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  <p:sldMasterId id="2147483660" r:id="rId2"/>
    <p:sldMasterId id="2147483683" r:id="rId3"/>
    <p:sldMasterId id="2147483695" r:id="rId4"/>
  </p:sldMasterIdLst>
  <p:notesMasterIdLst>
    <p:notesMasterId r:id="rId24"/>
  </p:notesMasterIdLst>
  <p:sldIdLst>
    <p:sldId id="256" r:id="rId5"/>
    <p:sldId id="288" r:id="rId6"/>
    <p:sldId id="286" r:id="rId7"/>
    <p:sldId id="261" r:id="rId8"/>
    <p:sldId id="263" r:id="rId9"/>
    <p:sldId id="260" r:id="rId10"/>
    <p:sldId id="287" r:id="rId11"/>
    <p:sldId id="276" r:id="rId12"/>
    <p:sldId id="257" r:id="rId13"/>
    <p:sldId id="267" r:id="rId14"/>
    <p:sldId id="266" r:id="rId15"/>
    <p:sldId id="278" r:id="rId16"/>
    <p:sldId id="280" r:id="rId17"/>
    <p:sldId id="281" r:id="rId18"/>
    <p:sldId id="277" r:id="rId19"/>
    <p:sldId id="265" r:id="rId20"/>
    <p:sldId id="269" r:id="rId21"/>
    <p:sldId id="272" r:id="rId22"/>
    <p:sldId id="268" r:id="rId2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04"/>
    <p:restoredTop sz="94682"/>
  </p:normalViewPr>
  <p:slideViewPr>
    <p:cSldViewPr>
      <p:cViewPr varScale="1">
        <p:scale>
          <a:sx n="80" d="100"/>
          <a:sy n="80" d="100"/>
        </p:scale>
        <p:origin x="208" y="10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E6204A3-20A3-4612-991E-70197C047D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6BEF053-250D-43F9-A972-CDDA23B5C8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08A2657-76CC-D34F-8E05-2433C9ECFD4B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7727B3A1-D1B3-4E53-BA59-775DAEB2F6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FE7496B3-732F-4C81-B8B3-C3AD4C772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de-DE" noProof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9CC679-8232-427A-8768-9EBED07E05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697DEA-2AD4-4416-86A2-7316E6EA4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4AC410B-A78F-934E-B532-3D4B9BD3A7CF}" type="slidenum">
              <a:rPr lang="de-DE" altLang="cs-CZ"/>
              <a:pPr/>
              <a:t>‹#›</a:t>
            </a:fld>
            <a:endParaRPr lang="de-DE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C410B-A78F-934E-B532-3D4B9BD3A7CF}" type="slidenum">
              <a:rPr lang="de-DE" altLang="cs-CZ" smtClean="0"/>
              <a:pPr/>
              <a:t>14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428822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>
            <a:extLst>
              <a:ext uri="{FF2B5EF4-FFF2-40B4-BE49-F238E27FC236}">
                <a16:creationId xmlns:a16="http://schemas.microsoft.com/office/drawing/2014/main" id="{C5C3C18D-DD75-1790-497E-812E2E9230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Zástupný symbol pro poznámky 2">
            <a:extLst>
              <a:ext uri="{FF2B5EF4-FFF2-40B4-BE49-F238E27FC236}">
                <a16:creationId xmlns:a16="http://schemas.microsoft.com/office/drawing/2014/main" id="{7A2D92A8-051F-EB0A-F12C-A21C93711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9220" name="Zástupný symbol pro číslo snímku 3">
            <a:extLst>
              <a:ext uri="{FF2B5EF4-FFF2-40B4-BE49-F238E27FC236}">
                <a16:creationId xmlns:a16="http://schemas.microsoft.com/office/drawing/2014/main" id="{04136E18-4B9E-894C-0C79-2C50B24552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0F6669-C864-EB45-BAA2-18D99CB266A2}" type="slidenum">
              <a:rPr lang="de-DE" altLang="de-DE"/>
              <a:pPr/>
              <a:t>16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C32554-21B0-B99F-4F05-97FDE7C0F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601D8-74E9-124A-ACA2-C5784946ECFB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B51D50-45E9-8BE6-DA7F-1F8BEBAF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5ADD8C-DFC7-8DED-33EF-B1941FAE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DF24D-5170-B846-B989-8D149C1DBBA6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359505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ED5003-9D74-C2AE-5852-BFDC9C50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C6C79-EC99-814E-ABD5-49C0606224A4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5FFAD1-2E16-C1F4-895F-3844740E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401736-928F-B2C8-3269-03F696FB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9D429-BA3F-5A4E-871A-D288EC22ECCC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290793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B84B61-2EB3-C98D-5D2F-CBA0EEE7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C5CC2-EE9F-EB48-AF31-0038E13439C8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4391DD-9EFC-FB0C-0578-0A0D67D12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3B9FFE-680E-DF0C-803D-6B2B846C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57829-E801-484B-BCBA-17B7DC7C8706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4218511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de-DE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3B7F64-8A6F-FFCB-6587-2E49FDA6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5397F-6D89-FC42-A0F0-50F94A6F1516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365064-E585-E819-201D-314EB851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36743A-39B6-C93C-23B1-1FE9C76D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088EA-BE1B-5541-A6F4-12F96CD11A7C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1357263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7B3FD2-3DA0-6062-6554-A121315C6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6D44E-89C7-434A-9598-2F784053A06F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EF7FEF-A119-9085-3DBD-40F8DFF2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79501F-8A6D-5EFA-CF47-89540F7B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E925E-27B8-9C4D-A792-9BC0B47FCB52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2703974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45469D-C601-3B28-A200-57486585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F1AEE-265B-CC43-A507-550D976268FA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6E98E1-A827-DC72-E2CC-261D7DEA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9294FC-8D84-3CD5-6A09-7887A67A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DD55A-0907-EC47-AC1C-07611AFA8930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4259548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D252C9C-8EBF-EA2B-1EA9-618B90C00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655D2-217D-3640-978C-10B3FBAB88CC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AE657A0-1ADA-086D-388B-669285CD6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A46631A-13CF-09B9-FE6A-3D2700E7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68E85-00CF-364F-848E-8CAF068B5089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2697725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1DED42D4-AC98-3184-E47B-720A68E1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08016-9FC5-2E43-9071-F2916A4AE771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1712BF5-70CA-0C2F-43A0-5B367B201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DE8C12F-E0F5-423A-C9BC-C5322115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A40F9-EDA8-644D-A043-0D6C75D52D32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2008488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D6D0AE6E-E4D5-6ECA-AC4F-E92D4D75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262-DC6F-8940-9FAD-550ED4B4CD97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7FD2795F-F00D-92BE-6777-99596755D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D59BDA3E-F0F7-177C-D1ED-4B796619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36283-34D7-B842-B65A-20DF8225E259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4160934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925AA332-0183-1AFF-A545-ABBB96EF7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300E-09C2-EF41-8741-9C3F6DDF7D25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8E76F70C-F993-28AE-6240-3B98E6B22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9F0029A7-22F0-0515-FB0A-2C48AF12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03284-3F39-D64D-8D54-AE6760123352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2912335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7CCC75B-B622-DD4D-B8D9-1F2997EB1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B996A-5E2C-5645-BEB6-022A78895177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8B06120B-7EB8-58E0-216A-73781258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1038640-F68A-B4D5-5789-FB02CC94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63850-3F7B-2F4B-998C-1EBB7F64C1E9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304747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ECA9DC-AEE1-E9A0-7004-03D377927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CE871-FA43-7A4C-9FC2-538C68999AEA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D0C581-9FFD-5528-2ECC-F0CA21A9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7C9CBC-B488-9063-AF29-A7E265D4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100CF-F712-FA48-AB75-760E4869CE99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1518949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851B0B81-C10E-5FF6-F4DD-86F3D1FB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444DC-C8AB-A746-8E05-1417A38546E7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47276A6-0064-C176-30FA-A548D164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6FF4A77-427E-A39C-4EFB-6BB0B326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15CD0-9D52-A84D-9CF1-F02B93B49AD2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4180741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BB07AB-8C8B-1594-7C14-F10E2B35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5DDCE-8ADB-5A4D-90F9-A1E82F4092BF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6FA347-9F49-44F9-FF76-B97F2EA0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30E046-4632-0CE0-D9C9-6618F43F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226CB-B49D-364E-8452-41230EE385C9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3854218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3A16E5-387F-4D13-C8BF-7CF3BE95F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90ABA-7C69-2B4A-A024-9E0F7A24645F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C9C068-E085-ED71-D116-147DF299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2C1513-D447-AA4B-3FFD-70356BEF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85497-48CB-EA45-9336-9AB8CBC620CC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2475706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91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38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11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62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52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04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44900B-FDB6-6B71-1D16-057A479B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EF3DB-A5B9-844F-AD0D-65EC6C5E314E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56CF6B-4A62-DEB1-50D0-21E65EAB3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67492F-BC6C-36F5-C0FC-E5D4FE94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DAF52-C3CC-B74E-B37A-56F679B031A1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2583504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83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67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49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85170-C8B6-4298-AAD1-9005D83C26B7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78424-0360-494D-BD1D-11C8C8CCD5B6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2278821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39CA1-05B5-4E73-8895-CB088D4EC12E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DE296-21C3-495B-BE39-9C985447AB6A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464365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9C894-2977-4333-84FB-F4A5C6E0FB09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BECA8-0E63-4D65-A052-B13ED4DF819E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1647978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0B32A-D376-4BDD-AB64-98E1A7290905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EC8A3-6806-4449-B675-FF5E2B6F33C4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2313058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FB800-12F8-48CB-A709-20E78BC0D382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471E5-122A-44A1-845F-E1A83CEC4854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3654984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CAFAE-7156-4AA0-ADFD-90FB846E1F0B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390BD-043A-4D0A-A251-ACB5375357DE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753051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A61C008-50E0-1EDC-C926-170FEA31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1533-1D7A-364D-9E45-9BD7DBB7F3FF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AD025AA-2C7E-8671-D8EA-842427C1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EF35F09-1CD5-F421-2D4A-34C7E058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932C2-E393-DD4C-AC8A-D6F1BCEF618E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804649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86250-4AAF-4CFD-919D-347D96F2DFC5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D573C-04FE-4CD2-965F-9C7DF2F50F64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2643315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114D-18F0-466C-9DC7-1103C15AB13C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E1775-AEB2-4DB2-B0EF-C65A6000936C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2398173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CF3A8-69E8-4A4E-AE6E-D7AB06E328FE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CBF3C-435B-4A56-ABA2-1CAF9CC3ED08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1147505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98D0E-9A71-4400-8F06-0E9C5A907C75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32A95-75DC-4ECB-9ECF-E8FF1EEB5AFC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425796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EC87D-EF4B-4020-9ECC-E2E37DD1583F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A93E7-5139-4987-A4F5-5121873FB0B4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121924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7A177-0FBE-44A7-AB2A-98A6991366E8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1DD19-F9A3-4F4E-AF6A-00BAB851D192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200044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596F42EB-89E5-C0D8-E4D7-D76A399D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27C88-5B88-E248-9D77-1A5D183E8057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479ACDEA-F0C4-EBB6-1635-B578E90D7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E5B889FD-66BD-9CDF-3497-4363AAE5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696AB-0AD1-2648-9EC2-555D1402B81E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123558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58E30D8E-2B62-F9A2-22B9-6CED5F46F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498D3-3DDC-A04D-9F28-BDF89C7942AD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11737B01-1470-411A-61E5-A415C41E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4E9F820D-FC61-9BA1-0333-111097F6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47C38-EA4A-1743-8828-3BCE4F21F9BE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178914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CB45236-211F-3310-FAF0-D722B1A0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3088D-31FF-084B-B949-4B59D057771E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4C36EAE9-3380-1DA7-8673-8622BAA13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0635488B-D86B-B9FA-6B2F-45600646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E5CC3-D221-E44E-A74E-EA96BFBBBE71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3102415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5F2E381-CD12-138E-2AB5-71714B22F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A0935-475D-8F46-A227-8450DB635F4D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9FEBC36-F521-D0A7-330F-34662E670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C7CBD26-B553-A6E6-C923-7EDB5203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BEF0A-5EB1-094A-8805-3C4E93BD575A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196565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4450686-839A-4AE7-FFB8-DA4FC792E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1E663-743A-0441-9C61-9D7C9890E054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EEF01B1-8EBD-E1CD-8A6A-FEA5EE16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56608CC-8E74-1C84-5959-323DA0E9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863D0-3E61-6247-A6D2-06BED22D44A0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9280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FEE0ED57-659C-E224-3D36-E5EB2B122C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de-DE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A74B3732-7453-D40B-6C37-5CA085E3CE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de-DE"/>
              <a:t>Klepnutím lze upravit styly předlohy textu.</a:t>
            </a:r>
          </a:p>
          <a:p>
            <a:pPr lvl="1"/>
            <a:r>
              <a:rPr lang="cs-CZ" altLang="de-DE"/>
              <a:t>Druhá úroveň</a:t>
            </a:r>
          </a:p>
          <a:p>
            <a:pPr lvl="2"/>
            <a:r>
              <a:rPr lang="cs-CZ" altLang="de-DE"/>
              <a:t>Třetí úroveň</a:t>
            </a:r>
          </a:p>
          <a:p>
            <a:pPr lvl="3"/>
            <a:r>
              <a:rPr lang="cs-CZ" altLang="de-DE"/>
              <a:t>Čtvrtá úroveň</a:t>
            </a:r>
          </a:p>
          <a:p>
            <a:pPr lvl="4"/>
            <a:r>
              <a:rPr lang="cs-CZ" altLang="de-DE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55E6B5-E213-46A8-BC46-D68CB7FDE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EBCBC9-A60F-3446-A249-A4E104A79576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693AE1-B544-434B-8FAB-2D9B4097A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AC80DC-94E1-4ED0-A6D8-B78399BD6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3177D9F-9CE5-5C4D-B59F-FFD6DF474377}" type="slidenum">
              <a:rPr lang="cs-CZ" altLang="de-DE"/>
              <a:pPr/>
              <a:t>‹#›</a:t>
            </a:fld>
            <a:endParaRPr lang="cs-CZ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>
            <a:extLst>
              <a:ext uri="{FF2B5EF4-FFF2-40B4-BE49-F238E27FC236}">
                <a16:creationId xmlns:a16="http://schemas.microsoft.com/office/drawing/2014/main" id="{C5273339-08B4-D7DF-F734-F3AC3E74791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de-DE"/>
              <a:t>Kliknutím lze upravit styl.</a:t>
            </a:r>
            <a:endParaRPr lang="de-DE" altLang="de-DE"/>
          </a:p>
        </p:txBody>
      </p:sp>
      <p:sp>
        <p:nvSpPr>
          <p:cNvPr id="2051" name="Zástupný symbol pro text 2">
            <a:extLst>
              <a:ext uri="{FF2B5EF4-FFF2-40B4-BE49-F238E27FC236}">
                <a16:creationId xmlns:a16="http://schemas.microsoft.com/office/drawing/2014/main" id="{C9B44F9E-47FE-F592-0567-5CE7E3C6C6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de-DE"/>
              <a:t>Upravte styly předlohy textu.</a:t>
            </a:r>
          </a:p>
          <a:p>
            <a:pPr lvl="1"/>
            <a:r>
              <a:rPr lang="cs-CZ" altLang="de-DE"/>
              <a:t>Druhá úroveň</a:t>
            </a:r>
          </a:p>
          <a:p>
            <a:pPr lvl="2"/>
            <a:r>
              <a:rPr lang="cs-CZ" altLang="de-DE"/>
              <a:t>Třetí úroveň</a:t>
            </a:r>
          </a:p>
          <a:p>
            <a:pPr lvl="3"/>
            <a:r>
              <a:rPr lang="cs-CZ" altLang="de-DE"/>
              <a:t>Čtvrtá úroveň</a:t>
            </a:r>
          </a:p>
          <a:p>
            <a:pPr lvl="4"/>
            <a:r>
              <a:rPr lang="cs-CZ" altLang="de-DE"/>
              <a:t>Pátá úroveň</a:t>
            </a:r>
            <a:endParaRPr lang="de-DE" altLang="de-DE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6E09FE-B25F-4A0B-B03D-0731ABFC7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B6A3EF-9AE6-AD4B-BB67-BD3EC411DD52}" type="datetimeFigureOut">
              <a:rPr lang="de-DE"/>
              <a:pPr>
                <a:defRPr/>
              </a:pPr>
              <a:t>07.12.23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CEEBF8-0202-4D15-B516-BAB0EF73A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BB2190-9130-46EB-BE8A-82251EEA3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B2510B1-09F4-3346-B9C9-39A73C48DF03}" type="slidenum">
              <a:rPr lang="de-DE" altLang="cs-CZ"/>
              <a:pPr/>
              <a:t>‹#›</a:t>
            </a:fld>
            <a:endParaRPr lang="de-DE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681EC-03FD-473A-9D8E-A085DD51805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12CC0-E01D-4FCB-BEC8-FE52DAF9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1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de-DE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de-DE"/>
              <a:t>Klepnutím lze upravit styly předlohy textu.</a:t>
            </a:r>
          </a:p>
          <a:p>
            <a:pPr lvl="1"/>
            <a:r>
              <a:rPr lang="cs-CZ" altLang="de-DE"/>
              <a:t>Druhá úroveň</a:t>
            </a:r>
          </a:p>
          <a:p>
            <a:pPr lvl="2"/>
            <a:r>
              <a:rPr lang="cs-CZ" altLang="de-DE"/>
              <a:t>Třetí úroveň</a:t>
            </a:r>
          </a:p>
          <a:p>
            <a:pPr lvl="3"/>
            <a:r>
              <a:rPr lang="cs-CZ" altLang="de-DE"/>
              <a:t>Čtvrtá úroveň</a:t>
            </a:r>
          </a:p>
          <a:p>
            <a:pPr lvl="4"/>
            <a:r>
              <a:rPr lang="cs-CZ" altLang="de-DE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09AA21-CC2C-48E2-8A25-79C86B639FDE}" type="datetimeFigureOut">
              <a:rPr lang="cs-CZ"/>
              <a:pPr>
                <a:defRPr/>
              </a:pPr>
              <a:t>07.12.2023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0830852-04BB-4F18-9F7D-FE8DA44E403B}" type="slidenum">
              <a:rPr lang="cs-CZ" altLang="de-DE"/>
              <a:pPr/>
              <a:t>‹#›</a:t>
            </a:fld>
            <a:endParaRPr lang="cs-CZ" altLang="de-DE"/>
          </a:p>
        </p:txBody>
      </p:sp>
    </p:spTree>
    <p:extLst>
      <p:ext uri="{BB962C8B-B14F-4D97-AF65-F5344CB8AC3E}">
        <p14:creationId xmlns:p14="http://schemas.microsoft.com/office/powerpoint/2010/main" val="310454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2602EE32-905F-B219-C54C-868FF3119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1986688"/>
            <a:ext cx="7848872" cy="2450424"/>
          </a:xfrm>
        </p:spPr>
        <p:txBody>
          <a:bodyPr/>
          <a:lstStyle/>
          <a:p>
            <a:pPr eaLnBrk="1" hangingPunct="1"/>
            <a:r>
              <a:rPr lang="cs-CZ" altLang="de-DE" dirty="0">
                <a:solidFill>
                  <a:schemeClr val="bg1"/>
                </a:solidFill>
              </a:rPr>
              <a:t>Počátky kritiky designu, jeho institucionalizace a osobnosti,  aneb cesta za G. </a:t>
            </a:r>
            <a:r>
              <a:rPr lang="cs-CZ" altLang="de-DE" dirty="0" err="1">
                <a:solidFill>
                  <a:schemeClr val="bg1"/>
                </a:solidFill>
              </a:rPr>
              <a:t>Semperem</a:t>
            </a:r>
            <a:endParaRPr lang="cs-CZ" alt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 descr="Obsah obrázku osoba, budova, fotka, zeď&#13;&#10;&#13;&#10;Popis vygenerován s velmi vysokou mírou spolehlivosti">
            <a:extLst>
              <a:ext uri="{FF2B5EF4-FFF2-40B4-BE49-F238E27FC236}">
                <a16:creationId xmlns:a16="http://schemas.microsoft.com/office/drawing/2014/main" id="{75473BB5-662A-922D-5E09-92C59CA9533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4433" r="5305" b="7050"/>
          <a:stretch>
            <a:fillRect/>
          </a:stretch>
        </p:blipFill>
        <p:spPr bwMode="auto">
          <a:xfrm>
            <a:off x="4899202" y="0"/>
            <a:ext cx="424479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4">
            <a:extLst>
              <a:ext uri="{FF2B5EF4-FFF2-40B4-BE49-F238E27FC236}">
                <a16:creationId xmlns:a16="http://schemas.microsoft.com/office/drawing/2014/main" id="{07D19772-A96F-3955-ED0A-BCB932613806}"/>
              </a:ext>
            </a:extLst>
          </p:cNvPr>
          <p:cNvSpPr txBox="1">
            <a:spLocks/>
          </p:cNvSpPr>
          <p:nvPr/>
        </p:nvSpPr>
        <p:spPr>
          <a:xfrm>
            <a:off x="380385" y="332656"/>
            <a:ext cx="3887788" cy="57292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de-DE" dirty="0">
                <a:solidFill>
                  <a:schemeClr val="bg1"/>
                </a:solidFill>
              </a:rPr>
              <a:t>Gottfried </a:t>
            </a:r>
            <a:r>
              <a:rPr lang="cs-CZ" altLang="de-DE" dirty="0" err="1">
                <a:solidFill>
                  <a:schemeClr val="bg1"/>
                </a:solidFill>
              </a:rPr>
              <a:t>Semper</a:t>
            </a:r>
            <a:r>
              <a:rPr lang="cs-CZ" altLang="de-DE" dirty="0">
                <a:solidFill>
                  <a:schemeClr val="bg1"/>
                </a:solidFill>
              </a:rPr>
              <a:t>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de-DE" dirty="0">
                <a:solidFill>
                  <a:schemeClr val="bg1"/>
                </a:solidFill>
              </a:rPr>
              <a:t>(1803-1879)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cs-CZ" altLang="de-DE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de-DE" sz="2400" dirty="0">
                <a:solidFill>
                  <a:schemeClr val="bg1"/>
                </a:solidFill>
              </a:rPr>
              <a:t>architekt-teoretik-učitel ústřední osobnost architektury 19. stol.</a:t>
            </a:r>
          </a:p>
          <a:p>
            <a:pPr eaLnBrk="1" hangingPunct="1"/>
            <a:r>
              <a:rPr lang="cs-CZ" altLang="de-DE" sz="2400" dirty="0">
                <a:solidFill>
                  <a:schemeClr val="bg1"/>
                </a:solidFill>
              </a:rPr>
              <a:t>ředitel stavební školy          v Drážďanech, revolucionář, emigrant, teoretik, učitel architektury v Curychu, architekt císařského fóra ve Vídni</a:t>
            </a:r>
          </a:p>
          <a:p>
            <a:pPr marL="0" indent="0" eaLnBrk="1" hangingPunct="1">
              <a:buNone/>
            </a:pPr>
            <a:endParaRPr lang="cs-CZ" altLang="de-DE" dirty="0">
              <a:solidFill>
                <a:schemeClr val="bg1"/>
              </a:solidFill>
            </a:endParaRPr>
          </a:p>
          <a:p>
            <a:pPr eaLnBrk="1" hangingPunct="1"/>
            <a:endParaRPr lang="cs-CZ" altLang="de-DE" dirty="0">
              <a:solidFill>
                <a:schemeClr val="bg1"/>
              </a:solidFill>
            </a:endParaRPr>
          </a:p>
        </p:txBody>
      </p:sp>
      <p:pic>
        <p:nvPicPr>
          <p:cNvPr id="4" name="Obrázek 3" descr="Obsah obrázku osoba, budova, fotka, zeď&#13;&#10;&#13;&#10;Popis vygenerován s velmi vysokou mírou spolehlivosti">
            <a:extLst>
              <a:ext uri="{FF2B5EF4-FFF2-40B4-BE49-F238E27FC236}">
                <a16:creationId xmlns:a16="http://schemas.microsoft.com/office/drawing/2014/main" id="{B0141B75-2737-6310-8DE5-C4DA8554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4433" r="5305" b="7050"/>
          <a:stretch>
            <a:fillRect/>
          </a:stretch>
        </p:blipFill>
        <p:spPr bwMode="auto">
          <a:xfrm>
            <a:off x="4899202" y="0"/>
            <a:ext cx="424479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A1153586-78C3-1588-3443-7CFC58C8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90" y="4081884"/>
            <a:ext cx="1819622" cy="1003300"/>
          </a:xfrm>
        </p:spPr>
        <p:txBody>
          <a:bodyPr/>
          <a:lstStyle/>
          <a:p>
            <a:pPr eaLnBrk="1" hangingPunct="1"/>
            <a:r>
              <a:rPr lang="de-DE" altLang="de-DE" dirty="0" err="1">
                <a:solidFill>
                  <a:schemeClr val="bg1"/>
                </a:solidFill>
              </a:rPr>
              <a:t>Drážďany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4A58BC54-08F9-9144-95B4-A8ADE46BF4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09" y="-342900"/>
            <a:ext cx="5497161" cy="36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D3AB68F4-4DED-0FCF-3E3E-610CB35293F5}"/>
              </a:ext>
            </a:extLst>
          </p:cNvPr>
          <p:cNvSpPr txBox="1">
            <a:spLocks/>
          </p:cNvSpPr>
          <p:nvPr/>
        </p:nvSpPr>
        <p:spPr bwMode="auto">
          <a:xfrm>
            <a:off x="160090" y="5085184"/>
            <a:ext cx="669121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„Semperoper“ </a:t>
            </a:r>
            <a:r>
              <a:rPr lang="de-DE" dirty="0" err="1">
                <a:solidFill>
                  <a:schemeClr val="bg1"/>
                </a:solidFill>
              </a:rPr>
              <a:t>realizována</a:t>
            </a:r>
            <a:r>
              <a:rPr lang="de-DE" dirty="0">
                <a:solidFill>
                  <a:schemeClr val="bg1"/>
                </a:solidFill>
              </a:rPr>
              <a:t> 1838-1841, </a:t>
            </a:r>
            <a:r>
              <a:rPr lang="de-DE" dirty="0" err="1">
                <a:solidFill>
                  <a:schemeClr val="bg1"/>
                </a:solidFill>
              </a:rPr>
              <a:t>stav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z</a:t>
            </a:r>
            <a:r>
              <a:rPr lang="de-DE" dirty="0">
                <a:solidFill>
                  <a:schemeClr val="bg1"/>
                </a:solidFill>
              </a:rPr>
              <a:t> r. 1850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neorenesance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 err="1">
                <a:solidFill>
                  <a:schemeClr val="bg1"/>
                </a:solidFill>
              </a:rPr>
              <a:t>arkádová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fronta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oblouková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fasáda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průčelí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die Bekleidungstheorie</a:t>
            </a:r>
          </a:p>
        </p:txBody>
      </p:sp>
      <p:pic>
        <p:nvPicPr>
          <p:cNvPr id="3074" name="Picture 2" descr="První opera kolem roku 1850">
            <a:extLst>
              <a:ext uri="{FF2B5EF4-FFF2-40B4-BE49-F238E27FC236}">
                <a16:creationId xmlns:a16="http://schemas.microsoft.com/office/drawing/2014/main" id="{3B1B844D-8E47-D8C4-A4A4-6DA46262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78" y="0"/>
            <a:ext cx="7106893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A1153586-78C3-1588-3443-7CFC58C8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14" y="4262930"/>
            <a:ext cx="1819622" cy="1003300"/>
          </a:xfrm>
        </p:spPr>
        <p:txBody>
          <a:bodyPr/>
          <a:lstStyle/>
          <a:p>
            <a:pPr eaLnBrk="1" hangingPunct="1"/>
            <a:r>
              <a:rPr lang="de-DE" altLang="de-DE" dirty="0" err="1">
                <a:solidFill>
                  <a:schemeClr val="bg1"/>
                </a:solidFill>
              </a:rPr>
              <a:t>Curych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4A58BC54-08F9-9144-95B4-A8ADE46BF4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2444" y="-318394"/>
            <a:ext cx="5541556" cy="37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D3AB68F4-4DED-0FCF-3E3E-610CB35293F5}"/>
              </a:ext>
            </a:extLst>
          </p:cNvPr>
          <p:cNvSpPr txBox="1">
            <a:spLocks/>
          </p:cNvSpPr>
          <p:nvPr/>
        </p:nvSpPr>
        <p:spPr bwMode="auto">
          <a:xfrm>
            <a:off x="139514" y="5517232"/>
            <a:ext cx="669121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ETH, </a:t>
            </a:r>
            <a:r>
              <a:rPr lang="de-DE" dirty="0" err="1">
                <a:solidFill>
                  <a:schemeClr val="bg1"/>
                </a:solidFill>
              </a:rPr>
              <a:t>realizována</a:t>
            </a:r>
            <a:r>
              <a:rPr lang="de-DE" dirty="0">
                <a:solidFill>
                  <a:schemeClr val="bg1"/>
                </a:solidFill>
              </a:rPr>
              <a:t> 1858-1864, </a:t>
            </a:r>
            <a:r>
              <a:rPr lang="de-DE" dirty="0" err="1">
                <a:solidFill>
                  <a:schemeClr val="bg1"/>
                </a:solidFill>
              </a:rPr>
              <a:t>stav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z</a:t>
            </a:r>
            <a:r>
              <a:rPr lang="de-DE" dirty="0">
                <a:solidFill>
                  <a:schemeClr val="bg1"/>
                </a:solidFill>
              </a:rPr>
              <a:t> r. 1880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neorenesance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DE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EA9C97-107D-20D9-5AF9-170A40D7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36" y="0"/>
            <a:ext cx="7164288" cy="494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848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A1153586-78C3-1588-3443-7CFC58C8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90" y="4221088"/>
            <a:ext cx="1819622" cy="1003300"/>
          </a:xfrm>
        </p:spPr>
        <p:txBody>
          <a:bodyPr/>
          <a:lstStyle/>
          <a:p>
            <a:pPr eaLnBrk="1" hangingPunct="1"/>
            <a:r>
              <a:rPr lang="de-DE" altLang="de-DE" dirty="0" err="1">
                <a:solidFill>
                  <a:schemeClr val="bg1"/>
                </a:solidFill>
              </a:rPr>
              <a:t>Vídeň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D3AB68F4-4DED-0FCF-3E3E-610CB35293F5}"/>
              </a:ext>
            </a:extLst>
          </p:cNvPr>
          <p:cNvSpPr txBox="1">
            <a:spLocks/>
          </p:cNvSpPr>
          <p:nvPr/>
        </p:nvSpPr>
        <p:spPr bwMode="auto">
          <a:xfrm>
            <a:off x="128993" y="5445224"/>
            <a:ext cx="669121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dirty="0" err="1">
                <a:solidFill>
                  <a:schemeClr val="bg1"/>
                </a:solidFill>
              </a:rPr>
              <a:t>Ringstrasse</a:t>
            </a:r>
            <a:r>
              <a:rPr lang="de-DE" dirty="0">
                <a:solidFill>
                  <a:schemeClr val="bg1"/>
                </a:solidFill>
              </a:rPr>
              <a:t>, Kaiserforum, </a:t>
            </a:r>
            <a:r>
              <a:rPr lang="de-DE" dirty="0" err="1">
                <a:solidFill>
                  <a:schemeClr val="bg1"/>
                </a:solidFill>
              </a:rPr>
              <a:t>návrh</a:t>
            </a:r>
            <a:r>
              <a:rPr lang="de-DE" dirty="0">
                <a:solidFill>
                  <a:schemeClr val="bg1"/>
                </a:solidFill>
              </a:rPr>
              <a:t> G. S. </a:t>
            </a:r>
            <a:r>
              <a:rPr lang="de-DE" dirty="0" err="1">
                <a:solidFill>
                  <a:schemeClr val="bg1"/>
                </a:solidFill>
              </a:rPr>
              <a:t>z</a:t>
            </a:r>
            <a:r>
              <a:rPr lang="de-DE" dirty="0">
                <a:solidFill>
                  <a:schemeClr val="bg1"/>
                </a:solidFill>
              </a:rPr>
              <a:t> r. 1870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realizováno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od</a:t>
            </a:r>
            <a:r>
              <a:rPr lang="de-DE" dirty="0">
                <a:solidFill>
                  <a:schemeClr val="bg1"/>
                </a:solidFill>
              </a:rPr>
              <a:t> r. 1871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DE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Obrázek 3" descr="Obsah obrázku kresba, skica&#10;&#10;Popis byl vytvořen automaticky">
            <a:extLst>
              <a:ext uri="{FF2B5EF4-FFF2-40B4-BE49-F238E27FC236}">
                <a16:creationId xmlns:a16="http://schemas.microsoft.com/office/drawing/2014/main" id="{25FAD3C6-DDF7-6D41-DABC-BAB7202B8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76" y="0"/>
            <a:ext cx="7402497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37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7590" r="1859" b="2822"/>
          <a:stretch/>
        </p:blipFill>
        <p:spPr>
          <a:xfrm rot="10800000">
            <a:off x="118536" y="3664988"/>
            <a:ext cx="4407987" cy="308113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" t="3356" r="1341" b="1850"/>
          <a:stretch/>
        </p:blipFill>
        <p:spPr>
          <a:xfrm>
            <a:off x="4659822" y="3664988"/>
            <a:ext cx="4339106" cy="3085586"/>
          </a:xfrm>
        </p:spPr>
      </p:pic>
      <p:sp>
        <p:nvSpPr>
          <p:cNvPr id="8" name="Zástupný symbol pro obsah 3">
            <a:extLst>
              <a:ext uri="{FF2B5EF4-FFF2-40B4-BE49-F238E27FC236}">
                <a16:creationId xmlns:a16="http://schemas.microsoft.com/office/drawing/2014/main" id="{4893DB49-EBDB-A9A1-0FE1-4118D63724B0}"/>
              </a:ext>
            </a:extLst>
          </p:cNvPr>
          <p:cNvSpPr txBox="1">
            <a:spLocks/>
          </p:cNvSpPr>
          <p:nvPr/>
        </p:nvSpPr>
        <p:spPr>
          <a:xfrm>
            <a:off x="6588225" y="-832"/>
            <a:ext cx="2410704" cy="319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400" b="1" dirty="0">
                <a:solidFill>
                  <a:schemeClr val="bg1"/>
                </a:solidFill>
              </a:rPr>
              <a:t>Světová výstava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400" b="1" dirty="0">
                <a:solidFill>
                  <a:schemeClr val="bg1"/>
                </a:solidFill>
              </a:rPr>
              <a:t>Londýn 1851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Henry Cole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Joseph </a:t>
            </a:r>
            <a:r>
              <a:rPr lang="cs-CZ" dirty="0" err="1">
                <a:solidFill>
                  <a:schemeClr val="bg1"/>
                </a:solidFill>
              </a:rPr>
              <a:t>Paxton</a:t>
            </a:r>
            <a:endParaRPr lang="cs-CZ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Owen Jones</a:t>
            </a:r>
          </a:p>
        </p:txBody>
      </p:sp>
      <p:pic>
        <p:nvPicPr>
          <p:cNvPr id="3" name="Obrázek 2" descr="Obsah obrázku obraz, umění, Fotografický papír, kresba&#10;&#10;Popis byl vytvořen automaticky">
            <a:extLst>
              <a:ext uri="{FF2B5EF4-FFF2-40B4-BE49-F238E27FC236}">
                <a16:creationId xmlns:a16="http://schemas.microsoft.com/office/drawing/2014/main" id="{A24CF90B-0BCC-185D-A3CF-1216C9091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t="8782" r="4644" b="7759"/>
          <a:stretch/>
        </p:blipFill>
        <p:spPr>
          <a:xfrm rot="5400000">
            <a:off x="1450537" y="-1282915"/>
            <a:ext cx="3568259" cy="6275065"/>
          </a:xfrm>
          <a:prstGeom prst="rect">
            <a:avLst/>
          </a:prstGeom>
        </p:spPr>
      </p:pic>
      <p:pic>
        <p:nvPicPr>
          <p:cNvPr id="9" name="Obrázek 8" descr="Obsah obrázku umění, obraz, Fotografický papír, rám obrazu&#10;&#10;Popis byl vytvořen automaticky">
            <a:extLst>
              <a:ext uri="{FF2B5EF4-FFF2-40B4-BE49-F238E27FC236}">
                <a16:creationId xmlns:a16="http://schemas.microsoft.com/office/drawing/2014/main" id="{DC15357D-2F16-9AC9-3E28-7680370CE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t="10190" r="13388" b="8130"/>
          <a:stretch/>
        </p:blipFill>
        <p:spPr>
          <a:xfrm rot="5400000">
            <a:off x="671675" y="3094046"/>
            <a:ext cx="3288806" cy="4437885"/>
          </a:xfrm>
          <a:prstGeom prst="rect">
            <a:avLst/>
          </a:prstGeom>
        </p:spPr>
      </p:pic>
      <p:pic>
        <p:nvPicPr>
          <p:cNvPr id="11" name="Obrázek 10" descr="Obsah obrázku obraz, umění, interiér, rám obrazu&#10;&#10;Popis byl vytvořen automaticky">
            <a:extLst>
              <a:ext uri="{FF2B5EF4-FFF2-40B4-BE49-F238E27FC236}">
                <a16:creationId xmlns:a16="http://schemas.microsoft.com/office/drawing/2014/main" id="{52607A1D-A30D-A81C-4898-E0E0A1A71F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7663" r="11838" b="5148"/>
          <a:stretch/>
        </p:blipFill>
        <p:spPr>
          <a:xfrm rot="5400000">
            <a:off x="5195618" y="2877099"/>
            <a:ext cx="3364412" cy="494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59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A1153586-78C3-1588-3443-7CFC58C8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de-DE" dirty="0">
                <a:solidFill>
                  <a:schemeClr val="bg1"/>
                </a:solidFill>
              </a:rPr>
              <a:t>Spisy Gottfrieda </a:t>
            </a:r>
            <a:r>
              <a:rPr lang="cs-CZ" altLang="de-DE" dirty="0" err="1">
                <a:solidFill>
                  <a:schemeClr val="bg1"/>
                </a:solidFill>
              </a:rPr>
              <a:t>Sempera</a:t>
            </a:r>
            <a:br>
              <a:rPr lang="cs-CZ" altLang="de-DE" dirty="0">
                <a:solidFill>
                  <a:schemeClr val="bg1"/>
                </a:solidFill>
              </a:rPr>
            </a:br>
            <a:r>
              <a:rPr lang="cs-CZ" altLang="de-DE" dirty="0">
                <a:solidFill>
                  <a:schemeClr val="bg1"/>
                </a:solidFill>
              </a:rPr>
              <a:t>o uměleckém průmyslu 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2CF319-87AF-4228-AE67-170C84FD3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2264853"/>
            <a:ext cx="8191500" cy="3724274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Wissenschaft, Industrie und Kunst. Vorschläge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  zur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Anregung des nationalen </a:t>
            </a:r>
            <a:r>
              <a:rPr lang="de-DE" dirty="0" err="1">
                <a:solidFill>
                  <a:schemeClr val="bg1"/>
                </a:solidFill>
              </a:rPr>
              <a:t>Kunstgefühles</a:t>
            </a:r>
            <a:r>
              <a:rPr lang="de-DE" dirty="0">
                <a:solidFill>
                  <a:schemeClr val="bg1"/>
                </a:solidFill>
              </a:rPr>
              <a:t>,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  bei dem Schlusse der Londoner Industrie-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  Ausstellung von Gottfried Semper,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  Braunschweig 1852.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   (napsáno v Londýně 1851)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Ideal</a:t>
            </a:r>
            <a:r>
              <a:rPr lang="cs-CZ" dirty="0">
                <a:solidFill>
                  <a:schemeClr val="bg1"/>
                </a:solidFill>
              </a:rPr>
              <a:t> Museum. Gottfried </a:t>
            </a:r>
            <a:r>
              <a:rPr lang="cs-CZ" dirty="0" err="1">
                <a:solidFill>
                  <a:schemeClr val="bg1"/>
                </a:solidFill>
              </a:rPr>
              <a:t>Semper´s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Practical</a:t>
            </a:r>
            <a:r>
              <a:rPr lang="cs-CZ" dirty="0">
                <a:solidFill>
                  <a:schemeClr val="bg1"/>
                </a:solidFill>
              </a:rPr>
              <a:t> Art in Metals and Hard </a:t>
            </a:r>
            <a:r>
              <a:rPr lang="cs-CZ" dirty="0" err="1">
                <a:solidFill>
                  <a:schemeClr val="bg1"/>
                </a:solidFill>
              </a:rPr>
              <a:t>Materials</a:t>
            </a:r>
            <a:r>
              <a:rPr lang="cs-CZ" dirty="0">
                <a:solidFill>
                  <a:schemeClr val="bg1"/>
                </a:solidFill>
              </a:rPr>
              <a:t>, Peter </a:t>
            </a:r>
            <a:r>
              <a:rPr lang="cs-CZ" dirty="0" err="1">
                <a:solidFill>
                  <a:schemeClr val="bg1"/>
                </a:solidFill>
              </a:rPr>
              <a:t>Noever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ed</a:t>
            </a:r>
            <a:r>
              <a:rPr lang="cs-CZ" dirty="0">
                <a:solidFill>
                  <a:schemeClr val="bg1"/>
                </a:solidFill>
              </a:rPr>
              <a:t>.), </a:t>
            </a:r>
            <a:r>
              <a:rPr lang="cs-CZ" dirty="0" err="1">
                <a:solidFill>
                  <a:schemeClr val="bg1"/>
                </a:solidFill>
              </a:rPr>
              <a:t>Wien</a:t>
            </a:r>
            <a:r>
              <a:rPr lang="cs-CZ" dirty="0">
                <a:solidFill>
                  <a:schemeClr val="bg1"/>
                </a:solidFill>
              </a:rPr>
              <a:t> 2007.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   (napsáno v Londýně 1852)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172" name="Obrázek 1">
            <a:extLst>
              <a:ext uri="{FF2B5EF4-FFF2-40B4-BE49-F238E27FC236}">
                <a16:creationId xmlns:a16="http://schemas.microsoft.com/office/drawing/2014/main" id="{5CB55705-D930-DB77-7CFA-E0FEC2BDB6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4172" r="12587"/>
          <a:stretch>
            <a:fillRect/>
          </a:stretch>
        </p:blipFill>
        <p:spPr bwMode="auto">
          <a:xfrm>
            <a:off x="6230938" y="355600"/>
            <a:ext cx="2589212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7FB9813-212F-6722-0CED-3BF94E347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4172" r="12587"/>
          <a:stretch>
            <a:fillRect/>
          </a:stretch>
        </p:blipFill>
        <p:spPr bwMode="auto">
          <a:xfrm>
            <a:off x="6086600" y="251740"/>
            <a:ext cx="2733550" cy="393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11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4FA54FD0-F0C1-1FCD-596F-7BBEC946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de-DE" sz="4000">
                <a:solidFill>
                  <a:schemeClr val="bg1"/>
                </a:solidFill>
              </a:rPr>
              <a:t>Semperova představa ideálního muzea</a:t>
            </a:r>
            <a:endParaRPr lang="de-DE" altLang="de-DE" sz="4000">
              <a:solidFill>
                <a:schemeClr val="bg1"/>
              </a:solidFill>
            </a:endParaRPr>
          </a:p>
        </p:txBody>
      </p:sp>
      <p:pic>
        <p:nvPicPr>
          <p:cNvPr id="8195" name="Zástupný symbol pro obsah 5" descr="Obsah obrázku text, bílá tabule, mapa, dokument&#13;&#10;&#13;&#10;Popis vygenerován se střední mírou spolehlivosti">
            <a:extLst>
              <a:ext uri="{FF2B5EF4-FFF2-40B4-BE49-F238E27FC236}">
                <a16:creationId xmlns:a16="http://schemas.microsoft.com/office/drawing/2014/main" id="{31C4688E-BF20-B89B-BC47-BE16CFF09D1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438" y="1520825"/>
            <a:ext cx="4525962" cy="4684713"/>
          </a:xfrm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458CEF6-ACAB-4DA4-8BA8-B1C3C09F5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725" y="1600200"/>
            <a:ext cx="4038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A textil (technologie)</a:t>
            </a:r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B tesařství (tektonika)</a:t>
            </a:r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C zednictví (stereometrie)</a:t>
            </a:r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D keramika (technologie)</a:t>
            </a:r>
          </a:p>
        </p:txBody>
      </p:sp>
      <p:pic>
        <p:nvPicPr>
          <p:cNvPr id="2" name="Zástupný symbol pro obsah 5" descr="Obsah obrázku text, bílá tabule, mapa, dokument&#13;&#10;&#13;&#10;Popis vygenerován se střední mírou spolehlivosti">
            <a:extLst>
              <a:ext uri="{FF2B5EF4-FFF2-40B4-BE49-F238E27FC236}">
                <a16:creationId xmlns:a16="http://schemas.microsoft.com/office/drawing/2014/main" id="{2BF379A6-CE5D-8CEE-9FAA-A7B4EFFD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515479"/>
            <a:ext cx="4678362" cy="484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D9B6B924-98B8-6AD2-C1C3-D4864B72B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588"/>
            <a:ext cx="8229600" cy="1143000"/>
          </a:xfrm>
        </p:spPr>
        <p:txBody>
          <a:bodyPr/>
          <a:lstStyle/>
          <a:p>
            <a:r>
              <a:rPr lang="cs-CZ" altLang="de-DE">
                <a:solidFill>
                  <a:schemeClr val="bg1"/>
                </a:solidFill>
              </a:rPr>
              <a:t>Kategorizace  sbírek</a:t>
            </a:r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88E13FA0-541B-4163-A7B4-96B3211BD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388" y="2078038"/>
            <a:ext cx="4038600" cy="45259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cs-CZ" altLang="de-DE" dirty="0" err="1">
                <a:solidFill>
                  <a:schemeClr val="bg1"/>
                </a:solidFill>
              </a:rPr>
              <a:t>Das</a:t>
            </a:r>
            <a:r>
              <a:rPr lang="cs-CZ" altLang="de-DE" dirty="0">
                <a:solidFill>
                  <a:schemeClr val="bg1"/>
                </a:solidFill>
              </a:rPr>
              <a:t> </a:t>
            </a:r>
            <a:r>
              <a:rPr lang="cs-CZ" altLang="de-DE" dirty="0" err="1">
                <a:solidFill>
                  <a:schemeClr val="bg1"/>
                </a:solidFill>
              </a:rPr>
              <a:t>Geflecht</a:t>
            </a:r>
            <a:endParaRPr lang="cs-CZ" altLang="de-DE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cs-CZ" altLang="de-DE" dirty="0" err="1">
                <a:solidFill>
                  <a:schemeClr val="bg1"/>
                </a:solidFill>
              </a:rPr>
              <a:t>Specielle</a:t>
            </a:r>
            <a:r>
              <a:rPr lang="cs-CZ" altLang="de-DE" dirty="0">
                <a:solidFill>
                  <a:schemeClr val="bg1"/>
                </a:solidFill>
              </a:rPr>
              <a:t> Textile Kunst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cs-CZ" altLang="de-DE" dirty="0" err="1">
                <a:solidFill>
                  <a:schemeClr val="bg1"/>
                </a:solidFill>
              </a:rPr>
              <a:t>Lackarbeiten</a:t>
            </a:r>
            <a:endParaRPr lang="cs-CZ" altLang="de-DE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 startAt="7"/>
              <a:defRPr/>
            </a:pPr>
            <a:r>
              <a:rPr lang="cs-CZ" altLang="de-DE" dirty="0" err="1">
                <a:solidFill>
                  <a:schemeClr val="bg1"/>
                </a:solidFill>
              </a:rPr>
              <a:t>Malerei</a:t>
            </a:r>
            <a:endParaRPr lang="cs-CZ" altLang="de-DE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 startAt="8"/>
              <a:defRPr/>
            </a:pPr>
            <a:r>
              <a:rPr lang="cs-CZ" altLang="de-DE" dirty="0" err="1">
                <a:solidFill>
                  <a:schemeClr val="bg1"/>
                </a:solidFill>
              </a:rPr>
              <a:t>Schrift</a:t>
            </a:r>
            <a:r>
              <a:rPr lang="cs-CZ" altLang="de-DE" dirty="0">
                <a:solidFill>
                  <a:schemeClr val="bg1"/>
                </a:solidFill>
              </a:rPr>
              <a:t>, </a:t>
            </a:r>
            <a:r>
              <a:rPr lang="cs-CZ" altLang="de-DE" dirty="0" err="1">
                <a:solidFill>
                  <a:schemeClr val="bg1"/>
                </a:solidFill>
              </a:rPr>
              <a:t>Druck</a:t>
            </a:r>
            <a:r>
              <a:rPr lang="cs-CZ" altLang="de-DE" dirty="0">
                <a:solidFill>
                  <a:schemeClr val="bg1"/>
                </a:solidFill>
              </a:rPr>
              <a:t>, </a:t>
            </a:r>
            <a:r>
              <a:rPr lang="cs-CZ" altLang="de-DE" dirty="0" err="1">
                <a:solidFill>
                  <a:schemeClr val="bg1"/>
                </a:solidFill>
              </a:rPr>
              <a:t>graphische</a:t>
            </a:r>
            <a:r>
              <a:rPr lang="cs-CZ" altLang="de-DE" dirty="0">
                <a:solidFill>
                  <a:schemeClr val="bg1"/>
                </a:solidFill>
              </a:rPr>
              <a:t> Kunst</a:t>
            </a:r>
          </a:p>
          <a:p>
            <a:pPr marL="514350" indent="-514350">
              <a:buFont typeface="+mj-lt"/>
              <a:buAutoNum type="arabicPeriod" startAt="10"/>
              <a:defRPr/>
            </a:pPr>
            <a:r>
              <a:rPr lang="cs-CZ" altLang="de-DE" dirty="0" err="1">
                <a:solidFill>
                  <a:schemeClr val="bg1"/>
                </a:solidFill>
              </a:rPr>
              <a:t>Lederarbeiten</a:t>
            </a:r>
            <a:endParaRPr lang="cs-CZ" altLang="de-DE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 startAt="13"/>
              <a:defRPr/>
            </a:pPr>
            <a:r>
              <a:rPr lang="cs-CZ" altLang="de-DE" dirty="0" err="1">
                <a:solidFill>
                  <a:schemeClr val="bg1"/>
                </a:solidFill>
              </a:rPr>
              <a:t>Arbeiten</a:t>
            </a:r>
            <a:r>
              <a:rPr lang="cs-CZ" altLang="de-DE" dirty="0">
                <a:solidFill>
                  <a:schemeClr val="bg1"/>
                </a:solidFill>
              </a:rPr>
              <a:t> </a:t>
            </a:r>
            <a:r>
              <a:rPr lang="cs-CZ" altLang="de-DE" dirty="0" err="1">
                <a:solidFill>
                  <a:schemeClr val="bg1"/>
                </a:solidFill>
              </a:rPr>
              <a:t>aus</a:t>
            </a:r>
            <a:r>
              <a:rPr lang="cs-CZ" altLang="de-DE" dirty="0">
                <a:solidFill>
                  <a:schemeClr val="bg1"/>
                </a:solidFill>
              </a:rPr>
              <a:t> </a:t>
            </a:r>
            <a:r>
              <a:rPr lang="cs-CZ" altLang="de-DE" dirty="0" err="1">
                <a:solidFill>
                  <a:schemeClr val="bg1"/>
                </a:solidFill>
              </a:rPr>
              <a:t>Holz</a:t>
            </a:r>
            <a:endParaRPr lang="cs-CZ" alt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de-DE" dirty="0">
                <a:solidFill>
                  <a:schemeClr val="bg1"/>
                </a:solidFill>
              </a:rPr>
              <a:t>…… 24 kategorií</a:t>
            </a:r>
          </a:p>
          <a:p>
            <a:pPr>
              <a:defRPr/>
            </a:pPr>
            <a:endParaRPr lang="cs-CZ" altLang="de-DE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EBAC02A5-055E-48E0-9BD5-D5CB34C8D059}"/>
              </a:ext>
            </a:extLst>
          </p:cNvPr>
          <p:cNvSpPr txBox="1">
            <a:spLocks/>
          </p:cNvSpPr>
          <p:nvPr/>
        </p:nvSpPr>
        <p:spPr bwMode="auto">
          <a:xfrm>
            <a:off x="4822825" y="2078038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Das</a:t>
            </a:r>
            <a:r>
              <a:rPr kumimoji="0" lang="cs-CZ" alt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Geflecht</a:t>
            </a:r>
            <a:endParaRPr kumimoji="0" lang="cs-CZ" alt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Specielle</a:t>
            </a:r>
            <a:r>
              <a:rPr kumimoji="0" lang="cs-CZ" alt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Textile Kunst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Lackarbeiten</a:t>
            </a:r>
            <a:endParaRPr kumimoji="0" lang="cs-CZ" alt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Malerei</a:t>
            </a:r>
            <a:endParaRPr kumimoji="0" lang="cs-CZ" alt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Schrift</a:t>
            </a:r>
            <a:r>
              <a:rPr kumimoji="0" lang="cs-CZ" alt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Druck</a:t>
            </a:r>
            <a:r>
              <a:rPr kumimoji="0" lang="cs-CZ" alt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graphische</a:t>
            </a:r>
            <a:r>
              <a:rPr kumimoji="0" lang="cs-CZ" alt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Kunst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Lederarbeiten</a:t>
            </a:r>
            <a:endParaRPr kumimoji="0" lang="cs-CZ" alt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13"/>
              <a:tabLst/>
              <a:defRPr/>
            </a:pP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Arbeiten</a:t>
            </a:r>
            <a:r>
              <a:rPr kumimoji="0" lang="cs-CZ" alt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</a:t>
            </a:r>
            <a:r>
              <a:rPr kumimoji="0" lang="cs-CZ" alt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Holz</a:t>
            </a:r>
            <a:endParaRPr kumimoji="0" lang="cs-CZ" alt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alt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 24 kategorií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17" name="Zástupný symbol pro obsah 2">
            <a:extLst>
              <a:ext uri="{FF2B5EF4-FFF2-40B4-BE49-F238E27FC236}">
                <a16:creationId xmlns:a16="http://schemas.microsoft.com/office/drawing/2014/main" id="{7F4CA39F-EFD9-834D-015C-83DA9224550F}"/>
              </a:ext>
            </a:extLst>
          </p:cNvPr>
          <p:cNvSpPr txBox="1">
            <a:spLocks/>
          </p:cNvSpPr>
          <p:nvPr/>
        </p:nvSpPr>
        <p:spPr bwMode="auto">
          <a:xfrm>
            <a:off x="477838" y="1298575"/>
            <a:ext cx="4038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de-DE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UPM Vídeň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de-D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318" name="Zástupný symbol pro obsah 2">
            <a:extLst>
              <a:ext uri="{FF2B5EF4-FFF2-40B4-BE49-F238E27FC236}">
                <a16:creationId xmlns:a16="http://schemas.microsoft.com/office/drawing/2014/main" id="{E2CE5D2C-9884-3653-855D-82A1761F9D62}"/>
              </a:ext>
            </a:extLst>
          </p:cNvPr>
          <p:cNvSpPr txBox="1">
            <a:spLocks/>
          </p:cNvSpPr>
          <p:nvPr/>
        </p:nvSpPr>
        <p:spPr bwMode="auto">
          <a:xfrm>
            <a:off x="4648200" y="1262063"/>
            <a:ext cx="4038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de-DE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UPM</a:t>
            </a:r>
            <a:r>
              <a:rPr kumimoji="0" lang="cs-CZ" altLang="de-DE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cs-CZ" altLang="de-DE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Brno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de-D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E3B92D88-8891-7F02-44DC-E7099258F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6538"/>
            <a:ext cx="8229600" cy="1143000"/>
          </a:xfrm>
        </p:spPr>
        <p:txBody>
          <a:bodyPr/>
          <a:lstStyle/>
          <a:p>
            <a:r>
              <a:rPr lang="de-DE" altLang="de-DE" dirty="0" err="1">
                <a:solidFill>
                  <a:schemeClr val="bg1"/>
                </a:solidFill>
              </a:rPr>
              <a:t>Institucionalizace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88E13FA0-541B-4163-A7B4-96B3211BD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4048" y="1905147"/>
            <a:ext cx="3408934" cy="30501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de-DE" dirty="0">
                <a:solidFill>
                  <a:schemeClr val="bg1"/>
                </a:solidFill>
              </a:rPr>
              <a:t>1867 uměleckoprůmyslová škola ve Vídni</a:t>
            </a:r>
          </a:p>
          <a:p>
            <a:pPr marL="0" indent="0">
              <a:buNone/>
              <a:defRPr/>
            </a:pPr>
            <a:r>
              <a:rPr lang="cs-CZ" altLang="de-DE" dirty="0">
                <a:solidFill>
                  <a:schemeClr val="bg1"/>
                </a:solidFill>
              </a:rPr>
              <a:t>1873 </a:t>
            </a:r>
          </a:p>
          <a:p>
            <a:pPr marL="0" indent="0">
              <a:buNone/>
              <a:defRPr/>
            </a:pPr>
            <a:r>
              <a:rPr lang="cs-CZ" altLang="de-DE" dirty="0">
                <a:solidFill>
                  <a:schemeClr val="bg1"/>
                </a:solidFill>
              </a:rPr>
              <a:t>síť středních průmyslového školství</a:t>
            </a:r>
          </a:p>
          <a:p>
            <a:pPr>
              <a:defRPr/>
            </a:pPr>
            <a:endParaRPr lang="cs-CZ" altLang="de-DE" dirty="0"/>
          </a:p>
        </p:txBody>
      </p:sp>
      <p:sp>
        <p:nvSpPr>
          <p:cNvPr id="10244" name="Zástupný symbol pro obsah 2">
            <a:extLst>
              <a:ext uri="{FF2B5EF4-FFF2-40B4-BE49-F238E27FC236}">
                <a16:creationId xmlns:a16="http://schemas.microsoft.com/office/drawing/2014/main" id="{B982C5CF-D5E6-B5C5-EA2E-14FF692F5BC5}"/>
              </a:ext>
            </a:extLst>
          </p:cNvPr>
          <p:cNvSpPr txBox="1">
            <a:spLocks/>
          </p:cNvSpPr>
          <p:nvPr/>
        </p:nvSpPr>
        <p:spPr bwMode="auto">
          <a:xfrm>
            <a:off x="4675130" y="1412911"/>
            <a:ext cx="4038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de-DE" sz="2800" b="1" dirty="0">
                <a:solidFill>
                  <a:schemeClr val="bg1"/>
                </a:solidFill>
              </a:rPr>
              <a:t>školství</a:t>
            </a:r>
            <a:endParaRPr lang="cs-CZ" altLang="de-DE" sz="2800" dirty="0">
              <a:solidFill>
                <a:schemeClr val="bg1"/>
              </a:solidFill>
            </a:endParaRPr>
          </a:p>
        </p:txBody>
      </p:sp>
      <p:sp>
        <p:nvSpPr>
          <p:cNvPr id="10245" name="Zástupný symbol pro obsah 2">
            <a:extLst>
              <a:ext uri="{FF2B5EF4-FFF2-40B4-BE49-F238E27FC236}">
                <a16:creationId xmlns:a16="http://schemas.microsoft.com/office/drawing/2014/main" id="{3F3169C2-4ABB-DF73-3389-DF20FFA18F4C}"/>
              </a:ext>
            </a:extLst>
          </p:cNvPr>
          <p:cNvSpPr txBox="1">
            <a:spLocks/>
          </p:cNvSpPr>
          <p:nvPr/>
        </p:nvSpPr>
        <p:spPr bwMode="auto">
          <a:xfrm>
            <a:off x="341313" y="1412911"/>
            <a:ext cx="4038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de-DE" sz="2800" b="1" dirty="0">
                <a:solidFill>
                  <a:schemeClr val="bg1"/>
                </a:solidFill>
              </a:rPr>
              <a:t>muzejnictví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CDCA0533-64DB-4F33-9978-4A2B4C0E0D71}"/>
              </a:ext>
            </a:extLst>
          </p:cNvPr>
          <p:cNvSpPr txBox="1">
            <a:spLocks/>
          </p:cNvSpPr>
          <p:nvPr/>
        </p:nvSpPr>
        <p:spPr bwMode="auto">
          <a:xfrm>
            <a:off x="684778" y="1919561"/>
            <a:ext cx="4038600" cy="313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altLang="de-DE" dirty="0">
                <a:solidFill>
                  <a:schemeClr val="bg1"/>
                </a:solidFill>
              </a:rPr>
              <a:t>1852 Kensingtonské muzeum – V&amp;A</a:t>
            </a:r>
          </a:p>
          <a:p>
            <a:pPr marL="0" indent="0">
              <a:buNone/>
              <a:defRPr/>
            </a:pPr>
            <a:r>
              <a:rPr lang="cs-CZ" altLang="de-DE" dirty="0">
                <a:solidFill>
                  <a:schemeClr val="bg1"/>
                </a:solidFill>
              </a:rPr>
              <a:t>1863 Rakouské muzeum umění a průmyslu – MAK</a:t>
            </a:r>
          </a:p>
          <a:p>
            <a:pPr marL="0" indent="0">
              <a:buNone/>
              <a:defRPr/>
            </a:pPr>
            <a:r>
              <a:rPr lang="cs-CZ" altLang="de-DE" dirty="0">
                <a:solidFill>
                  <a:schemeClr val="bg1"/>
                </a:solidFill>
              </a:rPr>
              <a:t>1873 Brno, Budapešť, Liberec, Olomouc</a:t>
            </a:r>
          </a:p>
          <a:p>
            <a:pPr marL="0" indent="0">
              <a:buNone/>
              <a:defRPr/>
            </a:pPr>
            <a:endParaRPr lang="cs-CZ" altLang="de-DE" dirty="0">
              <a:solidFill>
                <a:schemeClr val="bg1"/>
              </a:solidFill>
            </a:endParaRPr>
          </a:p>
          <a:p>
            <a:pPr>
              <a:defRPr/>
            </a:pPr>
            <a:endParaRPr lang="cs-CZ" altLang="de-DE" dirty="0"/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EF3B77E5-F2E1-23B5-4338-FEF1679B1F47}"/>
              </a:ext>
            </a:extLst>
          </p:cNvPr>
          <p:cNvSpPr txBox="1">
            <a:spLocks/>
          </p:cNvSpPr>
          <p:nvPr/>
        </p:nvSpPr>
        <p:spPr bwMode="auto">
          <a:xfrm>
            <a:off x="314383" y="4797152"/>
            <a:ext cx="8372417" cy="190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de-DE" sz="2800" b="1" dirty="0" err="1">
                <a:solidFill>
                  <a:schemeClr val="bg1"/>
                </a:solidFill>
              </a:rPr>
              <a:t>semperiáni</a:t>
            </a:r>
            <a:r>
              <a:rPr lang="cs-CZ" altLang="de-DE" sz="2800" b="1" dirty="0">
                <a:solidFill>
                  <a:schemeClr val="bg1"/>
                </a:solidFill>
              </a:rPr>
              <a:t>/</a:t>
            </a:r>
            <a:r>
              <a:rPr lang="cs-CZ" altLang="de-DE" sz="2800" b="1" dirty="0" err="1">
                <a:solidFill>
                  <a:schemeClr val="bg1"/>
                </a:solidFill>
              </a:rPr>
              <a:t>semperité</a:t>
            </a:r>
            <a:r>
              <a:rPr lang="cs-CZ" altLang="de-DE" sz="2800" b="1" dirty="0">
                <a:solidFill>
                  <a:schemeClr val="bg1"/>
                </a:solidFill>
              </a:rPr>
              <a:t>: </a:t>
            </a:r>
            <a:r>
              <a:rPr lang="cs-CZ" altLang="de-DE" sz="2800" dirty="0">
                <a:solidFill>
                  <a:schemeClr val="bg1"/>
                </a:solidFill>
              </a:rPr>
              <a:t>Julius </a:t>
            </a:r>
            <a:r>
              <a:rPr lang="cs-CZ" altLang="de-DE" sz="2800" dirty="0" err="1">
                <a:solidFill>
                  <a:schemeClr val="bg1"/>
                </a:solidFill>
              </a:rPr>
              <a:t>Leisching</a:t>
            </a:r>
            <a:r>
              <a:rPr lang="cs-CZ" altLang="de-DE" sz="2800" dirty="0">
                <a:solidFill>
                  <a:schemeClr val="bg1"/>
                </a:solidFill>
              </a:rPr>
              <a:t>, Johann G. Schön, Zdenko Schubert von </a:t>
            </a:r>
            <a:r>
              <a:rPr lang="cs-CZ" altLang="de-DE" sz="2800" dirty="0" err="1">
                <a:solidFill>
                  <a:schemeClr val="bg1"/>
                </a:solidFill>
              </a:rPr>
              <a:t>Soldern</a:t>
            </a:r>
            <a:r>
              <a:rPr lang="cs-CZ" altLang="de-DE" sz="2800" dirty="0">
                <a:solidFill>
                  <a:schemeClr val="bg1"/>
                </a:solidFill>
              </a:rPr>
              <a:t>, Karel Chytil, Otakar Hostinský, Rudolf </a:t>
            </a:r>
            <a:r>
              <a:rPr lang="cs-CZ" altLang="de-DE" sz="2800" dirty="0" err="1">
                <a:solidFill>
                  <a:schemeClr val="bg1"/>
                </a:solidFill>
              </a:rPr>
              <a:t>Eitelberger</a:t>
            </a:r>
            <a:r>
              <a:rPr lang="cs-CZ" altLang="de-DE" sz="2800" dirty="0">
                <a:solidFill>
                  <a:schemeClr val="bg1"/>
                </a:solidFill>
              </a:rPr>
              <a:t>, Jakob </a:t>
            </a:r>
            <a:r>
              <a:rPr lang="cs-CZ" altLang="de-DE" sz="2800" dirty="0" err="1">
                <a:solidFill>
                  <a:schemeClr val="bg1"/>
                </a:solidFill>
              </a:rPr>
              <a:t>Falke</a:t>
            </a:r>
            <a:r>
              <a:rPr lang="cs-CZ" altLang="de-DE" sz="2800" dirty="0">
                <a:solidFill>
                  <a:schemeClr val="bg1"/>
                </a:solidFill>
              </a:rPr>
              <a:t>, Bruno </a:t>
            </a:r>
            <a:r>
              <a:rPr lang="cs-CZ" altLang="de-DE" sz="2800" dirty="0" err="1">
                <a:solidFill>
                  <a:schemeClr val="bg1"/>
                </a:solidFill>
              </a:rPr>
              <a:t>Bucher</a:t>
            </a:r>
            <a:r>
              <a:rPr lang="cs-CZ" altLang="de-DE" sz="2800" dirty="0">
                <a:solidFill>
                  <a:schemeClr val="bg1"/>
                </a:solidFill>
              </a:rPr>
              <a:t>…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Semperova</a:t>
            </a:r>
            <a:r>
              <a:rPr lang="cs-CZ" dirty="0">
                <a:solidFill>
                  <a:schemeClr val="bg1"/>
                </a:solidFill>
              </a:rPr>
              <a:t> teorie vs. praxe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chemeClr val="bg1"/>
                </a:solidFill>
              </a:rPr>
              <a:t>Základní poslání muzeí vychází ze </a:t>
            </a:r>
            <a:r>
              <a:rPr lang="cs-CZ" b="1" dirty="0" err="1">
                <a:solidFill>
                  <a:schemeClr val="bg1"/>
                </a:solidFill>
              </a:rPr>
              <a:t>Semperových</a:t>
            </a:r>
            <a:r>
              <a:rPr lang="cs-CZ" b="1" dirty="0">
                <a:solidFill>
                  <a:schemeClr val="bg1"/>
                </a:solidFill>
              </a:rPr>
              <a:t> teorií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b="1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Důraz na podporu dobrého vkusu společnosti a pozvednutí průmyslu – po stránce technologické, materiálové i estetické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50691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chemeClr val="bg1"/>
                </a:solidFill>
              </a:rPr>
              <a:t>Praxe rozvinula teorii do řady oblastí, zčásti se od teorie odpoutala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b="1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Tvorba předloh („víra v předlohy“)</a:t>
            </a:r>
          </a:p>
          <a:p>
            <a:r>
              <a:rPr lang="cs-CZ" dirty="0">
                <a:solidFill>
                  <a:schemeClr val="bg1"/>
                </a:solidFill>
              </a:rPr>
              <a:t>Muzea byla úzce propojena se školstvím</a:t>
            </a:r>
          </a:p>
          <a:p>
            <a:r>
              <a:rPr lang="cs-CZ" dirty="0">
                <a:solidFill>
                  <a:schemeClr val="bg1"/>
                </a:solidFill>
              </a:rPr>
              <a:t>Prezentace sbírek dle materiálů a technologií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5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Pohled do instalace Obrazárny MZM, 19. stol.">
            <a:extLst>
              <a:ext uri="{FF2B5EF4-FFF2-40B4-BE49-F238E27FC236}">
                <a16:creationId xmlns:a16="http://schemas.microsoft.com/office/drawing/2014/main" id="{73358034-415B-884B-444E-6D3C7FB779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48" y="262591"/>
            <a:ext cx="4471889" cy="6320771"/>
          </a:xfrm>
        </p:spPr>
      </p:pic>
      <p:pic>
        <p:nvPicPr>
          <p:cNvPr id="7" name="Obrázek 6" descr="Instalace UPM, závěr 19. stol. ">
            <a:extLst>
              <a:ext uri="{FF2B5EF4-FFF2-40B4-BE49-F238E27FC236}">
                <a16:creationId xmlns:a16="http://schemas.microsoft.com/office/drawing/2014/main" id="{EACDE2B5-50FE-ECFE-0B5C-7804E476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43" y="262591"/>
            <a:ext cx="4105009" cy="63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6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EAD42-C294-C146-A50C-CD34FE92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stálé výstavy – materiálové hledisko</a:t>
            </a:r>
          </a:p>
        </p:txBody>
      </p:sp>
      <p:pic>
        <p:nvPicPr>
          <p:cNvPr id="40962" name="Zástupný symbol pro obsah 4" descr="Eisensaal.jpg">
            <a:extLst>
              <a:ext uri="{FF2B5EF4-FFF2-40B4-BE49-F238E27FC236}">
                <a16:creationId xmlns:a16="http://schemas.microsoft.com/office/drawing/2014/main" id="{8B0C4982-76B2-BC4B-91D7-04CBEBA31D8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785938"/>
            <a:ext cx="4786313" cy="3395662"/>
          </a:xfrm>
        </p:spPr>
      </p:pic>
      <p:pic>
        <p:nvPicPr>
          <p:cNvPr id="40963" name="Zástupný symbol pro obsah 8" descr="Sál textilu 1957.tif">
            <a:extLst>
              <a:ext uri="{FF2B5EF4-FFF2-40B4-BE49-F238E27FC236}">
                <a16:creationId xmlns:a16="http://schemas.microsoft.com/office/drawing/2014/main" id="{29531AE6-9B52-0D4F-A483-EBB9626F75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25" y="1776413"/>
            <a:ext cx="4143375" cy="3440112"/>
          </a:xfrm>
        </p:spPr>
      </p:pic>
      <p:sp>
        <p:nvSpPr>
          <p:cNvPr id="40964" name="Obdélník 6">
            <a:extLst>
              <a:ext uri="{FF2B5EF4-FFF2-40B4-BE49-F238E27FC236}">
                <a16:creationId xmlns:a16="http://schemas.microsoft.com/office/drawing/2014/main" id="{D81C7674-847E-AE4D-9B67-A725C21E9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25" y="5500688"/>
            <a:ext cx="4027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1800"/>
              <a:t>Sál textilu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1800"/>
              <a:t>South Kensington Museum Londýn 1857 </a:t>
            </a:r>
          </a:p>
        </p:txBody>
      </p:sp>
      <p:sp>
        <p:nvSpPr>
          <p:cNvPr id="40965" name="Obdélník 7">
            <a:extLst>
              <a:ext uri="{FF2B5EF4-FFF2-40B4-BE49-F238E27FC236}">
                <a16:creationId xmlns:a16="http://schemas.microsoft.com/office/drawing/2014/main" id="{C0ED1DC1-6D04-3F4A-842E-26B408EF5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5500688"/>
            <a:ext cx="4349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1800" dirty="0">
                <a:solidFill>
                  <a:srgbClr val="000000"/>
                </a:solidFill>
              </a:rPr>
              <a:t>Sál železa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1800" dirty="0">
                <a:solidFill>
                  <a:srgbClr val="000000"/>
                </a:solidFill>
              </a:rPr>
              <a:t>Muzeum arcivévody Reinera, Brno kol. 1910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Nadpis 1">
            <a:extLst>
              <a:ext uri="{FF2B5EF4-FFF2-40B4-BE49-F238E27FC236}">
                <a16:creationId xmlns:a16="http://schemas.microsoft.com/office/drawing/2014/main" id="{DA936A52-2FFD-1B4F-B45D-B504DE61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444" y="260648"/>
            <a:ext cx="3466728" cy="1143000"/>
          </a:xfrm>
        </p:spPr>
        <p:txBody>
          <a:bodyPr/>
          <a:lstStyle/>
          <a:p>
            <a:pPr eaLnBrk="1" hangingPunct="1"/>
            <a:r>
              <a:rPr lang="cs-CZ" altLang="de-DE" sz="4000" dirty="0"/>
              <a:t>výstavy firem</a:t>
            </a:r>
          </a:p>
        </p:txBody>
      </p:sp>
      <p:pic>
        <p:nvPicPr>
          <p:cNvPr id="39938" name="Zástupný symbol pro obsah 6" descr="Prostřený stůl 2.jpg">
            <a:extLst>
              <a:ext uri="{FF2B5EF4-FFF2-40B4-BE49-F238E27FC236}">
                <a16:creationId xmlns:a16="http://schemas.microsoft.com/office/drawing/2014/main" id="{71EAA131-719F-7F49-8FEC-EEB22621B0D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279" y="132491"/>
            <a:ext cx="4680165" cy="6593017"/>
          </a:xfrm>
        </p:spPr>
      </p:pic>
      <p:sp>
        <p:nvSpPr>
          <p:cNvPr id="39939" name="Zástupný symbol pro obsah 8">
            <a:extLst>
              <a:ext uri="{FF2B5EF4-FFF2-40B4-BE49-F238E27FC236}">
                <a16:creationId xmlns:a16="http://schemas.microsoft.com/office/drawing/2014/main" id="{321922D3-095D-C540-A34D-A1CECC3A5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2040" y="1687941"/>
            <a:ext cx="4038600" cy="4525963"/>
          </a:xfrm>
        </p:spPr>
        <p:txBody>
          <a:bodyPr/>
          <a:lstStyle/>
          <a:p>
            <a:pPr eaLnBrk="1" hangingPunct="1"/>
            <a:r>
              <a:rPr lang="cs-CZ" altLang="de-DE" dirty="0"/>
              <a:t>prezentace firmy </a:t>
            </a:r>
            <a:r>
              <a:rPr lang="cs-CZ" altLang="de-DE" dirty="0" err="1"/>
              <a:t>Lobmayer</a:t>
            </a:r>
            <a:r>
              <a:rPr lang="cs-CZ" altLang="de-DE" dirty="0"/>
              <a:t> v rámci výstavy „Prostřený stůl“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de-DE" dirty="0"/>
              <a:t>	MPM, květen-červen 1903</a:t>
            </a:r>
          </a:p>
        </p:txBody>
      </p:sp>
      <p:pic>
        <p:nvPicPr>
          <p:cNvPr id="2" name="Zástupný symbol pro obsah 6" descr="Prostřený stůl 2.jpg">
            <a:extLst>
              <a:ext uri="{FF2B5EF4-FFF2-40B4-BE49-F238E27FC236}">
                <a16:creationId xmlns:a16="http://schemas.microsoft.com/office/drawing/2014/main" id="{C534CEFD-33EE-166A-397F-DDB63FD45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0" y="117372"/>
            <a:ext cx="4701629" cy="662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>
            <a:extLst>
              <a:ext uri="{FF2B5EF4-FFF2-40B4-BE49-F238E27FC236}">
                <a16:creationId xmlns:a16="http://schemas.microsoft.com/office/drawing/2014/main" id="{6DC37A89-87D7-3341-846B-DA39C944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de-DE" sz="4000" dirty="0"/>
              <a:t>technologie</a:t>
            </a:r>
          </a:p>
        </p:txBody>
      </p:sp>
      <p:pic>
        <p:nvPicPr>
          <p:cNvPr id="41986" name="Zástupný symbol pro obsah 5" descr="Maschinensaal.jpg">
            <a:extLst>
              <a:ext uri="{FF2B5EF4-FFF2-40B4-BE49-F238E27FC236}">
                <a16:creationId xmlns:a16="http://schemas.microsoft.com/office/drawing/2014/main" id="{2C6C50E5-AF49-FC41-BB7F-6AFFF8CB04F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918550"/>
            <a:ext cx="4499992" cy="3528164"/>
          </a:xfrm>
        </p:spPr>
      </p:pic>
      <p:pic>
        <p:nvPicPr>
          <p:cNvPr id="41987" name="Zástupný symbol pro obsah 4" descr="Tischlereinlage.jpg">
            <a:extLst>
              <a:ext uri="{FF2B5EF4-FFF2-40B4-BE49-F238E27FC236}">
                <a16:creationId xmlns:a16="http://schemas.microsoft.com/office/drawing/2014/main" id="{17D6C1F9-55B8-C14B-B404-9CD6F19BCD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0307" y="1916961"/>
            <a:ext cx="4503693" cy="3528164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Nadpis 1">
            <a:extLst>
              <a:ext uri="{FF2B5EF4-FFF2-40B4-BE49-F238E27FC236}">
                <a16:creationId xmlns:a16="http://schemas.microsoft.com/office/drawing/2014/main" id="{64414E8F-BAC8-6D48-B152-7364C071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de-DE" sz="4000" dirty="0"/>
              <a:t>místo pro výuku, ateliéry, kurzy</a:t>
            </a:r>
          </a:p>
        </p:txBody>
      </p:sp>
      <p:pic>
        <p:nvPicPr>
          <p:cNvPr id="2" name="Zástupný symbol pro obsah 4" descr="Unterichtssaal-1.jpg">
            <a:extLst>
              <a:ext uri="{FF2B5EF4-FFF2-40B4-BE49-F238E27FC236}">
                <a16:creationId xmlns:a16="http://schemas.microsoft.com/office/drawing/2014/main" id="{B13FD03A-5C39-E977-432E-D0D4EC7A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1449"/>
            <a:ext cx="4656484" cy="367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ástupný symbol pro obsah 5" descr="Unterichtssal-2.jpg">
            <a:extLst>
              <a:ext uri="{FF2B5EF4-FFF2-40B4-BE49-F238E27FC236}">
                <a16:creationId xmlns:a16="http://schemas.microsoft.com/office/drawing/2014/main" id="{C3C410CF-F5AE-1179-91EB-55A9C8332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27" y="1802080"/>
            <a:ext cx="4518025" cy="369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>
            <a:extLst>
              <a:ext uri="{FF2B5EF4-FFF2-40B4-BE49-F238E27FC236}">
                <a16:creationId xmlns:a16="http://schemas.microsoft.com/office/drawing/2014/main" id="{8E470BB5-F1C4-A64F-B180-4006778D8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14" y="1301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de-DE" dirty="0"/>
              <a:t>„sbírky předloh“</a:t>
            </a:r>
          </a:p>
        </p:txBody>
      </p:sp>
      <p:pic>
        <p:nvPicPr>
          <p:cNvPr id="37890" name="Zástupný symbol pro obsah 4" descr="DSC_0257.jpg">
            <a:extLst>
              <a:ext uri="{FF2B5EF4-FFF2-40B4-BE49-F238E27FC236}">
                <a16:creationId xmlns:a16="http://schemas.microsoft.com/office/drawing/2014/main" id="{44660AF9-742E-BD42-8BDC-FD7403EF3F5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02449"/>
            <a:ext cx="4067944" cy="5663314"/>
          </a:xfrm>
        </p:spPr>
      </p:pic>
      <p:pic>
        <p:nvPicPr>
          <p:cNvPr id="37891" name="Zástupný symbol pro obsah 5" descr="IMG_0439.JPG">
            <a:extLst>
              <a:ext uri="{FF2B5EF4-FFF2-40B4-BE49-F238E27FC236}">
                <a16:creationId xmlns:a16="http://schemas.microsoft.com/office/drawing/2014/main" id="{06C0DB96-29CD-8E4B-A8A8-4513964C57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6909" y="1182972"/>
            <a:ext cx="4010561" cy="3007920"/>
          </a:xfrm>
        </p:spPr>
      </p:pic>
      <p:pic>
        <p:nvPicPr>
          <p:cNvPr id="37892" name="Picture 2">
            <a:extLst>
              <a:ext uri="{FF2B5EF4-FFF2-40B4-BE49-F238E27FC236}">
                <a16:creationId xmlns:a16="http://schemas.microsoft.com/office/drawing/2014/main" id="{C582C40C-DCD7-804C-94C1-441D3CA9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4214813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>
            <a:extLst>
              <a:ext uri="{FF2B5EF4-FFF2-40B4-BE49-F238E27FC236}">
                <a16:creationId xmlns:a16="http://schemas.microsoft.com/office/drawing/2014/main" id="{937AE797-A4AC-9944-8286-3894C1854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09" y="4181169"/>
            <a:ext cx="4010561" cy="269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sah 4">
            <a:extLst>
              <a:ext uri="{FF2B5EF4-FFF2-40B4-BE49-F238E27FC236}">
                <a16:creationId xmlns:a16="http://schemas.microsoft.com/office/drawing/2014/main" id="{E988D352-36CC-20E8-72A8-2C09A88AE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538" y="268288"/>
            <a:ext cx="4608512" cy="616108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de-DE" sz="3600" dirty="0">
                <a:solidFill>
                  <a:schemeClr val="bg1"/>
                </a:solidFill>
              </a:rPr>
              <a:t>Julius </a:t>
            </a:r>
            <a:r>
              <a:rPr lang="cs-CZ" altLang="de-DE" sz="3600" dirty="0" err="1">
                <a:solidFill>
                  <a:schemeClr val="bg1"/>
                </a:solidFill>
              </a:rPr>
              <a:t>Leisching</a:t>
            </a:r>
            <a:endParaRPr lang="cs-CZ" altLang="de-DE" sz="3600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de-DE" dirty="0">
                <a:solidFill>
                  <a:schemeClr val="bg1"/>
                </a:solidFill>
              </a:rPr>
              <a:t>(1865-1933)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cs-CZ" altLang="de-DE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de-DE" dirty="0">
                <a:solidFill>
                  <a:schemeClr val="bg1"/>
                </a:solidFill>
              </a:rPr>
              <a:t>1893-1922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de-DE" dirty="0">
                <a:solidFill>
                  <a:schemeClr val="bg1"/>
                </a:solidFill>
              </a:rPr>
              <a:t>ředitel uměleckoprůmyslového muzea v Brně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cs-CZ" altLang="de-DE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de-DE" sz="2000" i="1" dirty="0">
                <a:solidFill>
                  <a:schemeClr val="bg1"/>
                </a:solidFill>
              </a:rPr>
              <a:t>Die </a:t>
            </a:r>
            <a:r>
              <a:rPr lang="cs-CZ" altLang="de-DE" sz="2000" i="1" dirty="0" err="1">
                <a:solidFill>
                  <a:schemeClr val="bg1"/>
                </a:solidFill>
              </a:rPr>
              <a:t>Wege</a:t>
            </a:r>
            <a:r>
              <a:rPr lang="cs-CZ" altLang="de-DE" sz="2000" i="1" dirty="0">
                <a:solidFill>
                  <a:schemeClr val="bg1"/>
                </a:solidFill>
              </a:rPr>
              <a:t> der Kunst, 1911</a:t>
            </a:r>
          </a:p>
          <a:p>
            <a:pPr eaLnBrk="1" hangingPunct="1"/>
            <a:r>
              <a:rPr lang="cs-CZ" altLang="de-DE" sz="2000" i="1" dirty="0" err="1">
                <a:solidFill>
                  <a:schemeClr val="bg1"/>
                </a:solidFill>
              </a:rPr>
              <a:t>Kunstgeschichte</a:t>
            </a:r>
            <a:r>
              <a:rPr lang="cs-CZ" altLang="de-DE" sz="2000" i="1" dirty="0">
                <a:solidFill>
                  <a:schemeClr val="bg1"/>
                </a:solidFill>
              </a:rPr>
              <a:t> </a:t>
            </a:r>
            <a:r>
              <a:rPr lang="cs-CZ" altLang="de-DE" sz="2000" i="1" dirty="0" err="1">
                <a:solidFill>
                  <a:schemeClr val="bg1"/>
                </a:solidFill>
              </a:rPr>
              <a:t>Mährens</a:t>
            </a:r>
            <a:r>
              <a:rPr lang="cs-CZ" altLang="de-DE" sz="2000" i="1" dirty="0">
                <a:solidFill>
                  <a:schemeClr val="bg1"/>
                </a:solidFill>
              </a:rPr>
              <a:t>, 1933</a:t>
            </a:r>
          </a:p>
          <a:p>
            <a:pPr eaLnBrk="1" hangingPunct="1"/>
            <a:r>
              <a:rPr lang="cs-CZ" altLang="de-DE" sz="2000" i="1" dirty="0" err="1">
                <a:solidFill>
                  <a:schemeClr val="bg1"/>
                </a:solidFill>
              </a:rPr>
              <a:t>Aus</a:t>
            </a:r>
            <a:r>
              <a:rPr lang="cs-CZ" altLang="de-DE" sz="2000" i="1" dirty="0">
                <a:solidFill>
                  <a:schemeClr val="bg1"/>
                </a:solidFill>
              </a:rPr>
              <a:t> dem </a:t>
            </a:r>
            <a:r>
              <a:rPr lang="cs-CZ" altLang="de-DE" sz="2000" i="1" dirty="0" err="1">
                <a:solidFill>
                  <a:schemeClr val="bg1"/>
                </a:solidFill>
              </a:rPr>
              <a:t>Tagebuch</a:t>
            </a:r>
            <a:r>
              <a:rPr lang="cs-CZ" altLang="de-DE" sz="2000" i="1" dirty="0">
                <a:solidFill>
                  <a:schemeClr val="bg1"/>
                </a:solidFill>
              </a:rPr>
              <a:t> </a:t>
            </a:r>
            <a:r>
              <a:rPr lang="cs-CZ" altLang="de-DE" sz="2000" i="1" dirty="0" err="1">
                <a:solidFill>
                  <a:schemeClr val="bg1"/>
                </a:solidFill>
              </a:rPr>
              <a:t>eines</a:t>
            </a:r>
            <a:r>
              <a:rPr lang="cs-CZ" altLang="de-DE" sz="2000" i="1" dirty="0">
                <a:solidFill>
                  <a:schemeClr val="bg1"/>
                </a:solidFill>
              </a:rPr>
              <a:t> </a:t>
            </a:r>
            <a:r>
              <a:rPr lang="cs-CZ" altLang="de-DE" sz="2000" i="1" dirty="0" err="1">
                <a:solidFill>
                  <a:schemeClr val="bg1"/>
                </a:solidFill>
              </a:rPr>
              <a:t>alten</a:t>
            </a:r>
            <a:r>
              <a:rPr lang="cs-CZ" altLang="de-DE" sz="2000" i="1" dirty="0">
                <a:solidFill>
                  <a:schemeClr val="bg1"/>
                </a:solidFill>
              </a:rPr>
              <a:t> </a:t>
            </a:r>
            <a:r>
              <a:rPr lang="cs-CZ" altLang="de-DE" sz="2000" i="1" dirty="0" err="1">
                <a:solidFill>
                  <a:schemeClr val="bg1"/>
                </a:solidFill>
              </a:rPr>
              <a:t>Wieners</a:t>
            </a:r>
            <a:r>
              <a:rPr lang="cs-CZ" altLang="de-DE" sz="2000" i="1" dirty="0">
                <a:solidFill>
                  <a:schemeClr val="bg1"/>
                </a:solidFill>
              </a:rPr>
              <a:t>, 1907</a:t>
            </a:r>
          </a:p>
        </p:txBody>
      </p:sp>
      <p:sp>
        <p:nvSpPr>
          <p:cNvPr id="5123" name="Obdélník 5">
            <a:extLst>
              <a:ext uri="{FF2B5EF4-FFF2-40B4-BE49-F238E27FC236}">
                <a16:creationId xmlns:a16="http://schemas.microsoft.com/office/drawing/2014/main" id="{2AC4987D-1EF0-3D35-3DEB-9C5C0E21D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75" y="6224431"/>
            <a:ext cx="4084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1800" dirty="0">
                <a:solidFill>
                  <a:schemeClr val="bg1"/>
                </a:solidFill>
              </a:rPr>
              <a:t>fotografie z doby nástupu do UPM v Brně</a:t>
            </a:r>
          </a:p>
        </p:txBody>
      </p:sp>
      <p:pic>
        <p:nvPicPr>
          <p:cNvPr id="3" name="Obrázek 2" descr="Obsah obrázku Lidská tvář, portrét, vázanka, osoba&#10;&#10;Popis byl vytvořen automaticky">
            <a:extLst>
              <a:ext uri="{FF2B5EF4-FFF2-40B4-BE49-F238E27FC236}">
                <a16:creationId xmlns:a16="http://schemas.microsoft.com/office/drawing/2014/main" id="{707F8846-C7D1-903B-2487-13821AC82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2" y="293821"/>
            <a:ext cx="4011186" cy="56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0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Obdélník 5">
            <a:extLst>
              <a:ext uri="{FF2B5EF4-FFF2-40B4-BE49-F238E27FC236}">
                <a16:creationId xmlns:a16="http://schemas.microsoft.com/office/drawing/2014/main" id="{2AC4987D-1EF0-3D35-3DEB-9C5C0E21D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6243638"/>
            <a:ext cx="3473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1800">
                <a:solidFill>
                  <a:schemeClr val="bg1"/>
                </a:solidFill>
              </a:rPr>
              <a:t>pomník R. Eitelbergera, UPM Vídeň</a:t>
            </a:r>
          </a:p>
        </p:txBody>
      </p:sp>
      <p:pic>
        <p:nvPicPr>
          <p:cNvPr id="3" name="Zástupný symbol pro obsah 3" descr="Obsah obrázku interiér, stůl&#13;&#10;&#13;&#10;Popis vygenerován s velmi vysokou mírou spolehlivosti">
            <a:extLst>
              <a:ext uri="{FF2B5EF4-FFF2-40B4-BE49-F238E27FC236}">
                <a16:creationId xmlns:a16="http://schemas.microsoft.com/office/drawing/2014/main" id="{A3FE1179-061E-D824-0858-909E17612AD3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5409"/>
            <a:ext cx="4197969" cy="57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EA9531E-2881-1704-C419-FF6A388C123C}"/>
              </a:ext>
            </a:extLst>
          </p:cNvPr>
          <p:cNvSpPr txBox="1">
            <a:spLocks/>
          </p:cNvSpPr>
          <p:nvPr/>
        </p:nvSpPr>
        <p:spPr bwMode="auto">
          <a:xfrm>
            <a:off x="4788024" y="469302"/>
            <a:ext cx="3887788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de-DE" sz="3200" dirty="0">
                <a:solidFill>
                  <a:schemeClr val="bg1"/>
                </a:solidFill>
              </a:rPr>
              <a:t>Rudolf </a:t>
            </a:r>
            <a:r>
              <a:rPr lang="cs-CZ" altLang="de-DE" sz="3200" dirty="0" err="1">
                <a:solidFill>
                  <a:schemeClr val="bg1"/>
                </a:solidFill>
              </a:rPr>
              <a:t>Eitelberger</a:t>
            </a:r>
            <a:r>
              <a:rPr lang="cs-CZ" altLang="de-DE" sz="3200" dirty="0">
                <a:solidFill>
                  <a:schemeClr val="bg1"/>
                </a:solidFill>
              </a:rPr>
              <a:t>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de-DE" dirty="0">
                <a:solidFill>
                  <a:schemeClr val="bg1"/>
                </a:solidFill>
              </a:rPr>
              <a:t>(1817-1885)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cs-CZ" altLang="de-DE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de-DE" dirty="0">
                <a:solidFill>
                  <a:schemeClr val="bg1"/>
                </a:solidFill>
              </a:rPr>
              <a:t>1860 c. k. ústřední komise pro výzkum a zachování stav. </a:t>
            </a:r>
            <a:r>
              <a:rPr lang="cs-CZ" altLang="de-DE" dirty="0" err="1">
                <a:solidFill>
                  <a:schemeClr val="bg1"/>
                </a:solidFill>
              </a:rPr>
              <a:t>pam</a:t>
            </a:r>
            <a:r>
              <a:rPr lang="cs-CZ" altLang="de-DE" dirty="0">
                <a:solidFill>
                  <a:schemeClr val="bg1"/>
                </a:solidFill>
              </a:rPr>
              <a:t>.</a:t>
            </a:r>
          </a:p>
          <a:p>
            <a:pPr eaLnBrk="1" hangingPunct="1"/>
            <a:r>
              <a:rPr lang="cs-CZ" altLang="de-DE" dirty="0">
                <a:solidFill>
                  <a:schemeClr val="bg1"/>
                </a:solidFill>
              </a:rPr>
              <a:t>1846 docent, 1863 řádný profesor dějin umění</a:t>
            </a:r>
          </a:p>
          <a:p>
            <a:pPr eaLnBrk="1" hangingPunct="1"/>
            <a:r>
              <a:rPr lang="cs-CZ" altLang="de-DE" dirty="0">
                <a:solidFill>
                  <a:schemeClr val="bg1"/>
                </a:solidFill>
              </a:rPr>
              <a:t>1863-1885 ředitel c. k. Rakouského muzea umění a průmyslu</a:t>
            </a:r>
          </a:p>
          <a:p>
            <a:pPr eaLnBrk="1" hangingPunct="1"/>
            <a:endParaRPr lang="cs-CZ" altLang="de-DE" dirty="0">
              <a:solidFill>
                <a:schemeClr val="bg1"/>
              </a:solidFill>
            </a:endParaRPr>
          </a:p>
        </p:txBody>
      </p:sp>
      <p:pic>
        <p:nvPicPr>
          <p:cNvPr id="2" name="Zástupný symbol pro obsah 3" descr="Obsah obrázku interiér, stůl&#13;&#10;&#13;&#10;Popis vygenerován s velmi vysokou mírou spolehlivosti">
            <a:extLst>
              <a:ext uri="{FF2B5EF4-FFF2-40B4-BE49-F238E27FC236}">
                <a16:creationId xmlns:a16="http://schemas.microsoft.com/office/drawing/2014/main" id="{25E8A610-A1F0-7555-5F78-EBF000F886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68288"/>
            <a:ext cx="4481926" cy="59753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</TotalTime>
  <Words>525</Words>
  <Application>Microsoft Macintosh PowerPoint</Application>
  <PresentationFormat>Předvádění na obrazovce (4:3)</PresentationFormat>
  <Paragraphs>109</Paragraphs>
  <Slides>19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Motiv sady Office</vt:lpstr>
      <vt:lpstr>Motiv Office</vt:lpstr>
      <vt:lpstr>1_Motiv Office</vt:lpstr>
      <vt:lpstr>1_Motiv sady Office</vt:lpstr>
      <vt:lpstr>Počátky kritiky designu, jeho institucionalizace a osobnosti,  aneb cesta za G. Semperem</vt:lpstr>
      <vt:lpstr>Prezentace aplikace PowerPoint</vt:lpstr>
      <vt:lpstr>stálé výstavy – materiálové hledisko</vt:lpstr>
      <vt:lpstr>výstavy firem</vt:lpstr>
      <vt:lpstr>technologie</vt:lpstr>
      <vt:lpstr>místo pro výuku, ateliéry, kurzy</vt:lpstr>
      <vt:lpstr>„sbírky předloh“</vt:lpstr>
      <vt:lpstr>Prezentace aplikace PowerPoint</vt:lpstr>
      <vt:lpstr>Prezentace aplikace PowerPoint</vt:lpstr>
      <vt:lpstr>Prezentace aplikace PowerPoint</vt:lpstr>
      <vt:lpstr>Drážďany </vt:lpstr>
      <vt:lpstr>Curych </vt:lpstr>
      <vt:lpstr>Vídeň </vt:lpstr>
      <vt:lpstr>Prezentace aplikace PowerPoint</vt:lpstr>
      <vt:lpstr>Spisy Gottfrieda Sempera o uměleckém průmyslu </vt:lpstr>
      <vt:lpstr>Semperova představa ideálního muzea</vt:lpstr>
      <vt:lpstr>Kategorizace  sbírek</vt:lpstr>
      <vt:lpstr>Institucionalizace</vt:lpstr>
      <vt:lpstr>Semperova teorie vs. praxe</vt:lpstr>
    </vt:vector>
  </TitlesOfParts>
  <Company>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Průmyslová muzea Technologické oddělení Moravského průmyslového muzea</dc:title>
  <dc:creator>Zapletal</dc:creator>
  <cp:lastModifiedBy>Tomáš Zapletal</cp:lastModifiedBy>
  <cp:revision>73</cp:revision>
  <dcterms:created xsi:type="dcterms:W3CDTF">2012-10-29T08:16:51Z</dcterms:created>
  <dcterms:modified xsi:type="dcterms:W3CDTF">2023-12-07T15:35:51Z</dcterms:modified>
</cp:coreProperties>
</file>