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86" r:id="rId4"/>
    <p:sldId id="287" r:id="rId5"/>
    <p:sldId id="288" r:id="rId6"/>
    <p:sldId id="270" r:id="rId7"/>
    <p:sldId id="271" r:id="rId8"/>
    <p:sldId id="269" r:id="rId9"/>
    <p:sldId id="276" r:id="rId10"/>
    <p:sldId id="273" r:id="rId11"/>
    <p:sldId id="258" r:id="rId12"/>
    <p:sldId id="259" r:id="rId13"/>
    <p:sldId id="264" r:id="rId14"/>
    <p:sldId id="280" r:id="rId15"/>
    <p:sldId id="262" r:id="rId16"/>
    <p:sldId id="281" r:id="rId17"/>
    <p:sldId id="261" r:id="rId18"/>
    <p:sldId id="260" r:id="rId19"/>
    <p:sldId id="263" r:id="rId20"/>
    <p:sldId id="285" r:id="rId21"/>
    <p:sldId id="277" r:id="rId22"/>
    <p:sldId id="278" r:id="rId23"/>
    <p:sldId id="283" r:id="rId24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10"/>
    <p:restoredTop sz="94694"/>
  </p:normalViewPr>
  <p:slideViewPr>
    <p:cSldViewPr>
      <p:cViewPr varScale="1">
        <p:scale>
          <a:sx n="121" d="100"/>
          <a:sy n="121" d="100"/>
        </p:scale>
        <p:origin x="116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F7B2123A-1152-E3E7-2F99-8716A1ECB7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43F96E6-77E9-EAFE-6D82-736088655B0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4F11FE42-6957-D047-9E68-90FE0FFBB0B9}" type="datetimeFigureOut">
              <a:rPr lang="cs-CZ"/>
              <a:pPr>
                <a:defRPr/>
              </a:pPr>
              <a:t>03.12.2023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5210398A-F964-181F-C38A-71BE8F15DF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0F9AE8FE-C79F-A9E0-FB9F-4FAC83157D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69EACDF-E5AE-5549-B5BF-057FF975F75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379F309-BB19-7E12-0B86-1F26A72EDF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99926A9-9B76-5F42-B579-C0BB6A4D1EB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B5C921FA-A9CD-3C91-21CB-4639F29737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FF73A8A5-322E-B3AD-AA9B-258960056E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16421EA0-20A1-0895-A38C-BA1771CC37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ADD11506-4362-B665-70C7-A4C33B04C0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97BC5363-1B89-F9A2-AA7D-B012926F92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Rectangle 3">
            <a:extLst>
              <a:ext uri="{FF2B5EF4-FFF2-40B4-BE49-F238E27FC236}">
                <a16:creationId xmlns:a16="http://schemas.microsoft.com/office/drawing/2014/main" id="{383CDF4F-AB96-466F-81BB-E381D4F908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A60007D2-2D29-194B-53EA-9C0E6F1DA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4" name="Rectangle 3">
            <a:extLst>
              <a:ext uri="{FF2B5EF4-FFF2-40B4-BE49-F238E27FC236}">
                <a16:creationId xmlns:a16="http://schemas.microsoft.com/office/drawing/2014/main" id="{A0F15167-5D44-B619-F0AC-47B58334B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A16B88FD-287F-6B41-62BB-F4E5E35C54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Rectangle 3">
            <a:extLst>
              <a:ext uri="{FF2B5EF4-FFF2-40B4-BE49-F238E27FC236}">
                <a16:creationId xmlns:a16="http://schemas.microsoft.com/office/drawing/2014/main" id="{7D78CE73-96FB-430E-8CFB-A43FEBA6CD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A19C044B-B827-C7E6-63A7-5686D38B6C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0" name="Rectangle 3">
            <a:extLst>
              <a:ext uri="{FF2B5EF4-FFF2-40B4-BE49-F238E27FC236}">
                <a16:creationId xmlns:a16="http://schemas.microsoft.com/office/drawing/2014/main" id="{0ABDD865-2596-B14B-4776-7CD7F122C0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0EDC9461-59C7-6545-F28C-685DC9E75C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004EA94F-CAB7-4A12-C721-05521A46A5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F76C88F8-0473-ADD8-9055-C1C983252E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D80C95AA-01F7-EF4B-1DA9-D4812A5B21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7D61270F-34AF-D077-5327-66CADE3F9D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E42D175D-55A8-F936-8F47-153F76389D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C7731C30-BAF0-DCB6-DD6C-541D2733BD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2B5C36D3-1A13-2359-1D53-9C4909152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10438F65-2FC7-6A20-DF27-2AB081C405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EFAF8941-EBA8-1F0D-FFAB-FA1B7CBA67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19B01718-2F36-D231-253F-9D6BF18DCD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5BCC5594-A87A-797C-FD0C-AD1BDB33D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52F39012-C69D-4A5A-8060-212A61D545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5E5EEFF1-DDF4-7424-FC63-9BC872588B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5373AF1A-A5AC-89CD-6BC0-6BFA2F9CFA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A783CEDE-47D4-8BC0-5D5A-2C737F96C2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DC20658-3289-B09E-C847-F737CEDC5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C41E1-13B5-FC47-8902-AD62BA54EA70}" type="datetimeFigureOut">
              <a:rPr lang="cs-CZ"/>
              <a:pPr>
                <a:defRPr/>
              </a:pPr>
              <a:t>03.12.2023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1FE71C7-B42E-6D79-F3B2-198DA4895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CFD9851-3350-B4A2-8933-6D0FFA7E0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3BBB6-8523-A746-B7BD-787548E826E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60565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61B94C-754D-D173-28C3-906CFE8A4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C880C-1315-C248-8369-9A8AB4166AFB}" type="datetimeFigureOut">
              <a:rPr lang="cs-CZ"/>
              <a:pPr>
                <a:defRPr/>
              </a:pPr>
              <a:t>03.12.2023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380F6E-1CA2-0994-DAE4-010AA227F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4888093-C1CE-53A2-CEE1-E26FBD2C4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DC12B-A755-D54F-AA0A-E2D5DD7E2B5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39880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2220ED8-3CAB-4BE8-2C9A-D86F81AB6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5ACDB-8D86-4C48-B66F-358E864C47B3}" type="datetimeFigureOut">
              <a:rPr lang="cs-CZ"/>
              <a:pPr>
                <a:defRPr/>
              </a:pPr>
              <a:t>03.12.2023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42EB3AE-708A-7C6E-EBE3-778E776E0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F347254-A680-2115-2582-E4EE7B09D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F4414-9E0C-2A40-AB29-C01D9566919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80248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3">
            <a:extLst>
              <a:ext uri="{FF2B5EF4-FFF2-40B4-BE49-F238E27FC236}">
                <a16:creationId xmlns:a16="http://schemas.microsoft.com/office/drawing/2014/main" id="{8FB88342-0A37-BD2D-DCD7-FFCB731D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A7BE6-4AF5-7F43-A32F-A45748901CE0}" type="datetimeFigureOut">
              <a:rPr lang="cs-CZ"/>
              <a:pPr>
                <a:defRPr/>
              </a:pPr>
              <a:t>03.12.2023</a:t>
            </a:fld>
            <a:endParaRPr lang="cs-CZ"/>
          </a:p>
        </p:txBody>
      </p:sp>
      <p:sp>
        <p:nvSpPr>
          <p:cNvPr id="7" name="Zástupný symbol pro zápatí 4">
            <a:extLst>
              <a:ext uri="{FF2B5EF4-FFF2-40B4-BE49-F238E27FC236}">
                <a16:creationId xmlns:a16="http://schemas.microsoft.com/office/drawing/2014/main" id="{71E23944-EFEC-4913-A211-7BF8B718D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9DD45F8B-AEB8-23ED-94F9-901EAEC77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37827-B44A-684D-B65F-DB271419BD6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91031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63CA3F4F-2367-030D-41A3-D2B22902D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F6287-E89F-F74F-A98D-12390486F40F}" type="datetimeFigureOut">
              <a:rPr lang="cs-CZ"/>
              <a:pPr>
                <a:defRPr/>
              </a:pPr>
              <a:t>03.12.2023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CED63350-F45E-EE0F-763A-2923ED1C3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BD19AD20-E69D-73A3-1427-D6AF2E208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CEE59-1531-AF47-B681-2E89A1F7B9D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33462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DA743B1-556E-7A72-CF66-2635096A3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00FF7-4B14-B749-9835-13F6194281CC}" type="datetimeFigureOut">
              <a:rPr lang="cs-CZ"/>
              <a:pPr>
                <a:defRPr/>
              </a:pPr>
              <a:t>03.12.2023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130471D-B2DE-8567-6700-D5E550F83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950083C-7E87-9D77-E2FB-76111581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7CD12-6E0E-A24B-B099-688F1DCFB45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05418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59B47EE-9162-F278-E21A-C6D44F38F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A881B-C28B-D247-B96B-D5EE8238C299}" type="datetimeFigureOut">
              <a:rPr lang="cs-CZ"/>
              <a:pPr>
                <a:defRPr/>
              </a:pPr>
              <a:t>03.12.2023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841B64-20A8-E2E7-0DE4-4A67EF6EE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2390EFD-EABF-738A-DB34-C14330960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A31AA-3CA9-B74A-90C9-660E51AB7E4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43366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5C15EEF8-1BDC-F2BC-23C1-429051A21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9CD3D-5CBF-5941-9A90-D20465186B25}" type="datetimeFigureOut">
              <a:rPr lang="cs-CZ"/>
              <a:pPr>
                <a:defRPr/>
              </a:pPr>
              <a:t>03.12.2023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9663F292-C74E-3DEB-E191-B354A03B5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A3E7FD0D-F7E2-7893-1CFE-3283D9AC8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544C5-F7F0-D94D-B09E-B4E97652DA1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85362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D95E0B75-86F9-20CE-09BF-891201C3D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958CA-6125-F84E-AE3E-9DE92471F4DD}" type="datetimeFigureOut">
              <a:rPr lang="cs-CZ"/>
              <a:pPr>
                <a:defRPr/>
              </a:pPr>
              <a:t>03.12.2023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C93B7E0D-A378-7CC2-45A4-01142FC17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1331CE8C-DAA7-1FBA-F21D-9ED4F7917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5F916-7D0D-FB44-8AC3-B7D75964CEB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69623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B750C165-5973-B423-3F80-F3792CBB8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F0619-BD3A-8F44-AE07-19336B75F656}" type="datetimeFigureOut">
              <a:rPr lang="cs-CZ"/>
              <a:pPr>
                <a:defRPr/>
              </a:pPr>
              <a:t>03.12.2023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6912032F-1A0B-008A-1E95-4129E4C43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A7552F1B-D4AC-7FA5-7EBD-3729FA9B2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52529-9A86-D046-A5D8-9A7A4F82C69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210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9A918554-ED3F-E0F9-A398-1EC9D049A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B3753-08AE-1842-9041-5BCA40BC65D6}" type="datetimeFigureOut">
              <a:rPr lang="cs-CZ"/>
              <a:pPr>
                <a:defRPr/>
              </a:pPr>
              <a:t>03.12.2023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4E484C90-D0F4-0767-01B6-2F2ABFBCC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203C085C-EE26-E23D-9CC9-7B172E324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0A24F-422F-2A46-B318-992C044EAB0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6481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CCB768E3-C185-6B27-A836-878571444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B5918-FF0E-A045-ACA0-112BF727EA2C}" type="datetimeFigureOut">
              <a:rPr lang="cs-CZ"/>
              <a:pPr>
                <a:defRPr/>
              </a:pPr>
              <a:t>03.12.2023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4FD2F693-A08F-C73F-4646-A28C1AB31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86BFB902-F8E5-BB03-FC07-2BBA3517C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A3DCC-F377-984A-9D15-B6B0F7835EC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53335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8AA45996-883D-5908-022C-ADEF6BC57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6D161-657E-CE4C-B08E-4758473C5398}" type="datetimeFigureOut">
              <a:rPr lang="cs-CZ"/>
              <a:pPr>
                <a:defRPr/>
              </a:pPr>
              <a:t>03.12.2023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E5DEDBCD-9099-56D2-6B9C-1B8E5B94F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90F7E6FC-C7C6-72D2-3E5F-D9AF27B0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AD7C4-DC36-7545-A335-CC23FC97F10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661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E8E227C3-751E-465A-8943-E4B262D02A4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967B6A11-9DFC-B795-BB9D-DDFFFA561A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21469DF-44ED-4F6C-74D3-F16D1C7DA7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CA5D16-4AE9-7A47-B783-83631ABA7CE3}" type="datetimeFigureOut">
              <a:rPr lang="cs-CZ"/>
              <a:pPr>
                <a:defRPr/>
              </a:pPr>
              <a:t>03.12.2023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B04430B-86C4-ECD6-DFC0-572AF5E3AD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3BA05C-8628-C0F7-DD37-66D38E408D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7C27F9B-FFDC-8040-80C1-415D51B574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18DB7D-770B-E548-E903-59DA445A72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(</a:t>
            </a:r>
            <a:r>
              <a:rPr lang="cs-CZ" dirty="0" err="1"/>
              <a:t>Umělecko</a:t>
            </a:r>
            <a:r>
              <a:rPr lang="cs-CZ" dirty="0"/>
              <a:t>)průmyslová muzea</a:t>
            </a:r>
            <a:br>
              <a:rPr lang="cs-CZ" dirty="0"/>
            </a:br>
            <a:r>
              <a:rPr lang="cs-CZ" dirty="0"/>
              <a:t> - specifika, shrnutí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93B9C63-6BE8-752D-58DC-9304149FF5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 Mgr. Tomáš Zapletal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Zástupný symbol pro obsah 7">
            <a:extLst>
              <a:ext uri="{FF2B5EF4-FFF2-40B4-BE49-F238E27FC236}">
                <a16:creationId xmlns:a16="http://schemas.microsoft.com/office/drawing/2014/main" id="{D15D060A-6C3F-FB1E-2867-79DF965370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72063" y="4714875"/>
            <a:ext cx="2762250" cy="1328738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cs-CZ" altLang="en-US" sz="2000"/>
              <a:t>Darováno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en-US" sz="2000"/>
              <a:t>Karlem Offermannem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en-US" sz="2000"/>
              <a:t>1873</a:t>
            </a:r>
          </a:p>
        </p:txBody>
      </p:sp>
      <p:pic>
        <p:nvPicPr>
          <p:cNvPr id="32770" name="Picture 3" descr="C:\Documents and Settings\Zapletal\Plocha\Vídeň 1873-Offermann\858 boty.jpg">
            <a:extLst>
              <a:ext uri="{FF2B5EF4-FFF2-40B4-BE49-F238E27FC236}">
                <a16:creationId xmlns:a16="http://schemas.microsoft.com/office/drawing/2014/main" id="{084B013A-A78D-D5B4-AEA2-4595B0511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2" b="11810"/>
          <a:stretch>
            <a:fillRect/>
          </a:stretch>
        </p:blipFill>
        <p:spPr bwMode="auto">
          <a:xfrm>
            <a:off x="714375" y="4286250"/>
            <a:ext cx="3500438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 descr="C:\Documents and Settings\Zapletal\Plocha\Vídeň 1873-Offermann\861.jpg">
            <a:extLst>
              <a:ext uri="{FF2B5EF4-FFF2-40B4-BE49-F238E27FC236}">
                <a16:creationId xmlns:a16="http://schemas.microsoft.com/office/drawing/2014/main" id="{9B741D8B-7905-29CF-1CEF-37B6F6E6A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5" b="13287"/>
          <a:stretch>
            <a:fillRect/>
          </a:stretch>
        </p:blipFill>
        <p:spPr bwMode="auto">
          <a:xfrm>
            <a:off x="785813" y="2000250"/>
            <a:ext cx="3367087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5" descr="C:\Documents and Settings\Zapletal\Plocha\Vídeň 1873-Offermann\862 klobouk.jpg">
            <a:extLst>
              <a:ext uri="{FF2B5EF4-FFF2-40B4-BE49-F238E27FC236}">
                <a16:creationId xmlns:a16="http://schemas.microsoft.com/office/drawing/2014/main" id="{462636D2-13F7-9F1B-BBF5-B7C3E0823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000250"/>
            <a:ext cx="2762250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Nadpis 1">
            <a:extLst>
              <a:ext uri="{FF2B5EF4-FFF2-40B4-BE49-F238E27FC236}">
                <a16:creationId xmlns:a16="http://schemas.microsoft.com/office/drawing/2014/main" id="{D5F71013-2053-F289-F49B-11E182713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 Předměty zakoupené ze Světové výstavy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Nadpis 1">
            <a:extLst>
              <a:ext uri="{FF2B5EF4-FFF2-40B4-BE49-F238E27FC236}">
                <a16:creationId xmlns:a16="http://schemas.microsoft.com/office/drawing/2014/main" id="{F5273DEF-8DDD-5D1F-5031-5C0F2A51B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Specifika průmyslových muzeí</a:t>
            </a:r>
          </a:p>
        </p:txBody>
      </p:sp>
      <p:sp>
        <p:nvSpPr>
          <p:cNvPr id="34818" name="Zástupný symbol pro obsah 3">
            <a:extLst>
              <a:ext uri="{FF2B5EF4-FFF2-40B4-BE49-F238E27FC236}">
                <a16:creationId xmlns:a16="http://schemas.microsoft.com/office/drawing/2014/main" id="{D0A34DC6-C41C-979E-3406-0B11EDABC8C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 sz="2000"/>
          </a:p>
          <a:p>
            <a:pPr eaLnBrk="1" hangingPunct="1"/>
            <a:r>
              <a:rPr lang="cs-CZ" altLang="cs-CZ"/>
              <a:t>sbírka předloh</a:t>
            </a:r>
          </a:p>
          <a:p>
            <a:pPr eaLnBrk="1" hangingPunct="1"/>
            <a:r>
              <a:rPr lang="cs-CZ" altLang="cs-CZ"/>
              <a:t>místo vzdělávání </a:t>
            </a:r>
          </a:p>
          <a:p>
            <a:pPr eaLnBrk="1" hangingPunct="1"/>
            <a:r>
              <a:rPr lang="cs-CZ" altLang="cs-CZ"/>
              <a:t>sbírkové předměty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/>
              <a:t>	- materiálové hledisko</a:t>
            </a:r>
          </a:p>
          <a:p>
            <a:pPr eaLnBrk="1" hangingPunct="1"/>
            <a:r>
              <a:rPr lang="cs-CZ" altLang="cs-CZ"/>
              <a:t>výstavy firem</a:t>
            </a:r>
          </a:p>
          <a:p>
            <a:pPr eaLnBrk="1" hangingPunct="1"/>
            <a:r>
              <a:rPr lang="cs-CZ" altLang="cs-CZ"/>
              <a:t>místní specifika (geologie, textilnictví)</a:t>
            </a:r>
          </a:p>
        </p:txBody>
      </p:sp>
      <p:pic>
        <p:nvPicPr>
          <p:cNvPr id="34819" name="Zástupný symbol pro obsah 7" descr="Save0001.JPG">
            <a:extLst>
              <a:ext uri="{FF2B5EF4-FFF2-40B4-BE49-F238E27FC236}">
                <a16:creationId xmlns:a16="http://schemas.microsoft.com/office/drawing/2014/main" id="{A680AA35-DF6F-66C6-B120-12EC6F778EA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4875" y="1500188"/>
            <a:ext cx="4572000" cy="6465887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CFE70A-C36E-706E-6B82-EC08B45A0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Sbírka předloh (sbírkové předměty a sbírky obrazových předloh)</a:t>
            </a:r>
          </a:p>
        </p:txBody>
      </p:sp>
      <p:pic>
        <p:nvPicPr>
          <p:cNvPr id="35842" name="Zástupný symbol pro obsah 5" descr="Perské dlaždice.JPG">
            <a:extLst>
              <a:ext uri="{FF2B5EF4-FFF2-40B4-BE49-F238E27FC236}">
                <a16:creationId xmlns:a16="http://schemas.microsoft.com/office/drawing/2014/main" id="{254E77DC-221A-87A2-DF5C-5E0385D822B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6300" y="1600200"/>
            <a:ext cx="3200400" cy="4525963"/>
          </a:xfrm>
        </p:spPr>
      </p:pic>
      <p:pic>
        <p:nvPicPr>
          <p:cNvPr id="35843" name="Zástupný symbol pro obsah 6" descr="DSC03968.JPG">
            <a:extLst>
              <a:ext uri="{FF2B5EF4-FFF2-40B4-BE49-F238E27FC236}">
                <a16:creationId xmlns:a16="http://schemas.microsoft.com/office/drawing/2014/main" id="{1A375F78-EB2F-06CC-0186-D6DDEB26607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70500" y="1643063"/>
            <a:ext cx="3268663" cy="4357687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Nadpis 1">
            <a:extLst>
              <a:ext uri="{FF2B5EF4-FFF2-40B4-BE49-F238E27FC236}">
                <a16:creationId xmlns:a16="http://schemas.microsoft.com/office/drawing/2014/main" id="{F5C88A8B-2613-8B57-B0E1-BBC54E5D5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Sbírky předloh</a:t>
            </a:r>
          </a:p>
        </p:txBody>
      </p:sp>
      <p:pic>
        <p:nvPicPr>
          <p:cNvPr id="36866" name="Zástupný symbol pro obsah 4" descr="DSC_0257.jpg">
            <a:extLst>
              <a:ext uri="{FF2B5EF4-FFF2-40B4-BE49-F238E27FC236}">
                <a16:creationId xmlns:a16="http://schemas.microsoft.com/office/drawing/2014/main" id="{3F2016FF-044F-B771-AE2D-23305FC56BB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25" y="1357313"/>
            <a:ext cx="3857625" cy="5370512"/>
          </a:xfrm>
        </p:spPr>
      </p:pic>
      <p:pic>
        <p:nvPicPr>
          <p:cNvPr id="36867" name="Zástupný symbol pro obsah 5" descr="IMG_0439.JPG">
            <a:extLst>
              <a:ext uri="{FF2B5EF4-FFF2-40B4-BE49-F238E27FC236}">
                <a16:creationId xmlns:a16="http://schemas.microsoft.com/office/drawing/2014/main" id="{C10DC3CA-30E7-EDD9-E207-03C4B82B9CE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4875" y="1357313"/>
            <a:ext cx="3752850" cy="2814637"/>
          </a:xfrm>
        </p:spPr>
      </p:pic>
      <p:pic>
        <p:nvPicPr>
          <p:cNvPr id="36868" name="Picture 2">
            <a:extLst>
              <a:ext uri="{FF2B5EF4-FFF2-40B4-BE49-F238E27FC236}">
                <a16:creationId xmlns:a16="http://schemas.microsoft.com/office/drawing/2014/main" id="{40F54593-A6D5-3550-7597-37DE02997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3" y="4214813"/>
            <a:ext cx="32385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3">
            <a:extLst>
              <a:ext uri="{FF2B5EF4-FFF2-40B4-BE49-F238E27FC236}">
                <a16:creationId xmlns:a16="http://schemas.microsoft.com/office/drawing/2014/main" id="{01787618-923F-B562-788F-B0B46794A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338" y="4214813"/>
            <a:ext cx="3768725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Nadpis 1">
            <a:extLst>
              <a:ext uri="{FF2B5EF4-FFF2-40B4-BE49-F238E27FC236}">
                <a16:creationId xmlns:a16="http://schemas.microsoft.com/office/drawing/2014/main" id="{386BA8EA-899E-F1E6-1802-0508D0AF6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06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en-US"/>
              <a:t>Expozice - předlohy</a:t>
            </a:r>
          </a:p>
        </p:txBody>
      </p:sp>
      <p:pic>
        <p:nvPicPr>
          <p:cNvPr id="37890" name="Zástupný symbol pro obsah 10" descr="hala UPM1.tif">
            <a:extLst>
              <a:ext uri="{FF2B5EF4-FFF2-40B4-BE49-F238E27FC236}">
                <a16:creationId xmlns:a16="http://schemas.microsoft.com/office/drawing/2014/main" id="{6556E30F-2B10-D376-6AFB-0FA68F06509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1195388"/>
            <a:ext cx="4932362" cy="4133850"/>
          </a:xfrm>
        </p:spPr>
      </p:pic>
      <p:sp>
        <p:nvSpPr>
          <p:cNvPr id="37891" name="Obdélník 7">
            <a:extLst>
              <a:ext uri="{FF2B5EF4-FFF2-40B4-BE49-F238E27FC236}">
                <a16:creationId xmlns:a16="http://schemas.microsoft.com/office/drawing/2014/main" id="{4B494016-ADFD-3969-E65D-06D784BD8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6019800"/>
            <a:ext cx="457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0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>
                <a:solidFill>
                  <a:srgbClr val="000000"/>
                </a:solidFill>
              </a:rPr>
              <a:t>UPM Opava, kolem 1900 </a:t>
            </a:r>
          </a:p>
        </p:txBody>
      </p:sp>
      <p:sp>
        <p:nvSpPr>
          <p:cNvPr id="37892" name="Obdélník 7">
            <a:extLst>
              <a:ext uri="{FF2B5EF4-FFF2-40B4-BE49-F238E27FC236}">
                <a16:creationId xmlns:a16="http://schemas.microsoft.com/office/drawing/2014/main" id="{AB78F148-A217-FB54-E49A-88FBA5A77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5516563"/>
            <a:ext cx="4572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>
                <a:solidFill>
                  <a:srgbClr val="000000"/>
                </a:solidFill>
              </a:rPr>
              <a:t>Foyer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>
                <a:solidFill>
                  <a:srgbClr val="000000"/>
                </a:solidFill>
              </a:rPr>
              <a:t>Moravské průmyslové muzeum,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>
                <a:solidFill>
                  <a:srgbClr val="000000"/>
                </a:solidFill>
              </a:rPr>
              <a:t>Brno, kolem 1885</a:t>
            </a:r>
          </a:p>
        </p:txBody>
      </p:sp>
      <p:pic>
        <p:nvPicPr>
          <p:cNvPr id="37893" name="Obrázek 2" descr="Obsah obrázku místnost, nábytek, kolonáda&#10;&#10;Popis byl vytvořen automaticky">
            <a:extLst>
              <a:ext uri="{FF2B5EF4-FFF2-40B4-BE49-F238E27FC236}">
                <a16:creationId xmlns:a16="http://schemas.microsoft.com/office/drawing/2014/main" id="{ABC38F09-C48F-5DA3-C255-72D109B2B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5388"/>
            <a:ext cx="4041775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F747E3-4857-5DA8-0EFE-51C20A567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Stálé výstavy – materiálové hledisko</a:t>
            </a:r>
          </a:p>
        </p:txBody>
      </p:sp>
      <p:pic>
        <p:nvPicPr>
          <p:cNvPr id="39938" name="Zástupný symbol pro obsah 4" descr="Eisensaal.jpg">
            <a:extLst>
              <a:ext uri="{FF2B5EF4-FFF2-40B4-BE49-F238E27FC236}">
                <a16:creationId xmlns:a16="http://schemas.microsoft.com/office/drawing/2014/main" id="{F1335B8E-4FBD-1073-7184-1F6ED4D91BA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" y="1785938"/>
            <a:ext cx="4786313" cy="3395662"/>
          </a:xfrm>
        </p:spPr>
      </p:pic>
      <p:pic>
        <p:nvPicPr>
          <p:cNvPr id="39939" name="Zástupný symbol pro obsah 8" descr="Sál textilu 1957.tif">
            <a:extLst>
              <a:ext uri="{FF2B5EF4-FFF2-40B4-BE49-F238E27FC236}">
                <a16:creationId xmlns:a16="http://schemas.microsoft.com/office/drawing/2014/main" id="{BF5D2F1E-1E09-0908-BA65-A988013AD82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0625" y="1776413"/>
            <a:ext cx="4143375" cy="3440112"/>
          </a:xfrm>
        </p:spPr>
      </p:pic>
      <p:sp>
        <p:nvSpPr>
          <p:cNvPr id="39940" name="Obdélník 6">
            <a:extLst>
              <a:ext uri="{FF2B5EF4-FFF2-40B4-BE49-F238E27FC236}">
                <a16:creationId xmlns:a16="http://schemas.microsoft.com/office/drawing/2014/main" id="{9C8663D0-31B4-25CA-709F-692786FD8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3625" y="5500688"/>
            <a:ext cx="40274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Sál textilu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South Kensington Museum Londýn 1857 </a:t>
            </a:r>
          </a:p>
        </p:txBody>
      </p:sp>
      <p:sp>
        <p:nvSpPr>
          <p:cNvPr id="39941" name="Obdélník 7">
            <a:extLst>
              <a:ext uri="{FF2B5EF4-FFF2-40B4-BE49-F238E27FC236}">
                <a16:creationId xmlns:a16="http://schemas.microsoft.com/office/drawing/2014/main" id="{59281E72-DAB1-0D62-FCFF-9AAA37D19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5500688"/>
            <a:ext cx="4349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Sál železa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Muzeum arcivévody Reinera, Brno kol. 1910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6">
            <a:extLst>
              <a:ext uri="{FF2B5EF4-FFF2-40B4-BE49-F238E27FC236}">
                <a16:creationId xmlns:a16="http://schemas.microsoft.com/office/drawing/2014/main" id="{11684048-D0EC-F86B-0E63-2FCE36E68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Temporální výstavy</a:t>
            </a:r>
          </a:p>
        </p:txBody>
      </p:sp>
      <p:pic>
        <p:nvPicPr>
          <p:cNvPr id="40962" name="Picture 5" descr="MPM-círk">
            <a:extLst>
              <a:ext uri="{FF2B5EF4-FFF2-40B4-BE49-F238E27FC236}">
                <a16:creationId xmlns:a16="http://schemas.microsoft.com/office/drawing/2014/main" id="{3FB9A85F-4378-6910-5CEF-8449510BFA2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268413"/>
            <a:ext cx="3448050" cy="4857750"/>
          </a:xfrm>
        </p:spPr>
      </p:pic>
      <p:pic>
        <p:nvPicPr>
          <p:cNvPr id="40963" name="Picture 8" descr="Prostřený stůl 2">
            <a:extLst>
              <a:ext uri="{FF2B5EF4-FFF2-40B4-BE49-F238E27FC236}">
                <a16:creationId xmlns:a16="http://schemas.microsoft.com/office/drawing/2014/main" id="{0BC10329-AD19-82DA-10BB-2ABC8EB29B3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" t="3223" r="4192" b="8057"/>
          <a:stretch>
            <a:fillRect/>
          </a:stretch>
        </p:blipFill>
        <p:spPr>
          <a:xfrm>
            <a:off x="4859338" y="1341438"/>
            <a:ext cx="3592512" cy="4824412"/>
          </a:xfrm>
          <a:noFill/>
        </p:spPr>
      </p:pic>
      <p:sp>
        <p:nvSpPr>
          <p:cNvPr id="40964" name="Rectangle 9">
            <a:extLst>
              <a:ext uri="{FF2B5EF4-FFF2-40B4-BE49-F238E27FC236}">
                <a16:creationId xmlns:a16="http://schemas.microsoft.com/office/drawing/2014/main" id="{367C2188-3826-AC85-DC86-A2675791A2FA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786313" y="6215063"/>
            <a:ext cx="4038600" cy="414337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cs-CZ" altLang="en-US" sz="2400"/>
              <a:t>Prostřený stůl, 1903</a:t>
            </a:r>
          </a:p>
        </p:txBody>
      </p:sp>
      <p:sp>
        <p:nvSpPr>
          <p:cNvPr id="40965" name="Rectangle 10">
            <a:extLst>
              <a:ext uri="{FF2B5EF4-FFF2-40B4-BE49-F238E27FC236}">
                <a16:creationId xmlns:a16="http://schemas.microsoft.com/office/drawing/2014/main" id="{3C110E72-1F54-0B1E-02FA-AC32589B3DA1}"/>
              </a:ext>
            </a:extLst>
          </p:cNvPr>
          <p:cNvSpPr>
            <a:spLocks/>
          </p:cNvSpPr>
          <p:nvPr/>
        </p:nvSpPr>
        <p:spPr bwMode="auto">
          <a:xfrm>
            <a:off x="0" y="6237288"/>
            <a:ext cx="5072063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cs-CZ" altLang="en-US" sz="2400"/>
              <a:t>Výstava církevního umění, 1896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Nadpis 1">
            <a:extLst>
              <a:ext uri="{FF2B5EF4-FFF2-40B4-BE49-F238E27FC236}">
                <a16:creationId xmlns:a16="http://schemas.microsoft.com/office/drawing/2014/main" id="{FCF2E6DC-02DB-0B7A-8019-468F9125C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Výstavy firem</a:t>
            </a:r>
          </a:p>
        </p:txBody>
      </p:sp>
      <p:pic>
        <p:nvPicPr>
          <p:cNvPr id="43010" name="Zástupný symbol pro obsah 6" descr="Prostřený stůl 2.jpg">
            <a:extLst>
              <a:ext uri="{FF2B5EF4-FFF2-40B4-BE49-F238E27FC236}">
                <a16:creationId xmlns:a16="http://schemas.microsoft.com/office/drawing/2014/main" id="{C65D8701-ED8B-EA91-CFA5-82C9948B7BD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75" y="1381125"/>
            <a:ext cx="3643313" cy="5132388"/>
          </a:xfrm>
        </p:spPr>
      </p:pic>
      <p:sp>
        <p:nvSpPr>
          <p:cNvPr id="43011" name="Zástupný symbol pro obsah 8">
            <a:extLst>
              <a:ext uri="{FF2B5EF4-FFF2-40B4-BE49-F238E27FC236}">
                <a16:creationId xmlns:a16="http://schemas.microsoft.com/office/drawing/2014/main" id="{B5E0B4DF-42A9-31F5-1ED2-556DA6D2E6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Prezentace firmy Lobmayer v rámci výstavy „Prostřený stůl“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/>
              <a:t>	MPM, květen-červen 1903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Nadpis 1">
            <a:extLst>
              <a:ext uri="{FF2B5EF4-FFF2-40B4-BE49-F238E27FC236}">
                <a16:creationId xmlns:a16="http://schemas.microsoft.com/office/drawing/2014/main" id="{FB299F67-D49B-8C44-31DC-91DFF91A2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Místo vzdělávání</a:t>
            </a:r>
          </a:p>
        </p:txBody>
      </p:sp>
      <p:pic>
        <p:nvPicPr>
          <p:cNvPr id="44034" name="Zástupný symbol pro obsah 4" descr="Unterichtssaal-1.jpg">
            <a:extLst>
              <a:ext uri="{FF2B5EF4-FFF2-40B4-BE49-F238E27FC236}">
                <a16:creationId xmlns:a16="http://schemas.microsoft.com/office/drawing/2014/main" id="{93E9A1E9-E004-DCA9-3EE2-8B9D4E2C882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85938"/>
            <a:ext cx="4518025" cy="3565525"/>
          </a:xfrm>
        </p:spPr>
      </p:pic>
      <p:pic>
        <p:nvPicPr>
          <p:cNvPr id="44035" name="Zástupný symbol pro obsah 5" descr="Unterichtssal-2.jpg">
            <a:extLst>
              <a:ext uri="{FF2B5EF4-FFF2-40B4-BE49-F238E27FC236}">
                <a16:creationId xmlns:a16="http://schemas.microsoft.com/office/drawing/2014/main" id="{CECC322E-917C-AB4C-71FA-4787B104451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9150" y="1785938"/>
            <a:ext cx="4514850" cy="3690937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Nadpis 1">
            <a:extLst>
              <a:ext uri="{FF2B5EF4-FFF2-40B4-BE49-F238E27FC236}">
                <a16:creationId xmlns:a16="http://schemas.microsoft.com/office/drawing/2014/main" id="{AC5628F4-D331-49FD-740A-B1F7784DF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Prezentace technologií</a:t>
            </a:r>
          </a:p>
        </p:txBody>
      </p:sp>
      <p:pic>
        <p:nvPicPr>
          <p:cNvPr id="45058" name="Zástupný symbol pro obsah 5" descr="Maschinensaal.jpg">
            <a:extLst>
              <a:ext uri="{FF2B5EF4-FFF2-40B4-BE49-F238E27FC236}">
                <a16:creationId xmlns:a16="http://schemas.microsoft.com/office/drawing/2014/main" id="{5060B6D9-C1CD-6453-EC9F-9F46631E58B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013" y="2000250"/>
            <a:ext cx="4395787" cy="3446463"/>
          </a:xfrm>
        </p:spPr>
      </p:pic>
      <p:pic>
        <p:nvPicPr>
          <p:cNvPr id="45059" name="Zástupný symbol pro obsah 4" descr="Tischlereinlage.jpg">
            <a:extLst>
              <a:ext uri="{FF2B5EF4-FFF2-40B4-BE49-F238E27FC236}">
                <a16:creationId xmlns:a16="http://schemas.microsoft.com/office/drawing/2014/main" id="{C1BE624F-0D95-7D46-AA86-6279871EA6E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6625" y="2000250"/>
            <a:ext cx="4397375" cy="3444875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1">
            <a:extLst>
              <a:ext uri="{FF2B5EF4-FFF2-40B4-BE49-F238E27FC236}">
                <a16:creationId xmlns:a16="http://schemas.microsoft.com/office/drawing/2014/main" id="{257EF784-3BAD-EDF9-9DC8-A7036EA7A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Průmyslová muzea v 19. stol.</a:t>
            </a:r>
          </a:p>
        </p:txBody>
      </p:sp>
      <p:pic>
        <p:nvPicPr>
          <p:cNvPr id="15362" name="Zástupný symbol pro obsah 3" descr="Didaktická sbírka pro výuku přírodních věd 1869.tif">
            <a:extLst>
              <a:ext uri="{FF2B5EF4-FFF2-40B4-BE49-F238E27FC236}">
                <a16:creationId xmlns:a16="http://schemas.microsoft.com/office/drawing/2014/main" id="{EB43DE2C-81B4-52A7-E587-089DDBB870A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175" y="1571625"/>
            <a:ext cx="3854450" cy="4449763"/>
          </a:xfrm>
        </p:spPr>
      </p:pic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F49923F-F1CA-4088-D0F2-C8CB14021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571625"/>
            <a:ext cx="4038600" cy="4857750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1852 Londýn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/>
              <a:t>	1854 Edinburgh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1863 Vídeň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/>
              <a:t>	1867 </a:t>
            </a:r>
            <a:r>
              <a:rPr lang="cs-CZ" dirty="0" err="1"/>
              <a:t>Dundee</a:t>
            </a:r>
            <a:endParaRPr lang="cs-CZ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/>
              <a:t>	1868 Berlín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/>
              <a:t>	1869 Norimberk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1870 New York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/>
              <a:t>	1872 Budapešť, Bombaj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/>
              <a:t>	1873 Olomouc, Liberec, Brno, Stockholm, </a:t>
            </a:r>
            <a:r>
              <a:rPr lang="cs-CZ" dirty="0" err="1"/>
              <a:t>Helsinki</a:t>
            </a:r>
            <a:endParaRPr lang="cs-CZ" dirty="0"/>
          </a:p>
        </p:txBody>
      </p:sp>
      <p:sp>
        <p:nvSpPr>
          <p:cNvPr id="15364" name="Obdélník 5">
            <a:extLst>
              <a:ext uri="{FF2B5EF4-FFF2-40B4-BE49-F238E27FC236}">
                <a16:creationId xmlns:a16="http://schemas.microsoft.com/office/drawing/2014/main" id="{C4ADC31C-9278-F637-32D9-CC470D82A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8" y="6213475"/>
            <a:ext cx="4019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South Kensington museum, Londýn 1869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Nadpis 1">
            <a:extLst>
              <a:ext uri="{FF2B5EF4-FFF2-40B4-BE49-F238E27FC236}">
                <a16:creationId xmlns:a16="http://schemas.microsoft.com/office/drawing/2014/main" id="{A4BC9BA5-EECA-E3A6-4822-DD1A0BFEA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Svaz rakouských (uměleckoprůmyslových) muzeí</a:t>
            </a:r>
            <a:endParaRPr lang="de-DE" altLang="en-US"/>
          </a:p>
        </p:txBody>
      </p:sp>
      <p:pic>
        <p:nvPicPr>
          <p:cNvPr id="46082" name="Zástupný symbol pro obsah 6" descr="L-S1.jpg">
            <a:extLst>
              <a:ext uri="{FF2B5EF4-FFF2-40B4-BE49-F238E27FC236}">
                <a16:creationId xmlns:a16="http://schemas.microsoft.com/office/drawing/2014/main" id="{1AA40FEC-930A-0571-50ED-352D41B4A06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8688" y="3214688"/>
            <a:ext cx="7126287" cy="3379787"/>
          </a:xfrm>
        </p:spPr>
      </p:pic>
      <p:sp>
        <p:nvSpPr>
          <p:cNvPr id="46083" name="Zástupný symbol pro text 4">
            <a:extLst>
              <a:ext uri="{FF2B5EF4-FFF2-40B4-BE49-F238E27FC236}">
                <a16:creationId xmlns:a16="http://schemas.microsoft.com/office/drawing/2014/main" id="{E5F21C86-45A2-3F6B-CF14-9327E501FA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7250" y="2143125"/>
            <a:ext cx="8286750" cy="1108075"/>
          </a:xfrm>
        </p:spPr>
        <p:txBody>
          <a:bodyPr/>
          <a:lstStyle/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de-DE" altLang="en-US" sz="2200" b="0"/>
              <a:t>  1900 </a:t>
            </a:r>
            <a:r>
              <a:rPr lang="cs-CZ" altLang="en-US" sz="2200" b="0"/>
              <a:t>založen v Brně</a:t>
            </a:r>
            <a:endParaRPr lang="de-DE" altLang="en-US" sz="2200" b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de-DE" altLang="en-US" sz="2200" b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de-DE" altLang="en-US" sz="2200" b="0"/>
              <a:t>  1912 </a:t>
            </a:r>
            <a:r>
              <a:rPr lang="cs-CZ" altLang="en-US" sz="2200" b="0"/>
              <a:t>změněn na Svaz rakouských muzeí</a:t>
            </a:r>
            <a:endParaRPr lang="de-DE" altLang="en-US" sz="2200" b="0"/>
          </a:p>
          <a:p>
            <a:pPr>
              <a:lnSpc>
                <a:spcPct val="80000"/>
              </a:lnSpc>
            </a:pPr>
            <a:endParaRPr lang="de-DE" altLang="en-US" sz="22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Nadpis 15">
            <a:extLst>
              <a:ext uri="{FF2B5EF4-FFF2-40B4-BE49-F238E27FC236}">
                <a16:creationId xmlns:a16="http://schemas.microsoft.com/office/drawing/2014/main" id="{8C9649D6-1267-AD27-0236-322A4D19A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Brno                      Olomouc 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C6836A45-5D3B-1DE9-2EE4-38B095839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675" y="1292225"/>
            <a:ext cx="4040188" cy="987425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Moravské průmyslové muzeum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 založeno 1873</a:t>
            </a:r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91421421-7705-A140-6373-329D510872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10113" y="1169988"/>
            <a:ext cx="4041775" cy="1322387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Průmyslové muzeum císaře Františka Josefa I.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 založeno 1873</a:t>
            </a:r>
          </a:p>
        </p:txBody>
      </p:sp>
      <p:pic>
        <p:nvPicPr>
          <p:cNvPr id="48132" name="Zástupný symbol pro obsah 14" descr="DSC00997.JPG">
            <a:extLst>
              <a:ext uri="{FF2B5EF4-FFF2-40B4-BE49-F238E27FC236}">
                <a16:creationId xmlns:a16="http://schemas.microsoft.com/office/drawing/2014/main" id="{08949BEA-426A-5040-EB26-8F187CAF5BE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18"/>
          <a:stretch>
            <a:fillRect/>
          </a:stretch>
        </p:blipFill>
        <p:spPr>
          <a:xfrm>
            <a:off x="4718050" y="2638425"/>
            <a:ext cx="3976688" cy="3954463"/>
          </a:xfrm>
        </p:spPr>
      </p:pic>
      <p:pic>
        <p:nvPicPr>
          <p:cNvPr id="48133" name="Picture 2" descr="C:\Documents and Settings\Zapletal\Plocha\800PX-~1.JPE">
            <a:extLst>
              <a:ext uri="{FF2B5EF4-FFF2-40B4-BE49-F238E27FC236}">
                <a16:creationId xmlns:a16="http://schemas.microsoft.com/office/drawing/2014/main" id="{8B6704A2-FF0B-3F9D-124D-B238B251E79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4463" y="2967038"/>
            <a:ext cx="4826001" cy="3222625"/>
          </a:xfr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5">
            <a:extLst>
              <a:ext uri="{FF2B5EF4-FFF2-40B4-BE49-F238E27FC236}">
                <a16:creationId xmlns:a16="http://schemas.microsoft.com/office/drawing/2014/main" id="{4FBDE081-51A2-B461-D33D-9E8813609F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313" y="1484313"/>
            <a:ext cx="4038600" cy="4525962"/>
          </a:xfrm>
        </p:spPr>
        <p:txBody>
          <a:bodyPr/>
          <a:lstStyle/>
          <a:p>
            <a:r>
              <a:rPr lang="cs-CZ" altLang="cs-CZ"/>
              <a:t>otevřeno 5. 12. 1873</a:t>
            </a:r>
          </a:p>
          <a:p>
            <a:r>
              <a:rPr lang="cs-CZ" altLang="cs-CZ"/>
              <a:t>průmyslníci</a:t>
            </a:r>
          </a:p>
          <a:p>
            <a:r>
              <a:rPr lang="cs-CZ" altLang="cs-CZ"/>
              <a:t>2 kustodi, 2-3 asistenti</a:t>
            </a:r>
          </a:p>
          <a:p>
            <a:r>
              <a:rPr lang="cs-CZ" altLang="cs-CZ"/>
              <a:t>roční příjmy 20 tis. zl.</a:t>
            </a:r>
          </a:p>
          <a:p>
            <a:r>
              <a:rPr lang="cs-CZ" altLang="cs-CZ"/>
              <a:t>sbírky</a:t>
            </a:r>
          </a:p>
          <a:p>
            <a:r>
              <a:rPr lang="cs-CZ" altLang="cs-CZ"/>
              <a:t>knihy</a:t>
            </a:r>
          </a:p>
          <a:p>
            <a:r>
              <a:rPr lang="cs-CZ" altLang="cs-CZ"/>
              <a:t>dvojjazyčná instituce</a:t>
            </a:r>
          </a:p>
          <a:p>
            <a:r>
              <a:rPr lang="cs-CZ" altLang="cs-CZ"/>
              <a:t>vedoucí instituce v zemi</a:t>
            </a:r>
          </a:p>
          <a:p>
            <a:r>
              <a:rPr lang="cs-CZ" altLang="cs-CZ"/>
              <a:t>publikační činnost (časopis, katalogy, listy)</a:t>
            </a:r>
          </a:p>
          <a:p>
            <a:endParaRPr lang="cs-CZ" altLang="cs-CZ"/>
          </a:p>
        </p:txBody>
      </p:sp>
      <p:sp>
        <p:nvSpPr>
          <p:cNvPr id="50178" name="Rectangle 6">
            <a:extLst>
              <a:ext uri="{FF2B5EF4-FFF2-40B4-BE49-F238E27FC236}">
                <a16:creationId xmlns:a16="http://schemas.microsoft.com/office/drawing/2014/main" id="{6FB8F4CD-3918-3313-D906-A1CE249EDB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3438" y="1484313"/>
            <a:ext cx="4038600" cy="4525962"/>
          </a:xfrm>
        </p:spPr>
        <p:txBody>
          <a:bodyPr/>
          <a:lstStyle/>
          <a:p>
            <a:r>
              <a:rPr lang="cs-CZ" altLang="cs-CZ"/>
              <a:t>otevřeno 20. 6. 1875</a:t>
            </a:r>
          </a:p>
          <a:p>
            <a:r>
              <a:rPr lang="cs-CZ" altLang="cs-CZ"/>
              <a:t>městská reprezentace</a:t>
            </a:r>
          </a:p>
          <a:p>
            <a:r>
              <a:rPr lang="cs-CZ" altLang="cs-CZ"/>
              <a:t>1 kustod </a:t>
            </a:r>
          </a:p>
          <a:p>
            <a:r>
              <a:rPr lang="cs-CZ" altLang="cs-CZ"/>
              <a:t>roční příjmy kol. 1 tis. zl.</a:t>
            </a:r>
          </a:p>
          <a:p>
            <a:r>
              <a:rPr lang="cs-CZ" altLang="cs-CZ"/>
              <a:t>sbírky 3 683 předmětů</a:t>
            </a:r>
          </a:p>
          <a:p>
            <a:r>
              <a:rPr lang="cs-CZ" altLang="cs-CZ"/>
              <a:t>245 knih (rok 1900)</a:t>
            </a:r>
          </a:p>
          <a:p>
            <a:r>
              <a:rPr lang="cs-CZ" altLang="cs-CZ"/>
              <a:t>německá instituce </a:t>
            </a:r>
          </a:p>
          <a:p>
            <a:r>
              <a:rPr lang="cs-CZ" altLang="cs-CZ"/>
              <a:t>sepjetí s reálnou školou</a:t>
            </a:r>
          </a:p>
        </p:txBody>
      </p:sp>
      <p:sp>
        <p:nvSpPr>
          <p:cNvPr id="50179" name="Nadpis 15">
            <a:extLst>
              <a:ext uri="{FF2B5EF4-FFF2-40B4-BE49-F238E27FC236}">
                <a16:creationId xmlns:a16="http://schemas.microsoft.com/office/drawing/2014/main" id="{59AA8E83-9D86-2837-E9E8-A5AEE42C6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Brno                      Olomouc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Nadpis 15">
            <a:extLst>
              <a:ext uri="{FF2B5EF4-FFF2-40B4-BE49-F238E27FC236}">
                <a16:creationId xmlns:a16="http://schemas.microsoft.com/office/drawing/2014/main" id="{E3AECB0B-BB8C-12D7-0570-25E403B03126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Brno                      Olomouc </a:t>
            </a:r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083B0F41-DAB2-323E-1C6D-2ED9A6BBDB18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altLang="cs-CZ" sz="2400"/>
              <a:t>1873 - dosud (1949, 2001)</a:t>
            </a:r>
          </a:p>
          <a:p>
            <a:r>
              <a:rPr lang="cs-CZ" altLang="cs-CZ" sz="2400"/>
              <a:t>vedoucí instituce v zemi</a:t>
            </a:r>
          </a:p>
          <a:p>
            <a:r>
              <a:rPr lang="cs-CZ" altLang="cs-CZ" sz="2400"/>
              <a:t>vedoucí instituce 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400"/>
              <a:t>	v Předlitavsku – svaz průmyslových muzeí</a:t>
            </a:r>
          </a:p>
          <a:p>
            <a:endParaRPr lang="cs-CZ" altLang="cs-CZ" sz="2400"/>
          </a:p>
          <a:p>
            <a:endParaRPr lang="cs-CZ" altLang="cs-CZ" sz="2400"/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2A0F4926-03B7-657F-6668-12494C2A3414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cs-CZ" altLang="cs-CZ" sz="2400"/>
              <a:t>(1873) 1875 - 1924</a:t>
            </a:r>
          </a:p>
          <a:p>
            <a:r>
              <a:rPr lang="cs-CZ" altLang="cs-CZ" sz="2400"/>
              <a:t>sepjetí s reálnou školou</a:t>
            </a:r>
          </a:p>
          <a:p>
            <a:endParaRPr lang="cs-CZ" altLang="cs-CZ" sz="2400"/>
          </a:p>
        </p:txBody>
      </p:sp>
      <p:pic>
        <p:nvPicPr>
          <p:cNvPr id="52228" name="Picture 9">
            <a:extLst>
              <a:ext uri="{FF2B5EF4-FFF2-40B4-BE49-F238E27FC236}">
                <a16:creationId xmlns:a16="http://schemas.microsoft.com/office/drawing/2014/main" id="{C9A09BA8-7798-7E1F-54C9-33D9319DBB5B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8588" y="3938588"/>
            <a:ext cx="3324225" cy="2493962"/>
          </a:xfrm>
        </p:spPr>
      </p:pic>
      <p:pic>
        <p:nvPicPr>
          <p:cNvPr id="52229" name="Picture 12">
            <a:extLst>
              <a:ext uri="{FF2B5EF4-FFF2-40B4-BE49-F238E27FC236}">
                <a16:creationId xmlns:a16="http://schemas.microsoft.com/office/drawing/2014/main" id="{F49E2937-D0CC-2C84-931A-AB7EAE4299F0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938588"/>
            <a:ext cx="4495800" cy="2435225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2E313BEF-C6D3-840D-9D70-4CFF0A38A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1785938"/>
            <a:ext cx="4614863" cy="12255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Hlavní vstup do světové výstavy</a:t>
            </a:r>
          </a:p>
        </p:txBody>
      </p:sp>
      <p:pic>
        <p:nvPicPr>
          <p:cNvPr id="16386" name="Picture 2" descr="C:\Documents and Settings\Zapletal\Plocha\5. Vídeň 1873\17. hlavní vchod.jpg">
            <a:extLst>
              <a:ext uri="{FF2B5EF4-FFF2-40B4-BE49-F238E27FC236}">
                <a16:creationId xmlns:a16="http://schemas.microsoft.com/office/drawing/2014/main" id="{255541DC-5206-38A8-D3F4-25465210F5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4925" y="0"/>
            <a:ext cx="9282113" cy="6858000"/>
          </a:xfrm>
          <a:noFill/>
        </p:spPr>
      </p:pic>
      <p:sp>
        <p:nvSpPr>
          <p:cNvPr id="6" name="Nadpis 3">
            <a:extLst>
              <a:ext uri="{FF2B5EF4-FFF2-40B4-BE49-F238E27FC236}">
                <a16:creationId xmlns:a16="http://schemas.microsoft.com/office/drawing/2014/main" id="{C2160871-D46D-94A5-1F44-21AAE1D1DD76}"/>
              </a:ext>
            </a:extLst>
          </p:cNvPr>
          <p:cNvSpPr txBox="1">
            <a:spLocks/>
          </p:cNvSpPr>
          <p:nvPr/>
        </p:nvSpPr>
        <p:spPr bwMode="auto">
          <a:xfrm>
            <a:off x="-142875" y="357188"/>
            <a:ext cx="27860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 fontScale="675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4400" dirty="0">
                <a:latin typeface="+mj-lt"/>
                <a:ea typeface="+mj-ea"/>
                <a:cs typeface="+mj-cs"/>
              </a:rPr>
              <a:t>Světová výstava Vídeň </a:t>
            </a:r>
            <a:br>
              <a:rPr lang="cs-CZ" sz="4400" dirty="0">
                <a:latin typeface="+mj-lt"/>
                <a:ea typeface="+mj-ea"/>
                <a:cs typeface="+mj-cs"/>
              </a:rPr>
            </a:br>
            <a:r>
              <a:rPr lang="cs-CZ" sz="3100" dirty="0">
                <a:latin typeface="+mj-lt"/>
                <a:ea typeface="+mj-ea"/>
                <a:cs typeface="+mj-cs"/>
              </a:rPr>
              <a:t>1. 5. – 2. 11. 1873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Nadpis 1">
            <a:extLst>
              <a:ext uri="{FF2B5EF4-FFF2-40B4-BE49-F238E27FC236}">
                <a16:creationId xmlns:a16="http://schemas.microsoft.com/office/drawing/2014/main" id="{4627AC83-C5DA-1160-3727-D921D66E7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8434" name="Picture 2" descr="C:\Documents and Settings\Zapletal\Plocha\5. Vídeň 1873\18. rotunda - interiér.jpg">
            <a:extLst>
              <a:ext uri="{FF2B5EF4-FFF2-40B4-BE49-F238E27FC236}">
                <a16:creationId xmlns:a16="http://schemas.microsoft.com/office/drawing/2014/main" id="{1E8CA7C2-C8C5-86DF-9565-BD67777EE0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3500" y="0"/>
            <a:ext cx="9207500" cy="6905625"/>
          </a:xfrm>
          <a:noFill/>
        </p:spPr>
      </p:pic>
      <p:sp>
        <p:nvSpPr>
          <p:cNvPr id="18435" name="TextovéPole 4">
            <a:extLst>
              <a:ext uri="{FF2B5EF4-FFF2-40B4-BE49-F238E27FC236}">
                <a16:creationId xmlns:a16="http://schemas.microsoft.com/office/drawing/2014/main" id="{A495425F-7392-7D15-A8DB-418F02178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85750"/>
            <a:ext cx="52863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4000" b="1"/>
              <a:t>Interiér rotundy při slavnostním otevření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Nadpis 1">
            <a:extLst>
              <a:ext uri="{FF2B5EF4-FFF2-40B4-BE49-F238E27FC236}">
                <a16:creationId xmlns:a16="http://schemas.microsoft.com/office/drawing/2014/main" id="{0647D2DC-4F56-6F29-8F9E-1C59AB577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0482" name="Picture 2" descr="C:\Documents and Settings\Zapletal\Plocha\5. Vídeň 1873\18. interiér Rotundy.jpg">
            <a:extLst>
              <a:ext uri="{FF2B5EF4-FFF2-40B4-BE49-F238E27FC236}">
                <a16:creationId xmlns:a16="http://schemas.microsoft.com/office/drawing/2014/main" id="{AF36E755-FF17-F994-C5F2-6F91688386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25" y="-31750"/>
            <a:ext cx="8262938" cy="6889750"/>
          </a:xfr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Nadpis 1">
            <a:extLst>
              <a:ext uri="{FF2B5EF4-FFF2-40B4-BE49-F238E27FC236}">
                <a16:creationId xmlns:a16="http://schemas.microsoft.com/office/drawing/2014/main" id="{C0B05AE0-C799-DC76-ACC9-42814B5ED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2530" name="Picture 2" descr="C:\Documents and Settings\Zapletal\Plocha\5. Vídeň 1873\41. japonský pavilon.jpg">
            <a:extLst>
              <a:ext uri="{FF2B5EF4-FFF2-40B4-BE49-F238E27FC236}">
                <a16:creationId xmlns:a16="http://schemas.microsoft.com/office/drawing/2014/main" id="{4E15C732-DED9-45FA-D30A-3437546778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571500"/>
            <a:ext cx="9244013" cy="7429500"/>
          </a:xfrm>
          <a:noFill/>
        </p:spPr>
      </p:pic>
      <p:sp>
        <p:nvSpPr>
          <p:cNvPr id="22531" name="TextovéPole 4">
            <a:extLst>
              <a:ext uri="{FF2B5EF4-FFF2-40B4-BE49-F238E27FC236}">
                <a16:creationId xmlns:a16="http://schemas.microsoft.com/office/drawing/2014/main" id="{0EFC924B-3642-5B44-8D2E-922D73798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9063" y="6072188"/>
            <a:ext cx="50752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b="1">
                <a:solidFill>
                  <a:schemeClr val="bg1"/>
                </a:solidFill>
              </a:rPr>
              <a:t>Interiér japonského pavilonu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Nadpis 1">
            <a:extLst>
              <a:ext uri="{FF2B5EF4-FFF2-40B4-BE49-F238E27FC236}">
                <a16:creationId xmlns:a16="http://schemas.microsoft.com/office/drawing/2014/main" id="{3163040E-0901-430E-28D8-F88A09113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4578" name="Picture 2" descr="C:\Documents and Settings\Zapletal\Plocha\5. Vídeň 1873\47. jap. pavilon - lampion.jpg">
            <a:extLst>
              <a:ext uri="{FF2B5EF4-FFF2-40B4-BE49-F238E27FC236}">
                <a16:creationId xmlns:a16="http://schemas.microsoft.com/office/drawing/2014/main" id="{9B022EFB-4454-2EEE-D686-E52FA014B9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103938"/>
          </a:xfrm>
          <a:noFill/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157DD258-0F92-A29E-C935-C0B82E8F9305}"/>
              </a:ext>
            </a:extLst>
          </p:cNvPr>
          <p:cNvSpPr txBox="1">
            <a:spLocks/>
          </p:cNvSpPr>
          <p:nvPr/>
        </p:nvSpPr>
        <p:spPr>
          <a:xfrm>
            <a:off x="142875" y="6072188"/>
            <a:ext cx="9001125" cy="571500"/>
          </a:xfrm>
          <a:prstGeom prst="rect">
            <a:avLst/>
          </a:prstGeom>
        </p:spPr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000" dirty="0">
                <a:latin typeface="+mj-lt"/>
                <a:ea typeface="+mj-ea"/>
                <a:cs typeface="+mj-cs"/>
              </a:rPr>
              <a:t>Instalace obřího lampionu - součást japonského pavilonu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Nadpis 1">
            <a:extLst>
              <a:ext uri="{FF2B5EF4-FFF2-40B4-BE49-F238E27FC236}">
                <a16:creationId xmlns:a16="http://schemas.microsoft.com/office/drawing/2014/main" id="{7E23715D-3FFF-7141-F4BB-0E75B8EDF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9313" y="274638"/>
            <a:ext cx="3000375" cy="6083300"/>
          </a:xfrm>
        </p:spPr>
        <p:txBody>
          <a:bodyPr/>
          <a:lstStyle/>
          <a:p>
            <a:pPr eaLnBrk="1" hangingPunct="1"/>
            <a:r>
              <a:rPr lang="cs-CZ" altLang="en-US"/>
              <a:t>Stan severo-amerických indiánů</a:t>
            </a:r>
          </a:p>
        </p:txBody>
      </p:sp>
      <p:pic>
        <p:nvPicPr>
          <p:cNvPr id="28674" name="Picture 2" descr="C:\Documents and Settings\Zapletal\Plocha\5. Vídeň 1873\40. Severoamerický vigvam.jpg">
            <a:extLst>
              <a:ext uri="{FF2B5EF4-FFF2-40B4-BE49-F238E27FC236}">
                <a16:creationId xmlns:a16="http://schemas.microsoft.com/office/drawing/2014/main" id="{181E0949-9576-C879-9B5F-B574C79943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428625"/>
            <a:ext cx="5743575" cy="7458075"/>
          </a:xfr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Nadpis 1">
            <a:extLst>
              <a:ext uri="{FF2B5EF4-FFF2-40B4-BE49-F238E27FC236}">
                <a16:creationId xmlns:a16="http://schemas.microsoft.com/office/drawing/2014/main" id="{86B664A1-A272-8D9A-FA3F-C6F7A673B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Zakládání průmyslových muzeí</a:t>
            </a:r>
          </a:p>
        </p:txBody>
      </p:sp>
      <p:sp>
        <p:nvSpPr>
          <p:cNvPr id="30722" name="Zástupný symbol pro obsah 2">
            <a:extLst>
              <a:ext uri="{FF2B5EF4-FFF2-40B4-BE49-F238E27FC236}">
                <a16:creationId xmlns:a16="http://schemas.microsoft.com/office/drawing/2014/main" id="{44DEE865-C661-8CD1-56AF-BD3850EF1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stálá prezentace průmyslových výrobků</a:t>
            </a:r>
            <a:endParaRPr lang="cs-CZ" altLang="en-US">
              <a:latin typeface="Arial" panose="020B0604020202020204" pitchFamily="34" charset="0"/>
            </a:endParaRPr>
          </a:p>
          <a:p>
            <a:pPr eaLnBrk="1" hangingPunct="1"/>
            <a:r>
              <a:rPr lang="cs-CZ" altLang="en-US"/>
              <a:t>místo setkávání průmyslníků, prezentace, konfrontace a vzdělávání</a:t>
            </a:r>
          </a:p>
          <a:p>
            <a:pPr eaLnBrk="1" hangingPunct="1"/>
            <a:r>
              <a:rPr lang="cs-CZ" altLang="en-US"/>
              <a:t>zdroj vzorů, předloh</a:t>
            </a:r>
          </a:p>
          <a:p>
            <a:pPr eaLnBrk="1" hangingPunct="1"/>
            <a:r>
              <a:rPr lang="cs-CZ" altLang="en-US"/>
              <a:t>první vlna zakládání průmyslových muzeí nastává po světové výstavě ve Vídni r. 1873 Budapešť, Brno, Liberec, Olomouc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401</Words>
  <Application>Microsoft Macintosh PowerPoint</Application>
  <PresentationFormat>Předvádění na obrazovce (4:3)</PresentationFormat>
  <Paragraphs>91</Paragraphs>
  <Slides>23</Slides>
  <Notes>14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6" baseType="lpstr">
      <vt:lpstr>Arial</vt:lpstr>
      <vt:lpstr>Calibri</vt:lpstr>
      <vt:lpstr>Motiv sady Office</vt:lpstr>
      <vt:lpstr>(Umělecko)průmyslová muzea  - specifika, shrnutí  </vt:lpstr>
      <vt:lpstr>Průmyslová muzea v 19. stol.</vt:lpstr>
      <vt:lpstr>Hlavní vstup do světové výstavy</vt:lpstr>
      <vt:lpstr>Prezentace aplikace PowerPoint</vt:lpstr>
      <vt:lpstr>Prezentace aplikace PowerPoint</vt:lpstr>
      <vt:lpstr>Prezentace aplikace PowerPoint</vt:lpstr>
      <vt:lpstr>Prezentace aplikace PowerPoint</vt:lpstr>
      <vt:lpstr>Stan severo-amerických indiánů</vt:lpstr>
      <vt:lpstr>Zakládání průmyslových muzeí</vt:lpstr>
      <vt:lpstr> Předměty zakoupené ze Světové výstavy </vt:lpstr>
      <vt:lpstr>Specifika průmyslových muzeí</vt:lpstr>
      <vt:lpstr>Sbírka předloh (sbírkové předměty a sbírky obrazových předloh)</vt:lpstr>
      <vt:lpstr>Sbírky předloh</vt:lpstr>
      <vt:lpstr>Expozice - předlohy</vt:lpstr>
      <vt:lpstr>Stálé výstavy – materiálové hledisko</vt:lpstr>
      <vt:lpstr>Temporální výstavy</vt:lpstr>
      <vt:lpstr>Výstavy firem</vt:lpstr>
      <vt:lpstr>Místo vzdělávání</vt:lpstr>
      <vt:lpstr>Prezentace technologií</vt:lpstr>
      <vt:lpstr>Svaz rakouských (uměleckoprůmyslových) muzeí</vt:lpstr>
      <vt:lpstr>Brno                      Olomouc </vt:lpstr>
      <vt:lpstr>Brno                      Olomouc </vt:lpstr>
      <vt:lpstr>Brno                      Olomouc </vt:lpstr>
    </vt:vector>
  </TitlesOfParts>
  <Company>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Průmyslová muzea Technologické oddělení Moravského průmyslového muzea  </dc:title>
  <dc:creator>Zapletal</dc:creator>
  <cp:lastModifiedBy>Tomáš Zapletal</cp:lastModifiedBy>
  <cp:revision>22</cp:revision>
  <dcterms:created xsi:type="dcterms:W3CDTF">2012-10-29T08:16:51Z</dcterms:created>
  <dcterms:modified xsi:type="dcterms:W3CDTF">2023-12-03T22:34:49Z</dcterms:modified>
</cp:coreProperties>
</file>