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cs-CZ"/>
              <a:t>Kliknutím lze upravit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10/25/2023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cs-CZ"/>
              <a:t>Kliknutím na ikonu přidáte obrázek.</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cs-CZ"/>
              <a:t>Kliknutím lze upravit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cs-CZ"/>
              <a:t>Kliknutím lze upravit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cs-CZ"/>
              <a:t>Kliknutím lze upravit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cs-CZ"/>
              <a:t>Kliknutím lze upravit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cs-CZ"/>
              <a:t>Kliknutím na ikonu přidáte obrázek.</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10/25/2023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8A87A34-81AB-432B-8DAE-1953F412C126}" type="datetimeFigureOut">
              <a:rPr lang="en-US" dirty="0"/>
              <a:t>10/25/2023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cs-CZ"/>
              <a:t>Kliknutím lze upravit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1410" y="3073397"/>
            <a:ext cx="4878391"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073397"/>
            <a:ext cx="4875210" cy="271780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10/25/2023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10/25/2023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ueddeutsche.de/politik/attentat-is-behauptet-messerangriff-in-hamburg-veruebt-zu-haben-1.3228181" TargetMode="External"/><Relationship Id="rId2" Type="http://schemas.openxmlformats.org/officeDocument/2006/relationships/hyperlink" Target="http://www.sueddeutsche.de/thema/Hamburg" TargetMode="External"/><Relationship Id="rId1" Type="http://schemas.openxmlformats.org/officeDocument/2006/relationships/slideLayout" Target="../slideLayouts/slideLayout2.xml"/><Relationship Id="rId4" Type="http://schemas.openxmlformats.org/officeDocument/2006/relationships/hyperlink" Target="http://www.ndr.de/nachrichten/hamburg/Ermittlungen-nach-Mord-an-der-Alster-,gewalttat166.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m.spiegel.de/#spRedirectedFrom=www" TargetMode="External"/><Relationship Id="rId7" Type="http://schemas.openxmlformats.org/officeDocument/2006/relationships/hyperlink" Target="http://www.spiegel.de/thema/klimawandel/" TargetMode="External"/><Relationship Id="rId2" Type="http://schemas.openxmlformats.org/officeDocument/2006/relationships/hyperlink" Target="http://www.spiegel.de/artikel/a-861010.html" TargetMode="External"/><Relationship Id="rId1" Type="http://schemas.openxmlformats.org/officeDocument/2006/relationships/slideLayout" Target="../slideLayouts/slideLayout2.xml"/><Relationship Id="rId6" Type="http://schemas.openxmlformats.org/officeDocument/2006/relationships/hyperlink" Target="http://www.spiegel.de/wissenschaft/natur/erderwaermung-forscher-warnen-vor-5-grad-temperatur-plus-a-870282.html" TargetMode="External"/><Relationship Id="rId5" Type="http://schemas.openxmlformats.org/officeDocument/2006/relationships/hyperlink" Target="http://forum.spiegel.de/f22/weltweiter-vergleich-deutschland-laesst-beim-klimaschutz-nach-77060.html" TargetMode="External"/><Relationship Id="rId4" Type="http://schemas.openxmlformats.org/officeDocument/2006/relationships/hyperlink" Target="http://www.spiegel.de/wissenschaft/natur/klimaschutz-index-von-germanwatch-deutschland-rutscht-ab-a-87028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6F46D5-2D74-49D2-9147-155CCDB5BA66}"/>
              </a:ext>
            </a:extLst>
          </p:cNvPr>
          <p:cNvSpPr>
            <a:spLocks noGrp="1"/>
          </p:cNvSpPr>
          <p:nvPr>
            <p:ph type="ctrTitle"/>
          </p:nvPr>
        </p:nvSpPr>
        <p:spPr/>
        <p:txBody>
          <a:bodyPr/>
          <a:lstStyle/>
          <a:p>
            <a:r>
              <a:rPr lang="cs-CZ" altLang="cs-CZ" dirty="0" err="1"/>
              <a:t>Sprache</a:t>
            </a:r>
            <a:r>
              <a:rPr lang="cs-CZ" altLang="cs-CZ" dirty="0"/>
              <a:t> der </a:t>
            </a:r>
            <a:r>
              <a:rPr lang="cs-CZ" altLang="cs-CZ" dirty="0" err="1"/>
              <a:t>Massenmedien</a:t>
            </a:r>
            <a:endParaRPr lang="cs-CZ" dirty="0"/>
          </a:p>
        </p:txBody>
      </p:sp>
      <p:sp>
        <p:nvSpPr>
          <p:cNvPr id="3" name="Podnadpis 2">
            <a:extLst>
              <a:ext uri="{FF2B5EF4-FFF2-40B4-BE49-F238E27FC236}">
                <a16:creationId xmlns:a16="http://schemas.microsoft.com/office/drawing/2014/main" id="{4A2861C6-7F4D-4EE8-8DB4-F527FC3AB8DD}"/>
              </a:ext>
            </a:extLst>
          </p:cNvPr>
          <p:cNvSpPr>
            <a:spLocks noGrp="1"/>
          </p:cNvSpPr>
          <p:nvPr>
            <p:ph type="subTitle" idx="1"/>
          </p:nvPr>
        </p:nvSpPr>
        <p:spPr/>
        <p:txBody>
          <a:bodyPr/>
          <a:lstStyle/>
          <a:p>
            <a:r>
              <a:rPr lang="cs-CZ" dirty="0" err="1"/>
              <a:t>Wahlveranstaltung</a:t>
            </a:r>
            <a:endParaRPr lang="cs-CZ" dirty="0"/>
          </a:p>
        </p:txBody>
      </p:sp>
    </p:spTree>
    <p:extLst>
      <p:ext uri="{BB962C8B-B14F-4D97-AF65-F5344CB8AC3E}">
        <p14:creationId xmlns:p14="http://schemas.microsoft.com/office/powerpoint/2010/main" val="36599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0C50-3F93-445D-A961-5D29C90ACF67}"/>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BAE4F160-C75C-4E5B-AF2D-7093603510BD}"/>
              </a:ext>
            </a:extLst>
          </p:cNvPr>
          <p:cNvSpPr>
            <a:spLocks noGrp="1"/>
          </p:cNvSpPr>
          <p:nvPr>
            <p:ph idx="1"/>
          </p:nvPr>
        </p:nvSpPr>
        <p:spPr/>
        <p:txBody>
          <a:bodyPr>
            <a:normAutofit fontScale="92500" lnSpcReduction="20000"/>
          </a:bodyPr>
          <a:lstStyle/>
          <a:p>
            <a:pPr>
              <a:lnSpc>
                <a:spcPct val="90000"/>
              </a:lnSpc>
              <a:defRPr/>
            </a:pPr>
            <a:r>
              <a:rPr lang="cs-CZ" altLang="cs-CZ" sz="2400" b="1" dirty="0"/>
              <a:t>Ende des 19. </a:t>
            </a:r>
            <a:r>
              <a:rPr lang="cs-CZ" altLang="cs-CZ" sz="2400" b="1" dirty="0" err="1"/>
              <a:t>Jhs</a:t>
            </a:r>
            <a:r>
              <a:rPr lang="cs-CZ" altLang="cs-CZ" sz="2400" b="1" dirty="0"/>
              <a:t>. – </a:t>
            </a:r>
            <a:r>
              <a:rPr lang="cs-CZ" altLang="cs-CZ" sz="2400" b="1" dirty="0" err="1"/>
              <a:t>Zeitung</a:t>
            </a:r>
            <a:r>
              <a:rPr lang="cs-CZ" altLang="cs-CZ" sz="2400" b="1" dirty="0"/>
              <a:t> </a:t>
            </a:r>
            <a:r>
              <a:rPr lang="cs-CZ" altLang="cs-CZ" sz="2400" b="1" dirty="0" err="1"/>
              <a:t>als</a:t>
            </a:r>
            <a:r>
              <a:rPr lang="cs-CZ" altLang="cs-CZ" sz="2400" b="1" dirty="0"/>
              <a:t> </a:t>
            </a:r>
            <a:r>
              <a:rPr lang="cs-CZ" altLang="cs-CZ" sz="2400" b="1" dirty="0" err="1"/>
              <a:t>Massenkommunikationsmittel</a:t>
            </a:r>
            <a:r>
              <a:rPr lang="cs-CZ" altLang="cs-CZ" sz="2400" b="1" dirty="0"/>
              <a:t>: </a:t>
            </a:r>
            <a:r>
              <a:rPr lang="cs-CZ" altLang="cs-CZ" sz="2400" b="1" dirty="0" err="1"/>
              <a:t>für</a:t>
            </a:r>
            <a:r>
              <a:rPr lang="cs-CZ" altLang="cs-CZ" sz="2400" b="1" dirty="0"/>
              <a:t> </a:t>
            </a:r>
            <a:r>
              <a:rPr lang="cs-CZ" altLang="cs-CZ" sz="2400" b="1" dirty="0" err="1"/>
              <a:t>jedermann</a:t>
            </a:r>
            <a:r>
              <a:rPr lang="cs-CZ" altLang="cs-CZ" sz="2400" b="1" dirty="0"/>
              <a:t> </a:t>
            </a:r>
            <a:r>
              <a:rPr lang="cs-CZ" altLang="cs-CZ" sz="2400" b="1" dirty="0" err="1"/>
              <a:t>verfügbar</a:t>
            </a:r>
            <a:r>
              <a:rPr lang="cs-CZ" altLang="cs-CZ" sz="2400" b="1" dirty="0"/>
              <a:t>, </a:t>
            </a:r>
            <a:r>
              <a:rPr lang="cs-CZ" altLang="cs-CZ" sz="2400" b="1" dirty="0" err="1"/>
              <a:t>billig</a:t>
            </a:r>
            <a:r>
              <a:rPr lang="cs-CZ" altLang="cs-CZ" sz="2400" b="1" dirty="0"/>
              <a:t>, </a:t>
            </a:r>
            <a:r>
              <a:rPr lang="cs-CZ" altLang="cs-CZ" sz="2400" b="1" dirty="0" err="1"/>
              <a:t>täglich</a:t>
            </a:r>
            <a:r>
              <a:rPr lang="cs-CZ" altLang="cs-CZ" sz="2400" b="1" dirty="0"/>
              <a:t> </a:t>
            </a:r>
            <a:r>
              <a:rPr lang="cs-CZ" altLang="cs-CZ" sz="2400" b="1" dirty="0" err="1"/>
              <a:t>erhältlich</a:t>
            </a:r>
            <a:r>
              <a:rPr lang="cs-CZ" altLang="cs-CZ" sz="2400" b="1" dirty="0"/>
              <a:t>, </a:t>
            </a:r>
            <a:r>
              <a:rPr lang="cs-CZ" altLang="cs-CZ" sz="2400" b="1" dirty="0" err="1"/>
              <a:t>rasch</a:t>
            </a:r>
            <a:r>
              <a:rPr lang="cs-CZ" altLang="cs-CZ" sz="2400" b="1" dirty="0"/>
              <a:t> </a:t>
            </a:r>
            <a:r>
              <a:rPr lang="cs-CZ" altLang="cs-CZ" sz="2400" b="1" dirty="0" err="1"/>
              <a:t>und</a:t>
            </a:r>
            <a:r>
              <a:rPr lang="cs-CZ" altLang="cs-CZ" sz="2400" b="1" dirty="0"/>
              <a:t> </a:t>
            </a:r>
            <a:r>
              <a:rPr lang="cs-CZ" altLang="cs-CZ" sz="2400" b="1" dirty="0" err="1"/>
              <a:t>weltweit</a:t>
            </a:r>
            <a:r>
              <a:rPr lang="cs-CZ" altLang="cs-CZ" sz="2400" b="1" dirty="0"/>
              <a:t> </a:t>
            </a:r>
            <a:r>
              <a:rPr lang="cs-CZ" altLang="cs-CZ" sz="2400" b="1" dirty="0" err="1"/>
              <a:t>informierend</a:t>
            </a:r>
            <a:endParaRPr lang="de-DE" altLang="cs-CZ" sz="2400" b="1" dirty="0"/>
          </a:p>
          <a:p>
            <a:pPr marL="0" indent="0">
              <a:lnSpc>
                <a:spcPct val="90000"/>
              </a:lnSpc>
              <a:buFontTx/>
              <a:buNone/>
              <a:defRPr/>
            </a:pPr>
            <a:endParaRPr lang="cs-CZ" altLang="cs-CZ" sz="2400" b="1" dirty="0"/>
          </a:p>
          <a:p>
            <a:pPr>
              <a:lnSpc>
                <a:spcPct val="90000"/>
              </a:lnSpc>
              <a:defRPr/>
            </a:pPr>
            <a:r>
              <a:rPr lang="cs-CZ" altLang="cs-CZ" sz="2400" b="1" dirty="0" err="1"/>
              <a:t>Konsequenzen</a:t>
            </a:r>
            <a:r>
              <a:rPr lang="cs-CZ" altLang="cs-CZ" sz="2400" b="1" dirty="0"/>
              <a:t> f. </a:t>
            </a:r>
            <a:r>
              <a:rPr lang="cs-CZ" altLang="cs-CZ" sz="2400" b="1" dirty="0" err="1"/>
              <a:t>die</a:t>
            </a:r>
            <a:r>
              <a:rPr lang="cs-CZ" altLang="cs-CZ" sz="2400" b="1" dirty="0"/>
              <a:t> </a:t>
            </a:r>
            <a:r>
              <a:rPr lang="cs-CZ" altLang="cs-CZ" sz="2400" b="1" dirty="0" err="1"/>
              <a:t>Sprache</a:t>
            </a:r>
            <a:r>
              <a:rPr lang="cs-CZ" altLang="cs-CZ" sz="2400" b="1" dirty="0"/>
              <a:t>: </a:t>
            </a:r>
            <a:r>
              <a:rPr lang="cs-CZ" altLang="cs-CZ" sz="2400" b="1" dirty="0" err="1"/>
              <a:t>selbständige</a:t>
            </a:r>
            <a:r>
              <a:rPr lang="cs-CZ" altLang="cs-CZ" sz="2400" b="1" dirty="0"/>
              <a:t> </a:t>
            </a:r>
            <a:r>
              <a:rPr lang="cs-CZ" altLang="cs-CZ" sz="2400" b="1" dirty="0" err="1"/>
              <a:t>Produktionsformen</a:t>
            </a:r>
            <a:r>
              <a:rPr lang="cs-CZ" altLang="cs-CZ" sz="2400" b="1" dirty="0"/>
              <a:t>: </a:t>
            </a:r>
            <a:r>
              <a:rPr lang="cs-CZ" altLang="cs-CZ" sz="2400" b="1" dirty="0" err="1"/>
              <a:t>journalistische</a:t>
            </a:r>
            <a:r>
              <a:rPr lang="cs-CZ" altLang="cs-CZ" sz="2400" b="1" dirty="0"/>
              <a:t> </a:t>
            </a:r>
            <a:r>
              <a:rPr lang="cs-CZ" altLang="cs-CZ" sz="2400" b="1" dirty="0" err="1"/>
              <a:t>Genres</a:t>
            </a:r>
            <a:r>
              <a:rPr lang="de-DE" altLang="cs-CZ" sz="2400" b="1" dirty="0"/>
              <a:t> (Textsorten):</a:t>
            </a:r>
          </a:p>
          <a:p>
            <a:pPr>
              <a:lnSpc>
                <a:spcPct val="90000"/>
              </a:lnSpc>
              <a:defRPr/>
            </a:pPr>
            <a:r>
              <a:rPr lang="de-DE" altLang="cs-CZ" sz="2400" b="1" dirty="0"/>
              <a:t>Nachricht, Bericht</a:t>
            </a:r>
          </a:p>
          <a:p>
            <a:pPr>
              <a:lnSpc>
                <a:spcPct val="90000"/>
              </a:lnSpc>
              <a:defRPr/>
            </a:pPr>
            <a:r>
              <a:rPr lang="de-DE" altLang="cs-CZ" sz="2400" b="1" dirty="0"/>
              <a:t>Kommentar (?)</a:t>
            </a:r>
          </a:p>
          <a:p>
            <a:pPr>
              <a:lnSpc>
                <a:spcPct val="90000"/>
              </a:lnSpc>
              <a:defRPr/>
            </a:pPr>
            <a:r>
              <a:rPr lang="de-DE" altLang="cs-CZ" sz="2400" b="1" dirty="0"/>
              <a:t>Reportage</a:t>
            </a:r>
          </a:p>
          <a:p>
            <a:pPr>
              <a:lnSpc>
                <a:spcPct val="90000"/>
              </a:lnSpc>
              <a:defRPr/>
            </a:pPr>
            <a:r>
              <a:rPr lang="de-DE" altLang="cs-CZ" sz="2400" b="1" dirty="0"/>
              <a:t>Feuilleton</a:t>
            </a:r>
          </a:p>
          <a:p>
            <a:pPr>
              <a:lnSpc>
                <a:spcPct val="90000"/>
              </a:lnSpc>
              <a:defRPr/>
            </a:pPr>
            <a:r>
              <a:rPr lang="de-DE" altLang="cs-CZ" sz="2400" b="1" dirty="0"/>
              <a:t>Werbung</a:t>
            </a:r>
            <a:endParaRPr lang="cs-CZ" altLang="cs-CZ" sz="2400" b="1" dirty="0"/>
          </a:p>
          <a:p>
            <a:endParaRPr lang="cs-CZ" dirty="0"/>
          </a:p>
        </p:txBody>
      </p:sp>
    </p:spTree>
    <p:extLst>
      <p:ext uri="{BB962C8B-B14F-4D97-AF65-F5344CB8AC3E}">
        <p14:creationId xmlns:p14="http://schemas.microsoft.com/office/powerpoint/2010/main" val="230689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59645-B4E6-42DB-ACA0-75C5AFE7A81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D2E80C6C-691F-4B50-AFB5-4CB182BAE837}"/>
              </a:ext>
            </a:extLst>
          </p:cNvPr>
          <p:cNvSpPr>
            <a:spLocks noGrp="1"/>
          </p:cNvSpPr>
          <p:nvPr>
            <p:ph idx="1"/>
          </p:nvPr>
        </p:nvSpPr>
        <p:spPr/>
        <p:txBody>
          <a:bodyPr>
            <a:normAutofit lnSpcReduction="10000"/>
          </a:bodyPr>
          <a:lstStyle/>
          <a:p>
            <a:pPr>
              <a:lnSpc>
                <a:spcPct val="90000"/>
              </a:lnSpc>
            </a:pPr>
            <a:r>
              <a:rPr lang="cs-CZ" altLang="cs-CZ" sz="2400" b="1" dirty="0">
                <a:solidFill>
                  <a:srgbClr val="FF0000"/>
                </a:solidFill>
              </a:rPr>
              <a:t>20. </a:t>
            </a:r>
            <a:r>
              <a:rPr lang="cs-CZ" altLang="cs-CZ" sz="2400" b="1" dirty="0" err="1">
                <a:solidFill>
                  <a:srgbClr val="FF0000"/>
                </a:solidFill>
              </a:rPr>
              <a:t>Jh</a:t>
            </a:r>
            <a:r>
              <a:rPr lang="cs-CZ" altLang="cs-CZ" sz="2400" b="1" dirty="0">
                <a:solidFill>
                  <a:srgbClr val="FF0000"/>
                </a:solidFill>
              </a:rPr>
              <a:t>.: </a:t>
            </a:r>
            <a:endParaRPr lang="cs-CZ" altLang="cs-CZ" sz="2400" b="1" u="sng" dirty="0">
              <a:solidFill>
                <a:srgbClr val="FF0000"/>
              </a:solidFill>
            </a:endParaRPr>
          </a:p>
          <a:p>
            <a:pPr>
              <a:lnSpc>
                <a:spcPct val="90000"/>
              </a:lnSpc>
            </a:pPr>
            <a:r>
              <a:rPr lang="cs-CZ" altLang="cs-CZ" sz="2400" b="1" u="sng" dirty="0">
                <a:solidFill>
                  <a:schemeClr val="bg1"/>
                </a:solidFill>
              </a:rPr>
              <a:t>der </a:t>
            </a:r>
            <a:r>
              <a:rPr lang="cs-CZ" altLang="cs-CZ" sz="2400" b="1" u="sng" dirty="0" err="1">
                <a:solidFill>
                  <a:schemeClr val="bg1"/>
                </a:solidFill>
              </a:rPr>
              <a:t>Rundfunk</a:t>
            </a:r>
            <a:r>
              <a:rPr lang="cs-CZ" altLang="cs-CZ" sz="2400" b="1" u="sng" dirty="0"/>
              <a:t>:</a:t>
            </a:r>
            <a:r>
              <a:rPr lang="cs-CZ" altLang="cs-CZ" sz="2400" b="1" dirty="0"/>
              <a:t> nach dem 1. </a:t>
            </a:r>
            <a:r>
              <a:rPr lang="cs-CZ" altLang="cs-CZ" sz="2400" b="1" dirty="0" err="1"/>
              <a:t>Weltkrieg</a:t>
            </a:r>
            <a:r>
              <a:rPr lang="cs-CZ" altLang="cs-CZ" sz="2400" b="1" dirty="0"/>
              <a:t>, </a:t>
            </a:r>
            <a:r>
              <a:rPr lang="cs-CZ" altLang="cs-CZ" sz="2400" b="1" dirty="0" err="1"/>
              <a:t>mündliche</a:t>
            </a:r>
            <a:r>
              <a:rPr lang="cs-CZ" altLang="cs-CZ" sz="2400" b="1" dirty="0"/>
              <a:t> </a:t>
            </a:r>
            <a:r>
              <a:rPr lang="cs-CZ" altLang="cs-CZ" sz="2400" b="1" dirty="0" err="1"/>
              <a:t>Massenkommunikation</a:t>
            </a:r>
            <a:r>
              <a:rPr lang="cs-CZ" altLang="cs-CZ" sz="2400" b="1" dirty="0"/>
              <a:t>, </a:t>
            </a:r>
            <a:r>
              <a:rPr lang="cs-CZ" altLang="cs-CZ" sz="2400" b="1" dirty="0" err="1"/>
              <a:t>lange</a:t>
            </a:r>
            <a:r>
              <a:rPr lang="cs-CZ" altLang="cs-CZ" sz="2400" b="1" dirty="0"/>
              <a:t> </a:t>
            </a:r>
            <a:r>
              <a:rPr lang="cs-CZ" altLang="cs-CZ" sz="2400" b="1" dirty="0" err="1"/>
              <a:t>Zeit</a:t>
            </a:r>
            <a:r>
              <a:rPr lang="cs-CZ" altLang="cs-CZ" sz="2400" b="1" dirty="0"/>
              <a:t> </a:t>
            </a:r>
            <a:r>
              <a:rPr lang="cs-CZ" altLang="cs-CZ" sz="2400" b="1" dirty="0" err="1"/>
              <a:t>an</a:t>
            </a:r>
            <a:r>
              <a:rPr lang="cs-CZ" altLang="cs-CZ" sz="2400" b="1" dirty="0"/>
              <a:t> d</a:t>
            </a:r>
            <a:r>
              <a:rPr lang="de-DE" altLang="cs-CZ" sz="2400" b="1" dirty="0"/>
              <a:t>en</a:t>
            </a:r>
            <a:r>
              <a:rPr lang="cs-CZ" altLang="cs-CZ" sz="2400" b="1" dirty="0"/>
              <a:t> </a:t>
            </a:r>
            <a:r>
              <a:rPr lang="cs-CZ" altLang="cs-CZ" sz="2400" b="1" dirty="0" err="1"/>
              <a:t>schriftlichen</a:t>
            </a:r>
            <a:r>
              <a:rPr lang="cs-CZ" altLang="cs-CZ" sz="2400" b="1" dirty="0"/>
              <a:t> </a:t>
            </a:r>
            <a:r>
              <a:rPr lang="cs-CZ" altLang="cs-CZ" sz="2400" b="1" dirty="0" err="1"/>
              <a:t>Vorbilder</a:t>
            </a:r>
            <a:r>
              <a:rPr lang="de-DE" altLang="cs-CZ" sz="2400" b="1" dirty="0"/>
              <a:t>n</a:t>
            </a:r>
            <a:r>
              <a:rPr lang="cs-CZ" altLang="cs-CZ" sz="2400" b="1" dirty="0"/>
              <a:t> von </a:t>
            </a:r>
            <a:r>
              <a:rPr lang="cs-CZ" altLang="cs-CZ" sz="2400" b="1" dirty="0" err="1"/>
              <a:t>Zeitungstexten</a:t>
            </a:r>
            <a:r>
              <a:rPr lang="de-DE" altLang="cs-CZ" sz="2400" b="1" dirty="0"/>
              <a:t> orientiert</a:t>
            </a:r>
            <a:r>
              <a:rPr lang="cs-CZ" altLang="cs-CZ" sz="2400" b="1" dirty="0"/>
              <a:t>: </a:t>
            </a:r>
            <a:r>
              <a:rPr lang="cs-CZ" altLang="cs-CZ" sz="2400" b="1" dirty="0" err="1"/>
              <a:t>Nachrichten</a:t>
            </a:r>
            <a:r>
              <a:rPr lang="cs-CZ" altLang="cs-CZ" sz="2400" b="1" dirty="0"/>
              <a:t>, </a:t>
            </a:r>
            <a:r>
              <a:rPr lang="cs-CZ" altLang="cs-CZ" sz="2400" b="1" dirty="0" err="1"/>
              <a:t>Reportagen</a:t>
            </a:r>
            <a:r>
              <a:rPr lang="cs-CZ" altLang="cs-CZ" sz="2400" b="1" dirty="0"/>
              <a:t> (E. E. </a:t>
            </a:r>
            <a:r>
              <a:rPr lang="cs-CZ" altLang="cs-CZ" sz="2400" b="1" dirty="0" err="1"/>
              <a:t>Kisch</a:t>
            </a:r>
            <a:r>
              <a:rPr lang="cs-CZ" altLang="cs-CZ" sz="2400" b="1" dirty="0"/>
              <a:t>, </a:t>
            </a:r>
            <a:r>
              <a:rPr lang="cs-CZ" altLang="cs-CZ" sz="2400" b="1" dirty="0" err="1"/>
              <a:t>Sportreportagen</a:t>
            </a:r>
            <a:r>
              <a:rPr lang="cs-CZ" altLang="cs-CZ" sz="2400" b="1" dirty="0"/>
              <a:t>), </a:t>
            </a:r>
            <a:r>
              <a:rPr lang="cs-CZ" altLang="cs-CZ" sz="2400" b="1" dirty="0" err="1"/>
              <a:t>wissenschaftliche</a:t>
            </a:r>
            <a:r>
              <a:rPr lang="cs-CZ" altLang="cs-CZ" sz="2400" b="1" dirty="0"/>
              <a:t> </a:t>
            </a:r>
            <a:r>
              <a:rPr lang="cs-CZ" altLang="cs-CZ" sz="2400" b="1" dirty="0" err="1"/>
              <a:t>Vorträge</a:t>
            </a:r>
            <a:r>
              <a:rPr lang="cs-CZ" altLang="cs-CZ" sz="2400" b="1" dirty="0"/>
              <a:t>, Politik – </a:t>
            </a:r>
            <a:r>
              <a:rPr lang="cs-CZ" altLang="cs-CZ" sz="2400" b="1" dirty="0" err="1"/>
              <a:t>politische</a:t>
            </a:r>
            <a:r>
              <a:rPr lang="cs-CZ" altLang="cs-CZ" sz="2400" b="1" dirty="0"/>
              <a:t> </a:t>
            </a:r>
            <a:r>
              <a:rPr lang="cs-CZ" altLang="cs-CZ" sz="2400" b="1" dirty="0" err="1"/>
              <a:t>Rede</a:t>
            </a:r>
            <a:r>
              <a:rPr lang="cs-CZ" altLang="cs-CZ" sz="2400" b="1" dirty="0"/>
              <a:t>, Propaganda</a:t>
            </a:r>
          </a:p>
          <a:p>
            <a:pPr>
              <a:lnSpc>
                <a:spcPct val="90000"/>
              </a:lnSpc>
            </a:pPr>
            <a:r>
              <a:rPr lang="cs-CZ" altLang="cs-CZ" sz="2400" b="1" dirty="0" err="1"/>
              <a:t>Musik</a:t>
            </a:r>
            <a:r>
              <a:rPr lang="cs-CZ" altLang="cs-CZ" sz="2400" b="1" dirty="0"/>
              <a:t>, </a:t>
            </a:r>
            <a:r>
              <a:rPr lang="cs-CZ" altLang="cs-CZ" sz="2400" b="1" dirty="0" err="1"/>
              <a:t>Unterhaltung</a:t>
            </a:r>
            <a:r>
              <a:rPr lang="cs-CZ" altLang="cs-CZ" sz="2400" b="1" dirty="0"/>
              <a:t>       </a:t>
            </a:r>
            <a:endParaRPr lang="cs-CZ" altLang="cs-CZ" sz="2400" b="1" u="sng" dirty="0"/>
          </a:p>
          <a:p>
            <a:pPr>
              <a:lnSpc>
                <a:spcPct val="90000"/>
              </a:lnSpc>
            </a:pPr>
            <a:r>
              <a:rPr lang="cs-CZ" altLang="cs-CZ" sz="2400" b="1" u="sng" dirty="0" err="1">
                <a:solidFill>
                  <a:schemeClr val="bg1"/>
                </a:solidFill>
              </a:rPr>
              <a:t>das</a:t>
            </a:r>
            <a:r>
              <a:rPr lang="cs-CZ" altLang="cs-CZ" sz="2400" b="1" u="sng" dirty="0">
                <a:solidFill>
                  <a:schemeClr val="bg1"/>
                </a:solidFill>
              </a:rPr>
              <a:t> </a:t>
            </a:r>
            <a:r>
              <a:rPr lang="cs-CZ" altLang="cs-CZ" sz="2400" b="1" u="sng" dirty="0" err="1">
                <a:solidFill>
                  <a:schemeClr val="bg1"/>
                </a:solidFill>
              </a:rPr>
              <a:t>Fernsehen</a:t>
            </a:r>
            <a:r>
              <a:rPr lang="cs-CZ" altLang="cs-CZ" sz="2400" b="1" dirty="0"/>
              <a:t>: nach dem 2. </a:t>
            </a:r>
            <a:r>
              <a:rPr lang="cs-CZ" altLang="cs-CZ" sz="2400" b="1" dirty="0" err="1"/>
              <a:t>Weltkrieg</a:t>
            </a:r>
            <a:r>
              <a:rPr lang="cs-CZ" altLang="cs-CZ" sz="2400" b="1" dirty="0"/>
              <a:t> </a:t>
            </a:r>
            <a:r>
              <a:rPr lang="cs-CZ" altLang="cs-CZ" sz="2400" b="1" dirty="0" err="1"/>
              <a:t>als</a:t>
            </a:r>
            <a:r>
              <a:rPr lang="cs-CZ" altLang="cs-CZ" sz="2400" b="1" dirty="0"/>
              <a:t> </a:t>
            </a:r>
            <a:r>
              <a:rPr lang="cs-CZ" altLang="cs-CZ" sz="2400" b="1" dirty="0" err="1"/>
              <a:t>Massenkommunikationsmittel</a:t>
            </a:r>
            <a:endParaRPr lang="cs-CZ" altLang="cs-CZ" sz="2400" b="1" dirty="0"/>
          </a:p>
          <a:p>
            <a:pPr>
              <a:lnSpc>
                <a:spcPct val="90000"/>
              </a:lnSpc>
            </a:pPr>
            <a:r>
              <a:rPr lang="cs-CZ" altLang="cs-CZ" sz="2400" b="1" dirty="0" err="1"/>
              <a:t>neue</a:t>
            </a:r>
            <a:r>
              <a:rPr lang="cs-CZ" altLang="cs-CZ" sz="2400" b="1" dirty="0"/>
              <a:t> </a:t>
            </a:r>
            <a:r>
              <a:rPr lang="cs-CZ" altLang="cs-CZ" sz="2400" b="1" dirty="0" err="1"/>
              <a:t>Technologien</a:t>
            </a:r>
            <a:r>
              <a:rPr lang="cs-CZ" altLang="cs-CZ" sz="2400" b="1" dirty="0"/>
              <a:t> (70er, 80er, 90er </a:t>
            </a:r>
            <a:r>
              <a:rPr lang="cs-CZ" altLang="cs-CZ" sz="2400" b="1" dirty="0" err="1"/>
              <a:t>Jahre</a:t>
            </a:r>
            <a:r>
              <a:rPr lang="cs-CZ" altLang="cs-CZ" sz="2400" b="1" dirty="0"/>
              <a:t>: </a:t>
            </a:r>
            <a:r>
              <a:rPr lang="cs-CZ" altLang="cs-CZ" sz="2400" b="1" dirty="0" err="1"/>
              <a:t>Computer</a:t>
            </a:r>
            <a:r>
              <a:rPr lang="cs-CZ" altLang="cs-CZ" sz="2400" b="1" dirty="0"/>
              <a:t>, Internet.., live-</a:t>
            </a:r>
            <a:r>
              <a:rPr lang="cs-CZ" altLang="cs-CZ" sz="2400" b="1" dirty="0" err="1"/>
              <a:t>Sendungen</a:t>
            </a:r>
            <a:r>
              <a:rPr lang="cs-CZ" altLang="cs-CZ" sz="2400" b="1" dirty="0"/>
              <a:t>...)</a:t>
            </a:r>
          </a:p>
          <a:p>
            <a:endParaRPr lang="cs-CZ" dirty="0"/>
          </a:p>
        </p:txBody>
      </p:sp>
    </p:spTree>
    <p:extLst>
      <p:ext uri="{BB962C8B-B14F-4D97-AF65-F5344CB8AC3E}">
        <p14:creationId xmlns:p14="http://schemas.microsoft.com/office/powerpoint/2010/main" val="311859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FA913C-5E7F-445C-BBE4-23294C2B03EC}"/>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32318904-A281-40DA-89B7-F100261D196B}"/>
              </a:ext>
            </a:extLst>
          </p:cNvPr>
          <p:cNvSpPr>
            <a:spLocks noGrp="1"/>
          </p:cNvSpPr>
          <p:nvPr>
            <p:ph idx="1"/>
          </p:nvPr>
        </p:nvSpPr>
        <p:spPr/>
        <p:txBody>
          <a:bodyPr/>
          <a:lstStyle/>
          <a:p>
            <a:pPr>
              <a:lnSpc>
                <a:spcPct val="90000"/>
              </a:lnSpc>
            </a:pPr>
            <a:r>
              <a:rPr lang="cs-CZ" altLang="cs-CZ" b="1" u="sng" dirty="0" err="1">
                <a:solidFill>
                  <a:schemeClr val="bg1"/>
                </a:solidFill>
              </a:rPr>
              <a:t>Printmedien</a:t>
            </a:r>
            <a:r>
              <a:rPr lang="de-DE" altLang="cs-CZ" b="1" u="sng" dirty="0"/>
              <a:t> heute</a:t>
            </a:r>
            <a:r>
              <a:rPr lang="cs-CZ" altLang="cs-CZ" b="1" dirty="0"/>
              <a:t>:  </a:t>
            </a:r>
            <a:r>
              <a:rPr lang="cs-CZ" altLang="cs-CZ" b="1" dirty="0" err="1"/>
              <a:t>trotz</a:t>
            </a:r>
            <a:r>
              <a:rPr lang="cs-CZ" altLang="cs-CZ" b="1" dirty="0"/>
              <a:t> der </a:t>
            </a:r>
            <a:r>
              <a:rPr lang="cs-CZ" altLang="cs-CZ" b="1" dirty="0" err="1"/>
              <a:t>großen</a:t>
            </a:r>
            <a:r>
              <a:rPr lang="cs-CZ" altLang="cs-CZ" b="1" dirty="0"/>
              <a:t> </a:t>
            </a:r>
            <a:r>
              <a:rPr lang="cs-CZ" altLang="cs-CZ" b="1" dirty="0" err="1"/>
              <a:t>Konkurrenz</a:t>
            </a:r>
            <a:r>
              <a:rPr lang="cs-CZ" altLang="cs-CZ" b="1" dirty="0"/>
              <a:t> von </a:t>
            </a:r>
            <a:r>
              <a:rPr lang="cs-CZ" altLang="cs-CZ" b="1" dirty="0" err="1"/>
              <a:t>elektronischen</a:t>
            </a:r>
            <a:r>
              <a:rPr lang="cs-CZ" altLang="cs-CZ" b="1" dirty="0"/>
              <a:t> </a:t>
            </a:r>
            <a:r>
              <a:rPr lang="cs-CZ" altLang="cs-CZ" b="1" dirty="0" err="1"/>
              <a:t>Medien</a:t>
            </a:r>
            <a:r>
              <a:rPr lang="cs-CZ" altLang="cs-CZ" b="1" dirty="0"/>
              <a:t> </a:t>
            </a:r>
            <a:r>
              <a:rPr lang="cs-CZ" altLang="cs-CZ" b="1" dirty="0" err="1"/>
              <a:t>nicht</a:t>
            </a:r>
            <a:r>
              <a:rPr lang="cs-CZ" altLang="cs-CZ" b="1" dirty="0"/>
              <a:t> </a:t>
            </a:r>
            <a:r>
              <a:rPr lang="de-DE" altLang="cs-CZ" b="1" dirty="0"/>
              <a:t>„</a:t>
            </a:r>
            <a:r>
              <a:rPr lang="cs-CZ" altLang="cs-CZ" b="1" dirty="0" err="1"/>
              <a:t>abgewürgt</a:t>
            </a:r>
            <a:r>
              <a:rPr lang="de-DE" altLang="cs-CZ" b="1" dirty="0"/>
              <a:t>“</a:t>
            </a:r>
            <a:r>
              <a:rPr lang="cs-CZ" altLang="cs-CZ" b="1" dirty="0"/>
              <a:t>, </a:t>
            </a:r>
            <a:r>
              <a:rPr lang="cs-CZ" altLang="cs-CZ" b="1" dirty="0" err="1"/>
              <a:t>weitere</a:t>
            </a:r>
            <a:r>
              <a:rPr lang="cs-CZ" altLang="cs-CZ" b="1" dirty="0"/>
              <a:t> </a:t>
            </a:r>
            <a:r>
              <a:rPr lang="cs-CZ" altLang="cs-CZ" b="1" dirty="0" err="1"/>
              <a:t>Entwicklung</a:t>
            </a:r>
            <a:r>
              <a:rPr lang="cs-CZ" altLang="cs-CZ" b="1" dirty="0"/>
              <a:t>, </a:t>
            </a:r>
            <a:r>
              <a:rPr lang="cs-CZ" altLang="cs-CZ" b="1" dirty="0" err="1"/>
              <a:t>Entstehung</a:t>
            </a:r>
            <a:r>
              <a:rPr lang="cs-CZ" altLang="cs-CZ" b="1" dirty="0"/>
              <a:t> von „</a:t>
            </a:r>
            <a:r>
              <a:rPr lang="cs-CZ" altLang="cs-CZ" b="1" dirty="0" err="1"/>
              <a:t>Boulevard</a:t>
            </a:r>
            <a:r>
              <a:rPr lang="cs-CZ" altLang="cs-CZ" b="1" dirty="0"/>
              <a:t>“, „</a:t>
            </a:r>
            <a:r>
              <a:rPr lang="cs-CZ" altLang="cs-CZ" b="1" dirty="0" err="1"/>
              <a:t>Regenbogenpresse</a:t>
            </a:r>
            <a:r>
              <a:rPr lang="cs-CZ" altLang="cs-CZ" b="1" dirty="0"/>
              <a:t>“...</a:t>
            </a:r>
          </a:p>
          <a:p>
            <a:pPr>
              <a:lnSpc>
                <a:spcPct val="90000"/>
              </a:lnSpc>
            </a:pPr>
            <a:r>
              <a:rPr lang="cs-CZ" altLang="cs-CZ" b="1" dirty="0" err="1"/>
              <a:t>Massenmedien</a:t>
            </a:r>
            <a:r>
              <a:rPr lang="cs-CZ" altLang="cs-CZ" b="1" dirty="0"/>
              <a:t> </a:t>
            </a:r>
            <a:r>
              <a:rPr lang="cs-CZ" altLang="cs-CZ" b="1" dirty="0" err="1"/>
              <a:t>heute</a:t>
            </a:r>
            <a:r>
              <a:rPr lang="cs-CZ" altLang="cs-CZ" b="1" dirty="0"/>
              <a:t>: </a:t>
            </a:r>
            <a:r>
              <a:rPr lang="cs-CZ" altLang="cs-CZ" b="1" dirty="0" err="1"/>
              <a:t>hochstrukturiertes</a:t>
            </a:r>
            <a:r>
              <a:rPr lang="cs-CZ" altLang="cs-CZ" b="1" dirty="0"/>
              <a:t> </a:t>
            </a:r>
            <a:r>
              <a:rPr lang="cs-CZ" altLang="cs-CZ" b="1" dirty="0" err="1"/>
              <a:t>und</a:t>
            </a:r>
            <a:r>
              <a:rPr lang="cs-CZ" altLang="cs-CZ" b="1" dirty="0"/>
              <a:t> </a:t>
            </a:r>
            <a:r>
              <a:rPr lang="cs-CZ" altLang="cs-CZ" b="1" dirty="0" err="1"/>
              <a:t>komplexes</a:t>
            </a:r>
            <a:r>
              <a:rPr lang="cs-CZ" altLang="cs-CZ" b="1" dirty="0"/>
              <a:t> </a:t>
            </a:r>
            <a:r>
              <a:rPr lang="cs-CZ" altLang="cs-CZ" b="1" dirty="0" err="1"/>
              <a:t>System</a:t>
            </a:r>
            <a:r>
              <a:rPr lang="cs-CZ" altLang="cs-CZ" b="1" dirty="0"/>
              <a:t>, </a:t>
            </a:r>
            <a:r>
              <a:rPr lang="cs-CZ" altLang="cs-CZ" b="1" dirty="0" err="1"/>
              <a:t>ausdiffernziert</a:t>
            </a:r>
            <a:r>
              <a:rPr lang="cs-CZ" altLang="cs-CZ" b="1" dirty="0"/>
              <a:t> </a:t>
            </a:r>
            <a:r>
              <a:rPr lang="cs-CZ" altLang="cs-CZ" b="1" dirty="0" err="1"/>
              <a:t>hinsichtlich</a:t>
            </a:r>
            <a:r>
              <a:rPr lang="cs-CZ" altLang="cs-CZ" b="1" dirty="0"/>
              <a:t> </a:t>
            </a:r>
            <a:r>
              <a:rPr lang="cs-CZ" altLang="cs-CZ" b="1" dirty="0" err="1"/>
              <a:t>ihrer</a:t>
            </a:r>
            <a:r>
              <a:rPr lang="cs-CZ" altLang="cs-CZ" b="1" dirty="0"/>
              <a:t> </a:t>
            </a:r>
            <a:r>
              <a:rPr lang="cs-CZ" altLang="cs-CZ" b="1" dirty="0" err="1"/>
              <a:t>Funktionen</a:t>
            </a:r>
            <a:r>
              <a:rPr lang="de-DE" altLang="cs-CZ" b="1" dirty="0"/>
              <a:t> </a:t>
            </a:r>
          </a:p>
          <a:p>
            <a:pPr>
              <a:lnSpc>
                <a:spcPct val="90000"/>
              </a:lnSpc>
            </a:pPr>
            <a:r>
              <a:rPr lang="de-DE" altLang="cs-CZ" b="1" dirty="0"/>
              <a:t>Online-Medien, Hypertext</a:t>
            </a:r>
            <a:endParaRPr lang="cs-CZ" altLang="cs-CZ" b="1" dirty="0"/>
          </a:p>
          <a:p>
            <a:endParaRPr lang="cs-CZ" dirty="0"/>
          </a:p>
        </p:txBody>
      </p:sp>
    </p:spTree>
    <p:extLst>
      <p:ext uri="{BB962C8B-B14F-4D97-AF65-F5344CB8AC3E}">
        <p14:creationId xmlns:p14="http://schemas.microsoft.com/office/powerpoint/2010/main" val="280206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563827-7D06-454F-B541-5F13FE5BF899}"/>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8373F049-EF95-4BEE-A538-CD85A008077E}"/>
              </a:ext>
            </a:extLst>
          </p:cNvPr>
          <p:cNvSpPr>
            <a:spLocks noGrp="1"/>
          </p:cNvSpPr>
          <p:nvPr>
            <p:ph idx="1"/>
          </p:nvPr>
        </p:nvSpPr>
        <p:spPr/>
        <p:txBody>
          <a:bodyPr>
            <a:normAutofit fontScale="92500" lnSpcReduction="10000"/>
          </a:bodyPr>
          <a:lstStyle/>
          <a:p>
            <a:pPr>
              <a:lnSpc>
                <a:spcPct val="80000"/>
              </a:lnSpc>
            </a:pPr>
            <a:r>
              <a:rPr lang="cs-CZ" altLang="cs-CZ" sz="2400" b="1" dirty="0" err="1"/>
              <a:t>Ausgangspunkt</a:t>
            </a:r>
            <a:r>
              <a:rPr lang="cs-CZ" altLang="cs-CZ" sz="2400" b="1" dirty="0"/>
              <a:t>: </a:t>
            </a:r>
            <a:r>
              <a:rPr lang="cs-CZ" altLang="cs-CZ" sz="2400" b="1" dirty="0" err="1"/>
              <a:t>Kommunikationsmodell</a:t>
            </a:r>
            <a:endParaRPr lang="cs-CZ" altLang="cs-CZ" sz="2400" b="1" dirty="0"/>
          </a:p>
          <a:p>
            <a:pPr>
              <a:lnSpc>
                <a:spcPct val="80000"/>
              </a:lnSpc>
              <a:buFontTx/>
              <a:buNone/>
            </a:pPr>
            <a:r>
              <a:rPr lang="cs-CZ" altLang="cs-CZ" sz="2400" b="1" dirty="0">
                <a:solidFill>
                  <a:srgbClr val="FF0000"/>
                </a:solidFill>
              </a:rPr>
              <a:t>1. der </a:t>
            </a:r>
            <a:r>
              <a:rPr lang="cs-CZ" altLang="cs-CZ" sz="2400" b="1" dirty="0" err="1">
                <a:solidFill>
                  <a:srgbClr val="FF0000"/>
                </a:solidFill>
              </a:rPr>
              <a:t>Kommunikator</a:t>
            </a:r>
            <a:r>
              <a:rPr lang="cs-CZ" altLang="cs-CZ" sz="2400" b="1" dirty="0">
                <a:solidFill>
                  <a:srgbClr val="FF0000"/>
                </a:solidFill>
              </a:rPr>
              <a:t> </a:t>
            </a:r>
            <a:r>
              <a:rPr lang="cs-CZ" altLang="cs-CZ" sz="2400" b="1" dirty="0"/>
              <a:t>(</a:t>
            </a:r>
            <a:r>
              <a:rPr lang="cs-CZ" altLang="cs-CZ" sz="2400" b="1" dirty="0" err="1"/>
              <a:t>Textproduzent</a:t>
            </a:r>
            <a:r>
              <a:rPr lang="cs-CZ" altLang="cs-CZ" sz="2400" b="1" dirty="0"/>
              <a:t>):</a:t>
            </a:r>
          </a:p>
          <a:p>
            <a:pPr>
              <a:lnSpc>
                <a:spcPct val="80000"/>
              </a:lnSpc>
            </a:pPr>
            <a:r>
              <a:rPr lang="cs-CZ" altLang="cs-CZ" sz="2400" b="1" dirty="0" err="1"/>
              <a:t>Journalist</a:t>
            </a:r>
            <a:r>
              <a:rPr lang="cs-CZ" altLang="cs-CZ" sz="2400" b="1" dirty="0"/>
              <a:t>, </a:t>
            </a:r>
            <a:r>
              <a:rPr lang="cs-CZ" altLang="cs-CZ" sz="2400" b="1" dirty="0" err="1"/>
              <a:t>Publizist</a:t>
            </a:r>
            <a:r>
              <a:rPr lang="cs-CZ" altLang="cs-CZ" sz="2400" b="1" dirty="0"/>
              <a:t>, </a:t>
            </a:r>
            <a:r>
              <a:rPr lang="cs-CZ" altLang="cs-CZ" sz="2400" b="1" dirty="0" err="1"/>
              <a:t>Redakteur</a:t>
            </a:r>
            <a:r>
              <a:rPr lang="cs-CZ" altLang="cs-CZ" sz="2400" b="1" dirty="0"/>
              <a:t>, </a:t>
            </a:r>
            <a:r>
              <a:rPr lang="cs-CZ" altLang="cs-CZ" sz="2400" b="1" dirty="0" err="1"/>
              <a:t>Reporter</a:t>
            </a:r>
            <a:r>
              <a:rPr lang="cs-CZ" altLang="cs-CZ" sz="2400" b="1" dirty="0"/>
              <a:t>, </a:t>
            </a:r>
            <a:r>
              <a:rPr lang="cs-CZ" altLang="cs-CZ" sz="2400" b="1" dirty="0" err="1"/>
              <a:t>Korrespondent</a:t>
            </a:r>
            <a:r>
              <a:rPr lang="cs-CZ" altLang="cs-CZ" sz="2400" b="1" dirty="0"/>
              <a:t>, </a:t>
            </a:r>
            <a:r>
              <a:rPr lang="cs-CZ" altLang="cs-CZ" sz="2400" b="1" dirty="0" err="1"/>
              <a:t>Moderator</a:t>
            </a:r>
            <a:r>
              <a:rPr lang="cs-CZ" altLang="cs-CZ" sz="2400" b="1" dirty="0"/>
              <a:t>...</a:t>
            </a:r>
            <a:r>
              <a:rPr lang="cs-CZ" altLang="cs-CZ" sz="2400" b="1" u="sng" dirty="0"/>
              <a:t>     </a:t>
            </a:r>
            <a:r>
              <a:rPr lang="cs-CZ" altLang="cs-CZ" sz="2400" b="1" dirty="0"/>
              <a:t>      </a:t>
            </a:r>
          </a:p>
          <a:p>
            <a:pPr>
              <a:lnSpc>
                <a:spcPct val="80000"/>
              </a:lnSpc>
            </a:pPr>
            <a:r>
              <a:rPr lang="cs-CZ" altLang="cs-CZ" sz="2400" b="1" dirty="0"/>
              <a:t> </a:t>
            </a:r>
            <a:r>
              <a:rPr lang="cs-CZ" altLang="cs-CZ" sz="2400" b="1" dirty="0" err="1"/>
              <a:t>Boulevardpresse</a:t>
            </a:r>
            <a:r>
              <a:rPr lang="cs-CZ" altLang="cs-CZ" sz="2400" b="1" dirty="0"/>
              <a:t>: Texte nach </a:t>
            </a:r>
            <a:r>
              <a:rPr lang="cs-CZ" altLang="cs-CZ" sz="2400" b="1" dirty="0" err="1"/>
              <a:t>festen</a:t>
            </a:r>
            <a:r>
              <a:rPr lang="cs-CZ" altLang="cs-CZ" sz="2400" b="1" dirty="0"/>
              <a:t> </a:t>
            </a:r>
            <a:r>
              <a:rPr lang="cs-CZ" altLang="cs-CZ" sz="2400" b="1" dirty="0" err="1"/>
              <a:t>Mustern</a:t>
            </a:r>
            <a:r>
              <a:rPr lang="cs-CZ" altLang="cs-CZ" sz="2400" b="1" dirty="0"/>
              <a:t> </a:t>
            </a:r>
            <a:r>
              <a:rPr lang="cs-CZ" altLang="cs-CZ" sz="2400" b="1" dirty="0" err="1"/>
              <a:t>und</a:t>
            </a:r>
            <a:r>
              <a:rPr lang="cs-CZ" altLang="cs-CZ" sz="2400" b="1" dirty="0"/>
              <a:t> </a:t>
            </a:r>
            <a:r>
              <a:rPr lang="cs-CZ" altLang="cs-CZ" sz="2400" b="1" dirty="0" err="1"/>
              <a:t>Spielregeln</a:t>
            </a:r>
            <a:r>
              <a:rPr lang="cs-CZ" altLang="cs-CZ" sz="2400" b="1" dirty="0"/>
              <a:t> </a:t>
            </a:r>
            <a:r>
              <a:rPr lang="cs-CZ" altLang="cs-CZ" sz="2400" b="1" dirty="0" err="1"/>
              <a:t>verfasst</a:t>
            </a:r>
            <a:r>
              <a:rPr lang="cs-CZ" altLang="cs-CZ" sz="2400" b="1" dirty="0"/>
              <a:t> – </a:t>
            </a:r>
            <a:r>
              <a:rPr lang="cs-CZ" altLang="cs-CZ" sz="2400" b="1" dirty="0" err="1"/>
              <a:t>ein</a:t>
            </a:r>
            <a:r>
              <a:rPr lang="cs-CZ" altLang="cs-CZ" sz="2400" b="1" dirty="0"/>
              <a:t> </a:t>
            </a:r>
            <a:r>
              <a:rPr lang="cs-CZ" altLang="cs-CZ" sz="2400" b="1" dirty="0" err="1"/>
              <a:t>im</a:t>
            </a:r>
            <a:r>
              <a:rPr lang="cs-CZ" altLang="cs-CZ" sz="2400" b="1" dirty="0"/>
              <a:t> </a:t>
            </a:r>
            <a:r>
              <a:rPr lang="cs-CZ" altLang="cs-CZ" sz="2400" b="1" dirty="0" err="1"/>
              <a:t>Prinzip</a:t>
            </a:r>
            <a:r>
              <a:rPr lang="cs-CZ" altLang="cs-CZ" sz="2400" b="1" dirty="0"/>
              <a:t> </a:t>
            </a:r>
          </a:p>
          <a:p>
            <a:pPr>
              <a:lnSpc>
                <a:spcPct val="80000"/>
              </a:lnSpc>
              <a:buFontTx/>
              <a:buNone/>
            </a:pPr>
            <a:r>
              <a:rPr lang="cs-CZ" altLang="cs-CZ" sz="2400" b="1" dirty="0"/>
              <a:t>            </a:t>
            </a:r>
            <a:r>
              <a:rPr lang="cs-CZ" altLang="cs-CZ" sz="2400" b="1" u="sng" dirty="0" err="1"/>
              <a:t>austauschbarer</a:t>
            </a:r>
            <a:r>
              <a:rPr lang="cs-CZ" altLang="cs-CZ" sz="2400" b="1" u="sng" dirty="0"/>
              <a:t> </a:t>
            </a:r>
            <a:r>
              <a:rPr lang="cs-CZ" altLang="cs-CZ" sz="2400" b="1" u="sng" dirty="0" err="1"/>
              <a:t>Texter</a:t>
            </a:r>
            <a:endParaRPr lang="cs-CZ" altLang="cs-CZ" sz="2400" b="1" dirty="0"/>
          </a:p>
          <a:p>
            <a:pPr>
              <a:lnSpc>
                <a:spcPct val="80000"/>
              </a:lnSpc>
            </a:pPr>
            <a:r>
              <a:rPr lang="cs-CZ" altLang="cs-CZ" sz="2400" b="1" dirty="0"/>
              <a:t>solide </a:t>
            </a:r>
            <a:r>
              <a:rPr lang="cs-CZ" altLang="cs-CZ" sz="2400" b="1" dirty="0" err="1"/>
              <a:t>Presse</a:t>
            </a:r>
            <a:r>
              <a:rPr lang="cs-CZ" altLang="cs-CZ" sz="2400" b="1" dirty="0"/>
              <a:t>: </a:t>
            </a:r>
            <a:r>
              <a:rPr lang="cs-CZ" altLang="cs-CZ" sz="2400" b="1" dirty="0" err="1"/>
              <a:t>Spielraum</a:t>
            </a:r>
            <a:r>
              <a:rPr lang="cs-CZ" altLang="cs-CZ" sz="2400" b="1" dirty="0"/>
              <a:t> des </a:t>
            </a:r>
            <a:r>
              <a:rPr lang="cs-CZ" altLang="cs-CZ" sz="2400" b="1" dirty="0" err="1"/>
              <a:t>Redakteurs</a:t>
            </a:r>
            <a:r>
              <a:rPr lang="cs-CZ" altLang="cs-CZ" sz="2400" b="1" dirty="0"/>
              <a:t> </a:t>
            </a:r>
            <a:r>
              <a:rPr lang="cs-CZ" altLang="cs-CZ" sz="2400" b="1" dirty="0" err="1"/>
              <a:t>und</a:t>
            </a:r>
            <a:r>
              <a:rPr lang="cs-CZ" altLang="cs-CZ" sz="2400" b="1" dirty="0"/>
              <a:t> </a:t>
            </a:r>
            <a:r>
              <a:rPr lang="cs-CZ" altLang="cs-CZ" sz="2400" b="1" dirty="0" err="1"/>
              <a:t>Journalisten</a:t>
            </a:r>
            <a:r>
              <a:rPr lang="cs-CZ" altLang="cs-CZ" sz="2400" b="1" dirty="0"/>
              <a:t> </a:t>
            </a:r>
            <a:r>
              <a:rPr lang="cs-CZ" altLang="cs-CZ" sz="2400" b="1" dirty="0" err="1"/>
              <a:t>einerseits</a:t>
            </a:r>
            <a:r>
              <a:rPr lang="cs-CZ" altLang="cs-CZ" sz="2400" b="1" dirty="0"/>
              <a:t> </a:t>
            </a:r>
            <a:r>
              <a:rPr lang="cs-CZ" altLang="cs-CZ" sz="2400" b="1" dirty="0" err="1"/>
              <a:t>größer</a:t>
            </a:r>
            <a:r>
              <a:rPr lang="cs-CZ" altLang="cs-CZ" sz="2400" b="1" dirty="0"/>
              <a:t> (</a:t>
            </a:r>
            <a:r>
              <a:rPr lang="cs-CZ" altLang="cs-CZ" sz="2400" b="1" dirty="0" err="1"/>
              <a:t>investigative</a:t>
            </a:r>
            <a:r>
              <a:rPr lang="cs-CZ" altLang="cs-CZ" sz="2400" b="1" dirty="0"/>
              <a:t>  </a:t>
            </a:r>
            <a:r>
              <a:rPr lang="cs-CZ" altLang="cs-CZ" sz="2400" b="1" dirty="0" err="1"/>
              <a:t>Journalistik</a:t>
            </a:r>
            <a:r>
              <a:rPr lang="cs-CZ" altLang="cs-CZ" sz="2400" b="1" dirty="0"/>
              <a:t>), </a:t>
            </a:r>
            <a:r>
              <a:rPr lang="cs-CZ" altLang="cs-CZ" sz="2400" b="1" dirty="0" err="1"/>
              <a:t>andererseits</a:t>
            </a:r>
            <a:r>
              <a:rPr lang="cs-CZ" altLang="cs-CZ" sz="2400" b="1" dirty="0"/>
              <a:t> </a:t>
            </a:r>
            <a:r>
              <a:rPr lang="cs-CZ" altLang="cs-CZ" sz="2400" b="1" dirty="0" err="1"/>
              <a:t>eingeschränkt</a:t>
            </a:r>
            <a:r>
              <a:rPr lang="cs-CZ" altLang="cs-CZ" sz="2400" b="1" dirty="0"/>
              <a:t> durch den </a:t>
            </a:r>
            <a:r>
              <a:rPr lang="cs-CZ" altLang="cs-CZ" sz="2400" b="1" dirty="0" err="1"/>
              <a:t>Druck</a:t>
            </a:r>
            <a:r>
              <a:rPr lang="cs-CZ" altLang="cs-CZ" sz="2400" b="1" dirty="0"/>
              <a:t> der </a:t>
            </a:r>
            <a:r>
              <a:rPr lang="cs-CZ" altLang="cs-CZ" sz="2400" b="1" dirty="0" err="1"/>
              <a:t>Agentursprache</a:t>
            </a:r>
            <a:endParaRPr lang="cs-CZ" altLang="cs-CZ" sz="2400" b="1" dirty="0"/>
          </a:p>
          <a:p>
            <a:pPr>
              <a:lnSpc>
                <a:spcPct val="80000"/>
              </a:lnSpc>
            </a:pPr>
            <a:r>
              <a:rPr lang="cs-CZ" altLang="cs-CZ" sz="2400" b="1" dirty="0" err="1"/>
              <a:t>Radio</a:t>
            </a:r>
            <a:r>
              <a:rPr lang="cs-CZ" altLang="cs-CZ" sz="2400" b="1" dirty="0"/>
              <a:t> u. </a:t>
            </a:r>
            <a:r>
              <a:rPr lang="cs-CZ" altLang="cs-CZ" sz="2400" b="1" dirty="0" err="1"/>
              <a:t>Fernsehen</a:t>
            </a:r>
            <a:r>
              <a:rPr lang="cs-CZ" altLang="cs-CZ" sz="2400" b="1" dirty="0"/>
              <a:t>: Texte von der </a:t>
            </a:r>
            <a:r>
              <a:rPr lang="cs-CZ" altLang="cs-CZ" sz="2400" b="1" dirty="0" err="1"/>
              <a:t>Redaktion</a:t>
            </a:r>
            <a:r>
              <a:rPr lang="cs-CZ" altLang="cs-CZ" sz="2400" b="1" dirty="0"/>
              <a:t>  </a:t>
            </a:r>
            <a:r>
              <a:rPr lang="cs-CZ" altLang="cs-CZ" sz="2400" b="1" dirty="0" err="1"/>
              <a:t>produziert</a:t>
            </a:r>
            <a:r>
              <a:rPr lang="cs-CZ" altLang="cs-CZ" sz="2400" b="1" dirty="0"/>
              <a:t>, dem </a:t>
            </a:r>
            <a:r>
              <a:rPr lang="cs-CZ" altLang="cs-CZ" sz="2400" b="1" dirty="0" err="1"/>
              <a:t>Rezipienten</a:t>
            </a:r>
            <a:r>
              <a:rPr lang="cs-CZ" altLang="cs-CZ" sz="2400" b="1" dirty="0"/>
              <a:t> durch den  </a:t>
            </a:r>
            <a:r>
              <a:rPr lang="cs-CZ" altLang="cs-CZ" sz="2400" b="1" dirty="0" err="1"/>
              <a:t>Sprecher</a:t>
            </a:r>
            <a:r>
              <a:rPr lang="cs-CZ" altLang="cs-CZ" sz="2400" b="1" dirty="0"/>
              <a:t> (</a:t>
            </a:r>
            <a:r>
              <a:rPr lang="cs-CZ" altLang="cs-CZ" sz="2400" b="1" dirty="0" err="1"/>
              <a:t>Moderator</a:t>
            </a:r>
            <a:r>
              <a:rPr lang="cs-CZ" altLang="cs-CZ" sz="2400" b="1" dirty="0"/>
              <a:t>) </a:t>
            </a:r>
            <a:r>
              <a:rPr lang="cs-CZ" altLang="cs-CZ" sz="2400" b="1" dirty="0" err="1"/>
              <a:t>übermittelt</a:t>
            </a:r>
            <a:r>
              <a:rPr lang="cs-CZ" altLang="cs-CZ" sz="2400" b="1" dirty="0"/>
              <a:t> – </a:t>
            </a:r>
            <a:r>
              <a:rPr lang="cs-CZ" altLang="cs-CZ" sz="2400" b="1" dirty="0" err="1"/>
              <a:t>eine</a:t>
            </a:r>
            <a:r>
              <a:rPr lang="cs-CZ" altLang="cs-CZ" b="1" dirty="0"/>
              <a:t> </a:t>
            </a:r>
            <a:r>
              <a:rPr lang="cs-CZ" altLang="cs-CZ" sz="2400" b="1" dirty="0"/>
              <a:t>quasi </a:t>
            </a:r>
            <a:r>
              <a:rPr lang="cs-CZ" altLang="cs-CZ" sz="2400" b="1" dirty="0" err="1"/>
              <a:t>ritualisierte</a:t>
            </a:r>
            <a:r>
              <a:rPr lang="cs-CZ" altLang="cs-CZ" sz="2400" b="1" dirty="0"/>
              <a:t> </a:t>
            </a:r>
            <a:r>
              <a:rPr lang="cs-CZ" altLang="cs-CZ" sz="2400" b="1" dirty="0" err="1"/>
              <a:t>Funktion</a:t>
            </a:r>
            <a:endParaRPr lang="cs-CZ" altLang="cs-CZ" sz="2400" b="1" dirty="0"/>
          </a:p>
          <a:p>
            <a:endParaRPr lang="cs-CZ" dirty="0"/>
          </a:p>
        </p:txBody>
      </p:sp>
    </p:spTree>
    <p:extLst>
      <p:ext uri="{BB962C8B-B14F-4D97-AF65-F5344CB8AC3E}">
        <p14:creationId xmlns:p14="http://schemas.microsoft.com/office/powerpoint/2010/main" val="286620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64B4BD-4C46-4937-8C25-1C9F6F558E9E}"/>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01B1DCC4-A5E8-42CE-BEDB-D6C69525C164}"/>
              </a:ext>
            </a:extLst>
          </p:cNvPr>
          <p:cNvSpPr>
            <a:spLocks noGrp="1"/>
          </p:cNvSpPr>
          <p:nvPr>
            <p:ph idx="1"/>
          </p:nvPr>
        </p:nvSpPr>
        <p:spPr/>
        <p:txBody>
          <a:bodyPr>
            <a:normAutofit fontScale="70000" lnSpcReduction="20000"/>
          </a:bodyPr>
          <a:lstStyle/>
          <a:p>
            <a:pPr marL="609600" indent="-609600">
              <a:lnSpc>
                <a:spcPct val="80000"/>
              </a:lnSpc>
            </a:pPr>
            <a:r>
              <a:rPr lang="cs-CZ" altLang="cs-CZ" sz="2400" b="1" u="sng" dirty="0">
                <a:solidFill>
                  <a:srgbClr val="FF0000"/>
                </a:solidFill>
              </a:rPr>
              <a:t>2. der </a:t>
            </a:r>
            <a:r>
              <a:rPr lang="cs-CZ" altLang="cs-CZ" sz="2400" b="1" u="sng" dirty="0" err="1">
                <a:solidFill>
                  <a:srgbClr val="FF0000"/>
                </a:solidFill>
              </a:rPr>
              <a:t>Rezipient</a:t>
            </a:r>
            <a:r>
              <a:rPr lang="cs-CZ" altLang="cs-CZ" sz="2400" b="1" u="sng" dirty="0">
                <a:solidFill>
                  <a:srgbClr val="FF0000"/>
                </a:solidFill>
              </a:rPr>
              <a:t>:</a:t>
            </a:r>
            <a:r>
              <a:rPr lang="cs-CZ" altLang="cs-CZ" sz="2400" b="1" dirty="0">
                <a:solidFill>
                  <a:srgbClr val="FF0000"/>
                </a:solidFill>
              </a:rPr>
              <a:t> </a:t>
            </a:r>
          </a:p>
          <a:p>
            <a:pPr marL="609600" indent="-609600">
              <a:lnSpc>
                <a:spcPct val="80000"/>
              </a:lnSpc>
            </a:pPr>
            <a:r>
              <a:rPr lang="cs-CZ" altLang="cs-CZ" sz="2400" b="1" dirty="0" err="1"/>
              <a:t>schwierig</a:t>
            </a:r>
            <a:r>
              <a:rPr lang="cs-CZ" altLang="cs-CZ" sz="2400" b="1" dirty="0"/>
              <a:t> </a:t>
            </a:r>
            <a:r>
              <a:rPr lang="cs-CZ" altLang="cs-CZ" sz="2400" b="1" dirty="0" err="1"/>
              <a:t>zu</a:t>
            </a:r>
            <a:r>
              <a:rPr lang="cs-CZ" altLang="cs-CZ" sz="2400" b="1" dirty="0"/>
              <a:t> </a:t>
            </a:r>
            <a:r>
              <a:rPr lang="cs-CZ" altLang="cs-CZ" sz="2400" b="1" dirty="0" err="1"/>
              <a:t>bestimmen</a:t>
            </a:r>
            <a:r>
              <a:rPr lang="cs-CZ" altLang="cs-CZ" sz="2400" b="1" dirty="0"/>
              <a:t> (</a:t>
            </a:r>
            <a:r>
              <a:rPr lang="cs-CZ" altLang="cs-CZ" sz="2400" b="1" dirty="0" err="1"/>
              <a:t>Einweg-Kommunikation</a:t>
            </a:r>
            <a:r>
              <a:rPr lang="cs-CZ" altLang="cs-CZ" sz="2400" b="1" dirty="0"/>
              <a:t>)</a:t>
            </a:r>
          </a:p>
          <a:p>
            <a:pPr marL="609600" indent="-609600">
              <a:lnSpc>
                <a:spcPct val="80000"/>
              </a:lnSpc>
            </a:pPr>
            <a:r>
              <a:rPr lang="cs-CZ" altLang="cs-CZ" sz="2400" b="1" dirty="0" err="1"/>
              <a:t>das</a:t>
            </a:r>
            <a:r>
              <a:rPr lang="cs-CZ" altLang="cs-CZ" sz="2400" b="1" dirty="0"/>
              <a:t> Publikum – „</a:t>
            </a:r>
            <a:r>
              <a:rPr lang="cs-CZ" altLang="cs-CZ" sz="2400" b="1" dirty="0" err="1"/>
              <a:t>diffuse</a:t>
            </a:r>
            <a:r>
              <a:rPr lang="cs-CZ" altLang="cs-CZ" sz="2400" b="1" dirty="0"/>
              <a:t> </a:t>
            </a:r>
            <a:r>
              <a:rPr lang="cs-CZ" altLang="cs-CZ" sz="2400" b="1" dirty="0" err="1"/>
              <a:t>Größe</a:t>
            </a:r>
            <a:r>
              <a:rPr lang="cs-CZ" altLang="cs-CZ" sz="2400" b="1" dirty="0"/>
              <a:t>“, anonym</a:t>
            </a:r>
          </a:p>
          <a:p>
            <a:pPr marL="609600" indent="-609600">
              <a:lnSpc>
                <a:spcPct val="80000"/>
              </a:lnSpc>
            </a:pPr>
            <a:r>
              <a:rPr lang="cs-CZ" altLang="cs-CZ" sz="2400" b="1" dirty="0" err="1"/>
              <a:t>Kommunikationswissenschaftler</a:t>
            </a:r>
            <a:r>
              <a:rPr lang="cs-CZ" altLang="cs-CZ" sz="2400" b="1" dirty="0"/>
              <a:t> – </a:t>
            </a:r>
            <a:r>
              <a:rPr lang="cs-CZ" altLang="cs-CZ" sz="2400" b="1" dirty="0" err="1"/>
              <a:t>viel</a:t>
            </a:r>
            <a:r>
              <a:rPr lang="cs-CZ" altLang="cs-CZ" sz="2400" b="1" dirty="0"/>
              <a:t> </a:t>
            </a:r>
            <a:r>
              <a:rPr lang="cs-CZ" altLang="cs-CZ" sz="2400" b="1" dirty="0" err="1"/>
              <a:t>Mühe</a:t>
            </a:r>
            <a:r>
              <a:rPr lang="cs-CZ" altLang="cs-CZ" sz="2400" b="1" dirty="0"/>
              <a:t>, </a:t>
            </a:r>
            <a:r>
              <a:rPr lang="cs-CZ" altLang="cs-CZ" sz="2400" b="1" dirty="0" err="1"/>
              <a:t>über</a:t>
            </a:r>
            <a:r>
              <a:rPr lang="cs-CZ" altLang="cs-CZ" sz="2400" b="1" dirty="0"/>
              <a:t> </a:t>
            </a:r>
            <a:r>
              <a:rPr lang="cs-CZ" altLang="cs-CZ" sz="2400" b="1" dirty="0" err="1"/>
              <a:t>diesen</a:t>
            </a:r>
            <a:r>
              <a:rPr lang="cs-CZ" altLang="cs-CZ" sz="2400" b="1" dirty="0"/>
              <a:t> </a:t>
            </a:r>
            <a:r>
              <a:rPr lang="cs-CZ" altLang="cs-CZ" sz="2400" b="1" dirty="0" err="1"/>
              <a:t>anonymen</a:t>
            </a:r>
            <a:r>
              <a:rPr lang="cs-CZ" altLang="cs-CZ" sz="2400" b="1" dirty="0"/>
              <a:t> </a:t>
            </a:r>
            <a:r>
              <a:rPr lang="cs-CZ" altLang="cs-CZ" sz="2400" b="1" dirty="0" err="1"/>
              <a:t>Rezipienten</a:t>
            </a:r>
            <a:r>
              <a:rPr lang="cs-CZ" altLang="cs-CZ" sz="2400" b="1" dirty="0"/>
              <a:t> </a:t>
            </a:r>
            <a:r>
              <a:rPr lang="cs-CZ" altLang="cs-CZ" sz="2400" b="1" dirty="0" err="1"/>
              <a:t>mehr</a:t>
            </a:r>
            <a:r>
              <a:rPr lang="cs-CZ" altLang="cs-CZ" sz="2400" b="1" dirty="0"/>
              <a:t> </a:t>
            </a:r>
            <a:r>
              <a:rPr lang="cs-CZ" altLang="cs-CZ" sz="2400" b="1" dirty="0" err="1"/>
              <a:t>zu</a:t>
            </a:r>
            <a:r>
              <a:rPr lang="cs-CZ" altLang="cs-CZ" sz="2400" b="1" dirty="0"/>
              <a:t> </a:t>
            </a:r>
            <a:r>
              <a:rPr lang="cs-CZ" altLang="cs-CZ" sz="2400" b="1" dirty="0" err="1"/>
              <a:t>erfahren</a:t>
            </a:r>
            <a:endParaRPr lang="cs-CZ" altLang="cs-CZ" sz="2400" b="1" dirty="0"/>
          </a:p>
          <a:p>
            <a:pPr marL="609600" indent="-609600">
              <a:lnSpc>
                <a:spcPct val="80000"/>
              </a:lnSpc>
            </a:pPr>
            <a:r>
              <a:rPr lang="cs-CZ" altLang="cs-CZ" sz="2400" b="1" dirty="0" err="1"/>
              <a:t>Möglichkeiten</a:t>
            </a:r>
            <a:r>
              <a:rPr lang="cs-CZ" altLang="cs-CZ" sz="2400" b="1" dirty="0"/>
              <a:t>:</a:t>
            </a:r>
          </a:p>
          <a:p>
            <a:pPr marL="609600" indent="-609600">
              <a:lnSpc>
                <a:spcPct val="80000"/>
              </a:lnSpc>
            </a:pPr>
            <a:r>
              <a:rPr lang="cs-CZ" altLang="cs-CZ" sz="2400" b="1" dirty="0" err="1"/>
              <a:t>Printmedien</a:t>
            </a:r>
            <a:r>
              <a:rPr lang="cs-CZ" altLang="cs-CZ" sz="2400" b="1" dirty="0"/>
              <a:t>: </a:t>
            </a:r>
            <a:r>
              <a:rPr lang="cs-CZ" altLang="cs-CZ" sz="2400" b="1" dirty="0" err="1"/>
              <a:t>Leserbriefe</a:t>
            </a:r>
            <a:r>
              <a:rPr lang="cs-CZ" altLang="cs-CZ" sz="2400" b="1" dirty="0"/>
              <a:t>, e-mail</a:t>
            </a:r>
          </a:p>
          <a:p>
            <a:pPr marL="609600" indent="-609600">
              <a:lnSpc>
                <a:spcPct val="80000"/>
              </a:lnSpc>
            </a:pPr>
            <a:r>
              <a:rPr lang="cs-CZ" altLang="cs-CZ" sz="2400" b="1" dirty="0" err="1"/>
              <a:t>Elektronische</a:t>
            </a:r>
            <a:r>
              <a:rPr lang="cs-CZ" altLang="cs-CZ" sz="2400" b="1" dirty="0"/>
              <a:t> MM:</a:t>
            </a:r>
          </a:p>
          <a:p>
            <a:pPr marL="609600" indent="-609600">
              <a:lnSpc>
                <a:spcPct val="80000"/>
              </a:lnSpc>
            </a:pPr>
            <a:r>
              <a:rPr lang="cs-CZ" altLang="cs-CZ" sz="2400" b="1" dirty="0" err="1"/>
              <a:t>Registrierung</a:t>
            </a:r>
            <a:r>
              <a:rPr lang="cs-CZ" altLang="cs-CZ" sz="2400" b="1" dirty="0"/>
              <a:t> der </a:t>
            </a:r>
            <a:r>
              <a:rPr lang="cs-CZ" altLang="cs-CZ" sz="2400" b="1" dirty="0" err="1"/>
              <a:t>Einschaltquoten</a:t>
            </a:r>
            <a:r>
              <a:rPr lang="cs-CZ" altLang="cs-CZ" sz="2400" b="1" dirty="0"/>
              <a:t> </a:t>
            </a:r>
          </a:p>
          <a:p>
            <a:pPr marL="609600" indent="-609600">
              <a:lnSpc>
                <a:spcPct val="80000"/>
              </a:lnSpc>
            </a:pPr>
            <a:r>
              <a:rPr lang="cs-CZ" altLang="cs-CZ" sz="2400" b="1" dirty="0"/>
              <a:t>Telefon – </a:t>
            </a:r>
            <a:r>
              <a:rPr lang="cs-CZ" altLang="cs-CZ" sz="2400" b="1" dirty="0" err="1"/>
              <a:t>Wettbewerbe</a:t>
            </a:r>
            <a:r>
              <a:rPr lang="cs-CZ" altLang="cs-CZ" sz="2400" b="1" dirty="0"/>
              <a:t> </a:t>
            </a:r>
            <a:r>
              <a:rPr lang="cs-CZ" altLang="cs-CZ" sz="2400" b="1" dirty="0" err="1"/>
              <a:t>mit</a:t>
            </a:r>
            <a:r>
              <a:rPr lang="cs-CZ" altLang="cs-CZ" sz="2400" b="1" dirty="0"/>
              <a:t> </a:t>
            </a:r>
            <a:r>
              <a:rPr lang="cs-CZ" altLang="cs-CZ" sz="2400" b="1" dirty="0" err="1"/>
              <a:t>Quizcharakter</a:t>
            </a:r>
            <a:endParaRPr lang="cs-CZ" altLang="cs-CZ" sz="2400" b="1" dirty="0"/>
          </a:p>
          <a:p>
            <a:pPr marL="609600" indent="-609600">
              <a:lnSpc>
                <a:spcPct val="80000"/>
              </a:lnSpc>
            </a:pPr>
            <a:r>
              <a:rPr lang="cs-CZ" altLang="cs-CZ" sz="2400" b="1" dirty="0"/>
              <a:t>                </a:t>
            </a:r>
            <a:r>
              <a:rPr lang="cs-CZ" altLang="cs-CZ" sz="2400" b="1" dirty="0" err="1"/>
              <a:t>Meinungsumfragen</a:t>
            </a:r>
            <a:endParaRPr lang="cs-CZ" altLang="cs-CZ" sz="2400" b="1" dirty="0"/>
          </a:p>
          <a:p>
            <a:pPr marL="609600" indent="-609600">
              <a:lnSpc>
                <a:spcPct val="80000"/>
              </a:lnSpc>
            </a:pPr>
            <a:r>
              <a:rPr lang="cs-CZ" altLang="cs-CZ" sz="2400" b="1" dirty="0"/>
              <a:t>                </a:t>
            </a:r>
            <a:r>
              <a:rPr lang="cs-CZ" altLang="cs-CZ" sz="2400" b="1" dirty="0" err="1"/>
              <a:t>Gespräche</a:t>
            </a:r>
            <a:r>
              <a:rPr lang="cs-CZ" altLang="cs-CZ" sz="2400" b="1" dirty="0"/>
              <a:t> – </a:t>
            </a:r>
            <a:r>
              <a:rPr lang="cs-CZ" altLang="cs-CZ" sz="2400" b="1" dirty="0" err="1"/>
              <a:t>Moderator</a:t>
            </a:r>
            <a:r>
              <a:rPr lang="cs-CZ" altLang="cs-CZ" sz="2400" b="1" dirty="0"/>
              <a:t> </a:t>
            </a:r>
            <a:r>
              <a:rPr lang="cs-CZ" altLang="cs-CZ" sz="2400" b="1" dirty="0" err="1"/>
              <a:t>als</a:t>
            </a:r>
            <a:r>
              <a:rPr lang="cs-CZ" altLang="cs-CZ" b="1" dirty="0"/>
              <a:t> </a:t>
            </a:r>
            <a:r>
              <a:rPr lang="cs-CZ" altLang="cs-CZ" sz="2400" b="1" dirty="0" err="1"/>
              <a:t>Psychotherapeut</a:t>
            </a:r>
            <a:endParaRPr lang="cs-CZ" altLang="cs-CZ" sz="2400" b="1" dirty="0"/>
          </a:p>
          <a:p>
            <a:pPr marL="609600" indent="-609600">
              <a:lnSpc>
                <a:spcPct val="80000"/>
              </a:lnSpc>
            </a:pPr>
            <a:r>
              <a:rPr lang="cs-CZ" altLang="cs-CZ" sz="2400" b="1" dirty="0" err="1"/>
              <a:t>Fernseh</a:t>
            </a:r>
            <a:r>
              <a:rPr lang="cs-CZ" altLang="cs-CZ" sz="2400" b="1" dirty="0"/>
              <a:t>-Studio – </a:t>
            </a:r>
            <a:r>
              <a:rPr lang="cs-CZ" altLang="cs-CZ" sz="2400" b="1" dirty="0" err="1"/>
              <a:t>Talkshows</a:t>
            </a:r>
            <a:r>
              <a:rPr lang="cs-CZ" altLang="cs-CZ" sz="2400" b="1" dirty="0"/>
              <a:t> (</a:t>
            </a:r>
            <a:r>
              <a:rPr lang="cs-CZ" altLang="cs-CZ" sz="2400" b="1" dirty="0" err="1"/>
              <a:t>Unterhaltung</a:t>
            </a:r>
            <a:r>
              <a:rPr lang="cs-CZ" altLang="cs-CZ" b="1" dirty="0"/>
              <a:t>, </a:t>
            </a:r>
            <a:r>
              <a:rPr lang="cs-CZ" altLang="cs-CZ" sz="2400" b="1" dirty="0" err="1"/>
              <a:t>die</a:t>
            </a:r>
            <a:r>
              <a:rPr lang="cs-CZ" altLang="cs-CZ" sz="2400" b="1" dirty="0"/>
              <a:t> </a:t>
            </a:r>
            <a:r>
              <a:rPr lang="cs-CZ" altLang="cs-CZ" sz="2400" b="1" dirty="0" err="1"/>
              <a:t>Rolle</a:t>
            </a:r>
            <a:r>
              <a:rPr lang="cs-CZ" altLang="cs-CZ" sz="2400" b="1" dirty="0"/>
              <a:t> des „</a:t>
            </a:r>
            <a:r>
              <a:rPr lang="cs-CZ" altLang="cs-CZ" sz="2400" b="1" dirty="0" err="1"/>
              <a:t>Showmasters</a:t>
            </a:r>
            <a:r>
              <a:rPr lang="cs-CZ" altLang="cs-CZ" sz="2400" b="1" dirty="0"/>
              <a:t>“)</a:t>
            </a:r>
          </a:p>
          <a:p>
            <a:endParaRPr lang="cs-CZ" dirty="0"/>
          </a:p>
        </p:txBody>
      </p:sp>
    </p:spTree>
    <p:extLst>
      <p:ext uri="{BB962C8B-B14F-4D97-AF65-F5344CB8AC3E}">
        <p14:creationId xmlns:p14="http://schemas.microsoft.com/office/powerpoint/2010/main" val="193619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FDB75C-BF70-47FD-ACA4-10383691ABC8}"/>
              </a:ext>
            </a:extLst>
          </p:cNvPr>
          <p:cNvSpPr>
            <a:spLocks noGrp="1"/>
          </p:cNvSpPr>
          <p:nvPr>
            <p:ph type="title"/>
          </p:nvPr>
        </p:nvSpPr>
        <p:spPr/>
        <p:txBody>
          <a:bodyPr/>
          <a:lstStyle/>
          <a:p>
            <a:r>
              <a:rPr lang="cs-CZ" altLang="cs-CZ" sz="3600" dirty="0"/>
              <a:t>3. </a:t>
            </a:r>
            <a:r>
              <a:rPr lang="cs-CZ" altLang="cs-CZ" sz="3600" dirty="0" err="1"/>
              <a:t>Kommunikationstheoretische</a:t>
            </a:r>
            <a:r>
              <a:rPr lang="cs-CZ" altLang="cs-CZ" sz="3600" dirty="0"/>
              <a:t> Aspekte</a:t>
            </a:r>
            <a:endParaRPr lang="cs-CZ" dirty="0"/>
          </a:p>
        </p:txBody>
      </p:sp>
      <p:sp>
        <p:nvSpPr>
          <p:cNvPr id="3" name="Zástupný obsah 2">
            <a:extLst>
              <a:ext uri="{FF2B5EF4-FFF2-40B4-BE49-F238E27FC236}">
                <a16:creationId xmlns:a16="http://schemas.microsoft.com/office/drawing/2014/main" id="{5A22E721-BDA6-41AA-BEA7-2EE0BE6994CF}"/>
              </a:ext>
            </a:extLst>
          </p:cNvPr>
          <p:cNvSpPr>
            <a:spLocks noGrp="1"/>
          </p:cNvSpPr>
          <p:nvPr>
            <p:ph idx="1"/>
          </p:nvPr>
        </p:nvSpPr>
        <p:spPr/>
        <p:txBody>
          <a:bodyPr>
            <a:normAutofit fontScale="92500" lnSpcReduction="10000"/>
          </a:bodyPr>
          <a:lstStyle/>
          <a:p>
            <a:r>
              <a:rPr lang="cs-CZ" altLang="cs-CZ" sz="2400" b="1" dirty="0">
                <a:solidFill>
                  <a:srgbClr val="FF0000"/>
                </a:solidFill>
              </a:rPr>
              <a:t>3) </a:t>
            </a:r>
            <a:r>
              <a:rPr lang="cs-CZ" altLang="cs-CZ" sz="2400" b="1" dirty="0" err="1">
                <a:solidFill>
                  <a:srgbClr val="FF0000"/>
                </a:solidFill>
              </a:rPr>
              <a:t>kommunikative</a:t>
            </a:r>
            <a:r>
              <a:rPr lang="cs-CZ" altLang="cs-CZ" sz="2400" b="1" dirty="0">
                <a:solidFill>
                  <a:srgbClr val="FF0000"/>
                </a:solidFill>
              </a:rPr>
              <a:t> </a:t>
            </a:r>
            <a:r>
              <a:rPr lang="cs-CZ" altLang="cs-CZ" sz="2400" b="1" dirty="0" err="1">
                <a:solidFill>
                  <a:srgbClr val="FF0000"/>
                </a:solidFill>
              </a:rPr>
              <a:t>Funktionen</a:t>
            </a:r>
            <a:r>
              <a:rPr lang="cs-CZ" altLang="cs-CZ" sz="2400" b="1" dirty="0">
                <a:solidFill>
                  <a:srgbClr val="FF0000"/>
                </a:solidFill>
              </a:rPr>
              <a:t> der </a:t>
            </a:r>
            <a:r>
              <a:rPr lang="cs-CZ" altLang="cs-CZ" sz="2400" b="1" dirty="0" err="1">
                <a:solidFill>
                  <a:srgbClr val="FF0000"/>
                </a:solidFill>
              </a:rPr>
              <a:t>publizistischen</a:t>
            </a:r>
            <a:r>
              <a:rPr lang="cs-CZ" altLang="cs-CZ" sz="2400" b="1" dirty="0">
                <a:solidFill>
                  <a:srgbClr val="FF0000"/>
                </a:solidFill>
              </a:rPr>
              <a:t> Texte</a:t>
            </a:r>
          </a:p>
          <a:p>
            <a:r>
              <a:rPr lang="cs-CZ" altLang="cs-CZ" sz="2400" b="1" dirty="0" err="1"/>
              <a:t>informative</a:t>
            </a:r>
            <a:r>
              <a:rPr lang="cs-CZ" altLang="cs-CZ" sz="2400" b="1" dirty="0"/>
              <a:t> </a:t>
            </a:r>
            <a:r>
              <a:rPr lang="cs-CZ" altLang="cs-CZ" sz="2400" b="1" dirty="0" err="1"/>
              <a:t>Funktion</a:t>
            </a:r>
            <a:endParaRPr lang="cs-CZ" altLang="cs-CZ" sz="2400" b="1" dirty="0"/>
          </a:p>
          <a:p>
            <a:r>
              <a:rPr lang="cs-CZ" altLang="cs-CZ" sz="2400" b="1" dirty="0" err="1"/>
              <a:t>persuasive</a:t>
            </a:r>
            <a:r>
              <a:rPr lang="cs-CZ" altLang="cs-CZ" sz="2400" b="1" dirty="0"/>
              <a:t> </a:t>
            </a:r>
            <a:r>
              <a:rPr lang="cs-CZ" altLang="cs-CZ" sz="2400" b="1" dirty="0" err="1"/>
              <a:t>Funktion</a:t>
            </a:r>
            <a:r>
              <a:rPr lang="cs-CZ" altLang="cs-CZ" sz="2400" b="1" dirty="0"/>
              <a:t> – </a:t>
            </a:r>
            <a:r>
              <a:rPr lang="cs-CZ" altLang="cs-CZ" sz="2400" b="1" dirty="0" err="1"/>
              <a:t>Überzeugung</a:t>
            </a:r>
            <a:r>
              <a:rPr lang="cs-CZ" altLang="cs-CZ" sz="2400" b="1" dirty="0"/>
              <a:t>, </a:t>
            </a:r>
            <a:r>
              <a:rPr lang="cs-CZ" altLang="cs-CZ" sz="2400" b="1" dirty="0" err="1"/>
              <a:t>Meinungsbeeinflussung</a:t>
            </a:r>
            <a:r>
              <a:rPr lang="cs-CZ" altLang="cs-CZ" sz="2400" b="1" dirty="0"/>
              <a:t>, -</a:t>
            </a:r>
            <a:r>
              <a:rPr lang="cs-CZ" altLang="cs-CZ" sz="2400" b="1" dirty="0" err="1"/>
              <a:t>lenkung</a:t>
            </a:r>
            <a:endParaRPr lang="cs-CZ" altLang="cs-CZ" sz="2400" b="1" dirty="0"/>
          </a:p>
          <a:p>
            <a:r>
              <a:rPr lang="cs-CZ" altLang="cs-CZ" sz="2400" b="1" dirty="0" err="1"/>
              <a:t>ein</a:t>
            </a:r>
            <a:r>
              <a:rPr lang="cs-CZ" altLang="cs-CZ" sz="2400" b="1" dirty="0"/>
              <a:t> </a:t>
            </a:r>
            <a:r>
              <a:rPr lang="cs-CZ" altLang="cs-CZ" sz="2400" b="1" dirty="0" err="1"/>
              <a:t>sensibler</a:t>
            </a:r>
            <a:r>
              <a:rPr lang="cs-CZ" altLang="cs-CZ" sz="2400" b="1" dirty="0"/>
              <a:t> Punkt</a:t>
            </a:r>
          </a:p>
          <a:p>
            <a:r>
              <a:rPr lang="cs-CZ" altLang="cs-CZ" sz="2400" b="1" dirty="0" err="1"/>
              <a:t>phatische</a:t>
            </a:r>
            <a:r>
              <a:rPr lang="cs-CZ" altLang="cs-CZ" sz="2400" b="1" dirty="0"/>
              <a:t> </a:t>
            </a:r>
            <a:r>
              <a:rPr lang="cs-CZ" altLang="cs-CZ" sz="2400" b="1" dirty="0" err="1"/>
              <a:t>Funktion</a:t>
            </a:r>
            <a:r>
              <a:rPr lang="cs-CZ" altLang="cs-CZ" sz="2400" b="1" dirty="0"/>
              <a:t> – </a:t>
            </a:r>
            <a:r>
              <a:rPr lang="cs-CZ" altLang="cs-CZ" sz="2400" b="1" dirty="0" err="1"/>
              <a:t>Unterhaltung</a:t>
            </a:r>
            <a:r>
              <a:rPr lang="cs-CZ" altLang="cs-CZ" sz="2400" b="1" dirty="0"/>
              <a:t>, Kontakt</a:t>
            </a:r>
          </a:p>
          <a:p>
            <a:r>
              <a:rPr lang="cs-CZ" altLang="cs-CZ" sz="2400" b="1" dirty="0" err="1">
                <a:solidFill>
                  <a:schemeClr val="bg1"/>
                </a:solidFill>
              </a:rPr>
              <a:t>Information</a:t>
            </a:r>
            <a:r>
              <a:rPr lang="cs-CZ" altLang="cs-CZ" sz="2400" b="1" dirty="0">
                <a:solidFill>
                  <a:schemeClr val="bg1"/>
                </a:solidFill>
              </a:rPr>
              <a:t> + </a:t>
            </a:r>
            <a:r>
              <a:rPr lang="cs-CZ" altLang="cs-CZ" sz="2400" b="1" dirty="0" err="1">
                <a:solidFill>
                  <a:schemeClr val="bg1"/>
                </a:solidFill>
              </a:rPr>
              <a:t>Entertainment</a:t>
            </a:r>
            <a:r>
              <a:rPr lang="cs-CZ" altLang="cs-CZ" sz="2400" b="1" dirty="0">
                <a:solidFill>
                  <a:schemeClr val="bg1"/>
                </a:solidFill>
              </a:rPr>
              <a:t> (</a:t>
            </a:r>
            <a:r>
              <a:rPr lang="cs-CZ" altLang="cs-CZ" sz="2400" b="1" dirty="0" err="1">
                <a:solidFill>
                  <a:schemeClr val="bg1"/>
                </a:solidFill>
              </a:rPr>
              <a:t>Unterhaltung</a:t>
            </a:r>
            <a:r>
              <a:rPr lang="cs-CZ" altLang="cs-CZ" sz="2400" b="1" dirty="0">
                <a:solidFill>
                  <a:schemeClr val="bg1"/>
                </a:solidFill>
              </a:rPr>
              <a:t>)</a:t>
            </a:r>
          </a:p>
          <a:p>
            <a:r>
              <a:rPr lang="cs-CZ" altLang="cs-CZ" sz="2400" b="1" dirty="0">
                <a:solidFill>
                  <a:schemeClr val="bg1"/>
                </a:solidFill>
              </a:rPr>
              <a:t>= Infotainment</a:t>
            </a:r>
            <a:r>
              <a:rPr lang="cs-CZ" altLang="cs-CZ" sz="2400" dirty="0">
                <a:solidFill>
                  <a:schemeClr val="bg1"/>
                </a:solidFill>
              </a:rPr>
              <a:t> </a:t>
            </a:r>
          </a:p>
          <a:p>
            <a:endParaRPr lang="cs-CZ" dirty="0"/>
          </a:p>
        </p:txBody>
      </p:sp>
    </p:spTree>
    <p:extLst>
      <p:ext uri="{BB962C8B-B14F-4D97-AF65-F5344CB8AC3E}">
        <p14:creationId xmlns:p14="http://schemas.microsoft.com/office/powerpoint/2010/main" val="78318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8D58F-BF94-4BD4-8612-2F2545328C52}"/>
              </a:ext>
            </a:extLst>
          </p:cNvPr>
          <p:cNvSpPr>
            <a:spLocks noGrp="1"/>
          </p:cNvSpPr>
          <p:nvPr>
            <p:ph type="title"/>
          </p:nvPr>
        </p:nvSpPr>
        <p:spPr/>
        <p:txBody>
          <a:bodyPr/>
          <a:lstStyle/>
          <a:p>
            <a:r>
              <a:rPr lang="cs-CZ" dirty="0" err="1"/>
              <a:t>Textbeispiele</a:t>
            </a:r>
            <a:r>
              <a:rPr lang="cs-CZ" dirty="0"/>
              <a:t>:</a:t>
            </a:r>
            <a:r>
              <a:rPr lang="de-DE" dirty="0"/>
              <a:t> Rundfunk</a:t>
            </a:r>
            <a:endParaRPr lang="cs-CZ" dirty="0"/>
          </a:p>
        </p:txBody>
      </p:sp>
      <p:sp>
        <p:nvSpPr>
          <p:cNvPr id="3" name="Zástupný obsah 2">
            <a:extLst>
              <a:ext uri="{FF2B5EF4-FFF2-40B4-BE49-F238E27FC236}">
                <a16:creationId xmlns:a16="http://schemas.microsoft.com/office/drawing/2014/main" id="{283B613C-B83D-4BA8-87D1-1801BE8191D3}"/>
              </a:ext>
            </a:extLst>
          </p:cNvPr>
          <p:cNvSpPr>
            <a:spLocks noGrp="1"/>
          </p:cNvSpPr>
          <p:nvPr>
            <p:ph idx="1"/>
          </p:nvPr>
        </p:nvSpPr>
        <p:spPr/>
        <p:txBody>
          <a:bodyPr>
            <a:normAutofit fontScale="47500" lnSpcReduction="20000"/>
          </a:bodyPr>
          <a:lstStyle/>
          <a:p>
            <a:pPr>
              <a:lnSpc>
                <a:spcPct val="80000"/>
              </a:lnSpc>
              <a:buFontTx/>
              <a:buNone/>
            </a:pPr>
            <a:r>
              <a:rPr lang="cs-CZ" altLang="cs-CZ" sz="4800" b="1" dirty="0">
                <a:solidFill>
                  <a:schemeClr val="bg1"/>
                </a:solidFill>
              </a:rPr>
              <a:t>1. Telefon-Dialog</a:t>
            </a:r>
            <a:r>
              <a:rPr lang="cs-CZ" altLang="cs-CZ" sz="4800" b="1" dirty="0"/>
              <a:t>: </a:t>
            </a:r>
            <a:r>
              <a:rPr lang="cs-CZ" altLang="cs-CZ" sz="4800" b="1" dirty="0" err="1"/>
              <a:t>Wettbewerbe</a:t>
            </a:r>
            <a:r>
              <a:rPr lang="cs-CZ" altLang="cs-CZ" sz="4800" b="1" dirty="0"/>
              <a:t> </a:t>
            </a:r>
            <a:r>
              <a:rPr lang="cs-CZ" altLang="cs-CZ" sz="4800" b="1" dirty="0" err="1"/>
              <a:t>mit</a:t>
            </a:r>
            <a:r>
              <a:rPr lang="cs-CZ" altLang="cs-CZ" sz="4800" b="1" dirty="0"/>
              <a:t> </a:t>
            </a:r>
            <a:r>
              <a:rPr lang="cs-CZ" altLang="cs-CZ" sz="4800" b="1" dirty="0" err="1"/>
              <a:t>Quiz</a:t>
            </a:r>
            <a:r>
              <a:rPr lang="cs-CZ" altLang="cs-CZ" sz="4800" b="1" dirty="0"/>
              <a:t>-Charakter, </a:t>
            </a:r>
            <a:r>
              <a:rPr lang="cs-CZ" altLang="cs-CZ" sz="4800" b="1" dirty="0" err="1"/>
              <a:t>Meinungsumfragen</a:t>
            </a:r>
            <a:r>
              <a:rPr lang="cs-CZ" altLang="cs-CZ" sz="4800" b="1" dirty="0"/>
              <a:t> </a:t>
            </a:r>
            <a:r>
              <a:rPr lang="cs-CZ" altLang="cs-CZ" sz="4800" b="1" dirty="0" err="1"/>
              <a:t>zu</a:t>
            </a:r>
            <a:r>
              <a:rPr lang="cs-CZ" altLang="cs-CZ" sz="4800" b="1" dirty="0"/>
              <a:t> </a:t>
            </a:r>
            <a:r>
              <a:rPr lang="cs-CZ" altLang="cs-CZ" sz="4800" b="1" dirty="0" err="1"/>
              <a:t>bestimmten</a:t>
            </a:r>
            <a:r>
              <a:rPr lang="cs-CZ" altLang="cs-CZ" sz="4800" b="1" dirty="0"/>
              <a:t> </a:t>
            </a:r>
            <a:r>
              <a:rPr lang="cs-CZ" altLang="cs-CZ" sz="4800" b="1" dirty="0" err="1"/>
              <a:t>Themen</a:t>
            </a:r>
            <a:endParaRPr lang="cs-CZ" altLang="cs-CZ" sz="4800" b="1" dirty="0"/>
          </a:p>
          <a:p>
            <a:pPr>
              <a:lnSpc>
                <a:spcPct val="80000"/>
              </a:lnSpc>
            </a:pPr>
            <a:r>
              <a:rPr lang="cs-CZ" altLang="cs-CZ" sz="4800" b="1" dirty="0" err="1"/>
              <a:t>Magazin-Sendung</a:t>
            </a:r>
            <a:r>
              <a:rPr lang="cs-CZ" altLang="cs-CZ" sz="4800" b="1" dirty="0"/>
              <a:t> von Ö-</a:t>
            </a:r>
            <a:r>
              <a:rPr lang="cs-CZ" altLang="cs-CZ" sz="4800" b="1" dirty="0" err="1"/>
              <a:t>Regional</a:t>
            </a:r>
            <a:r>
              <a:rPr lang="cs-CZ" altLang="cs-CZ" sz="4800" b="1" dirty="0"/>
              <a:t>: </a:t>
            </a:r>
            <a:r>
              <a:rPr lang="cs-CZ" altLang="cs-CZ" sz="4800" b="1" dirty="0" err="1"/>
              <a:t>lokaler</a:t>
            </a:r>
            <a:r>
              <a:rPr lang="cs-CZ" altLang="cs-CZ" sz="4800" b="1" dirty="0"/>
              <a:t> </a:t>
            </a:r>
            <a:r>
              <a:rPr lang="cs-CZ" altLang="cs-CZ" sz="4800" b="1" dirty="0" err="1"/>
              <a:t>Sender</a:t>
            </a:r>
            <a:r>
              <a:rPr lang="cs-CZ" altLang="cs-CZ" sz="4800" b="1" dirty="0"/>
              <a:t>:</a:t>
            </a:r>
          </a:p>
          <a:p>
            <a:pPr>
              <a:lnSpc>
                <a:spcPct val="80000"/>
              </a:lnSpc>
            </a:pPr>
            <a:r>
              <a:rPr lang="cs-CZ" altLang="cs-CZ" sz="4800" b="1" dirty="0" err="1"/>
              <a:t>Moderatorin</a:t>
            </a:r>
            <a:r>
              <a:rPr lang="cs-CZ" altLang="cs-CZ" sz="4800" b="1" dirty="0"/>
              <a:t>: </a:t>
            </a:r>
            <a:r>
              <a:rPr lang="cs-CZ" altLang="cs-CZ" sz="4800" b="1" dirty="0" err="1"/>
              <a:t>steuert</a:t>
            </a:r>
            <a:r>
              <a:rPr lang="cs-CZ" altLang="cs-CZ" sz="4800" b="1" dirty="0"/>
              <a:t> </a:t>
            </a:r>
            <a:r>
              <a:rPr lang="cs-CZ" altLang="cs-CZ" sz="4800" b="1" dirty="0" err="1"/>
              <a:t>das</a:t>
            </a:r>
            <a:r>
              <a:rPr lang="cs-CZ" altLang="cs-CZ" sz="4800" b="1" dirty="0"/>
              <a:t> </a:t>
            </a:r>
            <a:r>
              <a:rPr lang="cs-CZ" altLang="cs-CZ" sz="4800" b="1" dirty="0" err="1"/>
              <a:t>Gespr</a:t>
            </a:r>
            <a:r>
              <a:rPr lang="de-DE" altLang="cs-CZ" sz="4800" b="1" dirty="0"/>
              <a:t>ä</a:t>
            </a:r>
            <a:r>
              <a:rPr lang="cs-CZ" altLang="cs-CZ" sz="4800" b="1" dirty="0"/>
              <a:t>ch: </a:t>
            </a:r>
            <a:r>
              <a:rPr lang="cs-CZ" altLang="cs-CZ" sz="4800" b="1" dirty="0" err="1"/>
              <a:t>ritualisiert</a:t>
            </a:r>
            <a:r>
              <a:rPr lang="cs-CZ" altLang="cs-CZ" sz="4800" b="1" dirty="0"/>
              <a:t>, </a:t>
            </a:r>
            <a:r>
              <a:rPr lang="cs-CZ" altLang="cs-CZ" sz="4800" b="1" dirty="0" err="1"/>
              <a:t>kommunikative</a:t>
            </a:r>
            <a:r>
              <a:rPr lang="cs-CZ" altLang="cs-CZ" sz="4800" b="1" dirty="0"/>
              <a:t> N</a:t>
            </a:r>
            <a:r>
              <a:rPr lang="de-DE" altLang="cs-CZ" sz="4800" b="1" dirty="0"/>
              <a:t>ä</a:t>
            </a:r>
            <a:r>
              <a:rPr lang="cs-CZ" altLang="cs-CZ" sz="4800" b="1" dirty="0"/>
              <a:t>he</a:t>
            </a:r>
          </a:p>
          <a:p>
            <a:pPr>
              <a:lnSpc>
                <a:spcPct val="80000"/>
              </a:lnSpc>
            </a:pPr>
            <a:r>
              <a:rPr lang="cs-CZ" altLang="cs-CZ" sz="4800" b="1" dirty="0"/>
              <a:t>     </a:t>
            </a:r>
            <a:r>
              <a:rPr lang="cs-CZ" altLang="cs-CZ" sz="4800" b="1" dirty="0" err="1"/>
              <a:t>sprachliche</a:t>
            </a:r>
            <a:r>
              <a:rPr lang="cs-CZ" altLang="cs-CZ" sz="4800" b="1" dirty="0"/>
              <a:t> </a:t>
            </a:r>
            <a:r>
              <a:rPr lang="cs-CZ" altLang="cs-CZ" sz="4800" b="1" dirty="0" err="1"/>
              <a:t>Mittel</a:t>
            </a:r>
            <a:r>
              <a:rPr lang="cs-CZ" altLang="cs-CZ" sz="4800" b="1" dirty="0"/>
              <a:t>: </a:t>
            </a:r>
            <a:r>
              <a:rPr lang="cs-CZ" altLang="cs-CZ" sz="4800" b="1" dirty="0" err="1"/>
              <a:t>Gemeinpl</a:t>
            </a:r>
            <a:r>
              <a:rPr lang="de-DE" altLang="cs-CZ" sz="4800" b="1" dirty="0"/>
              <a:t>ä</a:t>
            </a:r>
            <a:r>
              <a:rPr lang="cs-CZ" altLang="cs-CZ" sz="4800" b="1" dirty="0" err="1"/>
              <a:t>tze</a:t>
            </a:r>
            <a:r>
              <a:rPr lang="cs-CZ" altLang="cs-CZ" sz="4800" b="1" dirty="0"/>
              <a:t>, </a:t>
            </a:r>
            <a:r>
              <a:rPr lang="cs-CZ" altLang="cs-CZ" sz="4800" b="1" dirty="0" err="1"/>
              <a:t>Sprichw</a:t>
            </a:r>
            <a:r>
              <a:rPr lang="de-DE" altLang="cs-CZ" sz="4800" b="1" dirty="0"/>
              <a:t>ö</a:t>
            </a:r>
            <a:r>
              <a:rPr lang="cs-CZ" altLang="cs-CZ" sz="4800" b="1" dirty="0" err="1"/>
              <a:t>rter</a:t>
            </a:r>
            <a:r>
              <a:rPr lang="cs-CZ" altLang="cs-CZ" sz="4800" b="1" dirty="0"/>
              <a:t>, </a:t>
            </a:r>
            <a:r>
              <a:rPr lang="cs-CZ" altLang="cs-CZ" sz="4800" b="1" dirty="0" err="1"/>
              <a:t>Phraseologie</a:t>
            </a:r>
            <a:r>
              <a:rPr lang="cs-CZ" altLang="cs-CZ" sz="4800" b="1" dirty="0"/>
              <a:t> - </a:t>
            </a:r>
            <a:r>
              <a:rPr lang="cs-CZ" altLang="cs-CZ" sz="4800" b="1" dirty="0" err="1"/>
              <a:t>Klischees</a:t>
            </a:r>
            <a:endParaRPr lang="cs-CZ" altLang="cs-CZ" sz="4800" b="1" dirty="0"/>
          </a:p>
          <a:p>
            <a:pPr>
              <a:lnSpc>
                <a:spcPct val="80000"/>
              </a:lnSpc>
            </a:pPr>
            <a:r>
              <a:rPr lang="cs-CZ" altLang="cs-CZ" sz="4800" b="1" dirty="0"/>
              <a:t>H</a:t>
            </a:r>
            <a:r>
              <a:rPr lang="de-DE" altLang="cs-CZ" sz="4800" b="1" dirty="0"/>
              <a:t>ö</a:t>
            </a:r>
            <a:r>
              <a:rPr lang="cs-CZ" altLang="cs-CZ" sz="4800" b="1" dirty="0" err="1"/>
              <a:t>rerin</a:t>
            </a:r>
            <a:r>
              <a:rPr lang="cs-CZ" altLang="cs-CZ" sz="4800" b="1" dirty="0"/>
              <a:t>: </a:t>
            </a:r>
            <a:r>
              <a:rPr lang="cs-CZ" altLang="cs-CZ" sz="4800" b="1" dirty="0" err="1"/>
              <a:t>ugs</a:t>
            </a:r>
            <a:r>
              <a:rPr lang="cs-CZ" altLang="cs-CZ" sz="4800" b="1" dirty="0"/>
              <a:t>., Dialekt</a:t>
            </a:r>
          </a:p>
          <a:p>
            <a:pPr>
              <a:lnSpc>
                <a:spcPct val="80000"/>
              </a:lnSpc>
            </a:pPr>
            <a:r>
              <a:rPr lang="cs-CZ" altLang="cs-CZ" sz="4800" b="1" dirty="0"/>
              <a:t>m</a:t>
            </a:r>
            <a:r>
              <a:rPr lang="de-DE" altLang="cs-CZ" sz="4800" b="1" dirty="0"/>
              <a:t>ü</a:t>
            </a:r>
            <a:r>
              <a:rPr lang="cs-CZ" altLang="cs-CZ" sz="4800" b="1" dirty="0" err="1"/>
              <a:t>ndliche</a:t>
            </a:r>
            <a:r>
              <a:rPr lang="cs-CZ" altLang="cs-CZ" sz="4800" b="1" dirty="0"/>
              <a:t> </a:t>
            </a:r>
            <a:r>
              <a:rPr lang="cs-CZ" altLang="cs-CZ" sz="4800" b="1" dirty="0" err="1"/>
              <a:t>Ko</a:t>
            </a:r>
            <a:r>
              <a:rPr lang="cs-CZ" altLang="cs-CZ" sz="4800" b="1" dirty="0"/>
              <a:t>:</a:t>
            </a:r>
          </a:p>
          <a:p>
            <a:pPr>
              <a:lnSpc>
                <a:spcPct val="80000"/>
              </a:lnSpc>
            </a:pPr>
            <a:r>
              <a:rPr lang="cs-CZ" altLang="cs-CZ" sz="4800" b="1" dirty="0" err="1"/>
              <a:t>Zustimmungssignale</a:t>
            </a:r>
            <a:r>
              <a:rPr lang="cs-CZ" altLang="cs-CZ" sz="4800" b="1" dirty="0"/>
              <a:t>: hmm, </a:t>
            </a:r>
            <a:r>
              <a:rPr lang="cs-CZ" altLang="cs-CZ" sz="4800" b="1" dirty="0" err="1"/>
              <a:t>ja</a:t>
            </a:r>
            <a:r>
              <a:rPr lang="cs-CZ" altLang="cs-CZ" sz="4800" b="1" dirty="0"/>
              <a:t>, na </a:t>
            </a:r>
            <a:r>
              <a:rPr lang="cs-CZ" altLang="cs-CZ" sz="4800" b="1" dirty="0" err="1"/>
              <a:t>klar</a:t>
            </a:r>
            <a:r>
              <a:rPr lang="cs-CZ" altLang="cs-CZ" sz="4800" b="1" dirty="0"/>
              <a:t>...</a:t>
            </a:r>
          </a:p>
          <a:p>
            <a:pPr>
              <a:lnSpc>
                <a:spcPct val="80000"/>
              </a:lnSpc>
            </a:pPr>
            <a:r>
              <a:rPr lang="cs-CZ" altLang="cs-CZ" sz="4800" b="1" dirty="0" err="1"/>
              <a:t>Pausenlaute</a:t>
            </a:r>
            <a:r>
              <a:rPr lang="cs-CZ" altLang="cs-CZ" sz="4800" b="1" dirty="0"/>
              <a:t>: </a:t>
            </a:r>
            <a:r>
              <a:rPr lang="cs-CZ" altLang="cs-CZ" sz="4800" b="1" dirty="0" err="1"/>
              <a:t>eh</a:t>
            </a:r>
            <a:r>
              <a:rPr lang="cs-CZ" altLang="cs-CZ" sz="4800" b="1" dirty="0"/>
              <a:t>..</a:t>
            </a:r>
          </a:p>
          <a:p>
            <a:pPr>
              <a:lnSpc>
                <a:spcPct val="80000"/>
              </a:lnSpc>
            </a:pPr>
            <a:r>
              <a:rPr lang="cs-CZ" altLang="cs-CZ" sz="4800" b="1" dirty="0" err="1"/>
              <a:t>Simultansprechen</a:t>
            </a:r>
            <a:endParaRPr lang="cs-CZ" altLang="cs-CZ" sz="4800" b="1" dirty="0"/>
          </a:p>
          <a:p>
            <a:endParaRPr lang="cs-CZ" dirty="0"/>
          </a:p>
        </p:txBody>
      </p:sp>
    </p:spTree>
    <p:extLst>
      <p:ext uri="{BB962C8B-B14F-4D97-AF65-F5344CB8AC3E}">
        <p14:creationId xmlns:p14="http://schemas.microsoft.com/office/powerpoint/2010/main" val="230189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4FBC2C-900D-40C9-AD77-6FA433E196F7}"/>
              </a:ext>
            </a:extLst>
          </p:cNvPr>
          <p:cNvSpPr>
            <a:spLocks noGrp="1"/>
          </p:cNvSpPr>
          <p:nvPr>
            <p:ph type="title"/>
          </p:nvPr>
        </p:nvSpPr>
        <p:spPr/>
        <p:txBody>
          <a:bodyPr/>
          <a:lstStyle/>
          <a:p>
            <a:r>
              <a:rPr lang="cs-CZ" dirty="0" err="1"/>
              <a:t>TextBeispiele</a:t>
            </a:r>
            <a:r>
              <a:rPr lang="de-DE" dirty="0"/>
              <a:t>: Fernsehen</a:t>
            </a:r>
            <a:endParaRPr lang="cs-CZ" dirty="0"/>
          </a:p>
        </p:txBody>
      </p:sp>
      <p:sp>
        <p:nvSpPr>
          <p:cNvPr id="3" name="Zástupný obsah 2">
            <a:extLst>
              <a:ext uri="{FF2B5EF4-FFF2-40B4-BE49-F238E27FC236}">
                <a16:creationId xmlns:a16="http://schemas.microsoft.com/office/drawing/2014/main" id="{C55E0F1B-9880-4624-AE83-097C599F67C5}"/>
              </a:ext>
            </a:extLst>
          </p:cNvPr>
          <p:cNvSpPr>
            <a:spLocks noGrp="1"/>
          </p:cNvSpPr>
          <p:nvPr>
            <p:ph idx="1"/>
          </p:nvPr>
        </p:nvSpPr>
        <p:spPr/>
        <p:txBody>
          <a:bodyPr>
            <a:normAutofit fontScale="62500" lnSpcReduction="20000"/>
          </a:bodyPr>
          <a:lstStyle/>
          <a:p>
            <a:pPr>
              <a:lnSpc>
                <a:spcPct val="80000"/>
              </a:lnSpc>
              <a:buFontTx/>
              <a:buNone/>
            </a:pPr>
            <a:r>
              <a:rPr lang="cs-CZ" altLang="cs-CZ" b="1" dirty="0">
                <a:solidFill>
                  <a:schemeClr val="bg1"/>
                </a:solidFill>
              </a:rPr>
              <a:t>2. </a:t>
            </a:r>
            <a:r>
              <a:rPr lang="cs-CZ" altLang="cs-CZ" b="1" dirty="0" err="1">
                <a:solidFill>
                  <a:schemeClr val="bg1"/>
                </a:solidFill>
              </a:rPr>
              <a:t>Unterhaltungssendungen</a:t>
            </a:r>
            <a:r>
              <a:rPr lang="cs-CZ" altLang="cs-CZ" b="1" dirty="0">
                <a:solidFill>
                  <a:schemeClr val="bg1"/>
                </a:solidFill>
              </a:rPr>
              <a:t> </a:t>
            </a:r>
            <a:r>
              <a:rPr lang="cs-CZ" altLang="cs-CZ" b="1" dirty="0" err="1">
                <a:solidFill>
                  <a:schemeClr val="bg1"/>
                </a:solidFill>
              </a:rPr>
              <a:t>im</a:t>
            </a:r>
            <a:r>
              <a:rPr lang="cs-CZ" altLang="cs-CZ" b="1" dirty="0">
                <a:solidFill>
                  <a:schemeClr val="bg1"/>
                </a:solidFill>
              </a:rPr>
              <a:t> </a:t>
            </a:r>
            <a:r>
              <a:rPr lang="cs-CZ" altLang="cs-CZ" b="1" dirty="0" err="1">
                <a:solidFill>
                  <a:schemeClr val="bg1"/>
                </a:solidFill>
              </a:rPr>
              <a:t>Fernsehen</a:t>
            </a:r>
            <a:r>
              <a:rPr lang="cs-CZ" altLang="cs-CZ" b="1" dirty="0">
                <a:solidFill>
                  <a:schemeClr val="bg1"/>
                </a:solidFill>
              </a:rPr>
              <a:t>:</a:t>
            </a:r>
          </a:p>
          <a:p>
            <a:pPr>
              <a:lnSpc>
                <a:spcPct val="80000"/>
              </a:lnSpc>
            </a:pPr>
            <a:r>
              <a:rPr lang="cs-CZ" altLang="cs-CZ" b="1" dirty="0" err="1"/>
              <a:t>Showmaster</a:t>
            </a:r>
            <a:r>
              <a:rPr lang="cs-CZ" altLang="cs-CZ" b="1" dirty="0"/>
              <a:t> </a:t>
            </a:r>
            <a:r>
              <a:rPr lang="cs-CZ" altLang="cs-CZ" b="1" dirty="0" err="1"/>
              <a:t>Kulenkampff</a:t>
            </a:r>
            <a:r>
              <a:rPr lang="cs-CZ" altLang="cs-CZ" b="1" dirty="0"/>
              <a:t>: </a:t>
            </a:r>
            <a:r>
              <a:rPr lang="cs-CZ" altLang="cs-CZ" b="1" dirty="0" err="1"/>
              <a:t>Einer</a:t>
            </a:r>
            <a:r>
              <a:rPr lang="cs-CZ" altLang="cs-CZ" b="1" dirty="0"/>
              <a:t> </a:t>
            </a:r>
            <a:r>
              <a:rPr lang="cs-CZ" altLang="cs-CZ" b="1" dirty="0" err="1"/>
              <a:t>wird</a:t>
            </a:r>
            <a:r>
              <a:rPr lang="cs-CZ" altLang="cs-CZ" b="1" dirty="0"/>
              <a:t> </a:t>
            </a:r>
            <a:r>
              <a:rPr lang="cs-CZ" altLang="cs-CZ" b="1" dirty="0" err="1"/>
              <a:t>gewinnen</a:t>
            </a:r>
            <a:r>
              <a:rPr lang="cs-CZ" altLang="cs-CZ" b="1" dirty="0"/>
              <a:t>:</a:t>
            </a:r>
          </a:p>
          <a:p>
            <a:pPr>
              <a:lnSpc>
                <a:spcPct val="80000"/>
              </a:lnSpc>
            </a:pPr>
            <a:r>
              <a:rPr lang="cs-CZ" altLang="cs-CZ" b="1" dirty="0" err="1"/>
              <a:t>Fernseh</a:t>
            </a:r>
            <a:r>
              <a:rPr lang="cs-CZ" altLang="cs-CZ" b="1" dirty="0"/>
              <a:t>-Studio, Publikum</a:t>
            </a:r>
          </a:p>
          <a:p>
            <a:pPr>
              <a:lnSpc>
                <a:spcPct val="80000"/>
              </a:lnSpc>
            </a:pPr>
            <a:r>
              <a:rPr lang="cs-CZ" altLang="cs-CZ" b="1" dirty="0" err="1"/>
              <a:t>talkshows</a:t>
            </a:r>
            <a:r>
              <a:rPr lang="cs-CZ" altLang="cs-CZ" b="1" dirty="0"/>
              <a:t>: Mimik, Gestik</a:t>
            </a:r>
          </a:p>
          <a:p>
            <a:pPr>
              <a:lnSpc>
                <a:spcPct val="80000"/>
              </a:lnSpc>
            </a:pPr>
            <a:r>
              <a:rPr lang="cs-CZ" altLang="cs-CZ" b="1" dirty="0" err="1"/>
              <a:t>Lockerheit</a:t>
            </a:r>
            <a:r>
              <a:rPr lang="cs-CZ" altLang="cs-CZ" b="1" dirty="0"/>
              <a:t>, </a:t>
            </a:r>
            <a:r>
              <a:rPr lang="cs-CZ" altLang="cs-CZ" b="1" dirty="0" err="1"/>
              <a:t>Frechheit</a:t>
            </a:r>
            <a:r>
              <a:rPr lang="cs-CZ" altLang="cs-CZ" b="1" dirty="0"/>
              <a:t>, </a:t>
            </a:r>
            <a:r>
              <a:rPr lang="cs-CZ" altLang="cs-CZ" b="1" dirty="0" err="1"/>
              <a:t>Privatsph</a:t>
            </a:r>
            <a:r>
              <a:rPr lang="de-DE" altLang="cs-CZ" b="1" dirty="0"/>
              <a:t>ä</a:t>
            </a:r>
            <a:r>
              <a:rPr lang="cs-CZ" altLang="cs-CZ" b="1" dirty="0"/>
              <a:t>re </a:t>
            </a:r>
            <a:r>
              <a:rPr lang="cs-CZ" altLang="cs-CZ" b="1" dirty="0" err="1"/>
              <a:t>angesprochen</a:t>
            </a:r>
            <a:r>
              <a:rPr lang="cs-CZ" altLang="cs-CZ" b="1" dirty="0"/>
              <a:t>, </a:t>
            </a:r>
            <a:r>
              <a:rPr lang="cs-CZ" altLang="cs-CZ" b="1" dirty="0" err="1"/>
              <a:t>Exhibitionistisches</a:t>
            </a:r>
            <a:r>
              <a:rPr lang="cs-CZ" altLang="cs-CZ" b="1" dirty="0"/>
              <a:t> </a:t>
            </a:r>
            <a:r>
              <a:rPr lang="cs-CZ" altLang="cs-CZ" b="1" dirty="0" err="1"/>
              <a:t>Vergn</a:t>
            </a:r>
            <a:r>
              <a:rPr lang="de-DE" altLang="cs-CZ" b="1" dirty="0"/>
              <a:t>ü</a:t>
            </a:r>
            <a:r>
              <a:rPr lang="cs-CZ" altLang="cs-CZ" b="1" dirty="0"/>
              <a:t>gen</a:t>
            </a:r>
          </a:p>
          <a:p>
            <a:pPr>
              <a:lnSpc>
                <a:spcPct val="80000"/>
              </a:lnSpc>
            </a:pPr>
            <a:r>
              <a:rPr lang="cs-CZ" altLang="cs-CZ" b="1" dirty="0" err="1"/>
              <a:t>Interjektionen</a:t>
            </a:r>
            <a:r>
              <a:rPr lang="cs-CZ" altLang="cs-CZ" b="1" dirty="0"/>
              <a:t>, </a:t>
            </a:r>
            <a:r>
              <a:rPr lang="cs-CZ" altLang="cs-CZ" b="1" dirty="0" err="1"/>
              <a:t>Laute</a:t>
            </a:r>
            <a:r>
              <a:rPr lang="cs-CZ" altLang="cs-CZ" b="1" dirty="0"/>
              <a:t>, </a:t>
            </a:r>
            <a:r>
              <a:rPr lang="cs-CZ" altLang="cs-CZ" b="1" dirty="0" err="1"/>
              <a:t>Umg</a:t>
            </a:r>
            <a:r>
              <a:rPr lang="cs-CZ" altLang="cs-CZ" b="1" dirty="0"/>
              <a:t>. , </a:t>
            </a:r>
            <a:r>
              <a:rPr lang="cs-CZ" altLang="cs-CZ" b="1" dirty="0" err="1"/>
              <a:t>Phrasen</a:t>
            </a:r>
            <a:r>
              <a:rPr lang="cs-CZ" altLang="cs-CZ" b="1" dirty="0"/>
              <a:t> (</a:t>
            </a:r>
            <a:r>
              <a:rPr lang="cs-CZ" altLang="cs-CZ" b="1" dirty="0" err="1"/>
              <a:t>Phraseologismen</a:t>
            </a:r>
            <a:r>
              <a:rPr lang="cs-CZ" altLang="cs-CZ" b="1" dirty="0"/>
              <a:t>)</a:t>
            </a:r>
          </a:p>
          <a:p>
            <a:endParaRPr lang="de-DE" dirty="0">
              <a:solidFill>
                <a:srgbClr val="FF0000"/>
              </a:solidFill>
            </a:endParaRPr>
          </a:p>
          <a:p>
            <a:r>
              <a:rPr lang="cs-CZ" dirty="0" err="1">
                <a:solidFill>
                  <a:srgbClr val="FF0000"/>
                </a:solidFill>
              </a:rPr>
              <a:t>Schweizer</a:t>
            </a:r>
            <a:r>
              <a:rPr lang="cs-CZ" dirty="0">
                <a:solidFill>
                  <a:srgbClr val="FF0000"/>
                </a:solidFill>
              </a:rPr>
              <a:t> </a:t>
            </a:r>
            <a:r>
              <a:rPr lang="cs-CZ" dirty="0" err="1">
                <a:solidFill>
                  <a:srgbClr val="FF0000"/>
                </a:solidFill>
              </a:rPr>
              <a:t>Tagesschau</a:t>
            </a:r>
            <a:r>
              <a:rPr lang="cs-CZ" dirty="0">
                <a:solidFill>
                  <a:srgbClr val="FF0000"/>
                </a:solidFill>
              </a:rPr>
              <a:t> (2013):</a:t>
            </a:r>
          </a:p>
          <a:p>
            <a:r>
              <a:rPr lang="cs-CZ" dirty="0"/>
              <a:t>Intertextualit</a:t>
            </a:r>
            <a:r>
              <a:rPr lang="de-DE" dirty="0" err="1"/>
              <a:t>ät</a:t>
            </a:r>
            <a:r>
              <a:rPr lang="de-DE" dirty="0"/>
              <a:t> (Moderator, Sprecherin, </a:t>
            </a:r>
            <a:r>
              <a:rPr lang="de-DE" dirty="0" err="1"/>
              <a:t>Interwiewte</a:t>
            </a:r>
            <a:r>
              <a:rPr lang="de-DE" dirty="0"/>
              <a:t>)</a:t>
            </a:r>
          </a:p>
          <a:p>
            <a:r>
              <a:rPr lang="de-DE" dirty="0"/>
              <a:t>Zitate</a:t>
            </a:r>
          </a:p>
          <a:p>
            <a:r>
              <a:rPr lang="de-DE" dirty="0"/>
              <a:t>mit Bildern begleitet</a:t>
            </a:r>
            <a:endParaRPr lang="cs-CZ" dirty="0"/>
          </a:p>
          <a:p>
            <a:endParaRPr lang="cs-CZ" dirty="0"/>
          </a:p>
        </p:txBody>
      </p:sp>
    </p:spTree>
    <p:extLst>
      <p:ext uri="{BB962C8B-B14F-4D97-AF65-F5344CB8AC3E}">
        <p14:creationId xmlns:p14="http://schemas.microsoft.com/office/powerpoint/2010/main" val="402206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EFD10B-525F-41EF-B239-42BB9A865F40}"/>
              </a:ext>
            </a:extLst>
          </p:cNvPr>
          <p:cNvSpPr>
            <a:spLocks noGrp="1"/>
          </p:cNvSpPr>
          <p:nvPr>
            <p:ph type="title"/>
          </p:nvPr>
        </p:nvSpPr>
        <p:spPr/>
        <p:txBody>
          <a:bodyPr/>
          <a:lstStyle/>
          <a:p>
            <a:r>
              <a:rPr lang="de-DE" altLang="cs-CZ" dirty="0"/>
              <a:t>„</a:t>
            </a:r>
            <a:r>
              <a:rPr lang="cs-CZ" altLang="cs-CZ" dirty="0"/>
              <a:t>Re</a:t>
            </a:r>
            <a:r>
              <a:rPr lang="de-DE" altLang="cs-CZ" dirty="0" err="1"/>
              <a:t>alitätsfernsehen</a:t>
            </a:r>
            <a:r>
              <a:rPr lang="de-DE" altLang="cs-CZ" dirty="0"/>
              <a:t>“</a:t>
            </a:r>
            <a:endParaRPr lang="cs-CZ" dirty="0"/>
          </a:p>
        </p:txBody>
      </p:sp>
      <p:sp>
        <p:nvSpPr>
          <p:cNvPr id="3" name="Zástupný obsah 2">
            <a:extLst>
              <a:ext uri="{FF2B5EF4-FFF2-40B4-BE49-F238E27FC236}">
                <a16:creationId xmlns:a16="http://schemas.microsoft.com/office/drawing/2014/main" id="{AA7E115F-3C76-48EC-A6BF-93BDA123C898}"/>
              </a:ext>
            </a:extLst>
          </p:cNvPr>
          <p:cNvSpPr>
            <a:spLocks noGrp="1"/>
          </p:cNvSpPr>
          <p:nvPr>
            <p:ph idx="1"/>
          </p:nvPr>
        </p:nvSpPr>
        <p:spPr/>
        <p:txBody>
          <a:bodyPr/>
          <a:lstStyle/>
          <a:p>
            <a:r>
              <a:rPr lang="de-DE" altLang="cs-CZ" b="1" dirty="0"/>
              <a:t>Fernsehprogramme, bei denen </a:t>
            </a:r>
            <a:r>
              <a:rPr lang="de-DE" altLang="cs-CZ" b="1" dirty="0">
                <a:solidFill>
                  <a:srgbClr val="FF0000"/>
                </a:solidFill>
              </a:rPr>
              <a:t>nicht professionelle </a:t>
            </a:r>
            <a:r>
              <a:rPr lang="de-DE" altLang="cs-CZ" b="1" dirty="0"/>
              <a:t>Teilnehmer sich selbst „spielen“ oder ihren Alltag dem massenmedialen Publikum als „Ereignis“ anbieten: Inszenierung, Stilisierung</a:t>
            </a:r>
          </a:p>
          <a:p>
            <a:r>
              <a:rPr lang="de-DE" altLang="cs-CZ" b="1" dirty="0"/>
              <a:t>„</a:t>
            </a:r>
            <a:r>
              <a:rPr lang="de-DE" altLang="cs-CZ" b="1" i="1" dirty="0"/>
              <a:t>Raus aus den Schulden</a:t>
            </a:r>
            <a:r>
              <a:rPr lang="de-DE" altLang="cs-CZ" b="1" dirty="0"/>
              <a:t>“, „</a:t>
            </a:r>
            <a:r>
              <a:rPr lang="de-DE" altLang="cs-CZ" b="1" i="1" dirty="0"/>
              <a:t>Bauer sucht Frau</a:t>
            </a:r>
            <a:r>
              <a:rPr lang="de-DE" altLang="cs-CZ" b="1" dirty="0"/>
              <a:t>“ u.a.</a:t>
            </a:r>
          </a:p>
          <a:p>
            <a:r>
              <a:rPr lang="de-DE" altLang="cs-CZ" b="1" dirty="0"/>
              <a:t>Internationale Lizenzen</a:t>
            </a:r>
            <a:r>
              <a:rPr lang="cs-CZ" altLang="cs-CZ" b="1" dirty="0"/>
              <a:t>: </a:t>
            </a:r>
            <a:r>
              <a:rPr lang="cs-CZ" altLang="cs-CZ" b="1" i="1" dirty="0"/>
              <a:t>Star Dance…</a:t>
            </a:r>
          </a:p>
          <a:p>
            <a:endParaRPr lang="cs-CZ" dirty="0"/>
          </a:p>
        </p:txBody>
      </p:sp>
    </p:spTree>
    <p:extLst>
      <p:ext uri="{BB962C8B-B14F-4D97-AF65-F5344CB8AC3E}">
        <p14:creationId xmlns:p14="http://schemas.microsoft.com/office/powerpoint/2010/main" val="798132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FBB46-D9BA-4A74-8A3C-1467041A9D13}"/>
              </a:ext>
            </a:extLst>
          </p:cNvPr>
          <p:cNvSpPr>
            <a:spLocks noGrp="1"/>
          </p:cNvSpPr>
          <p:nvPr>
            <p:ph type="title"/>
          </p:nvPr>
        </p:nvSpPr>
        <p:spPr/>
        <p:txBody>
          <a:bodyPr/>
          <a:lstStyle/>
          <a:p>
            <a:r>
              <a:rPr lang="cs-CZ" altLang="cs-CZ" b="1" dirty="0"/>
              <a:t>3. </a:t>
            </a:r>
            <a:r>
              <a:rPr lang="cs-CZ" altLang="cs-CZ" b="1" dirty="0" err="1"/>
              <a:t>Linguistische</a:t>
            </a:r>
            <a:r>
              <a:rPr lang="cs-CZ" altLang="cs-CZ" b="1" dirty="0"/>
              <a:t> </a:t>
            </a:r>
            <a:r>
              <a:rPr lang="cs-CZ" altLang="cs-CZ" b="1" dirty="0" err="1"/>
              <a:t>Merkmale</a:t>
            </a:r>
            <a:endParaRPr lang="cs-CZ" dirty="0"/>
          </a:p>
        </p:txBody>
      </p:sp>
      <p:sp>
        <p:nvSpPr>
          <p:cNvPr id="3" name="Zástupný obsah 2">
            <a:extLst>
              <a:ext uri="{FF2B5EF4-FFF2-40B4-BE49-F238E27FC236}">
                <a16:creationId xmlns:a16="http://schemas.microsoft.com/office/drawing/2014/main" id="{11C5E4F7-49E7-47F5-B436-24904CD387D8}"/>
              </a:ext>
            </a:extLst>
          </p:cNvPr>
          <p:cNvSpPr>
            <a:spLocks noGrp="1"/>
          </p:cNvSpPr>
          <p:nvPr>
            <p:ph idx="1"/>
          </p:nvPr>
        </p:nvSpPr>
        <p:spPr/>
        <p:txBody>
          <a:bodyPr>
            <a:normAutofit fontScale="85000" lnSpcReduction="20000"/>
          </a:bodyPr>
          <a:lstStyle/>
          <a:p>
            <a:r>
              <a:rPr lang="de-DE" altLang="cs-CZ" sz="2400" b="1" dirty="0"/>
              <a:t>Printmedien – Sprache der Presse und Publizistik spiegelt unmittelbar den Sprachzustand ihrer Zeit wider: Syntax, Lexik (H.-H. </a:t>
            </a:r>
            <a:r>
              <a:rPr lang="de-DE" altLang="cs-CZ" sz="2400" b="1" dirty="0" err="1"/>
              <a:t>Lüger</a:t>
            </a:r>
            <a:r>
              <a:rPr lang="de-DE" altLang="cs-CZ" sz="2400" b="1" dirty="0"/>
              <a:t>: Pressesprache)</a:t>
            </a:r>
            <a:endParaRPr lang="cs-CZ" altLang="cs-CZ" sz="2400" dirty="0"/>
          </a:p>
          <a:p>
            <a:r>
              <a:rPr lang="de-DE" altLang="cs-CZ" sz="2400" b="1" dirty="0">
                <a:solidFill>
                  <a:srgbClr val="FF0000"/>
                </a:solidFill>
              </a:rPr>
              <a:t>Drei Betrachtungsweisen:</a:t>
            </a:r>
            <a:endParaRPr lang="cs-CZ" altLang="cs-CZ" sz="2400" dirty="0">
              <a:solidFill>
                <a:srgbClr val="FF0000"/>
              </a:solidFill>
            </a:endParaRPr>
          </a:p>
          <a:p>
            <a:r>
              <a:rPr lang="de-DE" altLang="cs-CZ" sz="2400" b="1" dirty="0"/>
              <a:t>Pressesprache als Indiz für Tendenzen der Gegenwartssprache (Entwicklungstendenzen, Veränderungen)</a:t>
            </a:r>
            <a:endParaRPr lang="cs-CZ" altLang="cs-CZ" sz="2400" dirty="0"/>
          </a:p>
          <a:p>
            <a:r>
              <a:rPr lang="de-DE" altLang="cs-CZ" sz="2400" b="1" dirty="0"/>
              <a:t>Pressesprache als spezifischer Funktionalstil</a:t>
            </a:r>
            <a:r>
              <a:rPr lang="cs-CZ" altLang="cs-CZ" sz="2400" b="1" dirty="0"/>
              <a:t>, </a:t>
            </a:r>
            <a:r>
              <a:rPr lang="cs-CZ" altLang="cs-CZ" sz="2400" b="1" dirty="0" err="1">
                <a:solidFill>
                  <a:schemeClr val="bg1"/>
                </a:solidFill>
              </a:rPr>
              <a:t>Textsorte</a:t>
            </a:r>
            <a:r>
              <a:rPr lang="cs-CZ" altLang="cs-CZ" sz="2400" b="1" dirty="0">
                <a:solidFill>
                  <a:schemeClr val="bg1"/>
                </a:solidFill>
              </a:rPr>
              <a:t>, </a:t>
            </a:r>
            <a:r>
              <a:rPr lang="cs-CZ" altLang="cs-CZ" sz="2400" b="1" dirty="0" err="1">
                <a:solidFill>
                  <a:schemeClr val="bg1"/>
                </a:solidFill>
              </a:rPr>
              <a:t>Textsortennetze,Texsortenstil</a:t>
            </a:r>
            <a:endParaRPr lang="cs-CZ" altLang="cs-CZ" sz="2400" dirty="0">
              <a:solidFill>
                <a:schemeClr val="bg1"/>
              </a:solidFill>
            </a:endParaRPr>
          </a:p>
          <a:p>
            <a:r>
              <a:rPr lang="de-DE" altLang="cs-CZ" sz="2400" b="1" dirty="0"/>
              <a:t>Pressesprache als Sprachgebrauch eines bestimmten Publikationsorgans (FAZ, Die Zeit, Der Spiegel, Die Bildzeitung)</a:t>
            </a:r>
            <a:endParaRPr lang="cs-CZ" altLang="cs-CZ" sz="2400" b="1" dirty="0"/>
          </a:p>
          <a:p>
            <a:r>
              <a:rPr lang="cs-CZ" altLang="cs-CZ" sz="2400" b="1" dirty="0">
                <a:solidFill>
                  <a:schemeClr val="bg1"/>
                </a:solidFill>
              </a:rPr>
              <a:t>Online </a:t>
            </a:r>
            <a:r>
              <a:rPr lang="cs-CZ" altLang="cs-CZ" sz="2400" b="1" dirty="0" err="1">
                <a:solidFill>
                  <a:schemeClr val="bg1"/>
                </a:solidFill>
              </a:rPr>
              <a:t>Presse</a:t>
            </a:r>
            <a:r>
              <a:rPr lang="cs-CZ" altLang="cs-CZ" sz="2400" b="1" dirty="0">
                <a:solidFill>
                  <a:schemeClr val="bg1"/>
                </a:solidFill>
              </a:rPr>
              <a:t>: „Hypertext“</a:t>
            </a:r>
            <a:endParaRPr lang="cs-CZ" altLang="cs-CZ" sz="2400" dirty="0">
              <a:solidFill>
                <a:schemeClr val="bg1"/>
              </a:solidFill>
            </a:endParaRPr>
          </a:p>
          <a:p>
            <a:endParaRPr lang="cs-CZ" dirty="0"/>
          </a:p>
        </p:txBody>
      </p:sp>
    </p:spTree>
    <p:extLst>
      <p:ext uri="{BB962C8B-B14F-4D97-AF65-F5344CB8AC3E}">
        <p14:creationId xmlns:p14="http://schemas.microsoft.com/office/powerpoint/2010/main" val="350651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CDD43-5C6A-416F-83CB-BAA148509883}"/>
              </a:ext>
            </a:extLst>
          </p:cNvPr>
          <p:cNvSpPr>
            <a:spLocks noGrp="1"/>
          </p:cNvSpPr>
          <p:nvPr>
            <p:ph type="title"/>
          </p:nvPr>
        </p:nvSpPr>
        <p:spPr/>
        <p:txBody>
          <a:bodyPr/>
          <a:lstStyle/>
          <a:p>
            <a:r>
              <a:rPr lang="cs-CZ" dirty="0" err="1"/>
              <a:t>Schwerpunkte</a:t>
            </a:r>
            <a:r>
              <a:rPr lang="cs-CZ" dirty="0"/>
              <a:t>:</a:t>
            </a:r>
          </a:p>
        </p:txBody>
      </p:sp>
      <p:sp>
        <p:nvSpPr>
          <p:cNvPr id="3" name="Zástupný obsah 2">
            <a:extLst>
              <a:ext uri="{FF2B5EF4-FFF2-40B4-BE49-F238E27FC236}">
                <a16:creationId xmlns:a16="http://schemas.microsoft.com/office/drawing/2014/main" id="{40B0DDAA-ADF9-4D20-B5DB-2DC21481589C}"/>
              </a:ext>
            </a:extLst>
          </p:cNvPr>
          <p:cNvSpPr>
            <a:spLocks noGrp="1"/>
          </p:cNvSpPr>
          <p:nvPr>
            <p:ph idx="1"/>
          </p:nvPr>
        </p:nvSpPr>
        <p:spPr/>
        <p:txBody>
          <a:bodyPr>
            <a:normAutofit fontScale="85000" lnSpcReduction="20000"/>
          </a:bodyPr>
          <a:lstStyle/>
          <a:p>
            <a:pPr marL="609600" indent="-609600">
              <a:lnSpc>
                <a:spcPct val="90000"/>
              </a:lnSpc>
            </a:pPr>
            <a:r>
              <a:rPr lang="cs-CZ" altLang="cs-CZ" sz="2400" b="1" dirty="0"/>
              <a:t>1. </a:t>
            </a:r>
            <a:r>
              <a:rPr lang="cs-CZ" altLang="cs-CZ" sz="2400" b="1" dirty="0" err="1"/>
              <a:t>Einleitung</a:t>
            </a:r>
            <a:r>
              <a:rPr lang="cs-CZ" altLang="cs-CZ" sz="2400" b="1" dirty="0"/>
              <a:t>: </a:t>
            </a:r>
            <a:r>
              <a:rPr lang="cs-CZ" altLang="cs-CZ" sz="2400" b="1" dirty="0" err="1"/>
              <a:t>Einteilung</a:t>
            </a:r>
            <a:r>
              <a:rPr lang="cs-CZ" altLang="cs-CZ" sz="2400" b="1" dirty="0"/>
              <a:t> der </a:t>
            </a:r>
            <a:r>
              <a:rPr lang="cs-CZ" altLang="cs-CZ" sz="2400" b="1" dirty="0" err="1"/>
              <a:t>Massenmedien</a:t>
            </a:r>
            <a:endParaRPr lang="cs-CZ" altLang="cs-CZ" sz="2400" b="1" dirty="0"/>
          </a:p>
          <a:p>
            <a:pPr marL="609600" indent="-609600">
              <a:lnSpc>
                <a:spcPct val="90000"/>
              </a:lnSpc>
            </a:pPr>
            <a:r>
              <a:rPr lang="de-DE" altLang="cs-CZ" sz="2400" b="1" dirty="0"/>
              <a:t>2. </a:t>
            </a:r>
            <a:r>
              <a:rPr lang="cs-CZ" altLang="cs-CZ" sz="2400" b="1" dirty="0" err="1"/>
              <a:t>Historische</a:t>
            </a:r>
            <a:r>
              <a:rPr lang="cs-CZ" altLang="cs-CZ" sz="2400" b="1" dirty="0"/>
              <a:t> Aspekte</a:t>
            </a:r>
          </a:p>
          <a:p>
            <a:pPr marL="609600" indent="-609600">
              <a:lnSpc>
                <a:spcPct val="90000"/>
              </a:lnSpc>
            </a:pPr>
            <a:r>
              <a:rPr lang="de-DE" altLang="cs-CZ" sz="2400" b="1" dirty="0"/>
              <a:t>3. </a:t>
            </a:r>
            <a:r>
              <a:rPr lang="cs-CZ" altLang="cs-CZ" sz="2400" b="1" dirty="0" err="1"/>
              <a:t>Kommunikationstheoretische</a:t>
            </a:r>
            <a:r>
              <a:rPr lang="cs-CZ" altLang="cs-CZ" sz="2400" b="1" dirty="0"/>
              <a:t> </a:t>
            </a:r>
            <a:r>
              <a:rPr lang="cs-CZ" altLang="cs-CZ" sz="2400" b="1" dirty="0" err="1"/>
              <a:t>Merkmale</a:t>
            </a:r>
            <a:endParaRPr lang="cs-CZ" altLang="cs-CZ" sz="2400" b="1" dirty="0"/>
          </a:p>
          <a:p>
            <a:pPr marL="609600" indent="-609600">
              <a:lnSpc>
                <a:spcPct val="90000"/>
              </a:lnSpc>
            </a:pPr>
            <a:r>
              <a:rPr lang="de-DE" altLang="cs-CZ" sz="2400" b="1" dirty="0"/>
              <a:t>4. </a:t>
            </a:r>
            <a:r>
              <a:rPr lang="cs-CZ" altLang="cs-CZ" sz="2400" b="1" dirty="0" err="1"/>
              <a:t>Linguistische</a:t>
            </a:r>
            <a:r>
              <a:rPr lang="cs-CZ" altLang="cs-CZ" sz="2400" b="1" dirty="0"/>
              <a:t> </a:t>
            </a:r>
            <a:r>
              <a:rPr lang="cs-CZ" altLang="cs-CZ" sz="2400" b="1" dirty="0" err="1"/>
              <a:t>Merkmale</a:t>
            </a:r>
            <a:r>
              <a:rPr lang="cs-CZ" altLang="cs-CZ" sz="2400" b="1" dirty="0"/>
              <a:t> (</a:t>
            </a:r>
            <a:r>
              <a:rPr lang="cs-CZ" altLang="cs-CZ" sz="2400" b="1" dirty="0" err="1"/>
              <a:t>rhetorisch-stilistische</a:t>
            </a:r>
            <a:r>
              <a:rPr lang="cs-CZ" altLang="cs-CZ" sz="2400" b="1" dirty="0"/>
              <a:t> </a:t>
            </a:r>
            <a:r>
              <a:rPr lang="cs-CZ" altLang="cs-CZ" sz="2400" b="1" dirty="0" err="1"/>
              <a:t>Mittel</a:t>
            </a:r>
            <a:r>
              <a:rPr lang="cs-CZ" altLang="cs-CZ" sz="2400" b="1" dirty="0"/>
              <a:t>)</a:t>
            </a:r>
          </a:p>
          <a:p>
            <a:pPr marL="609600" indent="-609600">
              <a:lnSpc>
                <a:spcPct val="90000"/>
              </a:lnSpc>
            </a:pPr>
            <a:r>
              <a:rPr lang="de-DE" altLang="cs-CZ" sz="2400" b="1" dirty="0"/>
              <a:t>5. </a:t>
            </a:r>
            <a:r>
              <a:rPr lang="cs-CZ" altLang="cs-CZ" sz="2400" b="1" dirty="0" err="1"/>
              <a:t>Metaphorik</a:t>
            </a:r>
            <a:r>
              <a:rPr lang="cs-CZ" altLang="cs-CZ" sz="2400" b="1" dirty="0"/>
              <a:t> </a:t>
            </a:r>
            <a:r>
              <a:rPr lang="cs-CZ" altLang="cs-CZ" sz="2400" b="1" dirty="0" err="1"/>
              <a:t>und</a:t>
            </a:r>
            <a:r>
              <a:rPr lang="cs-CZ" altLang="cs-CZ" sz="2400" b="1" dirty="0"/>
              <a:t> Idiomatik in der </a:t>
            </a:r>
            <a:r>
              <a:rPr lang="cs-CZ" altLang="cs-CZ" sz="2400" b="1" dirty="0" err="1"/>
              <a:t>Mediensprache</a:t>
            </a:r>
            <a:endParaRPr lang="cs-CZ" altLang="cs-CZ" sz="2400" b="1" dirty="0"/>
          </a:p>
          <a:p>
            <a:pPr marL="609600" indent="-609600">
              <a:lnSpc>
                <a:spcPct val="90000"/>
              </a:lnSpc>
            </a:pPr>
            <a:r>
              <a:rPr lang="de-DE" altLang="cs-CZ" sz="2400" b="1" dirty="0"/>
              <a:t>6. </a:t>
            </a:r>
            <a:r>
              <a:rPr lang="cs-CZ" altLang="cs-CZ" sz="2400" b="1" dirty="0" err="1"/>
              <a:t>Zur</a:t>
            </a:r>
            <a:r>
              <a:rPr lang="cs-CZ" altLang="cs-CZ" sz="2400" b="1" dirty="0"/>
              <a:t> </a:t>
            </a:r>
            <a:r>
              <a:rPr lang="cs-CZ" altLang="cs-CZ" sz="2400" b="1" dirty="0" err="1"/>
              <a:t>Sprache</a:t>
            </a:r>
            <a:r>
              <a:rPr lang="cs-CZ" altLang="cs-CZ" sz="2400" b="1" dirty="0"/>
              <a:t> </a:t>
            </a:r>
            <a:r>
              <a:rPr lang="cs-CZ" altLang="cs-CZ" sz="2400" b="1" dirty="0" err="1"/>
              <a:t>und</a:t>
            </a:r>
            <a:r>
              <a:rPr lang="cs-CZ" altLang="cs-CZ" sz="2400" b="1" dirty="0"/>
              <a:t> </a:t>
            </a:r>
            <a:r>
              <a:rPr lang="cs-CZ" altLang="cs-CZ" sz="2400" b="1" dirty="0" err="1"/>
              <a:t>Stil</a:t>
            </a:r>
            <a:r>
              <a:rPr lang="cs-CZ" altLang="cs-CZ" sz="2400" b="1" dirty="0"/>
              <a:t> </a:t>
            </a:r>
            <a:r>
              <a:rPr lang="cs-CZ" altLang="cs-CZ" sz="2400" b="1" dirty="0" err="1"/>
              <a:t>einiger</a:t>
            </a:r>
            <a:r>
              <a:rPr lang="cs-CZ" altLang="cs-CZ" sz="2400" b="1" dirty="0"/>
              <a:t> </a:t>
            </a:r>
            <a:r>
              <a:rPr lang="cs-CZ" altLang="cs-CZ" sz="2400" b="1" dirty="0" err="1"/>
              <a:t>Printmedien</a:t>
            </a:r>
            <a:r>
              <a:rPr lang="cs-CZ" altLang="cs-CZ" sz="2400" b="1" dirty="0"/>
              <a:t>:</a:t>
            </a:r>
          </a:p>
          <a:p>
            <a:pPr marL="609600" indent="-609600">
              <a:lnSpc>
                <a:spcPct val="90000"/>
              </a:lnSpc>
            </a:pPr>
            <a:r>
              <a:rPr lang="de-DE" altLang="cs-CZ" sz="2400" b="1" dirty="0"/>
              <a:t>6</a:t>
            </a:r>
            <a:r>
              <a:rPr lang="cs-CZ" altLang="cs-CZ" sz="2400" b="1" dirty="0"/>
              <a:t>.1.	Der Spiegel</a:t>
            </a:r>
          </a:p>
          <a:p>
            <a:pPr marL="609600" indent="-609600">
              <a:lnSpc>
                <a:spcPct val="90000"/>
              </a:lnSpc>
            </a:pPr>
            <a:r>
              <a:rPr lang="de-DE" altLang="cs-CZ" sz="2400" b="1" dirty="0"/>
              <a:t>6</a:t>
            </a:r>
            <a:r>
              <a:rPr lang="cs-CZ" altLang="cs-CZ" sz="2400" b="1" dirty="0"/>
              <a:t>.2.	</a:t>
            </a:r>
            <a:r>
              <a:rPr lang="cs-CZ" altLang="cs-CZ" sz="2400" b="1" dirty="0" err="1"/>
              <a:t>Bildzeitung</a:t>
            </a:r>
            <a:endParaRPr lang="cs-CZ" altLang="cs-CZ" sz="2400" b="1" dirty="0"/>
          </a:p>
          <a:p>
            <a:pPr marL="609600" indent="-609600">
              <a:lnSpc>
                <a:spcPct val="90000"/>
              </a:lnSpc>
            </a:pPr>
            <a:r>
              <a:rPr lang="cs-CZ" altLang="cs-CZ" sz="2400" b="1" dirty="0"/>
              <a:t>7.  </a:t>
            </a:r>
            <a:r>
              <a:rPr lang="cs-CZ" altLang="cs-CZ" sz="2400" b="1" dirty="0" err="1"/>
              <a:t>Textsorten</a:t>
            </a:r>
            <a:r>
              <a:rPr lang="cs-CZ" altLang="cs-CZ" sz="2400" b="1" dirty="0"/>
              <a:t> in den </a:t>
            </a:r>
            <a:r>
              <a:rPr lang="cs-CZ" altLang="cs-CZ" sz="2400" b="1" dirty="0" err="1"/>
              <a:t>Massenmedien</a:t>
            </a:r>
            <a:endParaRPr lang="cs-CZ" altLang="cs-CZ" sz="2400" b="1" dirty="0"/>
          </a:p>
          <a:p>
            <a:pPr marL="609600" indent="-609600">
              <a:lnSpc>
                <a:spcPct val="90000"/>
              </a:lnSpc>
            </a:pPr>
            <a:r>
              <a:rPr lang="cs-CZ" altLang="cs-CZ" sz="2400" b="1" dirty="0"/>
              <a:t>8. Online-</a:t>
            </a:r>
            <a:r>
              <a:rPr lang="cs-CZ" altLang="cs-CZ" sz="2400" b="1" dirty="0" err="1"/>
              <a:t>Medien</a:t>
            </a:r>
            <a:r>
              <a:rPr lang="cs-CZ" altLang="cs-CZ" sz="2400" b="1" dirty="0"/>
              <a:t>: Hypertext</a:t>
            </a:r>
          </a:p>
          <a:p>
            <a:endParaRPr lang="cs-CZ" dirty="0"/>
          </a:p>
        </p:txBody>
      </p:sp>
    </p:spTree>
    <p:extLst>
      <p:ext uri="{BB962C8B-B14F-4D97-AF65-F5344CB8AC3E}">
        <p14:creationId xmlns:p14="http://schemas.microsoft.com/office/powerpoint/2010/main" val="245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9CECE1-27EF-42A2-9A98-D73BF4EDCCD5}"/>
              </a:ext>
            </a:extLst>
          </p:cNvPr>
          <p:cNvSpPr>
            <a:spLocks noGrp="1"/>
          </p:cNvSpPr>
          <p:nvPr>
            <p:ph type="title"/>
          </p:nvPr>
        </p:nvSpPr>
        <p:spPr/>
        <p:txBody>
          <a:bodyPr/>
          <a:lstStyle/>
          <a:p>
            <a:r>
              <a:rPr lang="de-DE" altLang="cs-CZ" sz="3600" b="1" dirty="0"/>
              <a:t>Pressesprache („solide“ Presse</a:t>
            </a:r>
            <a:r>
              <a:rPr lang="cs-CZ" altLang="cs-CZ" sz="3600" b="1" dirty="0"/>
              <a:t>: </a:t>
            </a:r>
            <a:r>
              <a:rPr lang="de-DE" altLang="cs-CZ" sz="3600" b="1" dirty="0"/>
              <a:t>seriöse </a:t>
            </a:r>
            <a:r>
              <a:rPr lang="de-DE" altLang="cs-CZ" sz="3600" b="1" dirty="0" err="1"/>
              <a:t>infos</a:t>
            </a:r>
            <a:r>
              <a:rPr lang="de-DE" altLang="cs-CZ" sz="3600" b="1" dirty="0"/>
              <a:t>): Allgemeine Tendenzen:</a:t>
            </a:r>
            <a:endParaRPr lang="cs-CZ" dirty="0"/>
          </a:p>
        </p:txBody>
      </p:sp>
      <p:sp>
        <p:nvSpPr>
          <p:cNvPr id="3" name="Zástupný obsah 2">
            <a:extLst>
              <a:ext uri="{FF2B5EF4-FFF2-40B4-BE49-F238E27FC236}">
                <a16:creationId xmlns:a16="http://schemas.microsoft.com/office/drawing/2014/main" id="{CA5FDB16-8A8F-4E74-AFF0-A461F07EF4AB}"/>
              </a:ext>
            </a:extLst>
          </p:cNvPr>
          <p:cNvSpPr>
            <a:spLocks noGrp="1"/>
          </p:cNvSpPr>
          <p:nvPr>
            <p:ph idx="1"/>
          </p:nvPr>
        </p:nvSpPr>
        <p:spPr/>
        <p:txBody>
          <a:bodyPr>
            <a:normAutofit fontScale="70000" lnSpcReduction="20000"/>
          </a:bodyPr>
          <a:lstStyle/>
          <a:p>
            <a:r>
              <a:rPr lang="de-DE" altLang="cs-CZ" sz="2400" b="1" dirty="0">
                <a:solidFill>
                  <a:srgbClr val="FF0000"/>
                </a:solidFill>
              </a:rPr>
              <a:t>1. Syntax</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Morphologie</a:t>
            </a:r>
            <a:r>
              <a:rPr lang="de-DE" altLang="cs-CZ" sz="2400" b="1" dirty="0">
                <a:solidFill>
                  <a:srgbClr val="FF0000"/>
                </a:solidFill>
              </a:rPr>
              <a:t>:</a:t>
            </a:r>
            <a:endParaRPr lang="cs-CZ" altLang="cs-CZ" sz="2400" dirty="0"/>
          </a:p>
          <a:p>
            <a:r>
              <a:rPr lang="de-DE" altLang="cs-CZ" sz="2400" b="1" dirty="0"/>
              <a:t>Tendenz zur Verkürzung der Satzlänge (kürzere Sätze, z.B. FAZ – Sätze mit 13 Wörtern)</a:t>
            </a:r>
            <a:endParaRPr lang="cs-CZ" altLang="cs-CZ" sz="2400" dirty="0"/>
          </a:p>
          <a:p>
            <a:r>
              <a:rPr lang="de-DE" altLang="cs-CZ" sz="2400" b="1" dirty="0"/>
              <a:t>typisch: Einfachsätze, Ellipsen in Schlagzeilen: </a:t>
            </a:r>
            <a:r>
              <a:rPr lang="de-DE" altLang="cs-CZ" sz="2400" b="1" i="1" dirty="0">
                <a:solidFill>
                  <a:schemeClr val="bg1"/>
                </a:solidFill>
              </a:rPr>
              <a:t>Überall Staus</a:t>
            </a:r>
            <a:endParaRPr lang="cs-CZ" altLang="cs-CZ" sz="2400" dirty="0">
              <a:solidFill>
                <a:schemeClr val="bg1"/>
              </a:solidFill>
            </a:endParaRPr>
          </a:p>
          <a:p>
            <a:r>
              <a:rPr lang="de-DE" altLang="cs-CZ" sz="2400" b="1" dirty="0"/>
              <a:t>Satzreihen: </a:t>
            </a:r>
            <a:r>
              <a:rPr lang="de-DE" altLang="cs-CZ" sz="2400" b="1" i="1" dirty="0">
                <a:solidFill>
                  <a:schemeClr val="bg1"/>
                </a:solidFill>
              </a:rPr>
              <a:t>60 Personen wurden festgenommen, gegen 20 wurden Haftbefehle erlassen</a:t>
            </a:r>
            <a:endParaRPr lang="cs-CZ" altLang="cs-CZ" sz="2400" dirty="0">
              <a:solidFill>
                <a:schemeClr val="bg1"/>
              </a:solidFill>
            </a:endParaRPr>
          </a:p>
          <a:p>
            <a:r>
              <a:rPr lang="de-DE" altLang="cs-CZ" sz="2400" b="1" dirty="0"/>
              <a:t>Rückgang der Satzgefüge, Zunahme von Nominalgruppen (Nominalstil): </a:t>
            </a:r>
            <a:r>
              <a:rPr lang="de-DE" altLang="cs-CZ" sz="2400" b="1" i="1" dirty="0">
                <a:solidFill>
                  <a:schemeClr val="bg1"/>
                </a:solidFill>
              </a:rPr>
              <a:t>Das Bemühen um eine auf die aktuelle Entwicklung zugeschnittene Lösung des Problems...</a:t>
            </a:r>
            <a:r>
              <a:rPr lang="de-DE" altLang="cs-CZ" sz="2400" b="1" dirty="0">
                <a:solidFill>
                  <a:schemeClr val="bg1"/>
                </a:solidFill>
              </a:rPr>
              <a:t> </a:t>
            </a:r>
            <a:r>
              <a:rPr lang="de-DE" altLang="cs-CZ" sz="2400" b="1" dirty="0"/>
              <a:t>(Partizipialkonstruktionen)</a:t>
            </a:r>
            <a:endParaRPr lang="cs-CZ" altLang="cs-CZ" sz="2400" dirty="0"/>
          </a:p>
          <a:p>
            <a:r>
              <a:rPr lang="de-DE" altLang="cs-CZ" sz="2400" b="1" dirty="0"/>
              <a:t>FVG: </a:t>
            </a:r>
            <a:r>
              <a:rPr lang="de-DE" altLang="cs-CZ" sz="2400" b="1" i="1" dirty="0">
                <a:solidFill>
                  <a:schemeClr val="bg1"/>
                </a:solidFill>
              </a:rPr>
              <a:t>zur Durchführung bringen </a:t>
            </a:r>
            <a:r>
              <a:rPr lang="de-DE" altLang="cs-CZ" sz="2400" b="1" i="1" dirty="0"/>
              <a:t>(durchführen), </a:t>
            </a:r>
            <a:r>
              <a:rPr lang="de-DE" altLang="cs-CZ" sz="2400" b="1" dirty="0"/>
              <a:t>Kollokationen: </a:t>
            </a:r>
            <a:r>
              <a:rPr lang="de-DE" altLang="cs-CZ" sz="2400" b="1" i="1" dirty="0">
                <a:solidFill>
                  <a:schemeClr val="bg1"/>
                </a:solidFill>
              </a:rPr>
              <a:t>Fragen stellen</a:t>
            </a:r>
            <a:endParaRPr lang="cs-CZ" altLang="cs-CZ" sz="2400" b="1" i="1" dirty="0">
              <a:solidFill>
                <a:schemeClr val="bg1"/>
              </a:solidFill>
            </a:endParaRPr>
          </a:p>
          <a:p>
            <a:r>
              <a:rPr lang="cs-CZ" altLang="cs-CZ" sz="2400" b="1" dirty="0" err="1"/>
              <a:t>Infinitivkonstruktionen</a:t>
            </a:r>
            <a:r>
              <a:rPr lang="cs-CZ" altLang="cs-CZ" sz="2400" b="1" dirty="0"/>
              <a:t> </a:t>
            </a:r>
            <a:r>
              <a:rPr lang="cs-CZ" altLang="cs-CZ" sz="2400" b="1" dirty="0" err="1"/>
              <a:t>mit</a:t>
            </a:r>
            <a:r>
              <a:rPr lang="cs-CZ" altLang="cs-CZ" sz="2400" b="1" dirty="0"/>
              <a:t> </a:t>
            </a:r>
            <a:r>
              <a:rPr lang="cs-CZ" altLang="cs-CZ" sz="2400" b="1" dirty="0" err="1">
                <a:solidFill>
                  <a:schemeClr val="bg1"/>
                </a:solidFill>
              </a:rPr>
              <a:t>zu</a:t>
            </a:r>
            <a:endParaRPr lang="cs-CZ" altLang="cs-CZ" sz="2400" b="1" dirty="0">
              <a:solidFill>
                <a:schemeClr val="bg1"/>
              </a:solidFill>
            </a:endParaRPr>
          </a:p>
          <a:p>
            <a:r>
              <a:rPr lang="cs-CZ" altLang="cs-CZ" sz="2400" b="1" dirty="0" err="1"/>
              <a:t>Konjuktivgebrauch</a:t>
            </a:r>
            <a:r>
              <a:rPr lang="cs-CZ" altLang="cs-CZ" sz="2400" b="1" dirty="0"/>
              <a:t>: </a:t>
            </a:r>
            <a:r>
              <a:rPr lang="cs-CZ" altLang="cs-CZ" sz="2400" b="1" dirty="0" err="1">
                <a:solidFill>
                  <a:schemeClr val="bg1"/>
                </a:solidFill>
              </a:rPr>
              <a:t>indirekte</a:t>
            </a:r>
            <a:r>
              <a:rPr lang="cs-CZ" altLang="cs-CZ" sz="2400" b="1" dirty="0">
                <a:solidFill>
                  <a:schemeClr val="bg1"/>
                </a:solidFill>
              </a:rPr>
              <a:t> </a:t>
            </a:r>
            <a:r>
              <a:rPr lang="cs-CZ" altLang="cs-CZ" sz="2400" b="1" dirty="0" err="1">
                <a:solidFill>
                  <a:schemeClr val="bg1"/>
                </a:solidFill>
              </a:rPr>
              <a:t>Rede</a:t>
            </a:r>
            <a:r>
              <a:rPr lang="cs-CZ" altLang="cs-CZ" sz="2400" b="1" dirty="0">
                <a:solidFill>
                  <a:schemeClr val="bg1"/>
                </a:solidFill>
              </a:rPr>
              <a:t> </a:t>
            </a:r>
            <a:r>
              <a:rPr lang="cs-CZ" altLang="cs-CZ" sz="2400" b="1" dirty="0"/>
              <a:t>(</a:t>
            </a:r>
            <a:r>
              <a:rPr lang="cs-CZ" altLang="cs-CZ" sz="2400" b="1" dirty="0" err="1"/>
              <a:t>Konj</a:t>
            </a:r>
            <a:r>
              <a:rPr lang="cs-CZ" altLang="cs-CZ" sz="2400" b="1" dirty="0"/>
              <a:t>. P</a:t>
            </a:r>
            <a:r>
              <a:rPr lang="de-DE" altLang="cs-CZ" sz="2400" b="1" dirty="0" err="1"/>
              <a:t>räsenz</a:t>
            </a:r>
            <a:r>
              <a:rPr lang="de-DE" altLang="cs-CZ" sz="2400" b="1" dirty="0"/>
              <a:t>, Perf., </a:t>
            </a:r>
            <a:r>
              <a:rPr lang="de-DE" altLang="cs-CZ" sz="2400" b="1" dirty="0" err="1"/>
              <a:t>Plsq</a:t>
            </a:r>
            <a:r>
              <a:rPr lang="de-DE" altLang="cs-CZ" sz="2400" b="1" dirty="0"/>
              <a:t>.)</a:t>
            </a:r>
            <a:endParaRPr lang="cs-CZ" altLang="cs-CZ" sz="2400" dirty="0"/>
          </a:p>
          <a:p>
            <a:endParaRPr lang="cs-CZ" dirty="0"/>
          </a:p>
        </p:txBody>
      </p:sp>
    </p:spTree>
    <p:extLst>
      <p:ext uri="{BB962C8B-B14F-4D97-AF65-F5344CB8AC3E}">
        <p14:creationId xmlns:p14="http://schemas.microsoft.com/office/powerpoint/2010/main" val="356649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819D66-DF95-4A11-97C4-45041C3FA6E3}"/>
              </a:ext>
            </a:extLst>
          </p:cNvPr>
          <p:cNvSpPr>
            <a:spLocks noGrp="1"/>
          </p:cNvSpPr>
          <p:nvPr>
            <p:ph type="title"/>
          </p:nvPr>
        </p:nvSpPr>
        <p:spPr/>
        <p:txBody>
          <a:bodyPr/>
          <a:lstStyle/>
          <a:p>
            <a:r>
              <a:rPr lang="de-DE" altLang="cs-CZ" sz="3600" b="1" dirty="0">
                <a:solidFill>
                  <a:srgbClr val="FF0000"/>
                </a:solidFill>
              </a:rPr>
              <a:t>Lexik:</a:t>
            </a:r>
            <a:br>
              <a:rPr lang="cs-CZ" altLang="cs-CZ" sz="3600" dirty="0">
                <a:solidFill>
                  <a:schemeClr val="tx1"/>
                </a:solidFill>
              </a:rPr>
            </a:br>
            <a:endParaRPr lang="cs-CZ" dirty="0"/>
          </a:p>
        </p:txBody>
      </p:sp>
      <p:sp>
        <p:nvSpPr>
          <p:cNvPr id="3" name="Zástupný obsah 2">
            <a:extLst>
              <a:ext uri="{FF2B5EF4-FFF2-40B4-BE49-F238E27FC236}">
                <a16:creationId xmlns:a16="http://schemas.microsoft.com/office/drawing/2014/main" id="{F8F6B005-0102-43E5-BD52-31AAF45C92C0}"/>
              </a:ext>
            </a:extLst>
          </p:cNvPr>
          <p:cNvSpPr>
            <a:spLocks noGrp="1"/>
          </p:cNvSpPr>
          <p:nvPr>
            <p:ph idx="1"/>
          </p:nvPr>
        </p:nvSpPr>
        <p:spPr/>
        <p:txBody>
          <a:bodyPr>
            <a:normAutofit fontScale="62500" lnSpcReduction="20000"/>
          </a:bodyPr>
          <a:lstStyle/>
          <a:p>
            <a:r>
              <a:rPr lang="de-DE" altLang="cs-CZ" sz="2900" b="1" dirty="0"/>
              <a:t>Internationalismen, Anglizismen</a:t>
            </a:r>
            <a:endParaRPr lang="cs-CZ" altLang="cs-CZ" sz="2900" dirty="0"/>
          </a:p>
          <a:p>
            <a:r>
              <a:rPr lang="de-DE" altLang="cs-CZ" sz="2900" b="1" dirty="0"/>
              <a:t>Verwendung neuer Bezeichnungen: ständiger Wandel sozialer, wissenschaftlicher, wirtschaftlicher und technischer Verhältnisse:</a:t>
            </a:r>
            <a:r>
              <a:rPr lang="de-DE" altLang="cs-CZ" sz="2900" b="1" i="1" dirty="0"/>
              <a:t> </a:t>
            </a:r>
            <a:r>
              <a:rPr lang="de-DE" altLang="cs-CZ" sz="2900" b="1" i="1" dirty="0">
                <a:solidFill>
                  <a:schemeClr val="bg1"/>
                </a:solidFill>
              </a:rPr>
              <a:t>Öko-Freaks, Wende, mediales Dorf, Globalisierung, Umwelttechnologie, Recycling, Taliban</a:t>
            </a:r>
            <a:endParaRPr lang="cs-CZ" altLang="cs-CZ" sz="2900" dirty="0">
              <a:solidFill>
                <a:schemeClr val="bg1"/>
              </a:solidFill>
            </a:endParaRPr>
          </a:p>
          <a:p>
            <a:r>
              <a:rPr lang="de-DE" altLang="cs-CZ" sz="2900" b="1" dirty="0"/>
              <a:t>Wortbildung: Komposita – mit Bindestrich: </a:t>
            </a:r>
            <a:r>
              <a:rPr lang="de-DE" altLang="cs-CZ" sz="2900" b="1" i="1" dirty="0">
                <a:solidFill>
                  <a:schemeClr val="bg1"/>
                </a:solidFill>
              </a:rPr>
              <a:t>Infarkt-Patient</a:t>
            </a:r>
            <a:endParaRPr lang="cs-CZ" altLang="cs-CZ" sz="2900" dirty="0">
              <a:solidFill>
                <a:schemeClr val="bg1"/>
              </a:solidFill>
            </a:endParaRPr>
          </a:p>
          <a:p>
            <a:r>
              <a:rPr lang="de-DE" altLang="cs-CZ" sz="2900" b="1" dirty="0"/>
              <a:t>Sprachökonomie (Gefahr der Vagheit: </a:t>
            </a:r>
            <a:r>
              <a:rPr lang="de-DE" altLang="cs-CZ" sz="2900" b="1" i="1" dirty="0">
                <a:solidFill>
                  <a:schemeClr val="bg1"/>
                </a:solidFill>
              </a:rPr>
              <a:t>Minister-Forderung)</a:t>
            </a:r>
            <a:endParaRPr lang="cs-CZ" altLang="cs-CZ" sz="2900" dirty="0">
              <a:solidFill>
                <a:schemeClr val="bg1"/>
              </a:solidFill>
            </a:endParaRPr>
          </a:p>
          <a:p>
            <a:r>
              <a:rPr lang="de-DE" altLang="cs-CZ" sz="2900" b="1" dirty="0"/>
              <a:t>Abkürzungen, Kurzwörter: </a:t>
            </a:r>
            <a:r>
              <a:rPr lang="de-DE" altLang="cs-CZ" sz="2900" b="1" i="1" dirty="0">
                <a:solidFill>
                  <a:schemeClr val="bg1"/>
                </a:solidFill>
              </a:rPr>
              <a:t>Demos, DHV </a:t>
            </a:r>
            <a:r>
              <a:rPr lang="de-DE" altLang="cs-CZ" sz="2900" b="1" dirty="0"/>
              <a:t>(Parteien, Vereine, Bewegungen) </a:t>
            </a:r>
            <a:endParaRPr lang="cs-CZ" altLang="cs-CZ" sz="2900" dirty="0"/>
          </a:p>
          <a:p>
            <a:r>
              <a:rPr lang="de-DE" altLang="cs-CZ" sz="2900" b="1" dirty="0"/>
              <a:t>Umgangssprache (Dialekt)</a:t>
            </a:r>
            <a:r>
              <a:rPr lang="cs-CZ" altLang="cs-CZ" sz="2900" b="1" dirty="0"/>
              <a:t> vs. </a:t>
            </a:r>
            <a:r>
              <a:rPr lang="cs-CZ" altLang="cs-CZ" sz="2900" b="1" dirty="0" err="1">
                <a:solidFill>
                  <a:srgbClr val="FF0000"/>
                </a:solidFill>
              </a:rPr>
              <a:t>exklusiv</a:t>
            </a:r>
            <a:endParaRPr lang="cs-CZ" altLang="cs-CZ" sz="2900" dirty="0">
              <a:solidFill>
                <a:srgbClr val="FF0000"/>
              </a:solidFill>
            </a:endParaRPr>
          </a:p>
          <a:p>
            <a:r>
              <a:rPr lang="de-DE" altLang="cs-CZ" sz="2900" b="1" dirty="0"/>
              <a:t>Metaphorik, Idiomatik:</a:t>
            </a:r>
            <a:r>
              <a:rPr lang="de-DE" altLang="cs-CZ" sz="2900" b="1" dirty="0">
                <a:solidFill>
                  <a:srgbClr val="0070C0"/>
                </a:solidFill>
              </a:rPr>
              <a:t> </a:t>
            </a:r>
            <a:r>
              <a:rPr lang="de-DE" altLang="cs-CZ" sz="2900" b="1" i="1" dirty="0">
                <a:solidFill>
                  <a:schemeClr val="bg1"/>
                </a:solidFill>
              </a:rPr>
              <a:t>Die grünen Champions, die deutsche Wirtschaft erlebt ein grünes Wunder</a:t>
            </a:r>
            <a:endParaRPr lang="cs-CZ" altLang="cs-CZ" sz="2900" dirty="0">
              <a:solidFill>
                <a:schemeClr val="bg1"/>
              </a:solidFill>
            </a:endParaRPr>
          </a:p>
          <a:p>
            <a:endParaRPr lang="cs-CZ" dirty="0"/>
          </a:p>
        </p:txBody>
      </p:sp>
    </p:spTree>
    <p:extLst>
      <p:ext uri="{BB962C8B-B14F-4D97-AF65-F5344CB8AC3E}">
        <p14:creationId xmlns:p14="http://schemas.microsoft.com/office/powerpoint/2010/main" val="497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BB563-D0AB-414B-B68E-9CC897E15C65}"/>
              </a:ext>
            </a:extLst>
          </p:cNvPr>
          <p:cNvSpPr>
            <a:spLocks noGrp="1"/>
          </p:cNvSpPr>
          <p:nvPr>
            <p:ph type="title"/>
          </p:nvPr>
        </p:nvSpPr>
        <p:spPr/>
        <p:txBody>
          <a:bodyPr/>
          <a:lstStyle/>
          <a:p>
            <a:r>
              <a:rPr lang="de-DE" dirty="0"/>
              <a:t>Beispiel: sueddeutsche.de</a:t>
            </a:r>
            <a:endParaRPr lang="cs-CZ" dirty="0"/>
          </a:p>
        </p:txBody>
      </p:sp>
      <p:sp>
        <p:nvSpPr>
          <p:cNvPr id="3" name="Zástupný obsah 2">
            <a:extLst>
              <a:ext uri="{FF2B5EF4-FFF2-40B4-BE49-F238E27FC236}">
                <a16:creationId xmlns:a16="http://schemas.microsoft.com/office/drawing/2014/main" id="{09C2573A-610A-42EA-BABB-815C4AC1C784}"/>
              </a:ext>
            </a:extLst>
          </p:cNvPr>
          <p:cNvSpPr>
            <a:spLocks noGrp="1"/>
          </p:cNvSpPr>
          <p:nvPr>
            <p:ph idx="1"/>
          </p:nvPr>
        </p:nvSpPr>
        <p:spPr/>
        <p:txBody>
          <a:bodyPr>
            <a:normAutofit fontScale="62500" lnSpcReduction="20000"/>
          </a:bodyPr>
          <a:lstStyle/>
          <a:p>
            <a:r>
              <a:rPr lang="de-DE" altLang="cs-CZ" b="1" dirty="0"/>
              <a:t>Hamburg: Polizei sucht Mann mit Handverletzung</a:t>
            </a:r>
          </a:p>
          <a:p>
            <a:r>
              <a:rPr lang="de-DE" altLang="cs-CZ" dirty="0"/>
              <a:t>1. November 2016, 09:13 Uhr </a:t>
            </a:r>
            <a:r>
              <a:rPr lang="de-DE" altLang="cs-CZ" b="1" dirty="0"/>
              <a:t>Kriminalität</a:t>
            </a:r>
            <a:r>
              <a:rPr lang="cs-CZ" altLang="cs-CZ" b="1" dirty="0"/>
              <a:t>.</a:t>
            </a:r>
            <a:r>
              <a:rPr lang="de-DE" altLang="cs-CZ" b="1" dirty="0"/>
              <a:t> Angeblicher IS-Mord in Hamburg: Polizei sucht Mann mit Handverletzung </a:t>
            </a:r>
          </a:p>
          <a:p>
            <a:r>
              <a:rPr lang="de-DE" altLang="cs-CZ" dirty="0">
                <a:solidFill>
                  <a:srgbClr val="92D050"/>
                </a:solidFill>
              </a:rPr>
              <a:t>Im Fall </a:t>
            </a:r>
            <a:r>
              <a:rPr lang="de-DE" altLang="cs-CZ" dirty="0"/>
              <a:t>eines erstochenen 16-Jährigen in Hamburg</a:t>
            </a:r>
            <a:r>
              <a:rPr lang="de-DE" altLang="cs-CZ" dirty="0">
                <a:solidFill>
                  <a:srgbClr val="92D050"/>
                </a:solidFill>
              </a:rPr>
              <a:t> bittet </a:t>
            </a:r>
            <a:r>
              <a:rPr lang="de-DE" altLang="cs-CZ" dirty="0"/>
              <a:t>die Polizei Ärzte </a:t>
            </a:r>
            <a:r>
              <a:rPr lang="de-DE" altLang="cs-CZ" dirty="0">
                <a:solidFill>
                  <a:srgbClr val="92D050"/>
                </a:solidFill>
              </a:rPr>
              <a:t>um Mithilfe</a:t>
            </a:r>
            <a:r>
              <a:rPr lang="de-DE" altLang="cs-CZ" dirty="0"/>
              <a:t>. Sie sollen Männer mit einer Handverletzung melden.</a:t>
            </a:r>
          </a:p>
          <a:p>
            <a:r>
              <a:rPr lang="de-DE" altLang="cs-CZ" dirty="0"/>
              <a:t>Am vergangenen Wochenende hatte die Terrormiliz Islamischer Staat den Mord </a:t>
            </a:r>
            <a:r>
              <a:rPr lang="de-DE" altLang="cs-CZ" dirty="0">
                <a:solidFill>
                  <a:srgbClr val="92D050"/>
                </a:solidFill>
              </a:rPr>
              <a:t>für sich reklamiert</a:t>
            </a:r>
            <a:r>
              <a:rPr lang="de-DE" altLang="cs-CZ" dirty="0"/>
              <a:t>. An dieser Behauptung gibt es allerdings berechtigte Zweifel.</a:t>
            </a:r>
          </a:p>
          <a:p>
            <a:r>
              <a:rPr lang="de-DE" altLang="cs-CZ" dirty="0"/>
              <a:t>Der Jugendliche war vor zwei Wochen an der Alster von hinten mit einem Messer angegriffen worden. Seine Begleiterin wurde ins Wasser geschubst.</a:t>
            </a:r>
          </a:p>
          <a:p>
            <a:r>
              <a:rPr lang="de-DE" altLang="cs-CZ" dirty="0"/>
              <a:t>Im Fall des tödlichen Messerangriffs auf einen 16-Jährigen in</a:t>
            </a:r>
            <a:r>
              <a:rPr lang="de-DE" altLang="cs-CZ" u="sng" dirty="0"/>
              <a:t> </a:t>
            </a:r>
            <a:r>
              <a:rPr lang="de-DE" altLang="cs-CZ" u="sng" dirty="0">
                <a:hlinkClick r:id="rId2">
                  <a:extLst>
                    <a:ext uri="{A12FA001-AC4F-418D-AE19-62706E023703}">
                      <ahyp:hlinkClr xmlns:ahyp="http://schemas.microsoft.com/office/drawing/2018/hyperlinkcolor" val="tx"/>
                    </a:ext>
                  </a:extLst>
                </a:hlinkClick>
              </a:rPr>
              <a:t>Hamburg</a:t>
            </a:r>
            <a:r>
              <a:rPr lang="de-DE" altLang="cs-CZ" dirty="0"/>
              <a:t>, den die </a:t>
            </a:r>
            <a:r>
              <a:rPr lang="de-DE" altLang="cs-CZ" dirty="0">
                <a:hlinkClick r:id="rId3"/>
              </a:rPr>
              <a:t>Terrormiliz des sogenannten Islamischen Staats (IS) für sich reklamiert hat</a:t>
            </a:r>
            <a:r>
              <a:rPr lang="de-DE" altLang="cs-CZ" dirty="0"/>
              <a:t>, setzt die Polizei auf die Hilfe von Ärzten. </a:t>
            </a:r>
            <a:r>
              <a:rPr lang="de-DE" altLang="cs-CZ" dirty="0">
                <a:hlinkClick r:id="rId4"/>
              </a:rPr>
              <a:t>Nach Informationen des Senders NDR</a:t>
            </a:r>
            <a:r>
              <a:rPr lang="de-DE" altLang="cs-CZ" dirty="0"/>
              <a:t> wurden Tausende Ärzte der Hansestadt per Mail gebeten, Männer mit einer Handverletzung zu melden. Dies bestätigte eine Polizeisprecherin der Nachrichtenagentur dpa. Es </a:t>
            </a:r>
            <a:r>
              <a:rPr lang="de-DE" altLang="cs-CZ" dirty="0">
                <a:solidFill>
                  <a:srgbClr val="FF0000"/>
                </a:solidFill>
              </a:rPr>
              <a:t>seien</a:t>
            </a:r>
            <a:r>
              <a:rPr lang="de-DE" altLang="cs-CZ" dirty="0"/>
              <a:t> mehr als 11 500 niedergelassene Ärzte angeschrieben worden.</a:t>
            </a:r>
          </a:p>
          <a:p>
            <a:endParaRPr lang="cs-CZ" dirty="0"/>
          </a:p>
        </p:txBody>
      </p:sp>
    </p:spTree>
    <p:extLst>
      <p:ext uri="{BB962C8B-B14F-4D97-AF65-F5344CB8AC3E}">
        <p14:creationId xmlns:p14="http://schemas.microsoft.com/office/powerpoint/2010/main" val="176629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F1237E-01ED-4701-86E1-5E8FE1C71722}"/>
              </a:ext>
            </a:extLst>
          </p:cNvPr>
          <p:cNvSpPr>
            <a:spLocks noGrp="1"/>
          </p:cNvSpPr>
          <p:nvPr>
            <p:ph type="title"/>
          </p:nvPr>
        </p:nvSpPr>
        <p:spPr/>
        <p:txBody>
          <a:bodyPr/>
          <a:lstStyle/>
          <a:p>
            <a:r>
              <a:rPr lang="de-DE" dirty="0"/>
              <a:t>Sz.de</a:t>
            </a:r>
            <a:endParaRPr lang="cs-CZ" dirty="0"/>
          </a:p>
        </p:txBody>
      </p:sp>
      <p:sp>
        <p:nvSpPr>
          <p:cNvPr id="3" name="Zástupný obsah 2">
            <a:extLst>
              <a:ext uri="{FF2B5EF4-FFF2-40B4-BE49-F238E27FC236}">
                <a16:creationId xmlns:a16="http://schemas.microsoft.com/office/drawing/2014/main" id="{FC0953B9-E9A1-412D-927B-D538A09D68EC}"/>
              </a:ext>
            </a:extLst>
          </p:cNvPr>
          <p:cNvSpPr>
            <a:spLocks noGrp="1"/>
          </p:cNvSpPr>
          <p:nvPr>
            <p:ph idx="1"/>
          </p:nvPr>
        </p:nvSpPr>
        <p:spPr/>
        <p:txBody>
          <a:bodyPr>
            <a:normAutofit fontScale="62500" lnSpcReduction="20000"/>
          </a:bodyPr>
          <a:lstStyle/>
          <a:p>
            <a:pPr marL="0" indent="0">
              <a:buFontTx/>
              <a:buNone/>
              <a:defRPr/>
            </a:pPr>
            <a:r>
              <a:rPr lang="de-DE" sz="2400" dirty="0"/>
              <a:t>In dem Schreiben heißt es demnach, es </a:t>
            </a:r>
            <a:r>
              <a:rPr lang="de-DE" sz="2400" dirty="0">
                <a:solidFill>
                  <a:srgbClr val="FF0000"/>
                </a:solidFill>
              </a:rPr>
              <a:t>sei</a:t>
            </a:r>
            <a:r>
              <a:rPr lang="de-DE" sz="2400" dirty="0"/>
              <a:t> möglich, dass sich der Täter bei den tödlichen Messerstichen selbst verletzt habe. Gesucht </a:t>
            </a:r>
            <a:r>
              <a:rPr lang="de-DE" sz="2400" dirty="0">
                <a:solidFill>
                  <a:srgbClr val="FF0000"/>
                </a:solidFill>
              </a:rPr>
              <a:t>werde </a:t>
            </a:r>
            <a:r>
              <a:rPr lang="de-DE" sz="2400" dirty="0"/>
              <a:t>nach einem Mann mit </a:t>
            </a:r>
            <a:endParaRPr lang="cs-CZ" sz="2400" dirty="0"/>
          </a:p>
          <a:p>
            <a:pPr marL="0" indent="0" algn="just">
              <a:buFontTx/>
              <a:buNone/>
              <a:defRPr/>
            </a:pPr>
            <a:r>
              <a:rPr lang="de-DE" sz="2400" dirty="0"/>
              <a:t>einer Schnittwunde an der Hand. Wie der NDR berichtet, sorgte der per Mail verschickte Aufruf für Unruhe und Nachfragen seitens der Ärzte. Der Sender zitiert einen Polizeisprecher mit den Worten, die Ermittler </a:t>
            </a:r>
            <a:r>
              <a:rPr lang="de-DE" sz="2400" dirty="0">
                <a:solidFill>
                  <a:srgbClr val="FF0000"/>
                </a:solidFill>
              </a:rPr>
              <a:t>schöpften</a:t>
            </a:r>
            <a:r>
              <a:rPr lang="de-DE" sz="2400" dirty="0"/>
              <a:t> alle Möglichkeiten</a:t>
            </a:r>
            <a:r>
              <a:rPr lang="de-DE" sz="2400" dirty="0">
                <a:solidFill>
                  <a:srgbClr val="FF0000"/>
                </a:solidFill>
              </a:rPr>
              <a:t> aus</a:t>
            </a:r>
            <a:r>
              <a:rPr lang="de-DE" sz="2400" dirty="0"/>
              <a:t>.</a:t>
            </a:r>
            <a:endParaRPr lang="cs-CZ" sz="2400" dirty="0"/>
          </a:p>
          <a:p>
            <a:pPr marL="0" indent="0" algn="just">
              <a:buFontTx/>
              <a:buNone/>
              <a:defRPr/>
            </a:pPr>
            <a:r>
              <a:rPr lang="de-DE" sz="2400" dirty="0"/>
              <a:t>Ein unbekannter Täter hatte vor zwei Wochen einen 16-jährigen unter einer Brücke in Hamburg von hinten erstochen und dessen Begleiterin in die Alster gestoßen. Der Jugendliche starb kurz darauf im Krankenhaus. Vom Täter und der Tatwaffe </a:t>
            </a:r>
            <a:r>
              <a:rPr lang="de-DE" sz="2400" dirty="0">
                <a:solidFill>
                  <a:schemeClr val="accent2">
                    <a:lumMod val="75000"/>
                  </a:schemeClr>
                </a:solidFill>
              </a:rPr>
              <a:t>fehlt bislang jede Spur</a:t>
            </a:r>
            <a:r>
              <a:rPr lang="de-DE" sz="2400" dirty="0"/>
              <a:t>.</a:t>
            </a:r>
          </a:p>
          <a:p>
            <a:pPr marL="0" indent="0">
              <a:buFontTx/>
              <a:buNone/>
              <a:defRPr/>
            </a:pPr>
            <a:r>
              <a:rPr lang="de-DE" sz="2400" dirty="0"/>
              <a:t>Die Hamburger </a:t>
            </a:r>
            <a:r>
              <a:rPr lang="de-DE" sz="2400" dirty="0">
                <a:solidFill>
                  <a:schemeClr val="accent2">
                    <a:lumMod val="75000"/>
                  </a:schemeClr>
                </a:solidFill>
              </a:rPr>
              <a:t>Polizei ermittelt </a:t>
            </a:r>
            <a:r>
              <a:rPr lang="de-DE" sz="2400" dirty="0"/>
              <a:t>in dem Fall weiter in alle Richtungen. Am vergangenen Wochenende hatte der IS über sein Propagandaorgan </a:t>
            </a:r>
            <a:r>
              <a:rPr lang="de-DE" sz="2400" dirty="0" err="1"/>
              <a:t>Amak</a:t>
            </a:r>
            <a:r>
              <a:rPr lang="de-DE" sz="2400" dirty="0"/>
              <a:t>, den Mord an dem Jugendlichen für sich reklamiert. An dieser Behauptung gibt es aber </a:t>
            </a:r>
            <a:r>
              <a:rPr lang="de-DE" sz="2400" dirty="0">
                <a:solidFill>
                  <a:schemeClr val="accent2">
                    <a:lumMod val="75000"/>
                  </a:schemeClr>
                </a:solidFill>
              </a:rPr>
              <a:t>berechtigte Zweifel. </a:t>
            </a:r>
            <a:r>
              <a:rPr lang="de-DE" sz="2400" dirty="0"/>
              <a:t>Normalerweise bekennt sich die Terrororganisation innerhalb von Stunden oder Tagen zu einer Tat - in diesem Fall vergingen zwei Wochen. Außerdem war in dem Schreiben von zwei erstochenen Personen die Rede, tatsächlich wurde aber nur der Junge attackiert. Die </a:t>
            </a:r>
            <a:r>
              <a:rPr lang="de-DE" sz="2400" dirty="0">
                <a:solidFill>
                  <a:schemeClr val="accent2">
                    <a:lumMod val="75000"/>
                  </a:schemeClr>
                </a:solidFill>
              </a:rPr>
              <a:t>Bundesanwaltschaft prüft </a:t>
            </a:r>
            <a:r>
              <a:rPr lang="de-DE" sz="2400" dirty="0"/>
              <a:t>derzeit die angebliche Bekennerbotschaft.</a:t>
            </a:r>
          </a:p>
          <a:p>
            <a:endParaRPr lang="cs-CZ" dirty="0"/>
          </a:p>
        </p:txBody>
      </p:sp>
    </p:spTree>
    <p:extLst>
      <p:ext uri="{BB962C8B-B14F-4D97-AF65-F5344CB8AC3E}">
        <p14:creationId xmlns:p14="http://schemas.microsoft.com/office/powerpoint/2010/main" val="293204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078E4-E4DB-4220-9CFA-D19EDCBB78E0}"/>
              </a:ext>
            </a:extLst>
          </p:cNvPr>
          <p:cNvSpPr>
            <a:spLocks noGrp="1"/>
          </p:cNvSpPr>
          <p:nvPr>
            <p:ph type="title"/>
          </p:nvPr>
        </p:nvSpPr>
        <p:spPr/>
        <p:txBody>
          <a:bodyPr/>
          <a:lstStyle/>
          <a:p>
            <a:r>
              <a:rPr lang="de-DE" altLang="cs-CZ" dirty="0">
                <a:solidFill>
                  <a:srgbClr val="FF0000"/>
                </a:solidFill>
              </a:rPr>
              <a:t>4</a:t>
            </a:r>
            <a:r>
              <a:rPr lang="cs-CZ" altLang="cs-CZ" dirty="0">
                <a:solidFill>
                  <a:srgbClr val="FF0000"/>
                </a:solidFill>
              </a:rPr>
              <a:t>. </a:t>
            </a:r>
            <a:r>
              <a:rPr lang="cs-CZ" altLang="cs-CZ" dirty="0" err="1">
                <a:solidFill>
                  <a:srgbClr val="FF0000"/>
                </a:solidFill>
              </a:rPr>
              <a:t>Metaphorik</a:t>
            </a:r>
            <a:r>
              <a:rPr lang="cs-CZ" altLang="cs-CZ" dirty="0">
                <a:solidFill>
                  <a:srgbClr val="FF0000"/>
                </a:solidFill>
              </a:rPr>
              <a:t> </a:t>
            </a:r>
            <a:r>
              <a:rPr lang="cs-CZ" altLang="cs-CZ" dirty="0" err="1">
                <a:solidFill>
                  <a:srgbClr val="FF0000"/>
                </a:solidFill>
              </a:rPr>
              <a:t>und</a:t>
            </a:r>
            <a:r>
              <a:rPr lang="cs-CZ" altLang="cs-CZ" dirty="0">
                <a:solidFill>
                  <a:srgbClr val="FF0000"/>
                </a:solidFill>
              </a:rPr>
              <a:t> Idiomatik</a:t>
            </a:r>
            <a:endParaRPr lang="cs-CZ" dirty="0"/>
          </a:p>
        </p:txBody>
      </p:sp>
      <p:sp>
        <p:nvSpPr>
          <p:cNvPr id="3" name="Zástupný obsah 2">
            <a:extLst>
              <a:ext uri="{FF2B5EF4-FFF2-40B4-BE49-F238E27FC236}">
                <a16:creationId xmlns:a16="http://schemas.microsoft.com/office/drawing/2014/main" id="{C1EBCC7C-46E0-49A4-BAB7-EA4B778E4A5A}"/>
              </a:ext>
            </a:extLst>
          </p:cNvPr>
          <p:cNvSpPr>
            <a:spLocks noGrp="1"/>
          </p:cNvSpPr>
          <p:nvPr>
            <p:ph idx="1"/>
          </p:nvPr>
        </p:nvSpPr>
        <p:spPr/>
        <p:txBody>
          <a:bodyPr>
            <a:normAutofit fontScale="70000" lnSpcReduction="20000"/>
          </a:bodyPr>
          <a:lstStyle/>
          <a:p>
            <a:r>
              <a:rPr lang="cs-CZ" altLang="cs-CZ" sz="2800" b="1" u="sng" dirty="0" err="1">
                <a:solidFill>
                  <a:srgbClr val="FF0000"/>
                </a:solidFill>
              </a:rPr>
              <a:t>Metaphorik</a:t>
            </a:r>
            <a:r>
              <a:rPr lang="cs-CZ" altLang="cs-CZ" sz="2800" b="1" u="sng" dirty="0">
                <a:solidFill>
                  <a:srgbClr val="FF0000"/>
                </a:solidFill>
              </a:rPr>
              <a:t>:</a:t>
            </a:r>
          </a:p>
          <a:p>
            <a:r>
              <a:rPr lang="cs-CZ" altLang="cs-CZ" sz="2400" b="1" dirty="0" err="1"/>
              <a:t>Definition</a:t>
            </a:r>
            <a:r>
              <a:rPr lang="cs-CZ" altLang="cs-CZ" sz="2400" b="1" dirty="0"/>
              <a:t> des </a:t>
            </a:r>
            <a:r>
              <a:rPr lang="cs-CZ" altLang="cs-CZ" sz="2400" b="1" dirty="0" err="1"/>
              <a:t>Begriffs</a:t>
            </a:r>
            <a:r>
              <a:rPr lang="cs-CZ" altLang="cs-CZ" sz="2400" b="1" dirty="0"/>
              <a:t>:</a:t>
            </a:r>
          </a:p>
          <a:p>
            <a:pPr>
              <a:buFontTx/>
              <a:buNone/>
            </a:pPr>
            <a:r>
              <a:rPr lang="de-DE" altLang="cs-CZ" sz="2400" b="1" dirty="0"/>
              <a:t>Übertragung auf Grund von Ähnlichkeit/Analogie:</a:t>
            </a:r>
          </a:p>
          <a:p>
            <a:pPr>
              <a:buFontTx/>
              <a:buNone/>
            </a:pPr>
            <a:r>
              <a:rPr lang="de-DE" altLang="cs-CZ" sz="2400" b="1" i="1" dirty="0"/>
              <a:t>„</a:t>
            </a:r>
            <a:r>
              <a:rPr lang="cs-CZ" altLang="cs-CZ" sz="2400" b="1" i="1" dirty="0">
                <a:solidFill>
                  <a:schemeClr val="bg1"/>
                </a:solidFill>
              </a:rPr>
              <a:t>Achilles</a:t>
            </a:r>
            <a:r>
              <a:rPr lang="de-DE" altLang="cs-CZ" sz="2400" b="1" i="1" dirty="0">
                <a:solidFill>
                  <a:schemeClr val="bg1"/>
                </a:solidFill>
              </a:rPr>
              <a:t> ist ein Löwe</a:t>
            </a:r>
            <a:r>
              <a:rPr lang="de-DE" altLang="cs-CZ" sz="2400" b="1" i="1" dirty="0"/>
              <a:t>“ </a:t>
            </a:r>
            <a:r>
              <a:rPr lang="de-DE" altLang="cs-CZ" sz="2400" b="1" dirty="0"/>
              <a:t>– äußere und innere Eigenschaften – (tertium </a:t>
            </a:r>
            <a:r>
              <a:rPr lang="de-DE" altLang="cs-CZ" sz="2400" b="1" dirty="0" err="1"/>
              <a:t>comparationis</a:t>
            </a:r>
            <a:r>
              <a:rPr lang="de-DE" altLang="cs-CZ" sz="2400" b="1" dirty="0"/>
              <a:t> – </a:t>
            </a:r>
            <a:r>
              <a:rPr lang="de-DE" altLang="cs-CZ" sz="2400" b="1" i="1" dirty="0"/>
              <a:t>stark, tapfer, mutig</a:t>
            </a:r>
            <a:r>
              <a:rPr lang="de-DE" altLang="cs-CZ" sz="2400" b="1" dirty="0"/>
              <a:t>)</a:t>
            </a:r>
          </a:p>
          <a:p>
            <a:r>
              <a:rPr lang="de-DE" altLang="cs-CZ" sz="2400" b="1" dirty="0"/>
              <a:t>bildlicher Ausdruck</a:t>
            </a:r>
            <a:endParaRPr lang="cs-CZ" altLang="cs-CZ" sz="2400" b="1" dirty="0"/>
          </a:p>
          <a:p>
            <a:r>
              <a:rPr lang="cs-CZ" altLang="cs-CZ" sz="2400" b="1" dirty="0" err="1"/>
              <a:t>Lakoff</a:t>
            </a:r>
            <a:r>
              <a:rPr lang="cs-CZ" altLang="cs-CZ" sz="2400" b="1" dirty="0"/>
              <a:t>/Johnson: </a:t>
            </a:r>
            <a:r>
              <a:rPr lang="cs-CZ" altLang="cs-CZ" sz="2400" b="1" dirty="0" err="1"/>
              <a:t>Metaphors</a:t>
            </a:r>
            <a:r>
              <a:rPr lang="cs-CZ" altLang="cs-CZ" sz="2400" b="1" dirty="0"/>
              <a:t> </a:t>
            </a:r>
            <a:r>
              <a:rPr lang="cs-CZ" altLang="cs-CZ" sz="2400" b="1" dirty="0" err="1"/>
              <a:t>we</a:t>
            </a:r>
            <a:r>
              <a:rPr lang="cs-CZ" altLang="cs-CZ" sz="2400" b="1" dirty="0"/>
              <a:t> live by („</a:t>
            </a:r>
            <a:r>
              <a:rPr lang="cs-CZ" altLang="cs-CZ" sz="2400" b="1" dirty="0" err="1"/>
              <a:t>Alltagsmetaphern</a:t>
            </a:r>
            <a:r>
              <a:rPr lang="cs-CZ" altLang="cs-CZ" sz="2400" b="1" dirty="0"/>
              <a:t>“: </a:t>
            </a:r>
            <a:r>
              <a:rPr lang="cs-CZ" altLang="cs-CZ" sz="2400" b="1" dirty="0" err="1"/>
              <a:t>oben</a:t>
            </a:r>
            <a:r>
              <a:rPr lang="cs-CZ" altLang="cs-CZ" sz="2400" b="1" dirty="0"/>
              <a:t>: gut, </a:t>
            </a:r>
            <a:r>
              <a:rPr lang="cs-CZ" altLang="cs-CZ" sz="2400" b="1" dirty="0" err="1"/>
              <a:t>unten</a:t>
            </a:r>
            <a:r>
              <a:rPr lang="cs-CZ" altLang="cs-CZ" sz="2400" b="1" dirty="0"/>
              <a:t> - </a:t>
            </a:r>
            <a:r>
              <a:rPr lang="cs-CZ" altLang="cs-CZ" sz="2400" b="1" dirty="0" err="1"/>
              <a:t>schlecht</a:t>
            </a:r>
            <a:r>
              <a:rPr lang="cs-CZ" altLang="cs-CZ" sz="2400" b="1" dirty="0"/>
              <a:t>):</a:t>
            </a:r>
          </a:p>
          <a:p>
            <a:r>
              <a:rPr lang="cs-CZ" altLang="cs-CZ" sz="2400" b="1" dirty="0" err="1"/>
              <a:t>Quellenbereich</a:t>
            </a:r>
            <a:r>
              <a:rPr lang="cs-CZ" altLang="cs-CZ" sz="2400" b="1" dirty="0"/>
              <a:t> (</a:t>
            </a:r>
            <a:r>
              <a:rPr lang="cs-CZ" altLang="cs-CZ" sz="2400" b="1" dirty="0" err="1"/>
              <a:t>z.B</a:t>
            </a:r>
            <a:r>
              <a:rPr lang="cs-CZ" altLang="cs-CZ" sz="2400" b="1" dirty="0"/>
              <a:t>. </a:t>
            </a:r>
            <a:r>
              <a:rPr lang="cs-CZ" altLang="cs-CZ" sz="2400" b="1" dirty="0" err="1"/>
              <a:t>Krieg</a:t>
            </a:r>
            <a:r>
              <a:rPr lang="cs-CZ" altLang="cs-CZ" sz="2400" b="1" dirty="0"/>
              <a:t>/Kampf)– </a:t>
            </a:r>
            <a:r>
              <a:rPr lang="cs-CZ" altLang="cs-CZ" sz="2400" b="1" dirty="0" err="1"/>
              <a:t>Zielbereich</a:t>
            </a:r>
            <a:r>
              <a:rPr lang="cs-CZ" altLang="cs-CZ" sz="2400" b="1" dirty="0"/>
              <a:t> (</a:t>
            </a:r>
            <a:r>
              <a:rPr lang="cs-CZ" altLang="cs-CZ" sz="2400" b="1" dirty="0" err="1"/>
              <a:t>z.B</a:t>
            </a:r>
            <a:r>
              <a:rPr lang="cs-CZ" altLang="cs-CZ" sz="2400" b="1" dirty="0"/>
              <a:t>. </a:t>
            </a:r>
            <a:r>
              <a:rPr lang="cs-CZ" altLang="cs-CZ" sz="2400" b="1" dirty="0" err="1"/>
              <a:t>Liebe</a:t>
            </a:r>
            <a:r>
              <a:rPr lang="cs-CZ" altLang="cs-CZ" sz="2400" b="1" dirty="0"/>
              <a:t>) </a:t>
            </a:r>
            <a:endParaRPr lang="de-DE" altLang="cs-CZ" sz="2400" b="1" dirty="0"/>
          </a:p>
          <a:p>
            <a:r>
              <a:rPr lang="de-DE" altLang="cs-CZ" sz="2400" b="1" dirty="0"/>
              <a:t>sowohl in der seriösen als auch in der Boulevardpresse</a:t>
            </a:r>
          </a:p>
          <a:p>
            <a:r>
              <a:rPr lang="de-DE" altLang="cs-CZ" sz="2400" b="1" dirty="0"/>
              <a:t>in allen Ressorts/Rubriken und Textsorten (persuasive TS: Kommentar, Rezension, Glosse)</a:t>
            </a:r>
          </a:p>
          <a:p>
            <a:endParaRPr lang="cs-CZ" dirty="0"/>
          </a:p>
        </p:txBody>
      </p:sp>
    </p:spTree>
    <p:extLst>
      <p:ext uri="{BB962C8B-B14F-4D97-AF65-F5344CB8AC3E}">
        <p14:creationId xmlns:p14="http://schemas.microsoft.com/office/powerpoint/2010/main" val="416778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7484EB-67ED-469A-AAA9-D10B7825D93D}"/>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9C5D3EC9-0BCF-4ED2-ACFD-CA887964B272}"/>
              </a:ext>
            </a:extLst>
          </p:cNvPr>
          <p:cNvSpPr>
            <a:spLocks noGrp="1"/>
          </p:cNvSpPr>
          <p:nvPr>
            <p:ph idx="1"/>
          </p:nvPr>
        </p:nvSpPr>
        <p:spPr/>
        <p:txBody>
          <a:bodyPr>
            <a:normAutofit fontScale="62500" lnSpcReduction="20000"/>
          </a:bodyPr>
          <a:lstStyle/>
          <a:p>
            <a:r>
              <a:rPr lang="de-DE" altLang="cs-CZ" b="1" dirty="0">
                <a:solidFill>
                  <a:srgbClr val="FF0000"/>
                </a:solidFill>
              </a:rPr>
              <a:t>1. </a:t>
            </a:r>
            <a:r>
              <a:rPr lang="de-DE" altLang="cs-CZ" b="1" u="sng" dirty="0">
                <a:solidFill>
                  <a:srgbClr val="FF0000"/>
                </a:solidFill>
              </a:rPr>
              <a:t>dynamisierende Metapher </a:t>
            </a:r>
            <a:r>
              <a:rPr lang="de-DE" altLang="cs-CZ" b="1" dirty="0"/>
              <a:t>– Bewegung</a:t>
            </a:r>
          </a:p>
          <a:p>
            <a:pPr>
              <a:buFontTx/>
              <a:buNone/>
            </a:pPr>
            <a:r>
              <a:rPr lang="de-DE" altLang="cs-CZ" b="1" dirty="0"/>
              <a:t>(Verben) z.B. im Ressort </a:t>
            </a:r>
            <a:r>
              <a:rPr lang="de-DE" altLang="cs-CZ" b="1" i="1" dirty="0"/>
              <a:t>Sport: Die Spieler </a:t>
            </a:r>
            <a:r>
              <a:rPr lang="de-DE" altLang="cs-CZ" b="1" i="1" u="sng" dirty="0"/>
              <a:t>traben </a:t>
            </a:r>
            <a:r>
              <a:rPr lang="de-DE" altLang="cs-CZ" b="1" i="1" dirty="0"/>
              <a:t>über das </a:t>
            </a:r>
            <a:r>
              <a:rPr lang="de-DE" altLang="cs-CZ" b="1" i="1" u="sng" dirty="0"/>
              <a:t>Feld </a:t>
            </a:r>
            <a:r>
              <a:rPr lang="de-DE" altLang="cs-CZ" b="1" i="1" dirty="0"/>
              <a:t>und </a:t>
            </a:r>
            <a:r>
              <a:rPr lang="de-DE" altLang="cs-CZ" b="1" i="1" u="sng" dirty="0"/>
              <a:t>feuern/jagen</a:t>
            </a:r>
            <a:r>
              <a:rPr lang="de-DE" altLang="cs-CZ" b="1" i="1" dirty="0"/>
              <a:t> den Ball…</a:t>
            </a:r>
          </a:p>
          <a:p>
            <a:pPr>
              <a:buFontTx/>
              <a:buNone/>
            </a:pPr>
            <a:r>
              <a:rPr lang="de-DE" altLang="cs-CZ" b="1" dirty="0"/>
              <a:t>(Quellenbereich: Tiere, Kampf, Jagd)</a:t>
            </a:r>
          </a:p>
          <a:p>
            <a:r>
              <a:rPr lang="de-DE" altLang="cs-CZ" b="1" dirty="0">
                <a:solidFill>
                  <a:srgbClr val="FF0000"/>
                </a:solidFill>
              </a:rPr>
              <a:t>2. </a:t>
            </a:r>
            <a:r>
              <a:rPr lang="de-DE" altLang="cs-CZ" b="1" u="sng" dirty="0">
                <a:solidFill>
                  <a:srgbClr val="FF0000"/>
                </a:solidFill>
              </a:rPr>
              <a:t>verkörpernde Metapher </a:t>
            </a:r>
            <a:r>
              <a:rPr lang="de-DE" altLang="cs-CZ" b="1" dirty="0"/>
              <a:t>– optisch wahrnehmbare Gegenstände:</a:t>
            </a:r>
          </a:p>
          <a:p>
            <a:pPr>
              <a:buFontTx/>
              <a:buNone/>
            </a:pPr>
            <a:r>
              <a:rPr lang="de-DE" altLang="cs-CZ" b="1" i="1" dirty="0"/>
              <a:t>In der Politik geht es immer um die Macht. Allein, die Macht ist ein </a:t>
            </a:r>
            <a:r>
              <a:rPr lang="de-DE" altLang="cs-CZ" b="1" i="1" u="sng" dirty="0"/>
              <a:t>zweischneidiges Schwert. </a:t>
            </a:r>
            <a:r>
              <a:rPr lang="de-DE" altLang="cs-CZ" b="1" i="1" dirty="0"/>
              <a:t>Macht geht öfter von Hand zu Hand als von Kopf zu Kopf…</a:t>
            </a:r>
          </a:p>
          <a:p>
            <a:pPr>
              <a:buFontTx/>
              <a:buNone/>
            </a:pPr>
            <a:r>
              <a:rPr lang="de-DE" altLang="cs-CZ" b="1" dirty="0"/>
              <a:t>Oft Substantive: </a:t>
            </a:r>
            <a:r>
              <a:rPr lang="de-DE" altLang="cs-CZ" b="1" i="1" dirty="0"/>
              <a:t>der </a:t>
            </a:r>
            <a:r>
              <a:rPr lang="de-DE" altLang="cs-CZ" b="1" i="1" u="sng" dirty="0"/>
              <a:t>Gipfel </a:t>
            </a:r>
            <a:r>
              <a:rPr lang="de-DE" altLang="cs-CZ" b="1" i="1" dirty="0"/>
              <a:t>der Unverschämtheit</a:t>
            </a:r>
          </a:p>
          <a:p>
            <a:pPr>
              <a:buFontTx/>
              <a:buNone/>
            </a:pPr>
            <a:r>
              <a:rPr lang="de-DE" altLang="cs-CZ" b="1" i="1" dirty="0"/>
              <a:t>                              die </a:t>
            </a:r>
            <a:r>
              <a:rPr lang="de-DE" altLang="cs-CZ" b="1" i="1" u="sng" dirty="0"/>
              <a:t>Spitze </a:t>
            </a:r>
            <a:r>
              <a:rPr lang="de-DE" altLang="cs-CZ" b="1" i="1" dirty="0"/>
              <a:t>der Pariser Prominenz</a:t>
            </a:r>
          </a:p>
          <a:p>
            <a:pPr>
              <a:buFontTx/>
              <a:buNone/>
            </a:pPr>
            <a:r>
              <a:rPr lang="de-DE" altLang="cs-CZ" b="1" i="1" dirty="0"/>
              <a:t>                              alle </a:t>
            </a:r>
            <a:r>
              <a:rPr lang="de-DE" altLang="cs-CZ" b="1" i="1" u="sng" dirty="0"/>
              <a:t>Trümpfe </a:t>
            </a:r>
            <a:r>
              <a:rPr lang="de-DE" altLang="cs-CZ" b="1" i="1" dirty="0"/>
              <a:t>in der Hand haben</a:t>
            </a:r>
          </a:p>
          <a:p>
            <a:pPr>
              <a:buFontTx/>
              <a:buNone/>
            </a:pPr>
            <a:r>
              <a:rPr lang="de-DE" altLang="cs-CZ" b="1" i="1" dirty="0"/>
              <a:t>                              italienische Adria, auch </a:t>
            </a:r>
            <a:r>
              <a:rPr lang="de-DE" altLang="cs-CZ" b="1" i="1" u="sng" dirty="0"/>
              <a:t>Teutonen-Grill </a:t>
            </a:r>
            <a:r>
              <a:rPr lang="de-DE" altLang="cs-CZ" b="1" i="1" dirty="0"/>
              <a:t>genannt</a:t>
            </a:r>
            <a:endParaRPr lang="cs-CZ" altLang="cs-CZ" b="1" dirty="0"/>
          </a:p>
          <a:p>
            <a:endParaRPr lang="cs-CZ" dirty="0"/>
          </a:p>
        </p:txBody>
      </p:sp>
    </p:spTree>
    <p:extLst>
      <p:ext uri="{BB962C8B-B14F-4D97-AF65-F5344CB8AC3E}">
        <p14:creationId xmlns:p14="http://schemas.microsoft.com/office/powerpoint/2010/main" val="368359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95815-C73C-43B7-921E-2E7B9B5C4478}"/>
              </a:ext>
            </a:extLst>
          </p:cNvPr>
          <p:cNvSpPr>
            <a:spLocks noGrp="1"/>
          </p:cNvSpPr>
          <p:nvPr>
            <p:ph type="title"/>
          </p:nvPr>
        </p:nvSpPr>
        <p:spPr/>
        <p:txBody>
          <a:bodyPr>
            <a:normAutofit fontScale="90000"/>
          </a:bodyPr>
          <a:lstStyle/>
          <a:p>
            <a:r>
              <a:rPr lang="de-DE" altLang="cs-CZ" dirty="0"/>
              <a:t>Klassifikation der Metaphern nach Funktionen:</a:t>
            </a:r>
            <a:br>
              <a:rPr lang="de-DE" altLang="cs-CZ" dirty="0"/>
            </a:br>
            <a:r>
              <a:rPr lang="de-DE" altLang="cs-CZ" dirty="0"/>
              <a:t>(nach Harald Reger)</a:t>
            </a:r>
            <a:endParaRPr lang="cs-CZ" dirty="0"/>
          </a:p>
        </p:txBody>
      </p:sp>
      <p:sp>
        <p:nvSpPr>
          <p:cNvPr id="3" name="Zástupný obsah 2">
            <a:extLst>
              <a:ext uri="{FF2B5EF4-FFF2-40B4-BE49-F238E27FC236}">
                <a16:creationId xmlns:a16="http://schemas.microsoft.com/office/drawing/2014/main" id="{4DFD4828-247A-4D5F-8FFF-51830EF969F2}"/>
              </a:ext>
            </a:extLst>
          </p:cNvPr>
          <p:cNvSpPr>
            <a:spLocks noGrp="1"/>
          </p:cNvSpPr>
          <p:nvPr>
            <p:ph idx="1"/>
          </p:nvPr>
        </p:nvSpPr>
        <p:spPr/>
        <p:txBody>
          <a:bodyPr>
            <a:normAutofit fontScale="55000" lnSpcReduction="20000"/>
          </a:bodyPr>
          <a:lstStyle/>
          <a:p>
            <a:r>
              <a:rPr lang="de-DE" altLang="cs-CZ" sz="2400" b="1" dirty="0">
                <a:solidFill>
                  <a:srgbClr val="FF0000"/>
                </a:solidFill>
              </a:rPr>
              <a:t>3</a:t>
            </a:r>
            <a:r>
              <a:rPr lang="de-DE" altLang="cs-CZ" sz="2400" dirty="0">
                <a:solidFill>
                  <a:srgbClr val="FF0000"/>
                </a:solidFill>
              </a:rPr>
              <a:t>. </a:t>
            </a:r>
            <a:r>
              <a:rPr lang="de-DE" altLang="cs-CZ" sz="2400" b="1" u="sng" dirty="0">
                <a:solidFill>
                  <a:srgbClr val="FF0000"/>
                </a:solidFill>
              </a:rPr>
              <a:t>personifizierende Metapher </a:t>
            </a:r>
            <a:r>
              <a:rPr lang="de-DE" altLang="cs-CZ" sz="2400" b="1" dirty="0"/>
              <a:t>– benennt Personen in andere Personen und </a:t>
            </a:r>
            <a:r>
              <a:rPr lang="de-DE" altLang="cs-CZ" sz="2400" b="1" dirty="0" err="1"/>
              <a:t>antropomorphisiert</a:t>
            </a:r>
            <a:r>
              <a:rPr lang="de-DE" altLang="cs-CZ" sz="2400" b="1" dirty="0"/>
              <a:t> menschliche Eigenschaften und Gefühle:</a:t>
            </a:r>
            <a:endParaRPr lang="de-DE" altLang="cs-CZ" sz="2400" b="1" i="1" dirty="0"/>
          </a:p>
          <a:p>
            <a:pPr>
              <a:buFontTx/>
              <a:buNone/>
            </a:pPr>
            <a:r>
              <a:rPr lang="de-DE" altLang="cs-CZ" sz="2400" b="1" i="1" dirty="0"/>
              <a:t>    Kaiser der Kicker (Franz Beckenbauer)</a:t>
            </a:r>
          </a:p>
          <a:p>
            <a:pPr>
              <a:buFontTx/>
              <a:buNone/>
            </a:pPr>
            <a:r>
              <a:rPr lang="de-DE" altLang="cs-CZ" sz="2400" b="1" i="1" dirty="0"/>
              <a:t>    Pop-König(in)</a:t>
            </a:r>
          </a:p>
          <a:p>
            <a:pPr>
              <a:buFontTx/>
              <a:buNone/>
            </a:pPr>
            <a:r>
              <a:rPr lang="de-DE" altLang="cs-CZ" sz="2400" b="1" i="1" dirty="0"/>
              <a:t>    Napoleon, Cäsar</a:t>
            </a:r>
            <a:r>
              <a:rPr lang="cs-CZ" altLang="cs-CZ" sz="2400" b="1" i="1" dirty="0"/>
              <a:t>, Othello, Casanova/Don Juan</a:t>
            </a:r>
            <a:endParaRPr lang="de-DE" altLang="cs-CZ" sz="2400" b="1" i="1" dirty="0"/>
          </a:p>
          <a:p>
            <a:pPr>
              <a:buFontTx/>
              <a:buNone/>
            </a:pPr>
            <a:r>
              <a:rPr lang="de-DE" altLang="cs-CZ" sz="2400" b="1" i="1" dirty="0"/>
              <a:t>    Die SPD marschiert nach links…</a:t>
            </a:r>
          </a:p>
          <a:p>
            <a:r>
              <a:rPr lang="de-DE" altLang="cs-CZ" sz="2400" b="1" dirty="0">
                <a:solidFill>
                  <a:srgbClr val="FF0000"/>
                </a:solidFill>
              </a:rPr>
              <a:t>4. </a:t>
            </a:r>
            <a:r>
              <a:rPr lang="de-DE" altLang="cs-CZ" sz="2400" b="1" u="sng" dirty="0">
                <a:solidFill>
                  <a:srgbClr val="FF0000"/>
                </a:solidFill>
              </a:rPr>
              <a:t>sensorische Metapher </a:t>
            </a:r>
            <a:r>
              <a:rPr lang="de-DE" altLang="cs-CZ" sz="2400" b="1" dirty="0"/>
              <a:t>– überträgt Sinnesreize (Farben, Tast- u. Temperaturmetaphern, Geschmack…) – Adjektive:</a:t>
            </a:r>
          </a:p>
          <a:p>
            <a:pPr>
              <a:buFontTx/>
              <a:buNone/>
            </a:pPr>
            <a:r>
              <a:rPr lang="de-DE" altLang="cs-CZ" sz="2400" b="1" dirty="0"/>
              <a:t>     </a:t>
            </a:r>
            <a:r>
              <a:rPr lang="de-DE" altLang="cs-CZ" sz="2400" b="1" i="1" dirty="0"/>
              <a:t>glänzende Leistung          Bologna, die rote Musterstadt</a:t>
            </a:r>
          </a:p>
          <a:p>
            <a:pPr>
              <a:buFontTx/>
              <a:buNone/>
            </a:pPr>
            <a:r>
              <a:rPr lang="de-DE" altLang="cs-CZ" sz="2400" b="1" i="1" dirty="0"/>
              <a:t>     harter Kampf                  die schwarze Provinz Treviso</a:t>
            </a:r>
          </a:p>
          <a:p>
            <a:pPr>
              <a:buFontTx/>
              <a:buNone/>
            </a:pPr>
            <a:r>
              <a:rPr lang="de-DE" altLang="cs-CZ" sz="2400" b="1" i="1" dirty="0"/>
              <a:t>     heiße Konkurrenz             braune Gefahr </a:t>
            </a:r>
          </a:p>
          <a:p>
            <a:pPr>
              <a:buFontTx/>
              <a:buNone/>
            </a:pPr>
            <a:r>
              <a:rPr lang="de-DE" altLang="cs-CZ" sz="2400" b="1" i="1" dirty="0"/>
              <a:t>                                           schwarzer Markt, graue Zone   </a:t>
            </a:r>
            <a:endParaRPr lang="cs-CZ" altLang="cs-CZ" sz="2400" b="1" dirty="0"/>
          </a:p>
          <a:p>
            <a:endParaRPr lang="cs-CZ" dirty="0"/>
          </a:p>
        </p:txBody>
      </p:sp>
    </p:spTree>
    <p:extLst>
      <p:ext uri="{BB962C8B-B14F-4D97-AF65-F5344CB8AC3E}">
        <p14:creationId xmlns:p14="http://schemas.microsoft.com/office/powerpoint/2010/main" val="2035785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0F57C9-489A-46A5-BE5D-BBD1FA758ADE}"/>
              </a:ext>
            </a:extLst>
          </p:cNvPr>
          <p:cNvSpPr>
            <a:spLocks noGrp="1"/>
          </p:cNvSpPr>
          <p:nvPr>
            <p:ph type="title"/>
          </p:nvPr>
        </p:nvSpPr>
        <p:spPr/>
        <p:txBody>
          <a:bodyPr/>
          <a:lstStyle/>
          <a:p>
            <a:r>
              <a:rPr lang="de-DE" altLang="cs-CZ" dirty="0"/>
              <a:t>Funktionen der Metapher in der Presse und Publizistik</a:t>
            </a:r>
            <a:endParaRPr lang="cs-CZ" dirty="0"/>
          </a:p>
        </p:txBody>
      </p:sp>
      <p:sp>
        <p:nvSpPr>
          <p:cNvPr id="3" name="Zástupný obsah 2">
            <a:extLst>
              <a:ext uri="{FF2B5EF4-FFF2-40B4-BE49-F238E27FC236}">
                <a16:creationId xmlns:a16="http://schemas.microsoft.com/office/drawing/2014/main" id="{6502990C-324B-406D-85A6-2D14E1F04996}"/>
              </a:ext>
            </a:extLst>
          </p:cNvPr>
          <p:cNvSpPr>
            <a:spLocks noGrp="1"/>
          </p:cNvSpPr>
          <p:nvPr>
            <p:ph idx="1"/>
          </p:nvPr>
        </p:nvSpPr>
        <p:spPr/>
        <p:txBody>
          <a:bodyPr>
            <a:normAutofit/>
          </a:bodyPr>
          <a:lstStyle/>
          <a:p>
            <a:pPr>
              <a:defRPr/>
            </a:pPr>
            <a:r>
              <a:rPr lang="de-DE" altLang="cs-CZ" sz="2400" b="1" dirty="0">
                <a:solidFill>
                  <a:srgbClr val="FF0000"/>
                </a:solidFill>
              </a:rPr>
              <a:t>1. Interesse- und Leseranreiz</a:t>
            </a:r>
            <a:r>
              <a:rPr lang="de-DE" altLang="cs-CZ" b="1" dirty="0">
                <a:solidFill>
                  <a:srgbClr val="FF0000"/>
                </a:solidFill>
              </a:rPr>
              <a:t>:</a:t>
            </a:r>
            <a:r>
              <a:rPr lang="de-DE" altLang="cs-CZ" sz="2400" b="1" dirty="0"/>
              <a:t> Auflockerung und Dynamisierung des publizistischen Stils, Emotionalisierung durch sprachliche Bilder</a:t>
            </a:r>
          </a:p>
          <a:p>
            <a:pPr>
              <a:defRPr/>
            </a:pPr>
            <a:r>
              <a:rPr lang="de-DE" altLang="cs-CZ" sz="2400" b="1" dirty="0"/>
              <a:t>Anschaulichkeit, Komik, Humor, Witz</a:t>
            </a:r>
            <a:endParaRPr lang="cs-CZ" altLang="cs-CZ" sz="2400" b="1" dirty="0"/>
          </a:p>
          <a:p>
            <a:pPr marL="0" indent="0">
              <a:buFontTx/>
              <a:buNone/>
              <a:defRPr/>
            </a:pPr>
            <a:endParaRPr lang="de-DE" altLang="cs-CZ" sz="2400" b="1" dirty="0"/>
          </a:p>
          <a:p>
            <a:pPr>
              <a:defRPr/>
            </a:pPr>
            <a:r>
              <a:rPr lang="cs-CZ" altLang="cs-CZ" sz="2400" b="1" dirty="0">
                <a:solidFill>
                  <a:srgbClr val="FF0000"/>
                </a:solidFill>
              </a:rPr>
              <a:t>2. </a:t>
            </a:r>
            <a:r>
              <a:rPr lang="de-DE" altLang="cs-CZ" sz="2400" b="1" dirty="0">
                <a:solidFill>
                  <a:srgbClr val="FF0000"/>
                </a:solidFill>
              </a:rPr>
              <a:t>Pointierung: </a:t>
            </a:r>
            <a:r>
              <a:rPr lang="de-DE" altLang="cs-CZ" sz="2400" b="1" dirty="0"/>
              <a:t>an wichtigen (exponierten) Stellen im Text</a:t>
            </a:r>
            <a:r>
              <a:rPr lang="cs-CZ" altLang="cs-CZ" sz="2400" b="1" dirty="0"/>
              <a:t>,</a:t>
            </a:r>
            <a:endParaRPr lang="de-DE" altLang="cs-CZ" sz="2400" b="1" dirty="0"/>
          </a:p>
          <a:p>
            <a:pPr>
              <a:buFontTx/>
              <a:buNone/>
              <a:defRPr/>
            </a:pPr>
            <a:r>
              <a:rPr lang="de-DE" altLang="cs-CZ" sz="2400" b="1" dirty="0"/>
              <a:t>   </a:t>
            </a:r>
            <a:r>
              <a:rPr lang="de-DE" altLang="cs-CZ" sz="2400" b="1" dirty="0" err="1"/>
              <a:t>Fazitformel</a:t>
            </a:r>
            <a:r>
              <a:rPr lang="cs-CZ" altLang="cs-CZ" sz="2400" b="1" dirty="0"/>
              <a:t>:</a:t>
            </a:r>
            <a:r>
              <a:rPr lang="de-DE" altLang="cs-CZ" sz="2400" b="1" dirty="0"/>
              <a:t> effektvoll, attraktiv</a:t>
            </a:r>
            <a:endParaRPr lang="cs-CZ" altLang="cs-CZ" sz="2400" b="1" dirty="0"/>
          </a:p>
          <a:p>
            <a:endParaRPr lang="cs-CZ" dirty="0"/>
          </a:p>
        </p:txBody>
      </p:sp>
    </p:spTree>
    <p:extLst>
      <p:ext uri="{BB962C8B-B14F-4D97-AF65-F5344CB8AC3E}">
        <p14:creationId xmlns:p14="http://schemas.microsoft.com/office/powerpoint/2010/main" val="437955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4E4656-D0C4-4681-99C1-F40ED6ED666C}"/>
              </a:ext>
            </a:extLst>
          </p:cNvPr>
          <p:cNvSpPr>
            <a:spLocks noGrp="1"/>
          </p:cNvSpPr>
          <p:nvPr>
            <p:ph type="title"/>
          </p:nvPr>
        </p:nvSpPr>
        <p:spPr/>
        <p:txBody>
          <a:bodyPr/>
          <a:lstStyle/>
          <a:p>
            <a:r>
              <a:rPr lang="de-DE" b="1" dirty="0">
                <a:solidFill>
                  <a:srgbClr val="FF0000"/>
                </a:solidFill>
              </a:rPr>
              <a:t>Phraseologie und </a:t>
            </a:r>
            <a:r>
              <a:rPr lang="cs-CZ" altLang="cs-CZ" b="1" dirty="0">
                <a:solidFill>
                  <a:srgbClr val="FF0000"/>
                </a:solidFill>
              </a:rPr>
              <a:t>Idiomatik</a:t>
            </a:r>
            <a:endParaRPr lang="cs-CZ" dirty="0"/>
          </a:p>
        </p:txBody>
      </p:sp>
      <p:sp>
        <p:nvSpPr>
          <p:cNvPr id="3" name="Zástupný obsah 2">
            <a:extLst>
              <a:ext uri="{FF2B5EF4-FFF2-40B4-BE49-F238E27FC236}">
                <a16:creationId xmlns:a16="http://schemas.microsoft.com/office/drawing/2014/main" id="{902BFBA4-D7F5-4A66-9FAD-AD58CCA60F12}"/>
              </a:ext>
            </a:extLst>
          </p:cNvPr>
          <p:cNvSpPr>
            <a:spLocks noGrp="1"/>
          </p:cNvSpPr>
          <p:nvPr>
            <p:ph idx="1"/>
          </p:nvPr>
        </p:nvSpPr>
        <p:spPr/>
        <p:txBody>
          <a:bodyPr/>
          <a:lstStyle/>
          <a:p>
            <a:r>
              <a:rPr lang="de-DE" altLang="cs-CZ" b="1" dirty="0">
                <a:solidFill>
                  <a:srgbClr val="FF0000"/>
                </a:solidFill>
              </a:rPr>
              <a:t>Definition</a:t>
            </a:r>
            <a:r>
              <a:rPr lang="de-DE" altLang="cs-CZ" b="1" dirty="0"/>
              <a:t>: Idiomatik als Bestandteil der Phraseologie: feste Wortgruppen</a:t>
            </a:r>
          </a:p>
          <a:p>
            <a:r>
              <a:rPr lang="de-DE" altLang="cs-CZ" b="1" dirty="0">
                <a:solidFill>
                  <a:srgbClr val="FF0000"/>
                </a:solidFill>
              </a:rPr>
              <a:t>Merkmale</a:t>
            </a:r>
            <a:r>
              <a:rPr lang="de-DE" altLang="cs-CZ" b="1" dirty="0"/>
              <a:t>: </a:t>
            </a:r>
            <a:r>
              <a:rPr lang="de-DE" altLang="cs-CZ" b="1" dirty="0" err="1"/>
              <a:t>Polylexikalität</a:t>
            </a:r>
            <a:r>
              <a:rPr lang="de-DE" altLang="cs-CZ" b="1" dirty="0"/>
              <a:t>, (relative) Stabilität, Reproduzierbarkeit, </a:t>
            </a:r>
            <a:r>
              <a:rPr lang="de-DE" altLang="cs-CZ" b="1" dirty="0">
                <a:solidFill>
                  <a:srgbClr val="FFC000"/>
                </a:solidFill>
              </a:rPr>
              <a:t>Idiomatizität</a:t>
            </a:r>
            <a:r>
              <a:rPr lang="de-DE" altLang="cs-CZ" b="1" dirty="0"/>
              <a:t>: semantische Transformation: </a:t>
            </a:r>
            <a:r>
              <a:rPr lang="de-DE" altLang="cs-CZ" b="1" i="1" dirty="0"/>
              <a:t>ins Gras beißen</a:t>
            </a:r>
          </a:p>
          <a:p>
            <a:r>
              <a:rPr lang="de-DE" altLang="cs-CZ" b="1" dirty="0"/>
              <a:t>Bedeutung lässt sich nicht „Wort für Wort“ interpretieren</a:t>
            </a:r>
            <a:endParaRPr lang="cs-CZ" altLang="cs-CZ" b="1" dirty="0"/>
          </a:p>
          <a:p>
            <a:endParaRPr lang="cs-CZ" dirty="0"/>
          </a:p>
        </p:txBody>
      </p:sp>
    </p:spTree>
    <p:extLst>
      <p:ext uri="{BB962C8B-B14F-4D97-AF65-F5344CB8AC3E}">
        <p14:creationId xmlns:p14="http://schemas.microsoft.com/office/powerpoint/2010/main" val="425399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26108A-6AF6-400A-ABFB-FF0D29436288}"/>
              </a:ext>
            </a:extLst>
          </p:cNvPr>
          <p:cNvSpPr>
            <a:spLocks noGrp="1"/>
          </p:cNvSpPr>
          <p:nvPr>
            <p:ph type="title"/>
          </p:nvPr>
        </p:nvSpPr>
        <p:spPr/>
        <p:txBody>
          <a:bodyPr/>
          <a:lstStyle/>
          <a:p>
            <a:r>
              <a:rPr lang="de-DE" altLang="cs-CZ" b="1" dirty="0"/>
              <a:t>Einteilung der Phraseologismen</a:t>
            </a:r>
            <a:endParaRPr lang="cs-CZ" dirty="0"/>
          </a:p>
        </p:txBody>
      </p:sp>
      <p:sp>
        <p:nvSpPr>
          <p:cNvPr id="3" name="Zástupný obsah 2">
            <a:extLst>
              <a:ext uri="{FF2B5EF4-FFF2-40B4-BE49-F238E27FC236}">
                <a16:creationId xmlns:a16="http://schemas.microsoft.com/office/drawing/2014/main" id="{CD80ECC2-422B-414E-A1A8-805488C9FE54}"/>
              </a:ext>
            </a:extLst>
          </p:cNvPr>
          <p:cNvSpPr>
            <a:spLocks noGrp="1"/>
          </p:cNvSpPr>
          <p:nvPr>
            <p:ph idx="1"/>
          </p:nvPr>
        </p:nvSpPr>
        <p:spPr/>
        <p:txBody>
          <a:bodyPr>
            <a:normAutofit fontScale="70000" lnSpcReduction="20000"/>
          </a:bodyPr>
          <a:lstStyle/>
          <a:p>
            <a:r>
              <a:rPr lang="de-DE" altLang="cs-CZ" sz="2400" b="1" dirty="0"/>
              <a:t>Verbale und nominale </a:t>
            </a:r>
            <a:r>
              <a:rPr lang="de-DE" altLang="cs-CZ" sz="2400" b="1" dirty="0">
                <a:solidFill>
                  <a:srgbClr val="FF0000"/>
                </a:solidFill>
              </a:rPr>
              <a:t>Idiome</a:t>
            </a:r>
            <a:r>
              <a:rPr lang="de-DE" altLang="cs-CZ" sz="2400" b="1" dirty="0"/>
              <a:t>: </a:t>
            </a:r>
            <a:r>
              <a:rPr lang="de-DE" altLang="cs-CZ" sz="2400" b="1" i="1" dirty="0"/>
              <a:t>lange Finger machen, Vater Staat</a:t>
            </a:r>
          </a:p>
          <a:p>
            <a:r>
              <a:rPr lang="de-DE" altLang="cs-CZ" sz="2400" b="1" dirty="0">
                <a:solidFill>
                  <a:srgbClr val="FF0000"/>
                </a:solidFill>
              </a:rPr>
              <a:t>Vergleiche</a:t>
            </a:r>
            <a:r>
              <a:rPr lang="de-DE" altLang="cs-CZ" sz="2400" b="1" dirty="0"/>
              <a:t>: </a:t>
            </a:r>
            <a:r>
              <a:rPr lang="de-DE" altLang="cs-CZ" sz="2400" b="1" i="1" dirty="0"/>
              <a:t>schweigen wie ein Grab</a:t>
            </a:r>
          </a:p>
          <a:p>
            <a:r>
              <a:rPr lang="de-DE" altLang="cs-CZ" sz="2400" b="1" dirty="0">
                <a:solidFill>
                  <a:srgbClr val="FF0000"/>
                </a:solidFill>
              </a:rPr>
              <a:t>Paarformeln</a:t>
            </a:r>
            <a:r>
              <a:rPr lang="de-DE" altLang="cs-CZ" sz="2400" b="1" dirty="0"/>
              <a:t>: </a:t>
            </a:r>
            <a:r>
              <a:rPr lang="de-DE" altLang="cs-CZ" sz="2400" b="1" i="1" dirty="0"/>
              <a:t>mit Fug und Recht</a:t>
            </a:r>
          </a:p>
          <a:p>
            <a:r>
              <a:rPr lang="de-DE" altLang="cs-CZ" sz="2400" b="1" dirty="0">
                <a:solidFill>
                  <a:srgbClr val="FF0000"/>
                </a:solidFill>
              </a:rPr>
              <a:t>Kollokationen</a:t>
            </a:r>
            <a:r>
              <a:rPr lang="de-DE" altLang="cs-CZ" sz="2400" b="1" dirty="0"/>
              <a:t>: </a:t>
            </a:r>
            <a:r>
              <a:rPr lang="de-DE" altLang="cs-CZ" sz="2400" b="1" i="1" dirty="0"/>
              <a:t>ein Geständnis ablegen, Anzeige erstatten, wie aus gut informierten Kreisen verlautete…</a:t>
            </a:r>
          </a:p>
          <a:p>
            <a:r>
              <a:rPr lang="de-DE" altLang="cs-CZ" sz="2400" b="1" dirty="0">
                <a:solidFill>
                  <a:srgbClr val="FF0000"/>
                </a:solidFill>
              </a:rPr>
              <a:t>Feste Phrasen</a:t>
            </a:r>
            <a:r>
              <a:rPr lang="de-DE" altLang="cs-CZ" sz="2400" b="1" dirty="0"/>
              <a:t>, </a:t>
            </a:r>
            <a:r>
              <a:rPr lang="de-DE" altLang="cs-CZ" sz="2400" b="1" dirty="0">
                <a:solidFill>
                  <a:srgbClr val="FF0000"/>
                </a:solidFill>
              </a:rPr>
              <a:t>Sprichwörter</a:t>
            </a:r>
            <a:r>
              <a:rPr lang="de-DE" altLang="cs-CZ" sz="2400" b="1" dirty="0"/>
              <a:t>, </a:t>
            </a:r>
            <a:r>
              <a:rPr lang="de-DE" altLang="cs-CZ" sz="2400" b="1" dirty="0">
                <a:solidFill>
                  <a:srgbClr val="FF0000"/>
                </a:solidFill>
              </a:rPr>
              <a:t>geflügelte Worte</a:t>
            </a:r>
            <a:r>
              <a:rPr lang="de-DE" altLang="cs-CZ" sz="2400" b="1" dirty="0"/>
              <a:t>:</a:t>
            </a:r>
          </a:p>
          <a:p>
            <a:pPr>
              <a:buFontTx/>
              <a:buNone/>
            </a:pPr>
            <a:r>
              <a:rPr lang="de-DE" altLang="cs-CZ" sz="2400" b="1" dirty="0"/>
              <a:t>     </a:t>
            </a:r>
            <a:r>
              <a:rPr lang="de-DE" altLang="cs-CZ" sz="2400" b="1" i="1" dirty="0"/>
              <a:t>Da liegt der Hase im Pfeffer.</a:t>
            </a:r>
          </a:p>
          <a:p>
            <a:pPr>
              <a:buFontTx/>
              <a:buNone/>
            </a:pPr>
            <a:r>
              <a:rPr lang="de-DE" altLang="cs-CZ" sz="2400" b="1" i="1" dirty="0"/>
              <a:t>     Man soll den Tag nicht vor dem Abend loben.</a:t>
            </a:r>
          </a:p>
          <a:p>
            <a:pPr>
              <a:buFontTx/>
              <a:buNone/>
            </a:pPr>
            <a:r>
              <a:rPr lang="de-DE" altLang="cs-CZ" sz="2400" b="1" i="1" dirty="0"/>
              <a:t>     Nach uns die Sintflut.</a:t>
            </a:r>
            <a:endParaRPr lang="cs-CZ" altLang="cs-CZ" sz="2400" b="1" dirty="0"/>
          </a:p>
          <a:p>
            <a:endParaRPr lang="cs-CZ" dirty="0"/>
          </a:p>
        </p:txBody>
      </p:sp>
    </p:spTree>
    <p:extLst>
      <p:ext uri="{BB962C8B-B14F-4D97-AF65-F5344CB8AC3E}">
        <p14:creationId xmlns:p14="http://schemas.microsoft.com/office/powerpoint/2010/main" val="132017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F81323-5220-4B11-9F19-54B3639FE111}"/>
              </a:ext>
            </a:extLst>
          </p:cNvPr>
          <p:cNvSpPr>
            <a:spLocks noGrp="1"/>
          </p:cNvSpPr>
          <p:nvPr>
            <p:ph type="title"/>
          </p:nvPr>
        </p:nvSpPr>
        <p:spPr/>
        <p:txBody>
          <a:bodyPr/>
          <a:lstStyle/>
          <a:p>
            <a:r>
              <a:rPr lang="cs-CZ" dirty="0" err="1"/>
              <a:t>Fachliteratur</a:t>
            </a:r>
            <a:endParaRPr lang="cs-CZ" dirty="0"/>
          </a:p>
        </p:txBody>
      </p:sp>
      <p:sp>
        <p:nvSpPr>
          <p:cNvPr id="3" name="Zástupný obsah 2">
            <a:extLst>
              <a:ext uri="{FF2B5EF4-FFF2-40B4-BE49-F238E27FC236}">
                <a16:creationId xmlns:a16="http://schemas.microsoft.com/office/drawing/2014/main" id="{913D9C06-DCCA-4AFD-91BA-F489567DE8DB}"/>
              </a:ext>
            </a:extLst>
          </p:cNvPr>
          <p:cNvSpPr>
            <a:spLocks noGrp="1"/>
          </p:cNvSpPr>
          <p:nvPr>
            <p:ph idx="1"/>
          </p:nvPr>
        </p:nvSpPr>
        <p:spPr/>
        <p:txBody>
          <a:bodyPr/>
          <a:lstStyle/>
          <a:p>
            <a:r>
              <a:rPr lang="cs-CZ" altLang="cs-CZ" sz="2400" b="1" dirty="0"/>
              <a:t>Burger, Harald: </a:t>
            </a:r>
            <a:r>
              <a:rPr lang="cs-CZ" altLang="cs-CZ" sz="2400" b="1" dirty="0" err="1"/>
              <a:t>Sprache</a:t>
            </a:r>
            <a:r>
              <a:rPr lang="cs-CZ" altLang="cs-CZ" sz="2400" b="1" dirty="0"/>
              <a:t> der </a:t>
            </a:r>
            <a:r>
              <a:rPr lang="cs-CZ" altLang="cs-CZ" sz="2400" b="1" dirty="0" err="1"/>
              <a:t>Massenmedien</a:t>
            </a:r>
            <a:r>
              <a:rPr lang="cs-CZ" altLang="cs-CZ" sz="2400" b="1" dirty="0"/>
              <a:t>, </a:t>
            </a:r>
            <a:r>
              <a:rPr lang="cs-CZ" altLang="cs-CZ" sz="2400" b="1" dirty="0" err="1"/>
              <a:t>Berlin</a:t>
            </a:r>
            <a:r>
              <a:rPr lang="cs-CZ" altLang="cs-CZ" sz="2400" b="1" dirty="0"/>
              <a:t>-New York 1990</a:t>
            </a:r>
          </a:p>
          <a:p>
            <a:r>
              <a:rPr lang="cs-CZ" altLang="cs-CZ" sz="2400" b="1" dirty="0">
                <a:solidFill>
                  <a:srgbClr val="FF0000"/>
                </a:solidFill>
              </a:rPr>
              <a:t>Burger, Harald: </a:t>
            </a:r>
            <a:r>
              <a:rPr lang="cs-CZ" altLang="cs-CZ" sz="2400" b="1" dirty="0" err="1">
                <a:solidFill>
                  <a:srgbClr val="FF0000"/>
                </a:solidFill>
              </a:rPr>
              <a:t>Mediensprache</a:t>
            </a:r>
            <a:r>
              <a:rPr lang="cs-CZ" altLang="cs-CZ" sz="2400" b="1" dirty="0">
                <a:solidFill>
                  <a:srgbClr val="FF0000"/>
                </a:solidFill>
              </a:rPr>
              <a:t>, 4. </a:t>
            </a:r>
            <a:r>
              <a:rPr lang="de-DE" altLang="cs-CZ" sz="2400" b="1" dirty="0">
                <a:solidFill>
                  <a:srgbClr val="FF0000"/>
                </a:solidFill>
              </a:rPr>
              <a:t>neu bearbeitete</a:t>
            </a:r>
            <a:r>
              <a:rPr lang="cs-CZ" altLang="cs-CZ" sz="2400" b="1" dirty="0">
                <a:solidFill>
                  <a:srgbClr val="FF0000"/>
                </a:solidFill>
              </a:rPr>
              <a:t> </a:t>
            </a:r>
            <a:r>
              <a:rPr lang="cs-CZ" altLang="cs-CZ" sz="2400" b="1" dirty="0" err="1">
                <a:solidFill>
                  <a:srgbClr val="FF0000"/>
                </a:solidFill>
              </a:rPr>
              <a:t>und</a:t>
            </a:r>
            <a:r>
              <a:rPr lang="cs-CZ" altLang="cs-CZ" sz="2400" b="1" dirty="0">
                <a:solidFill>
                  <a:srgbClr val="FF0000"/>
                </a:solidFill>
              </a:rPr>
              <a:t> </a:t>
            </a:r>
            <a:r>
              <a:rPr lang="cs-CZ" altLang="cs-CZ" sz="2400" b="1" dirty="0" err="1">
                <a:solidFill>
                  <a:srgbClr val="FF0000"/>
                </a:solidFill>
              </a:rPr>
              <a:t>erweiterte</a:t>
            </a:r>
            <a:r>
              <a:rPr lang="de-DE" altLang="cs-CZ" sz="2400" b="1" dirty="0">
                <a:solidFill>
                  <a:srgbClr val="FF0000"/>
                </a:solidFill>
              </a:rPr>
              <a:t> Auflage,</a:t>
            </a:r>
            <a:r>
              <a:rPr lang="cs-CZ" altLang="cs-CZ" sz="2400" b="1" dirty="0">
                <a:solidFill>
                  <a:srgbClr val="FF0000"/>
                </a:solidFill>
              </a:rPr>
              <a:t> </a:t>
            </a:r>
            <a:r>
              <a:rPr lang="cs-CZ" altLang="cs-CZ" sz="2400" b="1" dirty="0" err="1">
                <a:solidFill>
                  <a:srgbClr val="FF0000"/>
                </a:solidFill>
              </a:rPr>
              <a:t>Berlin</a:t>
            </a:r>
            <a:r>
              <a:rPr lang="cs-CZ" altLang="cs-CZ" sz="2400" b="1" dirty="0">
                <a:solidFill>
                  <a:srgbClr val="FF0000"/>
                </a:solidFill>
              </a:rPr>
              <a:t>-New York 2005</a:t>
            </a:r>
            <a:r>
              <a:rPr lang="de-DE" altLang="cs-CZ" sz="2400" b="1" dirty="0">
                <a:solidFill>
                  <a:srgbClr val="FF0000"/>
                </a:solidFill>
              </a:rPr>
              <a:t> und weitere Auflagen</a:t>
            </a:r>
            <a:r>
              <a:rPr lang="cs-CZ" altLang="cs-CZ" sz="2400" b="1" dirty="0">
                <a:solidFill>
                  <a:srgbClr val="FF0000"/>
                </a:solidFill>
              </a:rPr>
              <a:t> (2014)</a:t>
            </a:r>
          </a:p>
          <a:p>
            <a:r>
              <a:rPr lang="cs-CZ" altLang="cs-CZ" sz="2400" b="1" dirty="0" err="1"/>
              <a:t>Lüger</a:t>
            </a:r>
            <a:r>
              <a:rPr lang="cs-CZ" altLang="cs-CZ" sz="2400" b="1" dirty="0"/>
              <a:t>, Heinz-Helmut: </a:t>
            </a:r>
            <a:r>
              <a:rPr lang="cs-CZ" altLang="cs-CZ" sz="2400" b="1" dirty="0" err="1"/>
              <a:t>Pressesprache</a:t>
            </a:r>
            <a:r>
              <a:rPr lang="cs-CZ" altLang="cs-CZ" sz="2400" b="1" dirty="0"/>
              <a:t>, </a:t>
            </a:r>
            <a:r>
              <a:rPr lang="cs-CZ" altLang="cs-CZ" sz="2400" b="1" dirty="0" err="1"/>
              <a:t>Tübingen</a:t>
            </a:r>
            <a:r>
              <a:rPr lang="cs-CZ" altLang="cs-CZ" sz="2400" b="1" dirty="0"/>
              <a:t> 1995</a:t>
            </a:r>
          </a:p>
          <a:p>
            <a:pPr marL="0" indent="0">
              <a:buNone/>
            </a:pPr>
            <a:endParaRPr lang="cs-CZ" altLang="cs-CZ" sz="2400" b="1" dirty="0"/>
          </a:p>
          <a:p>
            <a:r>
              <a:rPr lang="cs-CZ" altLang="cs-CZ" sz="2400" b="1" dirty="0" err="1"/>
              <a:t>Abschlu</a:t>
            </a:r>
            <a:r>
              <a:rPr lang="de-DE" altLang="cs-CZ" sz="2400" b="1" dirty="0"/>
              <a:t>ß</a:t>
            </a:r>
            <a:r>
              <a:rPr lang="cs-CZ" altLang="cs-CZ" sz="2400" b="1" dirty="0"/>
              <a:t>: </a:t>
            </a:r>
            <a:r>
              <a:rPr lang="de-DE" altLang="cs-CZ" sz="2400" b="1" dirty="0"/>
              <a:t>schriftlich: </a:t>
            </a:r>
            <a:r>
              <a:rPr lang="cs-CZ" altLang="cs-CZ" sz="2400" b="1" dirty="0" err="1"/>
              <a:t>Textananalyse</a:t>
            </a:r>
            <a:endParaRPr lang="cs-CZ" altLang="cs-CZ" sz="2400" b="1" dirty="0"/>
          </a:p>
          <a:p>
            <a:endParaRPr lang="cs-CZ" dirty="0"/>
          </a:p>
        </p:txBody>
      </p:sp>
    </p:spTree>
    <p:extLst>
      <p:ext uri="{BB962C8B-B14F-4D97-AF65-F5344CB8AC3E}">
        <p14:creationId xmlns:p14="http://schemas.microsoft.com/office/powerpoint/2010/main" val="41044172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516096-2DC9-4CF5-9185-3B5D548FDF7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E79C1C79-F5A1-475F-958B-A40A6FE4D081}"/>
              </a:ext>
            </a:extLst>
          </p:cNvPr>
          <p:cNvSpPr>
            <a:spLocks noGrp="1"/>
          </p:cNvSpPr>
          <p:nvPr>
            <p:ph idx="1"/>
          </p:nvPr>
        </p:nvSpPr>
        <p:spPr/>
        <p:txBody>
          <a:bodyPr>
            <a:normAutofit fontScale="85000" lnSpcReduction="20000"/>
          </a:bodyPr>
          <a:lstStyle/>
          <a:p>
            <a:r>
              <a:rPr lang="cs-CZ" altLang="cs-CZ" b="1" dirty="0" err="1">
                <a:solidFill>
                  <a:srgbClr val="002060"/>
                </a:solidFill>
              </a:rPr>
              <a:t>Auflockerung</a:t>
            </a:r>
            <a:r>
              <a:rPr lang="cs-CZ" altLang="cs-CZ" b="1" dirty="0">
                <a:solidFill>
                  <a:srgbClr val="002060"/>
                </a:solidFill>
              </a:rPr>
              <a:t> der </a:t>
            </a:r>
            <a:r>
              <a:rPr lang="cs-CZ" altLang="cs-CZ" b="1" dirty="0" err="1">
                <a:solidFill>
                  <a:srgbClr val="002060"/>
                </a:solidFill>
              </a:rPr>
              <a:t>Informationen</a:t>
            </a:r>
            <a:r>
              <a:rPr lang="cs-CZ" altLang="cs-CZ" b="1" dirty="0">
                <a:solidFill>
                  <a:srgbClr val="002060"/>
                </a:solidFill>
              </a:rPr>
              <a:t> durch </a:t>
            </a:r>
            <a:r>
              <a:rPr lang="cs-CZ" altLang="cs-CZ" b="1" dirty="0" err="1">
                <a:solidFill>
                  <a:srgbClr val="002060"/>
                </a:solidFill>
              </a:rPr>
              <a:t>Anschaulichkeit</a:t>
            </a:r>
            <a:r>
              <a:rPr lang="cs-CZ" altLang="cs-CZ" b="1" dirty="0">
                <a:solidFill>
                  <a:srgbClr val="002060"/>
                </a:solidFill>
              </a:rPr>
              <a:t> </a:t>
            </a:r>
            <a:r>
              <a:rPr lang="cs-CZ" altLang="cs-CZ" b="1" dirty="0" err="1">
                <a:solidFill>
                  <a:srgbClr val="002060"/>
                </a:solidFill>
              </a:rPr>
              <a:t>und</a:t>
            </a:r>
            <a:r>
              <a:rPr lang="cs-CZ" altLang="cs-CZ" b="1" dirty="0">
                <a:solidFill>
                  <a:srgbClr val="002060"/>
                </a:solidFill>
              </a:rPr>
              <a:t> </a:t>
            </a:r>
            <a:r>
              <a:rPr lang="cs-CZ" altLang="cs-CZ" b="1" dirty="0" err="1">
                <a:solidFill>
                  <a:srgbClr val="002060"/>
                </a:solidFill>
              </a:rPr>
              <a:t>Bildlichkeit</a:t>
            </a:r>
            <a:r>
              <a:rPr lang="cs-CZ" altLang="cs-CZ" dirty="0"/>
              <a:t>:</a:t>
            </a:r>
            <a:r>
              <a:rPr lang="de-DE" altLang="cs-CZ" dirty="0"/>
              <a:t> </a:t>
            </a:r>
            <a:endParaRPr lang="cs-CZ" altLang="cs-CZ" dirty="0"/>
          </a:p>
          <a:p>
            <a:r>
              <a:rPr lang="cs-CZ" altLang="cs-CZ" b="1" i="1" dirty="0"/>
              <a:t>Mona Lisa, </a:t>
            </a:r>
            <a:r>
              <a:rPr lang="cs-CZ" altLang="cs-CZ" b="1" i="1" dirty="0" err="1"/>
              <a:t>die</a:t>
            </a:r>
            <a:r>
              <a:rPr lang="cs-CZ" altLang="cs-CZ" b="1" i="1" dirty="0"/>
              <a:t> vor </a:t>
            </a:r>
            <a:r>
              <a:rPr lang="cs-CZ" altLang="cs-CZ" b="1" i="1" dirty="0" err="1"/>
              <a:t>ein</a:t>
            </a:r>
            <a:r>
              <a:rPr lang="cs-CZ" altLang="cs-CZ" b="1" i="1" dirty="0"/>
              <a:t> </a:t>
            </a:r>
            <a:r>
              <a:rPr lang="cs-CZ" altLang="cs-CZ" b="1" i="1" dirty="0" err="1"/>
              <a:t>paar</a:t>
            </a:r>
            <a:r>
              <a:rPr lang="cs-CZ" altLang="cs-CZ" b="1" i="1" dirty="0"/>
              <a:t> </a:t>
            </a:r>
            <a:r>
              <a:rPr lang="cs-CZ" altLang="cs-CZ" b="1" i="1" dirty="0" err="1"/>
              <a:t>Jahrhunderten</a:t>
            </a:r>
            <a:r>
              <a:rPr lang="cs-CZ" altLang="cs-CZ" b="1" i="1" dirty="0"/>
              <a:t> den M</a:t>
            </a:r>
            <a:r>
              <a:rPr lang="de-DE" altLang="cs-CZ" b="1" i="1" dirty="0" err="1"/>
              <a:t>ännern</a:t>
            </a:r>
            <a:r>
              <a:rPr lang="de-DE" altLang="cs-CZ" b="1" i="1" dirty="0"/>
              <a:t> </a:t>
            </a:r>
            <a:r>
              <a:rPr lang="de-DE" altLang="cs-CZ" b="1" i="1" u="sng" dirty="0"/>
              <a:t>den Kopf verdreht </a:t>
            </a:r>
            <a:r>
              <a:rPr lang="de-DE" altLang="cs-CZ" b="1" i="1" dirty="0"/>
              <a:t>hat…</a:t>
            </a:r>
          </a:p>
          <a:p>
            <a:r>
              <a:rPr lang="de-DE" altLang="cs-CZ" b="1" i="1" dirty="0"/>
              <a:t>Wegen des Mädchens </a:t>
            </a:r>
            <a:r>
              <a:rPr lang="de-DE" altLang="cs-CZ" b="1" i="1" u="sng" dirty="0"/>
              <a:t>gerieten sich </a:t>
            </a:r>
            <a:r>
              <a:rPr lang="de-DE" altLang="cs-CZ" b="1" i="1" dirty="0"/>
              <a:t>ein belgischer Soldat und mehrere Gäste </a:t>
            </a:r>
            <a:r>
              <a:rPr lang="de-DE" altLang="cs-CZ" b="1" i="1" u="sng" dirty="0"/>
              <a:t>in die Haare</a:t>
            </a:r>
            <a:r>
              <a:rPr lang="de-DE" altLang="cs-CZ" b="1" i="1" dirty="0"/>
              <a:t>…</a:t>
            </a:r>
          </a:p>
          <a:p>
            <a:r>
              <a:rPr lang="de-DE" altLang="cs-CZ" b="1" i="1" u="sng" dirty="0"/>
              <a:t>Vater Staat</a:t>
            </a:r>
            <a:r>
              <a:rPr lang="de-DE" altLang="cs-CZ" b="1" i="1" dirty="0"/>
              <a:t> </a:t>
            </a:r>
            <a:r>
              <a:rPr lang="de-DE" altLang="cs-CZ" b="1" i="1" u="sng" dirty="0"/>
              <a:t>hält seine Hand </a:t>
            </a:r>
            <a:r>
              <a:rPr lang="de-DE" altLang="cs-CZ" b="1" i="1" dirty="0"/>
              <a:t>schützend über seine Bürger</a:t>
            </a:r>
          </a:p>
          <a:p>
            <a:r>
              <a:rPr lang="de-DE" altLang="cs-CZ" b="1" i="1" dirty="0"/>
              <a:t>Der Präsident hat </a:t>
            </a:r>
            <a:r>
              <a:rPr lang="de-DE" altLang="cs-CZ" b="1" i="1" u="sng" dirty="0"/>
              <a:t>auf die falsche Karte gesetzt</a:t>
            </a:r>
            <a:r>
              <a:rPr lang="de-DE" altLang="cs-CZ" b="1" i="1" dirty="0"/>
              <a:t>.</a:t>
            </a:r>
          </a:p>
          <a:p>
            <a:r>
              <a:rPr lang="de-DE" altLang="cs-CZ" b="1" i="1" dirty="0"/>
              <a:t>Die Partei könnte </a:t>
            </a:r>
            <a:r>
              <a:rPr lang="de-DE" altLang="cs-CZ" b="1" i="1" u="sng" dirty="0"/>
              <a:t>zwischen die Mühlsteine </a:t>
            </a:r>
            <a:r>
              <a:rPr lang="de-DE" altLang="cs-CZ" b="1" i="1" dirty="0"/>
              <a:t>…geraten.</a:t>
            </a:r>
          </a:p>
          <a:p>
            <a:pPr>
              <a:buFontTx/>
              <a:buNone/>
            </a:pPr>
            <a:r>
              <a:rPr lang="cs-CZ" altLang="cs-CZ" b="1" i="1" dirty="0"/>
              <a:t>    </a:t>
            </a:r>
          </a:p>
          <a:p>
            <a:r>
              <a:rPr lang="cs-CZ" altLang="cs-CZ" b="1" dirty="0" err="1">
                <a:solidFill>
                  <a:srgbClr val="FF0000"/>
                </a:solidFill>
              </a:rPr>
              <a:t>Quellenbereiche</a:t>
            </a:r>
            <a:r>
              <a:rPr lang="cs-CZ" altLang="cs-CZ" b="1" dirty="0">
                <a:solidFill>
                  <a:srgbClr val="FF0000"/>
                </a:solidFill>
              </a:rPr>
              <a:t>: </a:t>
            </a:r>
            <a:r>
              <a:rPr lang="de-DE" altLang="cs-CZ" b="1" dirty="0">
                <a:solidFill>
                  <a:srgbClr val="FF0000"/>
                </a:solidFill>
              </a:rPr>
              <a:t>Körperteile, Spiele, Handwerk, Handel, Wirtschaft, Militär</a:t>
            </a:r>
            <a:r>
              <a:rPr lang="cs-CZ" altLang="cs-CZ" dirty="0"/>
              <a:t>…</a:t>
            </a:r>
            <a:endParaRPr lang="cs-CZ" altLang="cs-CZ" i="1" dirty="0"/>
          </a:p>
          <a:p>
            <a:endParaRPr lang="cs-CZ" dirty="0"/>
          </a:p>
        </p:txBody>
      </p:sp>
    </p:spTree>
    <p:extLst>
      <p:ext uri="{BB962C8B-B14F-4D97-AF65-F5344CB8AC3E}">
        <p14:creationId xmlns:p14="http://schemas.microsoft.com/office/powerpoint/2010/main" val="123130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A82689-FF50-476A-9705-DBE2BF388638}"/>
              </a:ext>
            </a:extLst>
          </p:cNvPr>
          <p:cNvSpPr>
            <a:spLocks noGrp="1"/>
          </p:cNvSpPr>
          <p:nvPr>
            <p:ph type="title"/>
          </p:nvPr>
        </p:nvSpPr>
        <p:spPr/>
        <p:txBody>
          <a:bodyPr/>
          <a:lstStyle/>
          <a:p>
            <a:r>
              <a:rPr lang="cs-CZ" altLang="cs-CZ" dirty="0" err="1"/>
              <a:t>Funktionen</a:t>
            </a:r>
            <a:r>
              <a:rPr lang="cs-CZ" altLang="cs-CZ" dirty="0"/>
              <a:t> der Idiomatik:</a:t>
            </a:r>
            <a:endParaRPr lang="cs-CZ" dirty="0"/>
          </a:p>
        </p:txBody>
      </p:sp>
      <p:sp>
        <p:nvSpPr>
          <p:cNvPr id="3" name="Zástupný obsah 2">
            <a:extLst>
              <a:ext uri="{FF2B5EF4-FFF2-40B4-BE49-F238E27FC236}">
                <a16:creationId xmlns:a16="http://schemas.microsoft.com/office/drawing/2014/main" id="{681AEB30-F1E8-44AE-8574-7EA066A766F0}"/>
              </a:ext>
            </a:extLst>
          </p:cNvPr>
          <p:cNvSpPr>
            <a:spLocks noGrp="1"/>
          </p:cNvSpPr>
          <p:nvPr>
            <p:ph idx="1"/>
          </p:nvPr>
        </p:nvSpPr>
        <p:spPr/>
        <p:txBody>
          <a:bodyPr>
            <a:normAutofit fontScale="92500" lnSpcReduction="20000"/>
          </a:bodyPr>
          <a:lstStyle/>
          <a:p>
            <a:r>
              <a:rPr lang="de-DE" altLang="cs-CZ" b="1" dirty="0">
                <a:solidFill>
                  <a:schemeClr val="bg1"/>
                </a:solidFill>
              </a:rPr>
              <a:t>Emotionalisierung, Expressivität, Humor, Satire, Ironie:</a:t>
            </a:r>
          </a:p>
          <a:p>
            <a:r>
              <a:rPr lang="de-DE" altLang="cs-CZ" b="1" i="1" dirty="0"/>
              <a:t>Drei faustdicke Chancen…, dann war </a:t>
            </a:r>
            <a:r>
              <a:rPr lang="de-DE" altLang="cs-CZ" b="1" i="1" u="sng" dirty="0"/>
              <a:t>das Pulver verschossen</a:t>
            </a:r>
            <a:r>
              <a:rPr lang="cs-CZ" altLang="cs-CZ" b="1" i="1" dirty="0"/>
              <a:t> </a:t>
            </a:r>
            <a:r>
              <a:rPr lang="cs-CZ" altLang="cs-CZ" b="1" dirty="0"/>
              <a:t>(</a:t>
            </a:r>
            <a:r>
              <a:rPr lang="cs-CZ" altLang="cs-CZ" b="1" dirty="0" err="1"/>
              <a:t>Quellen</a:t>
            </a:r>
            <a:r>
              <a:rPr lang="cs-CZ" altLang="cs-CZ" b="1" dirty="0"/>
              <a:t>- </a:t>
            </a:r>
            <a:r>
              <a:rPr lang="cs-CZ" altLang="cs-CZ" b="1" dirty="0" err="1"/>
              <a:t>und</a:t>
            </a:r>
            <a:r>
              <a:rPr lang="cs-CZ" altLang="cs-CZ" b="1" dirty="0"/>
              <a:t> </a:t>
            </a:r>
            <a:r>
              <a:rPr lang="cs-CZ" altLang="cs-CZ" b="1" dirty="0" err="1"/>
              <a:t>Zielbereich</a:t>
            </a:r>
            <a:r>
              <a:rPr lang="cs-CZ" altLang="cs-CZ" b="1" dirty="0"/>
              <a:t>)</a:t>
            </a:r>
            <a:endParaRPr lang="de-DE" altLang="cs-CZ" b="1" dirty="0"/>
          </a:p>
          <a:p>
            <a:r>
              <a:rPr lang="de-DE" altLang="cs-CZ" b="1" i="1" dirty="0"/>
              <a:t>Der Bundesligaskandal hat Schalke </a:t>
            </a:r>
            <a:r>
              <a:rPr lang="de-DE" altLang="cs-CZ" b="1" i="1" u="sng" dirty="0"/>
              <a:t>an den Rand des Abgrunds </a:t>
            </a:r>
            <a:r>
              <a:rPr lang="de-DE" altLang="cs-CZ" b="1" i="1" dirty="0"/>
              <a:t>geführt.</a:t>
            </a:r>
          </a:p>
          <a:p>
            <a:r>
              <a:rPr lang="de-DE" altLang="cs-CZ" b="1" i="1" dirty="0"/>
              <a:t>Der Präsident des Vereins </a:t>
            </a:r>
            <a:r>
              <a:rPr lang="de-DE" altLang="cs-CZ" b="1" i="1" u="sng" dirty="0"/>
              <a:t>goss Öl ins Feuer</a:t>
            </a:r>
            <a:r>
              <a:rPr lang="de-DE" altLang="cs-CZ" b="1" i="1" dirty="0"/>
              <a:t>…</a:t>
            </a:r>
          </a:p>
          <a:p>
            <a:r>
              <a:rPr lang="de-DE" altLang="cs-CZ" b="1" i="1" dirty="0"/>
              <a:t>Bei vielen Kumpels </a:t>
            </a:r>
            <a:r>
              <a:rPr lang="de-DE" altLang="cs-CZ" b="1" i="1" u="sng" dirty="0"/>
              <a:t>lief die Galle über</a:t>
            </a:r>
            <a:r>
              <a:rPr lang="de-DE" altLang="cs-CZ" b="1" i="1" dirty="0"/>
              <a:t>…</a:t>
            </a:r>
          </a:p>
          <a:p>
            <a:r>
              <a:rPr lang="de-DE" altLang="cs-CZ" b="1" dirty="0">
                <a:solidFill>
                  <a:srgbClr val="FF0000"/>
                </a:solidFill>
              </a:rPr>
              <a:t>Variationen und Modifikationen:</a:t>
            </a:r>
          </a:p>
          <a:p>
            <a:r>
              <a:rPr lang="de-DE" altLang="cs-CZ" b="1" i="1" dirty="0"/>
              <a:t>Über Manhattan </a:t>
            </a:r>
            <a:r>
              <a:rPr lang="de-DE" altLang="cs-CZ" b="1" i="1" u="sng" dirty="0"/>
              <a:t>kreist der </a:t>
            </a:r>
            <a:r>
              <a:rPr lang="de-DE" altLang="cs-CZ" b="1" i="1" u="sng" dirty="0">
                <a:solidFill>
                  <a:srgbClr val="FFC000"/>
                </a:solidFill>
              </a:rPr>
              <a:t>Pleite</a:t>
            </a:r>
            <a:r>
              <a:rPr lang="de-DE" altLang="cs-CZ" b="1" i="1" u="sng" dirty="0"/>
              <a:t>geier</a:t>
            </a:r>
            <a:r>
              <a:rPr lang="de-DE" altLang="cs-CZ" b="1" i="1" dirty="0"/>
              <a:t>…</a:t>
            </a:r>
          </a:p>
          <a:p>
            <a:endParaRPr lang="cs-CZ" dirty="0"/>
          </a:p>
        </p:txBody>
      </p:sp>
    </p:spTree>
    <p:extLst>
      <p:ext uri="{BB962C8B-B14F-4D97-AF65-F5344CB8AC3E}">
        <p14:creationId xmlns:p14="http://schemas.microsoft.com/office/powerpoint/2010/main" val="26914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149DC-9A64-402D-ACBD-9B8AF8314501}"/>
              </a:ext>
            </a:extLst>
          </p:cNvPr>
          <p:cNvSpPr>
            <a:spLocks noGrp="1"/>
          </p:cNvSpPr>
          <p:nvPr>
            <p:ph type="title"/>
          </p:nvPr>
        </p:nvSpPr>
        <p:spPr/>
        <p:txBody>
          <a:bodyPr/>
          <a:lstStyle/>
          <a:p>
            <a:r>
              <a:rPr lang="de-DE" altLang="cs-CZ" b="1" dirty="0"/>
              <a:t>Der Spiegel – ein deutsches Nachrichtenmagazin</a:t>
            </a:r>
            <a:endParaRPr lang="cs-CZ" dirty="0"/>
          </a:p>
        </p:txBody>
      </p:sp>
      <p:sp>
        <p:nvSpPr>
          <p:cNvPr id="3" name="Zástupný obsah 2">
            <a:extLst>
              <a:ext uri="{FF2B5EF4-FFF2-40B4-BE49-F238E27FC236}">
                <a16:creationId xmlns:a16="http://schemas.microsoft.com/office/drawing/2014/main" id="{102B5DD5-650D-4D47-999A-13E51AE6398F}"/>
              </a:ext>
            </a:extLst>
          </p:cNvPr>
          <p:cNvSpPr>
            <a:spLocks noGrp="1"/>
          </p:cNvSpPr>
          <p:nvPr>
            <p:ph idx="1"/>
          </p:nvPr>
        </p:nvSpPr>
        <p:spPr/>
        <p:txBody>
          <a:bodyPr/>
          <a:lstStyle/>
          <a:p>
            <a:r>
              <a:rPr lang="de-DE" altLang="cs-CZ" b="1" dirty="0"/>
              <a:t>Allgemeines: gegründet 1947 von Rudolf Augstein, Vorbild: das amerikanische „time“ – Magazin</a:t>
            </a:r>
          </a:p>
          <a:p>
            <a:r>
              <a:rPr lang="de-DE" altLang="cs-CZ" b="1" dirty="0"/>
              <a:t>Auswahl aus den Nachrichten einer Woche</a:t>
            </a:r>
          </a:p>
          <a:p>
            <a:r>
              <a:rPr lang="de-DE" altLang="cs-CZ" b="1" dirty="0"/>
              <a:t>Festgelegte Rubriken/Ressorts: „Titelgeschichte“, Deutschland, Gesellschaft, Wirtschaft, Ausland, Kultur, Wissenschaft/Technik, Sport</a:t>
            </a:r>
            <a:endParaRPr lang="cs-CZ" altLang="cs-CZ" b="1" dirty="0"/>
          </a:p>
          <a:p>
            <a:endParaRPr lang="cs-CZ" dirty="0"/>
          </a:p>
        </p:txBody>
      </p:sp>
    </p:spTree>
    <p:extLst>
      <p:ext uri="{BB962C8B-B14F-4D97-AF65-F5344CB8AC3E}">
        <p14:creationId xmlns:p14="http://schemas.microsoft.com/office/powerpoint/2010/main" val="229388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E803D7-037C-4E64-BAEE-471C6907AD97}"/>
              </a:ext>
            </a:extLst>
          </p:cNvPr>
          <p:cNvSpPr>
            <a:spLocks noGrp="1"/>
          </p:cNvSpPr>
          <p:nvPr>
            <p:ph type="title"/>
          </p:nvPr>
        </p:nvSpPr>
        <p:spPr/>
        <p:txBody>
          <a:bodyPr/>
          <a:lstStyle/>
          <a:p>
            <a:r>
              <a:rPr lang="de-DE" altLang="cs-CZ" b="1" dirty="0"/>
              <a:t>Sprachprinzipien</a:t>
            </a:r>
            <a:r>
              <a:rPr lang="cs-CZ" altLang="cs-CZ" b="1" dirty="0"/>
              <a:t> in „Der Spiegel“</a:t>
            </a:r>
            <a:endParaRPr lang="cs-CZ" dirty="0"/>
          </a:p>
        </p:txBody>
      </p:sp>
      <p:sp>
        <p:nvSpPr>
          <p:cNvPr id="3" name="Zástupný obsah 2">
            <a:extLst>
              <a:ext uri="{FF2B5EF4-FFF2-40B4-BE49-F238E27FC236}">
                <a16:creationId xmlns:a16="http://schemas.microsoft.com/office/drawing/2014/main" id="{86DDD7D9-1EC0-4C41-95BD-593F741048F2}"/>
              </a:ext>
            </a:extLst>
          </p:cNvPr>
          <p:cNvSpPr>
            <a:spLocks noGrp="1"/>
          </p:cNvSpPr>
          <p:nvPr>
            <p:ph idx="1"/>
          </p:nvPr>
        </p:nvSpPr>
        <p:spPr/>
        <p:txBody>
          <a:bodyPr>
            <a:normAutofit fontScale="62500" lnSpcReduction="20000"/>
          </a:bodyPr>
          <a:lstStyle/>
          <a:p>
            <a:r>
              <a:rPr lang="de-DE" altLang="cs-CZ" b="1" dirty="0">
                <a:solidFill>
                  <a:srgbClr val="0070C0"/>
                </a:solidFill>
              </a:rPr>
              <a:t>Sprache der Information</a:t>
            </a:r>
          </a:p>
          <a:p>
            <a:r>
              <a:rPr lang="de-DE" altLang="cs-CZ" b="1" dirty="0">
                <a:solidFill>
                  <a:srgbClr val="FFC000"/>
                </a:solidFill>
              </a:rPr>
              <a:t>Sprache der Wirkung </a:t>
            </a:r>
            <a:r>
              <a:rPr lang="de-DE" altLang="cs-CZ" b="1" dirty="0"/>
              <a:t>(Expressivität)</a:t>
            </a:r>
          </a:p>
          <a:p>
            <a:r>
              <a:rPr lang="de-DE" altLang="cs-CZ" b="1" dirty="0">
                <a:solidFill>
                  <a:srgbClr val="00B050"/>
                </a:solidFill>
              </a:rPr>
              <a:t>Sprache der Exklusivität </a:t>
            </a:r>
            <a:r>
              <a:rPr lang="de-DE" altLang="cs-CZ" b="1" dirty="0"/>
              <a:t>(Faszination der Leser)</a:t>
            </a:r>
          </a:p>
          <a:p>
            <a:r>
              <a:rPr lang="de-DE" altLang="cs-CZ" b="1" dirty="0"/>
              <a:t>Eigenartiger Stil: treffend, schlagfertig, witzig, humorvoll, </a:t>
            </a:r>
            <a:r>
              <a:rPr lang="de-DE" altLang="cs-CZ" b="1" dirty="0" err="1"/>
              <a:t>ironisc</a:t>
            </a:r>
            <a:r>
              <a:rPr lang="cs-CZ" altLang="cs-CZ" b="1" dirty="0"/>
              <a:t>h, bis </a:t>
            </a:r>
            <a:r>
              <a:rPr lang="cs-CZ" altLang="cs-CZ" b="1" dirty="0" err="1"/>
              <a:t>zynisch</a:t>
            </a:r>
            <a:endParaRPr lang="de-DE" altLang="cs-CZ" b="1" dirty="0"/>
          </a:p>
          <a:p>
            <a:r>
              <a:rPr lang="de-DE" altLang="cs-CZ" b="1" dirty="0">
                <a:solidFill>
                  <a:srgbClr val="FF0000"/>
                </a:solidFill>
              </a:rPr>
              <a:t>Lexik</a:t>
            </a:r>
            <a:r>
              <a:rPr lang="de-DE" altLang="cs-CZ" b="1" dirty="0"/>
              <a:t>: Kontraste exklusiver vs. </a:t>
            </a:r>
            <a:r>
              <a:rPr lang="de-DE" altLang="cs-CZ" b="1" dirty="0" err="1"/>
              <a:t>umg</a:t>
            </a:r>
            <a:r>
              <a:rPr lang="de-DE" altLang="cs-CZ" b="1" dirty="0"/>
              <a:t>.-salopper Wortschatz, </a:t>
            </a:r>
            <a:r>
              <a:rPr lang="cs-CZ" altLang="cs-CZ" b="1" dirty="0" err="1"/>
              <a:t>Fremdw</a:t>
            </a:r>
            <a:r>
              <a:rPr lang="de-DE" altLang="cs-CZ" b="1" dirty="0" err="1"/>
              <a:t>örter</a:t>
            </a:r>
            <a:r>
              <a:rPr lang="de-DE" altLang="cs-CZ" b="1" dirty="0"/>
              <a:t>, bewertende Adjektive:</a:t>
            </a:r>
          </a:p>
          <a:p>
            <a:pPr>
              <a:buFontTx/>
              <a:buNone/>
            </a:pPr>
            <a:r>
              <a:rPr lang="de-DE" altLang="cs-CZ" b="1" i="1" dirty="0"/>
              <a:t>    der straff rechts gescheitelte Minister</a:t>
            </a:r>
            <a:endParaRPr lang="cs-CZ" altLang="cs-CZ" b="1" i="1" dirty="0"/>
          </a:p>
          <a:p>
            <a:r>
              <a:rPr lang="cs-CZ" altLang="cs-CZ" b="1" dirty="0" err="1"/>
              <a:t>Metaphorik</a:t>
            </a:r>
            <a:r>
              <a:rPr lang="cs-CZ" altLang="cs-CZ" b="1" dirty="0"/>
              <a:t> </a:t>
            </a:r>
            <a:r>
              <a:rPr lang="cs-CZ" altLang="cs-CZ" b="1" dirty="0" err="1"/>
              <a:t>und</a:t>
            </a:r>
            <a:r>
              <a:rPr lang="cs-CZ" altLang="cs-CZ" b="1" dirty="0"/>
              <a:t> Idiomatik</a:t>
            </a:r>
            <a:endParaRPr lang="de-DE" altLang="cs-CZ" b="1" dirty="0"/>
          </a:p>
          <a:p>
            <a:r>
              <a:rPr lang="de-DE" altLang="cs-CZ" b="1" dirty="0">
                <a:solidFill>
                  <a:srgbClr val="FF0000"/>
                </a:solidFill>
              </a:rPr>
              <a:t>Syntax</a:t>
            </a:r>
            <a:r>
              <a:rPr lang="de-DE" altLang="cs-CZ" b="1" dirty="0"/>
              <a:t>: längere Sätze (logische Gedankenführung,</a:t>
            </a:r>
            <a:r>
              <a:rPr lang="cs-CZ" altLang="cs-CZ" b="1" dirty="0"/>
              <a:t> </a:t>
            </a:r>
            <a:r>
              <a:rPr lang="de-DE" altLang="cs-CZ" b="1" dirty="0"/>
              <a:t>Argumentation)</a:t>
            </a:r>
            <a:endParaRPr lang="cs-CZ" altLang="cs-CZ" b="1" dirty="0"/>
          </a:p>
          <a:p>
            <a:r>
              <a:rPr lang="cs-CZ" altLang="cs-CZ" b="1" dirty="0" err="1"/>
              <a:t>Beispiel</a:t>
            </a:r>
            <a:r>
              <a:rPr lang="cs-CZ" altLang="cs-CZ" b="1" dirty="0"/>
              <a:t>: </a:t>
            </a:r>
            <a:r>
              <a:rPr lang="cs-CZ" altLang="cs-CZ" b="1" dirty="0" err="1"/>
              <a:t>Plattgepaukt</a:t>
            </a:r>
            <a:r>
              <a:rPr lang="cs-CZ" altLang="cs-CZ" b="1" dirty="0"/>
              <a:t>. </a:t>
            </a:r>
            <a:r>
              <a:rPr lang="cs-CZ" altLang="cs-CZ" b="1" dirty="0" err="1"/>
              <a:t>Wer</a:t>
            </a:r>
            <a:r>
              <a:rPr lang="cs-CZ" altLang="cs-CZ" b="1" dirty="0"/>
              <a:t> </a:t>
            </a:r>
            <a:r>
              <a:rPr lang="cs-CZ" altLang="cs-CZ" b="1" dirty="0" err="1"/>
              <a:t>Kinder</a:t>
            </a:r>
            <a:r>
              <a:rPr lang="cs-CZ" altLang="cs-CZ" b="1" dirty="0"/>
              <a:t> oder </a:t>
            </a:r>
            <a:r>
              <a:rPr lang="cs-CZ" altLang="cs-CZ" b="1" dirty="0" err="1"/>
              <a:t>Eltern</a:t>
            </a:r>
            <a:r>
              <a:rPr lang="cs-CZ" altLang="cs-CZ" b="1" dirty="0"/>
              <a:t> nach dem </a:t>
            </a:r>
            <a:r>
              <a:rPr lang="cs-CZ" altLang="cs-CZ" b="1" dirty="0" err="1"/>
              <a:t>Schulalltag</a:t>
            </a:r>
            <a:r>
              <a:rPr lang="cs-CZ" altLang="cs-CZ" b="1" dirty="0"/>
              <a:t> </a:t>
            </a:r>
            <a:r>
              <a:rPr lang="cs-CZ" altLang="cs-CZ" b="1" dirty="0" err="1"/>
              <a:t>fragt</a:t>
            </a:r>
            <a:r>
              <a:rPr lang="cs-CZ" altLang="cs-CZ" b="1" dirty="0"/>
              <a:t>,</a:t>
            </a:r>
            <a:r>
              <a:rPr lang="de-DE" altLang="cs-CZ" b="1" dirty="0"/>
              <a:t> hört dramatische Klagen über Schufterei und Strapazen. Üben die Lehrer tatsächlich zu </a:t>
            </a:r>
            <a:r>
              <a:rPr lang="de-DE" altLang="cs-CZ" b="1"/>
              <a:t>großen Leistungsdruck aus?</a:t>
            </a:r>
            <a:endParaRPr lang="cs-CZ" altLang="cs-CZ" b="1" dirty="0"/>
          </a:p>
          <a:p>
            <a:endParaRPr lang="cs-CZ" dirty="0"/>
          </a:p>
        </p:txBody>
      </p:sp>
    </p:spTree>
    <p:extLst>
      <p:ext uri="{BB962C8B-B14F-4D97-AF65-F5344CB8AC3E}">
        <p14:creationId xmlns:p14="http://schemas.microsoft.com/office/powerpoint/2010/main" val="24755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0F08C-DC6C-439B-810E-090749839C30}"/>
              </a:ext>
            </a:extLst>
          </p:cNvPr>
          <p:cNvSpPr>
            <a:spLocks noGrp="1"/>
          </p:cNvSpPr>
          <p:nvPr>
            <p:ph type="title"/>
          </p:nvPr>
        </p:nvSpPr>
        <p:spPr/>
        <p:txBody>
          <a:bodyPr/>
          <a:lstStyle/>
          <a:p>
            <a:r>
              <a:rPr lang="de-DE" altLang="cs-CZ" b="1" dirty="0"/>
              <a:t>Die Bild-Zeitung</a:t>
            </a:r>
            <a:endParaRPr lang="cs-CZ" dirty="0"/>
          </a:p>
        </p:txBody>
      </p:sp>
      <p:sp>
        <p:nvSpPr>
          <p:cNvPr id="3" name="Zástupný obsah 2">
            <a:extLst>
              <a:ext uri="{FF2B5EF4-FFF2-40B4-BE49-F238E27FC236}">
                <a16:creationId xmlns:a16="http://schemas.microsoft.com/office/drawing/2014/main" id="{E7861AED-996E-4E55-9A49-B42D27449981}"/>
              </a:ext>
            </a:extLst>
          </p:cNvPr>
          <p:cNvSpPr>
            <a:spLocks noGrp="1"/>
          </p:cNvSpPr>
          <p:nvPr>
            <p:ph idx="1"/>
          </p:nvPr>
        </p:nvSpPr>
        <p:spPr/>
        <p:txBody>
          <a:bodyPr/>
          <a:lstStyle/>
          <a:p>
            <a:r>
              <a:rPr lang="de-DE" altLang="cs-CZ" sz="2400" b="1" dirty="0"/>
              <a:t>Allgemeines: Gründung 1952 im </a:t>
            </a:r>
            <a:r>
              <a:rPr lang="de-DE" altLang="cs-CZ" sz="2400" b="1" dirty="0" err="1"/>
              <a:t>A.C.Springer</a:t>
            </a:r>
            <a:r>
              <a:rPr lang="de-DE" altLang="cs-CZ" sz="2400" b="1" dirty="0"/>
              <a:t> Verlag als Straßenverkaufszeitung („Boulevard“)</a:t>
            </a:r>
          </a:p>
          <a:p>
            <a:r>
              <a:rPr lang="de-DE" altLang="cs-CZ" sz="2400" b="1" dirty="0"/>
              <a:t>Billiges Bildblatt (Fotos mit Texten, kurze aktuelle Information und Kommentare, Horoskope, Werbung…)</a:t>
            </a:r>
          </a:p>
          <a:p>
            <a:r>
              <a:rPr lang="de-DE" altLang="cs-CZ" sz="2400" b="1" dirty="0"/>
              <a:t>Täglich 11 </a:t>
            </a:r>
            <a:r>
              <a:rPr lang="de-DE" altLang="cs-CZ" sz="2400" b="1" dirty="0" err="1"/>
              <a:t>Mio</a:t>
            </a:r>
            <a:r>
              <a:rPr lang="de-DE" altLang="cs-CZ" sz="2400" b="1" dirty="0"/>
              <a:t> Leser</a:t>
            </a:r>
          </a:p>
          <a:p>
            <a:r>
              <a:rPr lang="de-DE" altLang="cs-CZ" sz="2400" b="1" dirty="0"/>
              <a:t>Bild am Sonntag, Bild der Frau, Sport-Bild</a:t>
            </a:r>
            <a:endParaRPr lang="cs-CZ" altLang="cs-CZ" sz="2400" b="1" dirty="0"/>
          </a:p>
          <a:p>
            <a:endParaRPr lang="cs-CZ" dirty="0"/>
          </a:p>
        </p:txBody>
      </p:sp>
    </p:spTree>
    <p:extLst>
      <p:ext uri="{BB962C8B-B14F-4D97-AF65-F5344CB8AC3E}">
        <p14:creationId xmlns:p14="http://schemas.microsoft.com/office/powerpoint/2010/main" val="315628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A15B3-A368-4D3B-ABA5-669919CB2BA6}"/>
              </a:ext>
            </a:extLst>
          </p:cNvPr>
          <p:cNvSpPr>
            <a:spLocks noGrp="1"/>
          </p:cNvSpPr>
          <p:nvPr>
            <p:ph type="title"/>
          </p:nvPr>
        </p:nvSpPr>
        <p:spPr/>
        <p:txBody>
          <a:bodyPr/>
          <a:lstStyle/>
          <a:p>
            <a:r>
              <a:rPr lang="cs-CZ" dirty="0" err="1"/>
              <a:t>Formale</a:t>
            </a:r>
            <a:r>
              <a:rPr lang="cs-CZ" dirty="0"/>
              <a:t> </a:t>
            </a:r>
            <a:r>
              <a:rPr lang="cs-CZ" dirty="0" err="1"/>
              <a:t>Gestaltung</a:t>
            </a:r>
            <a:r>
              <a:rPr lang="cs-CZ" dirty="0"/>
              <a:t> (</a:t>
            </a:r>
            <a:r>
              <a:rPr lang="cs-CZ" dirty="0" err="1"/>
              <a:t>Lay</a:t>
            </a:r>
            <a:r>
              <a:rPr lang="cs-CZ" dirty="0"/>
              <a:t> out, </a:t>
            </a:r>
            <a:r>
              <a:rPr lang="cs-CZ" dirty="0" err="1"/>
              <a:t>Aufmachung</a:t>
            </a:r>
            <a:r>
              <a:rPr lang="cs-CZ" dirty="0"/>
              <a:t>)</a:t>
            </a:r>
          </a:p>
        </p:txBody>
      </p:sp>
      <p:sp>
        <p:nvSpPr>
          <p:cNvPr id="3" name="Zástupný obsah 2">
            <a:extLst>
              <a:ext uri="{FF2B5EF4-FFF2-40B4-BE49-F238E27FC236}">
                <a16:creationId xmlns:a16="http://schemas.microsoft.com/office/drawing/2014/main" id="{B83EE455-ACEC-4837-A393-03225CF843EF}"/>
              </a:ext>
            </a:extLst>
          </p:cNvPr>
          <p:cNvSpPr>
            <a:spLocks noGrp="1"/>
          </p:cNvSpPr>
          <p:nvPr>
            <p:ph idx="1"/>
          </p:nvPr>
        </p:nvSpPr>
        <p:spPr/>
        <p:txBody>
          <a:bodyPr>
            <a:normAutofit fontScale="92500" lnSpcReduction="10000"/>
          </a:bodyPr>
          <a:lstStyle/>
          <a:p>
            <a:r>
              <a:rPr lang="de-DE" altLang="cs-CZ" b="1" dirty="0"/>
              <a:t>Auffälliges Logo, Farbdruck, große Varianz der Schriftgrößen und Schrifttypen (Balkenüberschriften, Fettdruck, großformatige Fotos)</a:t>
            </a:r>
          </a:p>
          <a:p>
            <a:r>
              <a:rPr lang="de-DE" altLang="cs-CZ" b="1" dirty="0"/>
              <a:t>Keine festen Rubriken, sondern Vermischtes</a:t>
            </a:r>
          </a:p>
          <a:p>
            <a:r>
              <a:rPr lang="de-DE" altLang="cs-CZ" b="1" dirty="0"/>
              <a:t>Inhalt: „human </a:t>
            </a:r>
            <a:r>
              <a:rPr lang="de-DE" altLang="cs-CZ" b="1" dirty="0" err="1"/>
              <a:t>interests</a:t>
            </a:r>
            <a:r>
              <a:rPr lang="de-DE" altLang="cs-CZ" b="1" dirty="0"/>
              <a:t>“: Skandale, Sensationen, Katastrophen, </a:t>
            </a:r>
            <a:r>
              <a:rPr lang="cs-CZ" altLang="cs-CZ" b="1" dirty="0"/>
              <a:t>„</a:t>
            </a:r>
            <a:r>
              <a:rPr lang="de-DE" altLang="cs-CZ" b="1" dirty="0"/>
              <a:t>Nervenkitzel</a:t>
            </a:r>
            <a:r>
              <a:rPr lang="cs-CZ" altLang="cs-CZ" b="1" dirty="0"/>
              <a:t>“</a:t>
            </a:r>
            <a:endParaRPr lang="de-DE" altLang="cs-CZ" b="1" dirty="0"/>
          </a:p>
          <a:p>
            <a:r>
              <a:rPr lang="de-DE" altLang="cs-CZ" b="1" dirty="0"/>
              <a:t>„sex, </a:t>
            </a:r>
            <a:r>
              <a:rPr lang="de-DE" altLang="cs-CZ" b="1" dirty="0" err="1"/>
              <a:t>crime</a:t>
            </a:r>
            <a:r>
              <a:rPr lang="de-DE" altLang="cs-CZ" b="1" dirty="0"/>
              <a:t>, war,</a:t>
            </a:r>
            <a:r>
              <a:rPr lang="cs-CZ" altLang="cs-CZ" b="1" dirty="0"/>
              <a:t> </a:t>
            </a:r>
            <a:r>
              <a:rPr lang="de-DE" altLang="cs-CZ" b="1" dirty="0" err="1"/>
              <a:t>desaster</a:t>
            </a:r>
            <a:r>
              <a:rPr lang="de-DE" altLang="cs-CZ" b="1" dirty="0"/>
              <a:t>“</a:t>
            </a:r>
            <a:endParaRPr lang="cs-CZ" altLang="cs-CZ" b="1" dirty="0"/>
          </a:p>
          <a:p>
            <a:r>
              <a:rPr lang="de-DE" altLang="cs-CZ" b="1" dirty="0"/>
              <a:t>Stars,</a:t>
            </a:r>
            <a:r>
              <a:rPr lang="cs-CZ" altLang="cs-CZ" b="1" dirty="0"/>
              <a:t> </a:t>
            </a:r>
            <a:r>
              <a:rPr lang="de-DE" altLang="cs-CZ" b="1" dirty="0"/>
              <a:t>Prominenten, Adel</a:t>
            </a:r>
            <a:endParaRPr lang="cs-CZ" altLang="cs-CZ" b="1" dirty="0"/>
          </a:p>
          <a:p>
            <a:r>
              <a:rPr lang="de-DE" altLang="cs-CZ" b="1" dirty="0"/>
              <a:t>Verbrechen, Gewalt, Sport, Paranormales/Kurioses, Krankheiten, Diäten</a:t>
            </a:r>
            <a:endParaRPr lang="cs-CZ" altLang="cs-CZ" b="1" dirty="0"/>
          </a:p>
          <a:p>
            <a:endParaRPr lang="cs-CZ" dirty="0"/>
          </a:p>
        </p:txBody>
      </p:sp>
    </p:spTree>
    <p:extLst>
      <p:ext uri="{BB962C8B-B14F-4D97-AF65-F5344CB8AC3E}">
        <p14:creationId xmlns:p14="http://schemas.microsoft.com/office/powerpoint/2010/main" val="47286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EEED7-EFA7-4E04-A751-AA68C7E04FC5}"/>
              </a:ext>
            </a:extLst>
          </p:cNvPr>
          <p:cNvSpPr>
            <a:spLocks noGrp="1"/>
          </p:cNvSpPr>
          <p:nvPr>
            <p:ph type="title"/>
          </p:nvPr>
        </p:nvSpPr>
        <p:spPr/>
        <p:txBody>
          <a:bodyPr/>
          <a:lstStyle/>
          <a:p>
            <a:r>
              <a:rPr lang="cs-CZ" dirty="0" err="1"/>
              <a:t>Sprache</a:t>
            </a:r>
            <a:r>
              <a:rPr lang="cs-CZ" dirty="0"/>
              <a:t> </a:t>
            </a:r>
            <a:r>
              <a:rPr lang="cs-CZ" dirty="0" err="1"/>
              <a:t>im</a:t>
            </a:r>
            <a:r>
              <a:rPr lang="cs-CZ" dirty="0"/>
              <a:t> „</a:t>
            </a:r>
            <a:r>
              <a:rPr lang="cs-CZ" dirty="0" err="1"/>
              <a:t>Bild</a:t>
            </a:r>
            <a:r>
              <a:rPr lang="cs-CZ" dirty="0"/>
              <a:t>“</a:t>
            </a:r>
          </a:p>
        </p:txBody>
      </p:sp>
      <p:sp>
        <p:nvSpPr>
          <p:cNvPr id="3" name="Zástupný obsah 2">
            <a:extLst>
              <a:ext uri="{FF2B5EF4-FFF2-40B4-BE49-F238E27FC236}">
                <a16:creationId xmlns:a16="http://schemas.microsoft.com/office/drawing/2014/main" id="{2CD547D0-1CA7-44D0-88B0-FD1C699EB276}"/>
              </a:ext>
            </a:extLst>
          </p:cNvPr>
          <p:cNvSpPr>
            <a:spLocks noGrp="1"/>
          </p:cNvSpPr>
          <p:nvPr>
            <p:ph idx="1"/>
          </p:nvPr>
        </p:nvSpPr>
        <p:spPr/>
        <p:txBody>
          <a:bodyPr/>
          <a:lstStyle/>
          <a:p>
            <a:r>
              <a:rPr lang="de-DE" altLang="cs-CZ" sz="2400" b="1" dirty="0"/>
              <a:t>Syntax: kurze parataktische Sätze</a:t>
            </a:r>
          </a:p>
          <a:p>
            <a:pPr>
              <a:buFontTx/>
              <a:buNone/>
            </a:pPr>
            <a:r>
              <a:rPr lang="de-DE" altLang="cs-CZ" sz="2400" b="1" dirty="0"/>
              <a:t>   Zertrümmerung: </a:t>
            </a:r>
            <a:r>
              <a:rPr lang="de-DE" altLang="cs-CZ" sz="2400" b="1" i="1" dirty="0">
                <a:solidFill>
                  <a:srgbClr val="FF0000"/>
                </a:solidFill>
              </a:rPr>
              <a:t>Eine Liebeserklärung. An alle Frauen! </a:t>
            </a:r>
            <a:r>
              <a:rPr lang="de-DE" altLang="cs-CZ" sz="2400" b="1" dirty="0"/>
              <a:t>(Hacksyntax)</a:t>
            </a:r>
          </a:p>
          <a:p>
            <a:pPr>
              <a:buFontTx/>
              <a:buNone/>
            </a:pPr>
            <a:r>
              <a:rPr lang="de-DE" altLang="cs-CZ" sz="2400" b="1" dirty="0"/>
              <a:t>   Ausrufe, Aufforderungen, rhetorische Fragen</a:t>
            </a:r>
          </a:p>
          <a:p>
            <a:r>
              <a:rPr lang="de-DE" altLang="cs-CZ" sz="2400" b="1" dirty="0"/>
              <a:t>Lexik: </a:t>
            </a:r>
            <a:r>
              <a:rPr lang="de-DE" altLang="cs-CZ" sz="2400" b="1" dirty="0" err="1"/>
              <a:t>umg</a:t>
            </a:r>
            <a:r>
              <a:rPr lang="de-DE" altLang="cs-CZ" sz="2400" b="1" dirty="0"/>
              <a:t>..-salopp, Vulgarismen, Kraftausdrücke, Hyperbeln, Metaphern,</a:t>
            </a:r>
          </a:p>
          <a:p>
            <a:pPr>
              <a:buFontTx/>
              <a:buNone/>
            </a:pPr>
            <a:r>
              <a:rPr lang="de-DE" altLang="cs-CZ" sz="2400" b="1" dirty="0"/>
              <a:t>   expressive Adjektive: </a:t>
            </a:r>
            <a:r>
              <a:rPr lang="de-DE" altLang="cs-CZ" sz="2400" b="1" i="1" dirty="0">
                <a:solidFill>
                  <a:srgbClr val="FF0000"/>
                </a:solidFill>
              </a:rPr>
              <a:t>riesig, kolossal</a:t>
            </a:r>
            <a:r>
              <a:rPr lang="de-DE" altLang="cs-CZ" sz="2400" b="1" i="1" dirty="0"/>
              <a:t>…</a:t>
            </a:r>
          </a:p>
          <a:p>
            <a:pPr>
              <a:buFontTx/>
              <a:buNone/>
            </a:pPr>
            <a:r>
              <a:rPr lang="de-DE" altLang="cs-CZ" sz="2400" b="1" i="1" dirty="0"/>
              <a:t>   </a:t>
            </a:r>
            <a:r>
              <a:rPr lang="de-DE" altLang="cs-CZ" sz="2400" b="1" dirty="0"/>
              <a:t>Vertraulichkeit: </a:t>
            </a:r>
            <a:r>
              <a:rPr lang="de-DE" altLang="cs-CZ" sz="2400" b="1" i="1" dirty="0">
                <a:solidFill>
                  <a:srgbClr val="FF0000"/>
                </a:solidFill>
              </a:rPr>
              <a:t>Schumi, </a:t>
            </a:r>
            <a:r>
              <a:rPr lang="de-DE" altLang="cs-CZ" sz="2400" b="1" i="1" dirty="0" err="1">
                <a:solidFill>
                  <a:srgbClr val="FF0000"/>
                </a:solidFill>
              </a:rPr>
              <a:t>Klinsi</a:t>
            </a:r>
            <a:r>
              <a:rPr lang="de-DE" altLang="cs-CZ" sz="2400" b="1" i="1" dirty="0"/>
              <a:t>…</a:t>
            </a:r>
            <a:endParaRPr lang="cs-CZ" altLang="cs-CZ" sz="2400" b="1" dirty="0"/>
          </a:p>
          <a:p>
            <a:endParaRPr lang="cs-CZ" dirty="0"/>
          </a:p>
        </p:txBody>
      </p:sp>
    </p:spTree>
    <p:extLst>
      <p:ext uri="{BB962C8B-B14F-4D97-AF65-F5344CB8AC3E}">
        <p14:creationId xmlns:p14="http://schemas.microsoft.com/office/powerpoint/2010/main" val="144505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44A359-9C03-49FE-A0E2-B11F30D628EE}"/>
              </a:ext>
            </a:extLst>
          </p:cNvPr>
          <p:cNvSpPr>
            <a:spLocks noGrp="1"/>
          </p:cNvSpPr>
          <p:nvPr>
            <p:ph type="title"/>
          </p:nvPr>
        </p:nvSpPr>
        <p:spPr/>
        <p:txBody>
          <a:bodyPr/>
          <a:lstStyle/>
          <a:p>
            <a:r>
              <a:rPr lang="cs-CZ" altLang="cs-CZ" dirty="0" err="1"/>
              <a:t>Neue</a:t>
            </a:r>
            <a:r>
              <a:rPr lang="cs-CZ" altLang="cs-CZ" dirty="0"/>
              <a:t> </a:t>
            </a:r>
            <a:r>
              <a:rPr lang="cs-CZ" altLang="cs-CZ" dirty="0" err="1"/>
              <a:t>Medien</a:t>
            </a:r>
            <a:endParaRPr lang="cs-CZ" dirty="0"/>
          </a:p>
        </p:txBody>
      </p:sp>
      <p:sp>
        <p:nvSpPr>
          <p:cNvPr id="3" name="Zástupný obsah 2">
            <a:extLst>
              <a:ext uri="{FF2B5EF4-FFF2-40B4-BE49-F238E27FC236}">
                <a16:creationId xmlns:a16="http://schemas.microsoft.com/office/drawing/2014/main" id="{A38A4826-3A82-40D5-A45F-B63B31847B89}"/>
              </a:ext>
            </a:extLst>
          </p:cNvPr>
          <p:cNvSpPr>
            <a:spLocks noGrp="1"/>
          </p:cNvSpPr>
          <p:nvPr>
            <p:ph idx="1"/>
          </p:nvPr>
        </p:nvSpPr>
        <p:spPr/>
        <p:txBody>
          <a:bodyPr>
            <a:normAutofit fontScale="85000" lnSpcReduction="20000"/>
          </a:bodyPr>
          <a:lstStyle/>
          <a:p>
            <a:pPr>
              <a:defRPr/>
            </a:pPr>
            <a:r>
              <a:rPr lang="cs-CZ" b="1" dirty="0" err="1"/>
              <a:t>neuartige</a:t>
            </a:r>
            <a:r>
              <a:rPr lang="cs-CZ" b="1" dirty="0"/>
              <a:t> M</a:t>
            </a:r>
            <a:r>
              <a:rPr lang="de-DE" b="1" dirty="0" err="1"/>
              <a:t>öglichkeiten</a:t>
            </a:r>
            <a:r>
              <a:rPr lang="de-DE" b="1" dirty="0"/>
              <a:t> der Speicherung und Übermittlung von Informationen</a:t>
            </a:r>
          </a:p>
          <a:p>
            <a:pPr>
              <a:defRPr/>
            </a:pPr>
            <a:r>
              <a:rPr lang="de-DE" b="1" dirty="0"/>
              <a:t>Medien, welche Text, Grafik, Bild und Ton kombinieren können, Daten digital speichern bzw. übertragen, wobei die Übertragung über Datennetze läuft</a:t>
            </a:r>
          </a:p>
          <a:p>
            <a:pPr>
              <a:defRPr/>
            </a:pPr>
            <a:r>
              <a:rPr lang="de-DE" b="1" dirty="0"/>
              <a:t>das Internet, das Digitalfernsehen, das Handy</a:t>
            </a:r>
            <a:r>
              <a:rPr lang="cs-CZ" b="1" dirty="0"/>
              <a:t> („</a:t>
            </a:r>
            <a:r>
              <a:rPr lang="cs-CZ" b="1" dirty="0" err="1"/>
              <a:t>smart</a:t>
            </a:r>
            <a:r>
              <a:rPr lang="cs-CZ" b="1" dirty="0"/>
              <a:t> </a:t>
            </a:r>
            <a:r>
              <a:rPr lang="cs-CZ" b="1" dirty="0" err="1"/>
              <a:t>phone</a:t>
            </a:r>
            <a:r>
              <a:rPr lang="cs-CZ" b="1" dirty="0"/>
              <a:t>“)</a:t>
            </a:r>
          </a:p>
          <a:p>
            <a:r>
              <a:rPr lang="de-DE" altLang="cs-CZ" b="1" dirty="0"/>
              <a:t>World Wide Web (WWW) – ein dem Internet </a:t>
            </a:r>
            <a:r>
              <a:rPr lang="de-DE" altLang="cs-CZ" b="1" dirty="0" err="1"/>
              <a:t>aufgesetz</a:t>
            </a:r>
            <a:r>
              <a:rPr lang="cs-CZ" altLang="cs-CZ" b="1" dirty="0"/>
              <a:t>t</a:t>
            </a:r>
            <a:r>
              <a:rPr lang="de-DE" altLang="cs-CZ" b="1" dirty="0"/>
              <a:t>es System, welches den Zugriff auf digital gespeicherte Dokumente auf vernetzten Computern erlaubt</a:t>
            </a:r>
          </a:p>
          <a:p>
            <a:r>
              <a:rPr lang="de-DE" altLang="cs-CZ" b="1" dirty="0"/>
              <a:t>ein weltumspannendes, sich ständig veränderndes Hypertextnetz</a:t>
            </a:r>
          </a:p>
          <a:p>
            <a:r>
              <a:rPr lang="de-DE" altLang="cs-CZ" b="1" dirty="0"/>
              <a:t>auch Dienste wie E-Mail, Chat oder Diskussionsforen (</a:t>
            </a:r>
            <a:r>
              <a:rPr lang="de-DE" altLang="cs-CZ" b="1" dirty="0" err="1"/>
              <a:t>Blo</a:t>
            </a:r>
            <a:r>
              <a:rPr lang="cs-CZ" altLang="cs-CZ" b="1" dirty="0" err="1"/>
              <a:t>gs</a:t>
            </a:r>
            <a:r>
              <a:rPr lang="cs-CZ" altLang="cs-CZ" b="1" dirty="0"/>
              <a:t>, Facebook, Twitter, Instagram)</a:t>
            </a:r>
          </a:p>
          <a:p>
            <a:pPr>
              <a:defRPr/>
            </a:pPr>
            <a:endParaRPr lang="cs-CZ" b="1" dirty="0"/>
          </a:p>
          <a:p>
            <a:endParaRPr lang="cs-CZ" dirty="0"/>
          </a:p>
        </p:txBody>
      </p:sp>
    </p:spTree>
    <p:extLst>
      <p:ext uri="{BB962C8B-B14F-4D97-AF65-F5344CB8AC3E}">
        <p14:creationId xmlns:p14="http://schemas.microsoft.com/office/powerpoint/2010/main" val="133352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D28C8D-182C-47C6-86A8-9E558A7442E9}"/>
              </a:ext>
            </a:extLst>
          </p:cNvPr>
          <p:cNvSpPr>
            <a:spLocks noGrp="1"/>
          </p:cNvSpPr>
          <p:nvPr>
            <p:ph type="title"/>
          </p:nvPr>
        </p:nvSpPr>
        <p:spPr/>
        <p:txBody>
          <a:bodyPr/>
          <a:lstStyle/>
          <a:p>
            <a:r>
              <a:rPr lang="cs-CZ" altLang="cs-CZ" dirty="0"/>
              <a:t>Online-</a:t>
            </a:r>
            <a:r>
              <a:rPr lang="cs-CZ" altLang="cs-CZ" dirty="0" err="1"/>
              <a:t>Medien</a:t>
            </a:r>
            <a:r>
              <a:rPr lang="cs-CZ" altLang="cs-CZ" dirty="0"/>
              <a:t>, Hypertext</a:t>
            </a:r>
            <a:endParaRPr lang="cs-CZ" dirty="0"/>
          </a:p>
        </p:txBody>
      </p:sp>
      <p:sp>
        <p:nvSpPr>
          <p:cNvPr id="3" name="Zástupný obsah 2">
            <a:extLst>
              <a:ext uri="{FF2B5EF4-FFF2-40B4-BE49-F238E27FC236}">
                <a16:creationId xmlns:a16="http://schemas.microsoft.com/office/drawing/2014/main" id="{F907FB6D-FAE0-4F41-832A-6B647AB29189}"/>
              </a:ext>
            </a:extLst>
          </p:cNvPr>
          <p:cNvSpPr>
            <a:spLocks noGrp="1"/>
          </p:cNvSpPr>
          <p:nvPr>
            <p:ph idx="1"/>
          </p:nvPr>
        </p:nvSpPr>
        <p:spPr/>
        <p:txBody>
          <a:bodyPr>
            <a:normAutofit fontScale="70000" lnSpcReduction="20000"/>
          </a:bodyPr>
          <a:lstStyle/>
          <a:p>
            <a:r>
              <a:rPr lang="de-DE" altLang="cs-CZ" b="1" dirty="0"/>
              <a:t>Hypertext: nicht-lineare</a:t>
            </a:r>
            <a:r>
              <a:rPr lang="cs-CZ" altLang="cs-CZ" b="1" dirty="0"/>
              <a:t>r</a:t>
            </a:r>
            <a:r>
              <a:rPr lang="de-DE" altLang="cs-CZ" b="1" dirty="0"/>
              <a:t> Texte, bei de</a:t>
            </a:r>
            <a:r>
              <a:rPr lang="cs-CZ" altLang="cs-CZ" b="1" dirty="0"/>
              <a:t>m</a:t>
            </a:r>
            <a:r>
              <a:rPr lang="de-DE" altLang="cs-CZ" b="1" dirty="0"/>
              <a:t> der Leser Wahlmöglichkeiten hat und d</a:t>
            </a:r>
            <a:r>
              <a:rPr lang="cs-CZ" altLang="cs-CZ" b="1" dirty="0" err="1"/>
              <a:t>er</a:t>
            </a:r>
            <a:r>
              <a:rPr lang="de-DE" altLang="cs-CZ" b="1" dirty="0"/>
              <a:t> an einem „</a:t>
            </a:r>
            <a:r>
              <a:rPr lang="de-DE" altLang="cs-CZ" b="1" dirty="0" err="1"/>
              <a:t>interactive</a:t>
            </a:r>
            <a:r>
              <a:rPr lang="de-DE" altLang="cs-CZ" b="1" dirty="0"/>
              <a:t>-screen“ gelesen werden k</a:t>
            </a:r>
            <a:r>
              <a:rPr lang="cs-CZ" altLang="cs-CZ" b="1" dirty="0" err="1"/>
              <a:t>ann</a:t>
            </a:r>
            <a:endParaRPr lang="de-DE" altLang="cs-CZ" b="1" dirty="0"/>
          </a:p>
          <a:p>
            <a:r>
              <a:rPr lang="de-DE" altLang="cs-CZ" b="1" dirty="0"/>
              <a:t>ein Gebilde, worin die einzelnen informationellen Einheiten durch Verknüpfungen („links“) netzwerkartig verbunden, also nicht-linear organisiert sind</a:t>
            </a:r>
            <a:endParaRPr lang="cs-CZ" altLang="cs-CZ" b="1" dirty="0"/>
          </a:p>
          <a:p>
            <a:r>
              <a:rPr lang="de-DE" altLang="cs-CZ" b="1" dirty="0"/>
              <a:t>multimedial: Daten unterschiedlicher semiotischer Systeme (Text, Bild, Ton, Film – </a:t>
            </a:r>
            <a:r>
              <a:rPr lang="de-DE" altLang="cs-CZ" b="1" dirty="0" err="1"/>
              <a:t>Synästhesierung</a:t>
            </a:r>
            <a:r>
              <a:rPr lang="cs-CZ" altLang="cs-CZ" b="1" dirty="0"/>
              <a:t>)</a:t>
            </a:r>
            <a:endParaRPr lang="de-DE" altLang="cs-CZ" b="1" dirty="0"/>
          </a:p>
          <a:p>
            <a:r>
              <a:rPr lang="de-DE" altLang="cs-CZ" b="1" dirty="0"/>
              <a:t>Rezeption von Hypertexten: interaktiv</a:t>
            </a:r>
          </a:p>
          <a:p>
            <a:r>
              <a:rPr lang="de-DE" altLang="cs-CZ" b="1" dirty="0"/>
              <a:t>Definition: „ein kohärenter, </a:t>
            </a:r>
            <a:r>
              <a:rPr lang="cs-CZ" altLang="cs-CZ" b="1" dirty="0"/>
              <a:t>n</a:t>
            </a:r>
            <a:r>
              <a:rPr lang="de-DE" altLang="cs-CZ" b="1" dirty="0" err="1"/>
              <a:t>ichtlinearer</a:t>
            </a:r>
            <a:r>
              <a:rPr lang="de-DE" altLang="cs-CZ" b="1" dirty="0"/>
              <a:t>, multimedialer, computerrealisierter, daher interaktiv rezipier- und manipulierbarer Symbolkomplex“ </a:t>
            </a:r>
            <a:endParaRPr lang="cs-CZ" altLang="cs-CZ" b="1" dirty="0"/>
          </a:p>
          <a:p>
            <a:r>
              <a:rPr lang="de-DE" altLang="cs-CZ" b="1" dirty="0"/>
              <a:t>(H. Burger: Mediensprache, 20</a:t>
            </a:r>
            <a:r>
              <a:rPr lang="cs-CZ" altLang="cs-CZ" b="1" dirty="0"/>
              <a:t>14</a:t>
            </a:r>
            <a:r>
              <a:rPr lang="de-DE" altLang="cs-CZ" b="1" dirty="0"/>
              <a:t>)</a:t>
            </a:r>
          </a:p>
          <a:p>
            <a:endParaRPr lang="cs-CZ" altLang="cs-CZ" b="1" dirty="0"/>
          </a:p>
          <a:p>
            <a:endParaRPr lang="cs-CZ" dirty="0"/>
          </a:p>
        </p:txBody>
      </p:sp>
    </p:spTree>
    <p:extLst>
      <p:ext uri="{BB962C8B-B14F-4D97-AF65-F5344CB8AC3E}">
        <p14:creationId xmlns:p14="http://schemas.microsoft.com/office/powerpoint/2010/main" val="321532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F36455-881E-4B9E-8B97-809559381C2F}"/>
              </a:ext>
            </a:extLst>
          </p:cNvPr>
          <p:cNvSpPr>
            <a:spLocks noGrp="1"/>
          </p:cNvSpPr>
          <p:nvPr>
            <p:ph type="title"/>
          </p:nvPr>
        </p:nvSpPr>
        <p:spPr/>
        <p:txBody>
          <a:bodyPr/>
          <a:lstStyle/>
          <a:p>
            <a:r>
              <a:rPr lang="cs-CZ" dirty="0"/>
              <a:t>Hypertext</a:t>
            </a:r>
          </a:p>
        </p:txBody>
      </p:sp>
      <p:sp>
        <p:nvSpPr>
          <p:cNvPr id="3" name="Zástupný obsah 2">
            <a:extLst>
              <a:ext uri="{FF2B5EF4-FFF2-40B4-BE49-F238E27FC236}">
                <a16:creationId xmlns:a16="http://schemas.microsoft.com/office/drawing/2014/main" id="{153562D1-D1EC-45ED-A9DB-20B222879C4D}"/>
              </a:ext>
            </a:extLst>
          </p:cNvPr>
          <p:cNvSpPr>
            <a:spLocks noGrp="1"/>
          </p:cNvSpPr>
          <p:nvPr>
            <p:ph idx="1"/>
          </p:nvPr>
        </p:nvSpPr>
        <p:spPr/>
        <p:txBody>
          <a:bodyPr>
            <a:normAutofit fontScale="70000" lnSpcReduction="20000"/>
          </a:bodyPr>
          <a:lstStyle/>
          <a:p>
            <a:pPr>
              <a:defRPr/>
            </a:pPr>
            <a:r>
              <a:rPr lang="de-DE" sz="2400" dirty="0">
                <a:hlinkClick r:id="rId2" action="ppaction://hlinkfile"/>
              </a:rPr>
              <a:t>SPIEGEL ONLINE zur Startseite machen</a:t>
            </a:r>
            <a:r>
              <a:rPr lang="de-DE" sz="2400" dirty="0"/>
              <a:t> </a:t>
            </a:r>
          </a:p>
          <a:p>
            <a:pPr>
              <a:defRPr/>
            </a:pPr>
            <a:r>
              <a:rPr lang="de-DE" sz="2400" dirty="0">
                <a:hlinkClick r:id="rId3"/>
              </a:rPr>
              <a:t>Hier geht es zur Mobil-Version ▶</a:t>
            </a:r>
            <a:r>
              <a:rPr lang="de-DE" sz="2400" dirty="0"/>
              <a:t> </a:t>
            </a:r>
          </a:p>
          <a:p>
            <a:pPr>
              <a:defRPr/>
            </a:pPr>
            <a:r>
              <a:rPr lang="de-DE" sz="2400" b="1" dirty="0">
                <a:hlinkClick r:id="rId4" action="ppaction://hlinkfile" tooltip="Weltweiter Vergleich: Deutschland lässt beim Klimaschutz nach"/>
              </a:rPr>
              <a:t>Weltweiter Vergleich Deutschland lässt beim Klimaschutz nach</a:t>
            </a:r>
            <a:endParaRPr lang="de-DE" sz="2400" b="1" dirty="0"/>
          </a:p>
          <a:p>
            <a:pPr>
              <a:defRPr/>
            </a:pPr>
            <a:r>
              <a:rPr lang="de-DE" sz="2400" dirty="0"/>
              <a:t>DPA</a:t>
            </a:r>
          </a:p>
          <a:p>
            <a:pPr>
              <a:defRPr/>
            </a:pPr>
            <a:r>
              <a:rPr lang="de-DE" sz="2400" dirty="0"/>
              <a:t>Die Energiewende gerät ins Stocken, bei der Energieeffizienz tut sich wenig: Deutschland fällt im aktuellen Klimaschutz-Index der Umweltorganisation Germanwatch zurück. Fortschritte macht dagegen China, die Experten sprechen von "Lichtblicken". Aus Doha berichtet Christoph Seidler </a:t>
            </a:r>
            <a:r>
              <a:rPr lang="de-DE" sz="2400" dirty="0">
                <a:hlinkClick r:id="rId4" action="ppaction://hlinkfile" tooltip="Weltweiter Vergleich: Deutschland lässt beim Klimaschutz nach"/>
              </a:rPr>
              <a:t>mehr...</a:t>
            </a:r>
            <a:r>
              <a:rPr lang="de-DE" sz="2400" dirty="0"/>
              <a:t> [ </a:t>
            </a:r>
            <a:r>
              <a:rPr lang="de-DE" sz="2400" dirty="0">
                <a:hlinkClick r:id="rId5"/>
              </a:rPr>
              <a:t>Forum</a:t>
            </a:r>
            <a:r>
              <a:rPr lang="de-DE" sz="2400" dirty="0"/>
              <a:t> ]</a:t>
            </a:r>
          </a:p>
          <a:p>
            <a:pPr>
              <a:defRPr/>
            </a:pPr>
            <a:r>
              <a:rPr lang="de-DE" sz="2400" dirty="0">
                <a:hlinkClick r:id="rId6" action="ppaction://hlinkfile" tooltip="Fünf Grad plus:  Erde droht dramatische Erwärmung "/>
              </a:rPr>
              <a:t>Fünf Grad plus: Erde droht dramatische Erwärmung</a:t>
            </a:r>
            <a:endParaRPr lang="de-DE" sz="2400" dirty="0"/>
          </a:p>
          <a:p>
            <a:pPr>
              <a:defRPr/>
            </a:pPr>
            <a:r>
              <a:rPr lang="de-DE" sz="2400">
                <a:hlinkClick r:id="rId7" tooltip="Themenseite Klimawandel:  Die Folgen der globalen Erwärmung "/>
              </a:rPr>
              <a:t>Themenseite Klimawandel: Die Folgen der globalen Erwärmung</a:t>
            </a:r>
            <a:endParaRPr lang="de-DE" sz="2400"/>
          </a:p>
          <a:p>
            <a:endParaRPr lang="cs-CZ"/>
          </a:p>
        </p:txBody>
      </p:sp>
    </p:spTree>
    <p:extLst>
      <p:ext uri="{BB962C8B-B14F-4D97-AF65-F5344CB8AC3E}">
        <p14:creationId xmlns:p14="http://schemas.microsoft.com/office/powerpoint/2010/main" val="418222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B84580-495F-42EE-B9F0-329BAC8C49F1}"/>
              </a:ext>
            </a:extLst>
          </p:cNvPr>
          <p:cNvSpPr>
            <a:spLocks noGrp="1"/>
          </p:cNvSpPr>
          <p:nvPr>
            <p:ph type="title"/>
          </p:nvPr>
        </p:nvSpPr>
        <p:spPr>
          <a:xfrm>
            <a:off x="1141412" y="463070"/>
            <a:ext cx="9905998" cy="1478570"/>
          </a:xfrm>
        </p:spPr>
        <p:txBody>
          <a:bodyPr/>
          <a:lstStyle/>
          <a:p>
            <a:r>
              <a:rPr lang="cs-CZ" altLang="cs-CZ" sz="3600" b="1" dirty="0"/>
              <a:t>1. </a:t>
            </a:r>
            <a:r>
              <a:rPr lang="cs-CZ" altLang="cs-CZ" sz="3600" b="1" dirty="0" err="1"/>
              <a:t>Einleitung</a:t>
            </a:r>
            <a:r>
              <a:rPr lang="cs-CZ" altLang="cs-CZ" sz="3600" b="1" dirty="0"/>
              <a:t>: </a:t>
            </a:r>
            <a:r>
              <a:rPr lang="cs-CZ" altLang="cs-CZ" sz="3600" b="1" dirty="0" err="1"/>
              <a:t>Einteilung</a:t>
            </a:r>
            <a:r>
              <a:rPr lang="cs-CZ" altLang="cs-CZ" sz="3600" b="1" dirty="0"/>
              <a:t> der </a:t>
            </a:r>
            <a:r>
              <a:rPr lang="cs-CZ" altLang="cs-CZ" sz="3600" b="1" dirty="0" err="1"/>
              <a:t>Massenmedien</a:t>
            </a:r>
            <a:br>
              <a:rPr lang="cs-CZ" altLang="cs-CZ" sz="3600" b="1" dirty="0"/>
            </a:br>
            <a:endParaRPr lang="cs-CZ" dirty="0"/>
          </a:p>
        </p:txBody>
      </p:sp>
      <p:sp>
        <p:nvSpPr>
          <p:cNvPr id="3" name="Zástupný obsah 2">
            <a:extLst>
              <a:ext uri="{FF2B5EF4-FFF2-40B4-BE49-F238E27FC236}">
                <a16:creationId xmlns:a16="http://schemas.microsoft.com/office/drawing/2014/main" id="{96EBD421-89EE-4F6F-8DD2-BD52680B7A3A}"/>
              </a:ext>
            </a:extLst>
          </p:cNvPr>
          <p:cNvSpPr>
            <a:spLocks noGrp="1"/>
          </p:cNvSpPr>
          <p:nvPr>
            <p:ph idx="1"/>
          </p:nvPr>
        </p:nvSpPr>
        <p:spPr/>
        <p:txBody>
          <a:bodyPr/>
          <a:lstStyle/>
          <a:p>
            <a:pPr>
              <a:lnSpc>
                <a:spcPct val="80000"/>
              </a:lnSpc>
            </a:pPr>
            <a:r>
              <a:rPr lang="cs-CZ" altLang="cs-CZ" sz="2400" b="1" dirty="0" err="1"/>
              <a:t>Massenmedien</a:t>
            </a:r>
            <a:r>
              <a:rPr lang="cs-CZ" altLang="cs-CZ" sz="2400" b="1" dirty="0"/>
              <a:t> – </a:t>
            </a:r>
            <a:r>
              <a:rPr lang="cs-CZ" altLang="cs-CZ" sz="2400" b="1" dirty="0" err="1"/>
              <a:t>ein</a:t>
            </a:r>
            <a:r>
              <a:rPr lang="cs-CZ" altLang="cs-CZ" sz="2400" b="1" dirty="0"/>
              <a:t> </a:t>
            </a:r>
            <a:r>
              <a:rPr lang="cs-CZ" altLang="cs-CZ" sz="2400" b="1" dirty="0" err="1"/>
              <a:t>gesellschaftliches</a:t>
            </a:r>
            <a:r>
              <a:rPr lang="cs-CZ" altLang="cs-CZ" sz="2400" b="1" dirty="0"/>
              <a:t> </a:t>
            </a:r>
            <a:r>
              <a:rPr lang="cs-CZ" altLang="cs-CZ" sz="2400" b="1" dirty="0" err="1"/>
              <a:t>Gebiet</a:t>
            </a:r>
            <a:r>
              <a:rPr lang="cs-CZ" altLang="cs-CZ" sz="2400" b="1" dirty="0"/>
              <a:t>, </a:t>
            </a:r>
            <a:r>
              <a:rPr lang="cs-CZ" altLang="cs-CZ" sz="2400" b="1" dirty="0" err="1"/>
              <a:t>auf</a:t>
            </a:r>
            <a:r>
              <a:rPr lang="cs-CZ" altLang="cs-CZ" sz="2400" b="1" dirty="0"/>
              <a:t> dem </a:t>
            </a:r>
            <a:r>
              <a:rPr lang="cs-CZ" altLang="cs-CZ" sz="2400" b="1" dirty="0" err="1"/>
              <a:t>soziologische</a:t>
            </a:r>
            <a:r>
              <a:rPr lang="cs-CZ" altLang="cs-CZ" sz="2400" b="1" dirty="0"/>
              <a:t>, </a:t>
            </a:r>
            <a:r>
              <a:rPr lang="cs-CZ" altLang="cs-CZ" sz="2400" b="1" dirty="0" err="1"/>
              <a:t>psychologische</a:t>
            </a:r>
            <a:r>
              <a:rPr lang="cs-CZ" altLang="cs-CZ" sz="2400" b="1" dirty="0"/>
              <a:t>, </a:t>
            </a:r>
            <a:r>
              <a:rPr lang="cs-CZ" altLang="cs-CZ" sz="2400" b="1" dirty="0" err="1"/>
              <a:t>politische</a:t>
            </a:r>
            <a:r>
              <a:rPr lang="de-DE" altLang="cs-CZ" sz="2400" b="1" dirty="0"/>
              <a:t>, </a:t>
            </a:r>
            <a:r>
              <a:rPr lang="cs-CZ" altLang="cs-CZ" sz="2400" b="1" dirty="0" err="1">
                <a:solidFill>
                  <a:srgbClr val="FF0000"/>
                </a:solidFill>
              </a:rPr>
              <a:t>linguistische</a:t>
            </a:r>
            <a:r>
              <a:rPr lang="cs-CZ" altLang="cs-CZ" sz="2400" b="1" dirty="0"/>
              <a:t> </a:t>
            </a:r>
            <a:r>
              <a:rPr lang="cs-CZ" altLang="cs-CZ" sz="2400" b="1" dirty="0" err="1"/>
              <a:t>u.a</a:t>
            </a:r>
            <a:r>
              <a:rPr lang="cs-CZ" altLang="cs-CZ" sz="2400" b="1" dirty="0"/>
              <a:t>.</a:t>
            </a:r>
            <a:r>
              <a:rPr lang="de-DE" altLang="cs-CZ" sz="2400" b="1" dirty="0"/>
              <a:t> </a:t>
            </a:r>
            <a:r>
              <a:rPr lang="cs-CZ" altLang="cs-CZ" sz="2400" b="1" dirty="0" err="1"/>
              <a:t>Fragestellungen</a:t>
            </a:r>
            <a:r>
              <a:rPr lang="cs-CZ" altLang="cs-CZ" sz="2400" b="1" dirty="0"/>
              <a:t> </a:t>
            </a:r>
            <a:r>
              <a:rPr lang="cs-CZ" altLang="cs-CZ" sz="2400" b="1" dirty="0" err="1"/>
              <a:t>zusammenfließen</a:t>
            </a:r>
            <a:endParaRPr lang="cs-CZ" altLang="cs-CZ" sz="2400" b="1" dirty="0"/>
          </a:p>
          <a:p>
            <a:pPr>
              <a:lnSpc>
                <a:spcPct val="80000"/>
              </a:lnSpc>
            </a:pPr>
            <a:r>
              <a:rPr lang="cs-CZ" altLang="cs-CZ" sz="2400" b="1" dirty="0" err="1"/>
              <a:t>Journalistik</a:t>
            </a:r>
            <a:endParaRPr lang="cs-CZ" altLang="cs-CZ" sz="2400" b="1" dirty="0"/>
          </a:p>
          <a:p>
            <a:pPr>
              <a:lnSpc>
                <a:spcPct val="80000"/>
              </a:lnSpc>
            </a:pPr>
            <a:r>
              <a:rPr lang="cs-CZ" altLang="cs-CZ" sz="2400" b="1" dirty="0" err="1">
                <a:solidFill>
                  <a:srgbClr val="FF0000"/>
                </a:solidFill>
              </a:rPr>
              <a:t>Medienforschung</a:t>
            </a:r>
            <a:r>
              <a:rPr lang="cs-CZ" altLang="cs-CZ" sz="2400" b="1" dirty="0"/>
              <a:t>: </a:t>
            </a:r>
            <a:r>
              <a:rPr lang="cs-CZ" altLang="cs-CZ" sz="2400" b="1" dirty="0" err="1"/>
              <a:t>Rezeptionsprobleme</a:t>
            </a:r>
            <a:r>
              <a:rPr lang="de-DE" altLang="cs-CZ" b="1" dirty="0"/>
              <a:t>, </a:t>
            </a:r>
            <a:r>
              <a:rPr lang="cs-CZ" altLang="cs-CZ" sz="2400" b="1" dirty="0" err="1"/>
              <a:t>Probleme</a:t>
            </a:r>
            <a:r>
              <a:rPr lang="cs-CZ" altLang="cs-CZ" sz="2400" b="1" dirty="0"/>
              <a:t> der </a:t>
            </a:r>
            <a:r>
              <a:rPr lang="cs-CZ" altLang="cs-CZ" sz="2400" b="1" dirty="0" err="1"/>
              <a:t>Bewusstseinsbeeinflussung</a:t>
            </a:r>
            <a:r>
              <a:rPr lang="cs-CZ" altLang="cs-CZ" sz="2400" b="1" dirty="0"/>
              <a:t>, </a:t>
            </a:r>
            <a:r>
              <a:rPr lang="cs-CZ" altLang="cs-CZ" sz="2400" b="1" dirty="0" err="1"/>
              <a:t>Frage</a:t>
            </a:r>
            <a:r>
              <a:rPr lang="cs-CZ" altLang="cs-CZ" sz="2400" b="1" dirty="0"/>
              <a:t> der </a:t>
            </a:r>
            <a:r>
              <a:rPr lang="cs-CZ" altLang="cs-CZ" sz="2400" b="1" dirty="0" err="1"/>
              <a:t>Verständlichkeit</a:t>
            </a:r>
            <a:r>
              <a:rPr lang="de-DE" altLang="cs-CZ" sz="2400" b="1" dirty="0"/>
              <a:t> und Sprachkultur</a:t>
            </a:r>
            <a:endParaRPr lang="cs-CZ" altLang="cs-CZ" sz="2400" b="1" dirty="0"/>
          </a:p>
          <a:p>
            <a:pPr>
              <a:lnSpc>
                <a:spcPct val="80000"/>
              </a:lnSpc>
            </a:pPr>
            <a:r>
              <a:rPr lang="cs-CZ" altLang="cs-CZ" sz="2400" b="1" dirty="0" err="1">
                <a:solidFill>
                  <a:srgbClr val="FFC000"/>
                </a:solidFill>
              </a:rPr>
              <a:t>Linguistik</a:t>
            </a:r>
            <a:r>
              <a:rPr lang="de-DE" altLang="cs-CZ" b="1" dirty="0"/>
              <a:t>:</a:t>
            </a:r>
            <a:r>
              <a:rPr lang="cs-CZ" altLang="cs-CZ" sz="2400" b="1" dirty="0"/>
              <a:t> </a:t>
            </a:r>
            <a:r>
              <a:rPr lang="cs-CZ" altLang="cs-CZ" sz="2400" b="1" dirty="0" err="1"/>
              <a:t>Stilistik</a:t>
            </a:r>
            <a:r>
              <a:rPr lang="cs-CZ" altLang="cs-CZ" sz="2400" b="1" dirty="0"/>
              <a:t>, </a:t>
            </a:r>
            <a:r>
              <a:rPr lang="cs-CZ" altLang="cs-CZ" sz="2400" b="1" dirty="0" err="1"/>
              <a:t>Textlinguistik</a:t>
            </a:r>
            <a:r>
              <a:rPr lang="cs-CZ" altLang="cs-CZ" sz="2400" b="1" dirty="0"/>
              <a:t>, </a:t>
            </a:r>
            <a:r>
              <a:rPr lang="cs-CZ" altLang="cs-CZ" sz="2400" b="1" dirty="0" err="1"/>
              <a:t>Sprachpfleg</a:t>
            </a:r>
            <a:r>
              <a:rPr lang="de-DE" altLang="cs-CZ" sz="2400" b="1" dirty="0"/>
              <a:t>e</a:t>
            </a:r>
            <a:r>
              <a:rPr lang="cs-CZ" altLang="cs-CZ" sz="2400" dirty="0"/>
              <a:t> </a:t>
            </a:r>
          </a:p>
          <a:p>
            <a:endParaRPr lang="cs-CZ" dirty="0"/>
          </a:p>
        </p:txBody>
      </p:sp>
    </p:spTree>
    <p:extLst>
      <p:ext uri="{BB962C8B-B14F-4D97-AF65-F5344CB8AC3E}">
        <p14:creationId xmlns:p14="http://schemas.microsoft.com/office/powerpoint/2010/main" val="6345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E4F95-5210-40C6-B722-EE6123643E1A}"/>
              </a:ext>
            </a:extLst>
          </p:cNvPr>
          <p:cNvSpPr>
            <a:spLocks noGrp="1"/>
          </p:cNvSpPr>
          <p:nvPr>
            <p:ph type="title"/>
          </p:nvPr>
        </p:nvSpPr>
        <p:spPr/>
        <p:txBody>
          <a:bodyPr/>
          <a:lstStyle/>
          <a:p>
            <a:r>
              <a:rPr lang="cs-CZ" altLang="cs-CZ" sz="3600" b="1" dirty="0"/>
              <a:t>1. </a:t>
            </a:r>
            <a:r>
              <a:rPr lang="cs-CZ" altLang="cs-CZ" sz="3600" b="1" dirty="0" err="1"/>
              <a:t>Einteilung</a:t>
            </a:r>
            <a:r>
              <a:rPr lang="cs-CZ" altLang="cs-CZ" sz="3600" b="1" dirty="0"/>
              <a:t> der </a:t>
            </a:r>
            <a:r>
              <a:rPr lang="cs-CZ" altLang="cs-CZ" sz="3600" b="1" dirty="0" err="1"/>
              <a:t>Massenmedien</a:t>
            </a:r>
            <a:r>
              <a:rPr lang="de-DE" altLang="cs-CZ" sz="3600" b="1" dirty="0"/>
              <a:t>: </a:t>
            </a:r>
            <a:r>
              <a:rPr lang="cs-CZ" altLang="cs-CZ" b="1" dirty="0" err="1"/>
              <a:t>Einteilungskriterien</a:t>
            </a:r>
            <a:r>
              <a:rPr lang="cs-CZ" altLang="cs-CZ" dirty="0"/>
              <a:t> </a:t>
            </a:r>
            <a:endParaRPr lang="cs-CZ" dirty="0"/>
          </a:p>
        </p:txBody>
      </p:sp>
      <p:sp>
        <p:nvSpPr>
          <p:cNvPr id="3" name="Zástupný obsah 2">
            <a:extLst>
              <a:ext uri="{FF2B5EF4-FFF2-40B4-BE49-F238E27FC236}">
                <a16:creationId xmlns:a16="http://schemas.microsoft.com/office/drawing/2014/main" id="{2C78613F-3C5B-4AED-A68C-7CFA8958530E}"/>
              </a:ext>
            </a:extLst>
          </p:cNvPr>
          <p:cNvSpPr>
            <a:spLocks noGrp="1"/>
          </p:cNvSpPr>
          <p:nvPr>
            <p:ph idx="1"/>
          </p:nvPr>
        </p:nvSpPr>
        <p:spPr/>
        <p:txBody>
          <a:bodyPr>
            <a:normAutofit fontScale="92500" lnSpcReduction="10000"/>
          </a:bodyPr>
          <a:lstStyle/>
          <a:p>
            <a:pPr>
              <a:lnSpc>
                <a:spcPct val="90000"/>
              </a:lnSpc>
            </a:pPr>
            <a:r>
              <a:rPr lang="cs-CZ" altLang="cs-CZ" sz="2400" b="1" dirty="0">
                <a:solidFill>
                  <a:srgbClr val="FF0000"/>
                </a:solidFill>
              </a:rPr>
              <a:t>1. </a:t>
            </a:r>
            <a:r>
              <a:rPr lang="de-DE" altLang="cs-CZ" sz="2400" b="1" dirty="0">
                <a:solidFill>
                  <a:srgbClr val="FF0000"/>
                </a:solidFill>
              </a:rPr>
              <a:t>Ü</a:t>
            </a:r>
            <a:r>
              <a:rPr lang="cs-CZ" altLang="cs-CZ" sz="2400" b="1" dirty="0" err="1">
                <a:solidFill>
                  <a:srgbClr val="FF0000"/>
                </a:solidFill>
              </a:rPr>
              <a:t>bertragungskanal</a:t>
            </a:r>
            <a:r>
              <a:rPr lang="cs-CZ" altLang="cs-CZ" sz="2400" b="1" dirty="0">
                <a:solidFill>
                  <a:srgbClr val="FF0000"/>
                </a:solidFill>
              </a:rPr>
              <a:t> (Medium): </a:t>
            </a:r>
            <a:r>
              <a:rPr lang="cs-CZ" altLang="cs-CZ" sz="2400" b="1" dirty="0" err="1"/>
              <a:t>Druck</a:t>
            </a:r>
            <a:r>
              <a:rPr lang="cs-CZ" altLang="cs-CZ" sz="2400" b="1" dirty="0"/>
              <a:t> </a:t>
            </a:r>
          </a:p>
          <a:p>
            <a:pPr>
              <a:lnSpc>
                <a:spcPct val="90000"/>
              </a:lnSpc>
            </a:pPr>
            <a:r>
              <a:rPr lang="cs-CZ" altLang="cs-CZ" sz="2400" b="1" dirty="0">
                <a:solidFill>
                  <a:srgbClr val="C00000"/>
                </a:solidFill>
              </a:rPr>
              <a:t>1.1. </a:t>
            </a:r>
            <a:r>
              <a:rPr lang="cs-CZ" altLang="cs-CZ" sz="2400" b="1" dirty="0" err="1">
                <a:solidFill>
                  <a:srgbClr val="C00000"/>
                </a:solidFill>
              </a:rPr>
              <a:t>Printmedien</a:t>
            </a:r>
            <a:r>
              <a:rPr lang="cs-CZ" altLang="cs-CZ" sz="2400" b="1" dirty="0">
                <a:solidFill>
                  <a:srgbClr val="C00000"/>
                </a:solidFill>
              </a:rPr>
              <a:t>:  </a:t>
            </a:r>
            <a:r>
              <a:rPr lang="cs-CZ" altLang="cs-CZ" sz="2400" b="1" dirty="0" err="1"/>
              <a:t>Zeitungen</a:t>
            </a:r>
            <a:r>
              <a:rPr lang="cs-CZ" altLang="cs-CZ" sz="2400" b="1" dirty="0"/>
              <a:t>, </a:t>
            </a:r>
            <a:r>
              <a:rPr lang="cs-CZ" altLang="cs-CZ" sz="2400" b="1" dirty="0" err="1"/>
              <a:t>Zeitschriften</a:t>
            </a:r>
            <a:r>
              <a:rPr lang="cs-CZ" altLang="cs-CZ" sz="2400" b="1" dirty="0"/>
              <a:t>, </a:t>
            </a:r>
            <a:r>
              <a:rPr lang="cs-CZ" altLang="cs-CZ" sz="2400" b="1" dirty="0" err="1"/>
              <a:t>Magazine</a:t>
            </a:r>
            <a:r>
              <a:rPr lang="de-DE" altLang="cs-CZ" sz="2400" b="1" dirty="0"/>
              <a:t>, Illustrierte</a:t>
            </a:r>
            <a:endParaRPr lang="cs-CZ" altLang="cs-CZ" sz="2400" b="1" dirty="0"/>
          </a:p>
          <a:p>
            <a:pPr>
              <a:lnSpc>
                <a:spcPct val="90000"/>
              </a:lnSpc>
              <a:buFontTx/>
              <a:buNone/>
            </a:pPr>
            <a:r>
              <a:rPr lang="cs-CZ" altLang="cs-CZ" sz="2400" b="1" dirty="0"/>
              <a:t>    </a:t>
            </a:r>
            <a:r>
              <a:rPr lang="cs-CZ" altLang="cs-CZ" sz="2400" b="1" dirty="0">
                <a:solidFill>
                  <a:srgbClr val="C00000"/>
                </a:solidFill>
              </a:rPr>
              <a:t>1.2. </a:t>
            </a:r>
            <a:r>
              <a:rPr lang="cs-CZ" altLang="cs-CZ" sz="2400" b="1" dirty="0" err="1">
                <a:solidFill>
                  <a:srgbClr val="C00000"/>
                </a:solidFill>
              </a:rPr>
              <a:t>elektronische</a:t>
            </a:r>
            <a:r>
              <a:rPr lang="cs-CZ" altLang="cs-CZ" sz="2400" b="1" dirty="0">
                <a:solidFill>
                  <a:srgbClr val="C00000"/>
                </a:solidFill>
              </a:rPr>
              <a:t> </a:t>
            </a:r>
            <a:r>
              <a:rPr lang="cs-CZ" altLang="cs-CZ" sz="2400" b="1" dirty="0" err="1">
                <a:solidFill>
                  <a:srgbClr val="C00000"/>
                </a:solidFill>
              </a:rPr>
              <a:t>Medien</a:t>
            </a:r>
            <a:r>
              <a:rPr lang="cs-CZ" altLang="cs-CZ" sz="2400" b="1" dirty="0">
                <a:solidFill>
                  <a:srgbClr val="C00000"/>
                </a:solidFill>
              </a:rPr>
              <a:t>: </a:t>
            </a:r>
            <a:r>
              <a:rPr lang="cs-CZ" altLang="cs-CZ" sz="2400" b="1" dirty="0" err="1"/>
              <a:t>Rundfunk</a:t>
            </a:r>
            <a:r>
              <a:rPr lang="cs-CZ" altLang="cs-CZ" sz="2400" b="1" dirty="0"/>
              <a:t>, </a:t>
            </a:r>
            <a:r>
              <a:rPr lang="cs-CZ" altLang="cs-CZ" sz="2400" b="1" dirty="0" err="1"/>
              <a:t>Fernsehen</a:t>
            </a:r>
            <a:endParaRPr lang="cs-CZ" altLang="cs-CZ" sz="2400" b="1" dirty="0"/>
          </a:p>
          <a:p>
            <a:pPr>
              <a:lnSpc>
                <a:spcPct val="90000"/>
              </a:lnSpc>
              <a:buFontTx/>
              <a:buNone/>
            </a:pPr>
            <a:r>
              <a:rPr lang="cs-CZ" altLang="cs-CZ" sz="2400" b="1" dirty="0">
                <a:solidFill>
                  <a:srgbClr val="00B0F0"/>
                </a:solidFill>
              </a:rPr>
              <a:t>    </a:t>
            </a:r>
            <a:r>
              <a:rPr lang="cs-CZ" altLang="cs-CZ" sz="2400" b="1" dirty="0">
                <a:solidFill>
                  <a:srgbClr val="C00000"/>
                </a:solidFill>
              </a:rPr>
              <a:t>1.3. Internet</a:t>
            </a:r>
            <a:r>
              <a:rPr lang="de-DE" altLang="cs-CZ" sz="2400" b="1" dirty="0">
                <a:solidFill>
                  <a:srgbClr val="C00000"/>
                </a:solidFill>
              </a:rPr>
              <a:t>: </a:t>
            </a:r>
            <a:r>
              <a:rPr lang="de-DE" altLang="cs-CZ" b="1" dirty="0"/>
              <a:t>O</a:t>
            </a:r>
            <a:r>
              <a:rPr lang="de-DE" altLang="cs-CZ" sz="2400" b="1" dirty="0"/>
              <a:t>nline-</a:t>
            </a:r>
            <a:r>
              <a:rPr lang="cs-CZ" altLang="cs-CZ" sz="2400" b="1" dirty="0" err="1"/>
              <a:t>Medien</a:t>
            </a:r>
            <a:r>
              <a:rPr lang="de-DE" altLang="cs-CZ" sz="2400" b="1" dirty="0"/>
              <a:t> – „Hypertext“</a:t>
            </a:r>
            <a:endParaRPr lang="cs-CZ" altLang="cs-CZ" sz="2400" b="1" dirty="0"/>
          </a:p>
          <a:p>
            <a:pPr>
              <a:lnSpc>
                <a:spcPct val="90000"/>
              </a:lnSpc>
            </a:pPr>
            <a:r>
              <a:rPr lang="cs-CZ" altLang="cs-CZ" sz="2400" b="1" dirty="0">
                <a:solidFill>
                  <a:srgbClr val="FF0000"/>
                </a:solidFill>
              </a:rPr>
              <a:t>2. </a:t>
            </a:r>
            <a:r>
              <a:rPr lang="cs-CZ" altLang="cs-CZ" sz="2400" b="1" dirty="0" err="1">
                <a:solidFill>
                  <a:srgbClr val="FF0000"/>
                </a:solidFill>
              </a:rPr>
              <a:t>Rezipientenorientierung</a:t>
            </a:r>
            <a:r>
              <a:rPr lang="cs-CZ" altLang="cs-CZ" sz="2400" b="1" dirty="0">
                <a:solidFill>
                  <a:srgbClr val="FF0000"/>
                </a:solidFill>
              </a:rPr>
              <a:t>: </a:t>
            </a:r>
          </a:p>
          <a:p>
            <a:pPr>
              <a:lnSpc>
                <a:spcPct val="90000"/>
              </a:lnSpc>
            </a:pPr>
            <a:r>
              <a:rPr lang="cs-CZ" altLang="cs-CZ" sz="2400" b="1" dirty="0">
                <a:solidFill>
                  <a:schemeClr val="bg1"/>
                </a:solidFill>
              </a:rPr>
              <a:t>2.1. solide/</a:t>
            </a:r>
            <a:r>
              <a:rPr lang="de-DE" altLang="cs-CZ" sz="2400" b="1" dirty="0">
                <a:solidFill>
                  <a:schemeClr val="bg1"/>
                </a:solidFill>
              </a:rPr>
              <a:t>seriöse</a:t>
            </a:r>
            <a:r>
              <a:rPr lang="cs-CZ" altLang="cs-CZ" sz="2400" b="1" dirty="0">
                <a:solidFill>
                  <a:schemeClr val="bg1"/>
                </a:solidFill>
              </a:rPr>
              <a:t> </a:t>
            </a:r>
            <a:r>
              <a:rPr lang="cs-CZ" altLang="cs-CZ" sz="2400" b="1" dirty="0" err="1">
                <a:solidFill>
                  <a:schemeClr val="bg1"/>
                </a:solidFill>
              </a:rPr>
              <a:t>Presse</a:t>
            </a:r>
            <a:r>
              <a:rPr lang="cs-CZ" altLang="cs-CZ" sz="2400" b="1" dirty="0">
                <a:solidFill>
                  <a:schemeClr val="bg1"/>
                </a:solidFill>
              </a:rPr>
              <a:t>: </a:t>
            </a:r>
            <a:r>
              <a:rPr lang="cs-CZ" altLang="cs-CZ" sz="2400" b="1" dirty="0"/>
              <a:t>Abonnement</a:t>
            </a:r>
            <a:r>
              <a:rPr lang="de-DE" altLang="cs-CZ" sz="2400" b="1" dirty="0"/>
              <a:t>presse</a:t>
            </a:r>
            <a:r>
              <a:rPr lang="cs-CZ" altLang="cs-CZ" sz="2400" b="1" dirty="0"/>
              <a:t> FAZ, SZ, Die </a:t>
            </a:r>
            <a:r>
              <a:rPr lang="cs-CZ" altLang="cs-CZ" sz="2400" b="1" dirty="0" err="1"/>
              <a:t>Zeit</a:t>
            </a:r>
            <a:r>
              <a:rPr lang="cs-CZ" altLang="cs-CZ" sz="2400" b="1" dirty="0"/>
              <a:t>, Die Welt</a:t>
            </a:r>
          </a:p>
          <a:p>
            <a:pPr>
              <a:lnSpc>
                <a:spcPct val="90000"/>
              </a:lnSpc>
              <a:buFontTx/>
              <a:buNone/>
            </a:pPr>
            <a:r>
              <a:rPr lang="cs-CZ" altLang="cs-CZ" sz="2400" b="1" dirty="0"/>
              <a:t>    Der Spiegel, FOCUS</a:t>
            </a:r>
            <a:r>
              <a:rPr lang="de-DE" altLang="cs-CZ" sz="2400" b="1" dirty="0"/>
              <a:t> - Wochenmagazine</a:t>
            </a:r>
            <a:endParaRPr lang="cs-CZ" altLang="cs-CZ" sz="2400" b="1" dirty="0"/>
          </a:p>
          <a:p>
            <a:pPr>
              <a:lnSpc>
                <a:spcPct val="90000"/>
              </a:lnSpc>
              <a:buFontTx/>
              <a:buNone/>
            </a:pPr>
            <a:r>
              <a:rPr lang="cs-CZ" altLang="cs-CZ" sz="2400" b="1" dirty="0"/>
              <a:t>    </a:t>
            </a:r>
            <a:r>
              <a:rPr lang="de-DE" altLang="cs-CZ" sz="2400" b="1" dirty="0"/>
              <a:t>Ö: </a:t>
            </a:r>
            <a:r>
              <a:rPr lang="cs-CZ" altLang="cs-CZ" sz="2400" b="1" dirty="0"/>
              <a:t>Der Standard,</a:t>
            </a:r>
            <a:r>
              <a:rPr lang="de-DE" altLang="cs-CZ" sz="2400" b="1" dirty="0"/>
              <a:t> </a:t>
            </a:r>
            <a:r>
              <a:rPr lang="cs-CZ" altLang="cs-CZ" sz="2400" b="1" dirty="0"/>
              <a:t>Die </a:t>
            </a:r>
            <a:r>
              <a:rPr lang="cs-CZ" altLang="cs-CZ" sz="2400" b="1" dirty="0" err="1"/>
              <a:t>Presse</a:t>
            </a:r>
            <a:r>
              <a:rPr lang="cs-CZ" altLang="cs-CZ" sz="2400" b="1" dirty="0"/>
              <a:t>, profil, </a:t>
            </a:r>
            <a:r>
              <a:rPr lang="cs-CZ" altLang="cs-CZ" sz="2400" b="1" dirty="0" err="1"/>
              <a:t>News</a:t>
            </a:r>
            <a:r>
              <a:rPr lang="cs-CZ" altLang="cs-CZ" sz="2400" b="1" dirty="0"/>
              <a:t>…</a:t>
            </a:r>
          </a:p>
          <a:p>
            <a:pPr>
              <a:lnSpc>
                <a:spcPct val="90000"/>
              </a:lnSpc>
              <a:buFontTx/>
              <a:buNone/>
            </a:pPr>
            <a:r>
              <a:rPr lang="cs-CZ" altLang="cs-CZ" sz="2400" b="1" dirty="0"/>
              <a:t>    </a:t>
            </a:r>
            <a:r>
              <a:rPr lang="de-DE" altLang="cs-CZ" sz="2400" b="1" dirty="0"/>
              <a:t>die Schweiz: </a:t>
            </a:r>
            <a:r>
              <a:rPr lang="cs-CZ" altLang="cs-CZ" sz="2400" b="1" dirty="0"/>
              <a:t>NZZ  </a:t>
            </a:r>
          </a:p>
          <a:p>
            <a:endParaRPr lang="cs-CZ" dirty="0"/>
          </a:p>
        </p:txBody>
      </p:sp>
    </p:spTree>
    <p:extLst>
      <p:ext uri="{BB962C8B-B14F-4D97-AF65-F5344CB8AC3E}">
        <p14:creationId xmlns:p14="http://schemas.microsoft.com/office/powerpoint/2010/main" val="12260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958AA5-D8B7-43BD-A070-C181343E136C}"/>
              </a:ext>
            </a:extLst>
          </p:cNvPr>
          <p:cNvSpPr>
            <a:spLocks noGrp="1"/>
          </p:cNvSpPr>
          <p:nvPr>
            <p:ph type="title"/>
          </p:nvPr>
        </p:nvSpPr>
        <p:spPr/>
        <p:txBody>
          <a:bodyPr/>
          <a:lstStyle/>
          <a:p>
            <a:r>
              <a:rPr lang="de-DE" altLang="cs-CZ" dirty="0"/>
              <a:t>Einteilungskriterien:</a:t>
            </a:r>
            <a:endParaRPr lang="cs-CZ" dirty="0"/>
          </a:p>
        </p:txBody>
      </p:sp>
      <p:sp>
        <p:nvSpPr>
          <p:cNvPr id="3" name="Zástupný obsah 2">
            <a:extLst>
              <a:ext uri="{FF2B5EF4-FFF2-40B4-BE49-F238E27FC236}">
                <a16:creationId xmlns:a16="http://schemas.microsoft.com/office/drawing/2014/main" id="{22B690E7-8AEA-4ED8-8D1B-A625F9FBF306}"/>
              </a:ext>
            </a:extLst>
          </p:cNvPr>
          <p:cNvSpPr>
            <a:spLocks noGrp="1"/>
          </p:cNvSpPr>
          <p:nvPr>
            <p:ph idx="1"/>
          </p:nvPr>
        </p:nvSpPr>
        <p:spPr/>
        <p:txBody>
          <a:bodyPr>
            <a:normAutofit fontScale="77500" lnSpcReduction="20000"/>
          </a:bodyPr>
          <a:lstStyle/>
          <a:p>
            <a:pPr>
              <a:lnSpc>
                <a:spcPct val="90000"/>
              </a:lnSpc>
              <a:defRPr/>
            </a:pPr>
            <a:r>
              <a:rPr lang="cs-CZ" altLang="cs-CZ" sz="2400" b="1" dirty="0">
                <a:solidFill>
                  <a:srgbClr val="00B050"/>
                </a:solidFill>
              </a:rPr>
              <a:t> </a:t>
            </a:r>
            <a:r>
              <a:rPr lang="cs-CZ" altLang="cs-CZ" sz="2400" b="1" dirty="0">
                <a:solidFill>
                  <a:schemeClr val="bg1"/>
                </a:solidFill>
              </a:rPr>
              <a:t>2.2. </a:t>
            </a:r>
            <a:r>
              <a:rPr lang="cs-CZ" altLang="cs-CZ" sz="2400" b="1" dirty="0" err="1">
                <a:solidFill>
                  <a:schemeClr val="bg1"/>
                </a:solidFill>
              </a:rPr>
              <a:t>lokale</a:t>
            </a:r>
            <a:r>
              <a:rPr lang="cs-CZ" altLang="cs-CZ" sz="2400" b="1" dirty="0">
                <a:solidFill>
                  <a:schemeClr val="bg1"/>
                </a:solidFill>
              </a:rPr>
              <a:t> </a:t>
            </a:r>
            <a:r>
              <a:rPr lang="cs-CZ" altLang="cs-CZ" sz="2400" b="1" dirty="0" err="1">
                <a:solidFill>
                  <a:schemeClr val="bg1"/>
                </a:solidFill>
              </a:rPr>
              <a:t>Presse</a:t>
            </a:r>
            <a:endParaRPr lang="cs-CZ" altLang="cs-CZ" sz="2400" b="1" dirty="0">
              <a:solidFill>
                <a:schemeClr val="bg1"/>
              </a:solidFill>
            </a:endParaRPr>
          </a:p>
          <a:p>
            <a:pPr>
              <a:lnSpc>
                <a:spcPct val="90000"/>
              </a:lnSpc>
              <a:defRPr/>
            </a:pPr>
            <a:r>
              <a:rPr lang="cs-CZ" altLang="cs-CZ" sz="2400" b="1" dirty="0">
                <a:solidFill>
                  <a:srgbClr val="00B050"/>
                </a:solidFill>
              </a:rPr>
              <a:t> </a:t>
            </a:r>
            <a:r>
              <a:rPr lang="cs-CZ" altLang="cs-CZ" sz="2400" b="1" dirty="0">
                <a:solidFill>
                  <a:schemeClr val="bg1"/>
                </a:solidFill>
              </a:rPr>
              <a:t>2.3. </a:t>
            </a:r>
            <a:r>
              <a:rPr lang="cs-CZ" altLang="cs-CZ" sz="2400" b="1" dirty="0" err="1">
                <a:solidFill>
                  <a:schemeClr val="bg1"/>
                </a:solidFill>
              </a:rPr>
              <a:t>Boulevardpresse</a:t>
            </a:r>
            <a:r>
              <a:rPr lang="cs-CZ" altLang="cs-CZ" sz="2400" b="1" dirty="0">
                <a:solidFill>
                  <a:schemeClr val="bg1"/>
                </a:solidFill>
              </a:rPr>
              <a:t>: </a:t>
            </a:r>
            <a:r>
              <a:rPr lang="cs-CZ" altLang="cs-CZ" sz="2400" b="1" dirty="0"/>
              <a:t>Die </a:t>
            </a:r>
            <a:r>
              <a:rPr lang="cs-CZ" altLang="cs-CZ" sz="2400" b="1" dirty="0" err="1"/>
              <a:t>Bildzeitun</a:t>
            </a:r>
            <a:r>
              <a:rPr lang="de-DE" altLang="cs-CZ" sz="2400" b="1" dirty="0"/>
              <a:t>g u.a.</a:t>
            </a:r>
            <a:endParaRPr lang="cs-CZ" altLang="cs-CZ" sz="2400" b="1" dirty="0"/>
          </a:p>
          <a:p>
            <a:pPr>
              <a:lnSpc>
                <a:spcPct val="90000"/>
              </a:lnSpc>
              <a:defRPr/>
            </a:pPr>
            <a:r>
              <a:rPr lang="cs-CZ" altLang="cs-CZ" sz="2400" b="1" dirty="0"/>
              <a:t> </a:t>
            </a:r>
            <a:r>
              <a:rPr lang="cs-CZ" altLang="cs-CZ" sz="2400" b="1" dirty="0" err="1"/>
              <a:t>Tendenz</a:t>
            </a:r>
            <a:r>
              <a:rPr lang="cs-CZ" altLang="cs-CZ" sz="2400" b="1" dirty="0"/>
              <a:t> </a:t>
            </a:r>
            <a:r>
              <a:rPr lang="cs-CZ" altLang="cs-CZ" sz="2400" b="1" dirty="0" err="1"/>
              <a:t>zur</a:t>
            </a:r>
            <a:r>
              <a:rPr lang="cs-CZ" altLang="cs-CZ" sz="2400" b="1" dirty="0"/>
              <a:t> </a:t>
            </a:r>
            <a:r>
              <a:rPr lang="cs-CZ" altLang="cs-CZ" sz="2400" b="1" dirty="0" err="1"/>
              <a:t>Boulevardisierung</a:t>
            </a:r>
            <a:r>
              <a:rPr lang="cs-CZ" altLang="cs-CZ" sz="2400" b="1" dirty="0"/>
              <a:t>: Infotainment:</a:t>
            </a:r>
            <a:r>
              <a:rPr lang="de-DE" altLang="cs-CZ" sz="2400" b="1" dirty="0"/>
              <a:t> </a:t>
            </a:r>
            <a:r>
              <a:rPr lang="cs-CZ" altLang="cs-CZ" sz="2400" b="1" dirty="0" err="1"/>
              <a:t>Information</a:t>
            </a:r>
            <a:r>
              <a:rPr lang="cs-CZ" altLang="cs-CZ" sz="2400" b="1" dirty="0"/>
              <a:t> </a:t>
            </a:r>
            <a:r>
              <a:rPr lang="cs-CZ" altLang="cs-CZ" sz="2400" b="1" dirty="0" err="1"/>
              <a:t>und</a:t>
            </a:r>
            <a:r>
              <a:rPr lang="cs-CZ" altLang="cs-CZ" sz="2400" b="1" dirty="0"/>
              <a:t> </a:t>
            </a:r>
            <a:r>
              <a:rPr lang="cs-CZ" altLang="cs-CZ" sz="2400" b="1" dirty="0" err="1"/>
              <a:t>Entertainment</a:t>
            </a:r>
            <a:r>
              <a:rPr lang="cs-CZ" altLang="cs-CZ" sz="2400" b="1" dirty="0"/>
              <a:t> (</a:t>
            </a:r>
            <a:r>
              <a:rPr lang="cs-CZ" altLang="cs-CZ" sz="2400" b="1" dirty="0" err="1"/>
              <a:t>Unterhaltung</a:t>
            </a:r>
            <a:r>
              <a:rPr lang="cs-CZ" altLang="cs-CZ" sz="2400" b="1" dirty="0"/>
              <a:t>)</a:t>
            </a:r>
          </a:p>
          <a:p>
            <a:pPr>
              <a:lnSpc>
                <a:spcPct val="90000"/>
              </a:lnSpc>
              <a:defRPr/>
            </a:pPr>
            <a:r>
              <a:rPr lang="cs-CZ" altLang="cs-CZ" sz="2400" b="1" dirty="0">
                <a:solidFill>
                  <a:srgbClr val="00B050"/>
                </a:solidFill>
              </a:rPr>
              <a:t> </a:t>
            </a:r>
            <a:r>
              <a:rPr lang="cs-CZ" altLang="cs-CZ" sz="2400" b="1" dirty="0">
                <a:solidFill>
                  <a:schemeClr val="bg1"/>
                </a:solidFill>
              </a:rPr>
              <a:t>2.4. </a:t>
            </a:r>
            <a:r>
              <a:rPr lang="cs-CZ" altLang="cs-CZ" sz="2400" b="1" dirty="0" err="1">
                <a:solidFill>
                  <a:schemeClr val="bg1"/>
                </a:solidFill>
              </a:rPr>
              <a:t>Zeitschriften</a:t>
            </a:r>
            <a:r>
              <a:rPr lang="cs-CZ" altLang="cs-CZ" sz="2400" b="1" dirty="0"/>
              <a:t>, </a:t>
            </a:r>
            <a:r>
              <a:rPr lang="cs-CZ" altLang="cs-CZ" sz="2400" b="1" dirty="0" err="1"/>
              <a:t>Regenbogenbogenpresse</a:t>
            </a:r>
            <a:r>
              <a:rPr lang="de-DE" altLang="cs-CZ" sz="2400" b="1" dirty="0"/>
              <a:t>,</a:t>
            </a:r>
            <a:r>
              <a:rPr lang="cs-CZ" altLang="cs-CZ" sz="2400" b="1" dirty="0"/>
              <a:t> </a:t>
            </a:r>
            <a:r>
              <a:rPr lang="cs-CZ" altLang="cs-CZ" sz="2400" b="1" dirty="0" err="1"/>
              <a:t>Illustrierte</a:t>
            </a:r>
            <a:endParaRPr lang="cs-CZ" altLang="cs-CZ" sz="2400" b="1" dirty="0"/>
          </a:p>
          <a:p>
            <a:pPr>
              <a:lnSpc>
                <a:spcPct val="90000"/>
              </a:lnSpc>
              <a:defRPr/>
            </a:pPr>
            <a:r>
              <a:rPr lang="cs-CZ" altLang="cs-CZ" sz="2400" b="1" dirty="0"/>
              <a:t>M</a:t>
            </a:r>
            <a:r>
              <a:rPr lang="de-DE" altLang="cs-CZ" sz="2400" b="1" dirty="0"/>
              <a:t>ä</a:t>
            </a:r>
            <a:r>
              <a:rPr lang="cs-CZ" altLang="cs-CZ" sz="2400" b="1" dirty="0" err="1"/>
              <a:t>nner</a:t>
            </a:r>
            <a:r>
              <a:rPr lang="cs-CZ" altLang="cs-CZ" sz="2400" b="1" dirty="0"/>
              <a:t>-, </a:t>
            </a:r>
            <a:r>
              <a:rPr lang="de-DE" altLang="cs-CZ" sz="2400" b="1" dirty="0"/>
              <a:t> </a:t>
            </a:r>
            <a:r>
              <a:rPr lang="cs-CZ" altLang="cs-CZ" sz="2400" b="1" dirty="0" err="1"/>
              <a:t>Frauenzeitschriften</a:t>
            </a:r>
            <a:r>
              <a:rPr lang="cs-CZ" altLang="cs-CZ" sz="2400" b="1" dirty="0"/>
              <a:t>: exklusive (</a:t>
            </a:r>
            <a:r>
              <a:rPr lang="cs-CZ" altLang="cs-CZ" sz="2400" b="1" dirty="0" err="1"/>
              <a:t>international</a:t>
            </a:r>
            <a:r>
              <a:rPr lang="cs-CZ" altLang="cs-CZ" sz="2400" b="1" dirty="0"/>
              <a:t>): Vogue, Elle, </a:t>
            </a:r>
            <a:r>
              <a:rPr lang="cs-CZ" altLang="cs-CZ" sz="2400" b="1" dirty="0" err="1"/>
              <a:t>Cosmopolitan</a:t>
            </a:r>
            <a:r>
              <a:rPr lang="cs-CZ" altLang="cs-CZ" sz="2400" b="1" dirty="0"/>
              <a:t>...</a:t>
            </a:r>
            <a:endParaRPr lang="de-DE" altLang="cs-CZ" sz="2400" b="1" dirty="0"/>
          </a:p>
          <a:p>
            <a:pPr>
              <a:lnSpc>
                <a:spcPct val="90000"/>
              </a:lnSpc>
              <a:defRPr/>
            </a:pPr>
            <a:r>
              <a:rPr lang="de-DE" altLang="cs-CZ" sz="2400" b="1" dirty="0"/>
              <a:t>Hobby</a:t>
            </a:r>
            <a:r>
              <a:rPr lang="cs-CZ" altLang="cs-CZ" sz="2400" b="1" dirty="0"/>
              <a:t>-</a:t>
            </a:r>
            <a:r>
              <a:rPr lang="de-DE" altLang="cs-CZ" sz="2400" b="1" dirty="0"/>
              <a:t>, Programmzeitschriften</a:t>
            </a:r>
            <a:r>
              <a:rPr lang="cs-CZ" altLang="cs-CZ" sz="2400" b="1" dirty="0"/>
              <a:t>, </a:t>
            </a:r>
            <a:r>
              <a:rPr lang="cs-CZ" altLang="cs-CZ" sz="2400" b="1" dirty="0" err="1"/>
              <a:t>Gratispresse</a:t>
            </a:r>
            <a:endParaRPr lang="cs-CZ" altLang="cs-CZ" sz="2400" b="1" dirty="0"/>
          </a:p>
          <a:p>
            <a:pPr>
              <a:lnSpc>
                <a:spcPct val="90000"/>
              </a:lnSpc>
              <a:defRPr/>
            </a:pPr>
            <a:r>
              <a:rPr lang="cs-CZ" altLang="cs-CZ" sz="2400" b="1" dirty="0">
                <a:solidFill>
                  <a:schemeClr val="bg1"/>
                </a:solidFill>
              </a:rPr>
              <a:t>2.5. </a:t>
            </a:r>
            <a:r>
              <a:rPr lang="cs-CZ" altLang="cs-CZ" sz="2400" b="1" dirty="0" err="1">
                <a:solidFill>
                  <a:schemeClr val="bg1"/>
                </a:solidFill>
              </a:rPr>
              <a:t>Fachzeitschriften</a:t>
            </a:r>
            <a:r>
              <a:rPr lang="cs-CZ" altLang="cs-CZ" sz="2400" b="1" dirty="0">
                <a:solidFill>
                  <a:schemeClr val="bg1"/>
                </a:solidFill>
              </a:rPr>
              <a:t> </a:t>
            </a:r>
          </a:p>
          <a:p>
            <a:pPr>
              <a:lnSpc>
                <a:spcPct val="90000"/>
              </a:lnSpc>
              <a:defRPr/>
            </a:pPr>
            <a:r>
              <a:rPr lang="cs-CZ" altLang="cs-CZ" sz="2400" b="1" dirty="0" err="1">
                <a:solidFill>
                  <a:srgbClr val="FF0000"/>
                </a:solidFill>
              </a:rPr>
              <a:t>elektronische</a:t>
            </a:r>
            <a:r>
              <a:rPr lang="de-DE" altLang="cs-CZ" sz="2400" b="1" dirty="0">
                <a:solidFill>
                  <a:srgbClr val="FF0000"/>
                </a:solidFill>
              </a:rPr>
              <a:t> </a:t>
            </a:r>
            <a:r>
              <a:rPr lang="cs-CZ" altLang="cs-CZ" sz="2400" b="1" dirty="0">
                <a:solidFill>
                  <a:srgbClr val="FF0000"/>
                </a:solidFill>
              </a:rPr>
              <a:t>MM: </a:t>
            </a:r>
          </a:p>
          <a:p>
            <a:pPr>
              <a:lnSpc>
                <a:spcPct val="90000"/>
              </a:lnSpc>
              <a:defRPr/>
            </a:pPr>
            <a:r>
              <a:rPr lang="de-DE" altLang="cs-CZ" sz="2400" b="1" dirty="0"/>
              <a:t>ö</a:t>
            </a:r>
            <a:r>
              <a:rPr lang="cs-CZ" altLang="cs-CZ" sz="2400" b="1" dirty="0" err="1"/>
              <a:t>ffentlich-rechtliche</a:t>
            </a:r>
            <a:r>
              <a:rPr lang="cs-CZ" altLang="cs-CZ" sz="2400" b="1" dirty="0"/>
              <a:t> </a:t>
            </a:r>
            <a:r>
              <a:rPr lang="cs-CZ" altLang="cs-CZ" sz="2400" b="1" dirty="0" err="1"/>
              <a:t>Sender</a:t>
            </a:r>
            <a:r>
              <a:rPr lang="cs-CZ" altLang="cs-CZ" sz="2400" b="1" dirty="0"/>
              <a:t>: ARD, ZDF</a:t>
            </a:r>
          </a:p>
          <a:p>
            <a:pPr>
              <a:lnSpc>
                <a:spcPct val="90000"/>
              </a:lnSpc>
              <a:defRPr/>
            </a:pPr>
            <a:r>
              <a:rPr lang="cs-CZ" altLang="cs-CZ" sz="2400" b="1" dirty="0" err="1"/>
              <a:t>private</a:t>
            </a:r>
            <a:r>
              <a:rPr lang="cs-CZ" altLang="cs-CZ" sz="2400" b="1" dirty="0"/>
              <a:t> </a:t>
            </a:r>
            <a:r>
              <a:rPr lang="cs-CZ" altLang="cs-CZ" sz="2400" b="1" dirty="0" err="1"/>
              <a:t>Sender</a:t>
            </a:r>
            <a:r>
              <a:rPr lang="de-DE" altLang="cs-CZ" sz="2400" b="1" dirty="0"/>
              <a:t>: </a:t>
            </a:r>
            <a:r>
              <a:rPr lang="cs-CZ" altLang="cs-CZ" sz="2400" b="1" dirty="0" err="1"/>
              <a:t>komerziell</a:t>
            </a:r>
            <a:r>
              <a:rPr lang="de-DE" altLang="cs-CZ" sz="2400" b="1" dirty="0"/>
              <a:t>, Musik, Werbung</a:t>
            </a:r>
            <a:endParaRPr lang="cs-CZ" altLang="cs-CZ" sz="2400" b="1" dirty="0"/>
          </a:p>
          <a:p>
            <a:endParaRPr lang="cs-CZ" dirty="0"/>
          </a:p>
        </p:txBody>
      </p:sp>
    </p:spTree>
    <p:extLst>
      <p:ext uri="{BB962C8B-B14F-4D97-AF65-F5344CB8AC3E}">
        <p14:creationId xmlns:p14="http://schemas.microsoft.com/office/powerpoint/2010/main" val="389076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7619B-F5D0-47AB-A57C-4791AC19B805}"/>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r>
              <a:rPr lang="de-DE" altLang="cs-CZ" sz="3600" b="1" dirty="0">
                <a:solidFill>
                  <a:srgbClr val="FF0000"/>
                </a:solidFill>
              </a:rPr>
              <a:t> </a:t>
            </a:r>
            <a:r>
              <a:rPr lang="cs-CZ" altLang="cs-CZ" sz="3600" b="1" dirty="0" err="1">
                <a:solidFill>
                  <a:srgbClr val="FF0000"/>
                </a:solidFill>
              </a:rPr>
              <a:t>Entwicklung</a:t>
            </a:r>
            <a:r>
              <a:rPr lang="cs-CZ" altLang="cs-CZ" sz="3600" b="1" dirty="0">
                <a:solidFill>
                  <a:srgbClr val="FF0000"/>
                </a:solidFill>
              </a:rPr>
              <a:t> der M</a:t>
            </a:r>
            <a:r>
              <a:rPr lang="de-DE" altLang="cs-CZ" sz="3600" b="1" dirty="0" err="1">
                <a:solidFill>
                  <a:srgbClr val="FF0000"/>
                </a:solidFill>
              </a:rPr>
              <a:t>assen</a:t>
            </a:r>
            <a:r>
              <a:rPr lang="cs-CZ" altLang="cs-CZ" sz="3600" b="1" dirty="0">
                <a:solidFill>
                  <a:srgbClr val="FF0000"/>
                </a:solidFill>
              </a:rPr>
              <a:t>M</a:t>
            </a:r>
            <a:r>
              <a:rPr lang="de-DE" altLang="cs-CZ" sz="3600" b="1" dirty="0" err="1">
                <a:solidFill>
                  <a:srgbClr val="FF0000"/>
                </a:solidFill>
              </a:rPr>
              <a:t>edien</a:t>
            </a:r>
            <a:endParaRPr lang="cs-CZ" dirty="0"/>
          </a:p>
        </p:txBody>
      </p:sp>
      <p:sp>
        <p:nvSpPr>
          <p:cNvPr id="3" name="Zástupný obsah 2">
            <a:extLst>
              <a:ext uri="{FF2B5EF4-FFF2-40B4-BE49-F238E27FC236}">
                <a16:creationId xmlns:a16="http://schemas.microsoft.com/office/drawing/2014/main" id="{71819781-DD31-47F4-92E1-33A3CCB09C9F}"/>
              </a:ext>
            </a:extLst>
          </p:cNvPr>
          <p:cNvSpPr>
            <a:spLocks noGrp="1"/>
          </p:cNvSpPr>
          <p:nvPr>
            <p:ph idx="1"/>
          </p:nvPr>
        </p:nvSpPr>
        <p:spPr/>
        <p:txBody>
          <a:bodyPr>
            <a:normAutofit fontScale="92500" lnSpcReduction="10000"/>
          </a:bodyPr>
          <a:lstStyle/>
          <a:p>
            <a:pPr>
              <a:lnSpc>
                <a:spcPct val="90000"/>
              </a:lnSpc>
            </a:pPr>
            <a:r>
              <a:rPr lang="cs-CZ" altLang="cs-CZ" sz="2400" b="1" dirty="0" err="1"/>
              <a:t>Vorläufer</a:t>
            </a:r>
            <a:r>
              <a:rPr lang="cs-CZ" altLang="cs-CZ" sz="2400" b="1" dirty="0"/>
              <a:t>: </a:t>
            </a:r>
            <a:r>
              <a:rPr lang="cs-CZ" altLang="cs-CZ" sz="2400" b="1" dirty="0" err="1">
                <a:solidFill>
                  <a:schemeClr val="bg1"/>
                </a:solidFill>
              </a:rPr>
              <a:t>Flugblätter</a:t>
            </a:r>
            <a:endParaRPr lang="cs-CZ" altLang="cs-CZ" sz="2400" b="1" dirty="0">
              <a:solidFill>
                <a:schemeClr val="bg1"/>
              </a:solidFill>
            </a:endParaRPr>
          </a:p>
          <a:p>
            <a:pPr>
              <a:lnSpc>
                <a:spcPct val="90000"/>
              </a:lnSpc>
            </a:pPr>
            <a:r>
              <a:rPr lang="cs-CZ" altLang="cs-CZ" sz="2400" b="1" dirty="0"/>
              <a:t>15. </a:t>
            </a:r>
            <a:r>
              <a:rPr lang="cs-CZ" altLang="cs-CZ" sz="2400" b="1" dirty="0" err="1"/>
              <a:t>Jh</a:t>
            </a:r>
            <a:r>
              <a:rPr lang="cs-CZ" altLang="cs-CZ" sz="2400" b="1" dirty="0"/>
              <a:t>. – </a:t>
            </a:r>
            <a:r>
              <a:rPr lang="cs-CZ" altLang="cs-CZ" sz="2400" b="1" dirty="0" err="1"/>
              <a:t>Holzschnitte</a:t>
            </a:r>
            <a:r>
              <a:rPr lang="cs-CZ" altLang="cs-CZ" sz="2400" b="1" dirty="0"/>
              <a:t> (</a:t>
            </a:r>
            <a:r>
              <a:rPr lang="cs-CZ" altLang="cs-CZ" sz="2400" b="1" dirty="0" err="1"/>
              <a:t>z.B</a:t>
            </a:r>
            <a:r>
              <a:rPr lang="cs-CZ" altLang="cs-CZ" sz="2400" b="1" dirty="0"/>
              <a:t>. Texte der </a:t>
            </a:r>
            <a:r>
              <a:rPr lang="cs-CZ" altLang="cs-CZ" sz="2400" b="1" dirty="0" err="1"/>
              <a:t>Mystiker</a:t>
            </a:r>
            <a:r>
              <a:rPr lang="cs-CZ" altLang="cs-CZ" sz="2400" b="1" dirty="0"/>
              <a:t>)</a:t>
            </a:r>
          </a:p>
          <a:p>
            <a:pPr>
              <a:lnSpc>
                <a:spcPct val="90000"/>
              </a:lnSpc>
            </a:pPr>
            <a:r>
              <a:rPr lang="cs-CZ" altLang="cs-CZ" sz="2400" b="1" dirty="0"/>
              <a:t>Mitte des 15. </a:t>
            </a:r>
            <a:r>
              <a:rPr lang="cs-CZ" altLang="cs-CZ" sz="2400" b="1" dirty="0" err="1"/>
              <a:t>Jhs</a:t>
            </a:r>
            <a:r>
              <a:rPr lang="cs-CZ" altLang="cs-CZ" sz="2400" b="1" dirty="0"/>
              <a:t>. – um 1450 – </a:t>
            </a:r>
            <a:r>
              <a:rPr lang="cs-CZ" altLang="cs-CZ" sz="2400" b="1" dirty="0" err="1"/>
              <a:t>Buchdruck</a:t>
            </a:r>
            <a:endParaRPr lang="cs-CZ" altLang="cs-CZ" sz="2400" b="1" dirty="0"/>
          </a:p>
          <a:p>
            <a:pPr>
              <a:lnSpc>
                <a:spcPct val="90000"/>
              </a:lnSpc>
            </a:pPr>
            <a:r>
              <a:rPr lang="cs-CZ" altLang="cs-CZ" sz="2400" b="1" dirty="0"/>
              <a:t>16. </a:t>
            </a:r>
            <a:r>
              <a:rPr lang="cs-CZ" altLang="cs-CZ" sz="2400" b="1" dirty="0" err="1"/>
              <a:t>Jh</a:t>
            </a:r>
            <a:r>
              <a:rPr lang="cs-CZ" altLang="cs-CZ" sz="2400" b="1" dirty="0"/>
              <a:t>.: </a:t>
            </a:r>
            <a:r>
              <a:rPr lang="cs-CZ" altLang="cs-CZ" sz="2400" b="1" dirty="0" err="1"/>
              <a:t>religöse</a:t>
            </a:r>
            <a:r>
              <a:rPr lang="cs-CZ" altLang="cs-CZ" sz="2400" b="1" dirty="0"/>
              <a:t> </a:t>
            </a:r>
            <a:r>
              <a:rPr lang="cs-CZ" altLang="cs-CZ" sz="2400" b="1" dirty="0" err="1"/>
              <a:t>Blätter</a:t>
            </a:r>
            <a:r>
              <a:rPr lang="de-DE" altLang="cs-CZ" b="1" dirty="0"/>
              <a:t>: </a:t>
            </a:r>
            <a:r>
              <a:rPr lang="cs-CZ" altLang="cs-CZ" sz="2400" b="1" dirty="0" err="1"/>
              <a:t>Reformation</a:t>
            </a:r>
            <a:r>
              <a:rPr lang="cs-CZ" altLang="cs-CZ" sz="2400" b="1" dirty="0"/>
              <a:t>, Humanismus</a:t>
            </a:r>
          </a:p>
          <a:p>
            <a:pPr>
              <a:lnSpc>
                <a:spcPct val="90000"/>
              </a:lnSpc>
            </a:pPr>
            <a:r>
              <a:rPr lang="cs-CZ" altLang="cs-CZ" sz="2400" b="1" dirty="0" err="1"/>
              <a:t>politische</a:t>
            </a:r>
            <a:r>
              <a:rPr lang="cs-CZ" altLang="cs-CZ" sz="2400" b="1" dirty="0"/>
              <a:t> </a:t>
            </a:r>
            <a:r>
              <a:rPr lang="cs-CZ" altLang="cs-CZ" sz="2400" b="1" dirty="0" err="1"/>
              <a:t>Blätter</a:t>
            </a:r>
            <a:r>
              <a:rPr lang="cs-CZ" altLang="cs-CZ" sz="2400" b="1" dirty="0"/>
              <a:t>: Sebastian </a:t>
            </a:r>
            <a:r>
              <a:rPr lang="cs-CZ" altLang="cs-CZ" sz="2400" b="1" dirty="0" err="1"/>
              <a:t>Brant</a:t>
            </a:r>
            <a:r>
              <a:rPr lang="cs-CZ" altLang="cs-CZ" sz="2400" b="1" dirty="0"/>
              <a:t>: </a:t>
            </a:r>
            <a:r>
              <a:rPr lang="cs-CZ" altLang="cs-CZ" sz="2400" b="1" dirty="0" err="1"/>
              <a:t>Narrenschiff</a:t>
            </a:r>
            <a:endParaRPr lang="cs-CZ" altLang="cs-CZ" sz="2400" b="1" dirty="0"/>
          </a:p>
          <a:p>
            <a:pPr>
              <a:lnSpc>
                <a:spcPct val="90000"/>
              </a:lnSpc>
            </a:pPr>
            <a:r>
              <a:rPr lang="cs-CZ" altLang="cs-CZ" sz="2400" b="1" dirty="0" err="1"/>
              <a:t>moralische</a:t>
            </a:r>
            <a:r>
              <a:rPr lang="cs-CZ" altLang="cs-CZ" sz="2400" b="1" dirty="0"/>
              <a:t> </a:t>
            </a:r>
            <a:r>
              <a:rPr lang="cs-CZ" altLang="cs-CZ" sz="2400" b="1" dirty="0" err="1"/>
              <a:t>Blätter</a:t>
            </a:r>
            <a:r>
              <a:rPr lang="cs-CZ" altLang="cs-CZ" sz="2400" b="1" dirty="0"/>
              <a:t>: Hans </a:t>
            </a:r>
            <a:r>
              <a:rPr lang="cs-CZ" altLang="cs-CZ" sz="2400" b="1" dirty="0" err="1"/>
              <a:t>Sachs</a:t>
            </a:r>
            <a:endParaRPr lang="cs-CZ" altLang="cs-CZ" sz="2400" b="1" dirty="0"/>
          </a:p>
          <a:p>
            <a:pPr>
              <a:lnSpc>
                <a:spcPct val="90000"/>
              </a:lnSpc>
            </a:pPr>
            <a:r>
              <a:rPr lang="cs-CZ" altLang="cs-CZ" sz="2400" b="1" dirty="0" err="1"/>
              <a:t>Informationsmedium</a:t>
            </a:r>
            <a:r>
              <a:rPr lang="cs-CZ" altLang="cs-CZ" sz="2400" b="1" dirty="0"/>
              <a:t> – </a:t>
            </a:r>
            <a:r>
              <a:rPr lang="cs-CZ" altLang="cs-CZ" sz="2400" b="1" dirty="0" err="1"/>
              <a:t>Schlachten</a:t>
            </a:r>
            <a:r>
              <a:rPr lang="cs-CZ" altLang="cs-CZ" sz="2400" b="1" dirty="0"/>
              <a:t>, </a:t>
            </a:r>
            <a:r>
              <a:rPr lang="de-DE" altLang="cs-CZ" sz="2400" b="1" dirty="0" err="1"/>
              <a:t>Kri</a:t>
            </a:r>
            <a:r>
              <a:rPr lang="cs-CZ" altLang="cs-CZ" sz="2400" b="1" dirty="0"/>
              <a:t>e</a:t>
            </a:r>
            <a:r>
              <a:rPr lang="de-DE" altLang="cs-CZ" sz="2400" b="1" dirty="0" err="1"/>
              <a:t>ge</a:t>
            </a:r>
            <a:r>
              <a:rPr lang="de-DE" altLang="cs-CZ" sz="2400" b="1" dirty="0"/>
              <a:t>, </a:t>
            </a:r>
            <a:r>
              <a:rPr lang="cs-CZ" altLang="cs-CZ" sz="2400" b="1" dirty="0" err="1"/>
              <a:t>Katastrophen</a:t>
            </a:r>
            <a:endParaRPr lang="cs-CZ" altLang="cs-CZ" sz="2400" b="1" dirty="0"/>
          </a:p>
          <a:p>
            <a:pPr>
              <a:lnSpc>
                <a:spcPct val="90000"/>
              </a:lnSpc>
            </a:pPr>
            <a:r>
              <a:rPr lang="cs-CZ" altLang="cs-CZ" sz="2400" b="1" dirty="0" err="1"/>
              <a:t>Werbung</a:t>
            </a:r>
            <a:r>
              <a:rPr lang="cs-CZ" altLang="cs-CZ" sz="2400" b="1" dirty="0"/>
              <a:t>, </a:t>
            </a:r>
            <a:r>
              <a:rPr lang="cs-CZ" altLang="cs-CZ" sz="2400" b="1" dirty="0" err="1"/>
              <a:t>Ratschläge</a:t>
            </a:r>
            <a:r>
              <a:rPr lang="cs-CZ" altLang="cs-CZ" sz="2400" b="1" dirty="0"/>
              <a:t> </a:t>
            </a:r>
            <a:r>
              <a:rPr lang="cs-CZ" altLang="cs-CZ" sz="2400" b="1" dirty="0" err="1"/>
              <a:t>für</a:t>
            </a:r>
            <a:r>
              <a:rPr lang="cs-CZ" altLang="cs-CZ" sz="2400" b="1" dirty="0"/>
              <a:t> den </a:t>
            </a:r>
            <a:r>
              <a:rPr lang="cs-CZ" altLang="cs-CZ" sz="2400" b="1" dirty="0" err="1"/>
              <a:t>Haushalt</a:t>
            </a:r>
            <a:r>
              <a:rPr lang="cs-CZ" altLang="cs-CZ" sz="2400" b="1" dirty="0"/>
              <a:t>…</a:t>
            </a:r>
          </a:p>
          <a:p>
            <a:pPr>
              <a:lnSpc>
                <a:spcPct val="90000"/>
              </a:lnSpc>
            </a:pPr>
            <a:r>
              <a:rPr lang="cs-CZ" altLang="cs-CZ" sz="2400" b="1" dirty="0" err="1"/>
              <a:t>Handel</a:t>
            </a:r>
            <a:r>
              <a:rPr lang="cs-CZ" altLang="cs-CZ" sz="2400" b="1" dirty="0"/>
              <a:t>: </a:t>
            </a:r>
            <a:r>
              <a:rPr lang="cs-CZ" altLang="cs-CZ" sz="2400" b="1" dirty="0" err="1"/>
              <a:t>Messerelationen</a:t>
            </a:r>
            <a:r>
              <a:rPr lang="cs-CZ" altLang="cs-CZ" sz="2400" b="1" dirty="0"/>
              <a:t> </a:t>
            </a:r>
            <a:r>
              <a:rPr lang="cs-CZ" altLang="cs-CZ" sz="2400" b="1" dirty="0" err="1"/>
              <a:t>aus</a:t>
            </a:r>
            <a:r>
              <a:rPr lang="cs-CZ" altLang="cs-CZ" sz="2400" b="1" dirty="0"/>
              <a:t> </a:t>
            </a:r>
            <a:r>
              <a:rPr lang="cs-CZ" altLang="cs-CZ" sz="2400" b="1" dirty="0" err="1"/>
              <a:t>Köln</a:t>
            </a:r>
            <a:r>
              <a:rPr lang="cs-CZ" altLang="cs-CZ" sz="2400" b="1" dirty="0"/>
              <a:t> – 1588 - 1593</a:t>
            </a:r>
            <a:endParaRPr lang="cs-CZ" dirty="0"/>
          </a:p>
        </p:txBody>
      </p:sp>
    </p:spTree>
    <p:extLst>
      <p:ext uri="{BB962C8B-B14F-4D97-AF65-F5344CB8AC3E}">
        <p14:creationId xmlns:p14="http://schemas.microsoft.com/office/powerpoint/2010/main" val="153850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18829-A2BB-4A69-8685-7DCE9938A639}"/>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EAA42C5A-DA1D-406B-84DD-6796FCB751CA}"/>
              </a:ext>
            </a:extLst>
          </p:cNvPr>
          <p:cNvSpPr>
            <a:spLocks noGrp="1"/>
          </p:cNvSpPr>
          <p:nvPr>
            <p:ph idx="1"/>
          </p:nvPr>
        </p:nvSpPr>
        <p:spPr/>
        <p:txBody>
          <a:bodyPr>
            <a:normAutofit/>
          </a:bodyPr>
          <a:lstStyle/>
          <a:p>
            <a:pPr>
              <a:lnSpc>
                <a:spcPct val="80000"/>
              </a:lnSpc>
              <a:defRPr/>
            </a:pPr>
            <a:r>
              <a:rPr lang="cs-CZ" altLang="cs-CZ" sz="2400" dirty="0"/>
              <a:t> </a:t>
            </a:r>
            <a:r>
              <a:rPr lang="cs-CZ" altLang="cs-CZ" sz="2400" b="1" dirty="0"/>
              <a:t>1609 – </a:t>
            </a:r>
            <a:r>
              <a:rPr lang="cs-CZ" altLang="cs-CZ" sz="2400" b="1" dirty="0" err="1"/>
              <a:t>die</a:t>
            </a:r>
            <a:r>
              <a:rPr lang="cs-CZ" altLang="cs-CZ" sz="2400" b="1" dirty="0"/>
              <a:t> </a:t>
            </a:r>
            <a:r>
              <a:rPr lang="cs-CZ" altLang="cs-CZ" sz="2400" b="1" dirty="0" err="1"/>
              <a:t>erste</a:t>
            </a:r>
            <a:r>
              <a:rPr lang="cs-CZ" altLang="cs-CZ" sz="2400" b="1" dirty="0"/>
              <a:t> (</a:t>
            </a:r>
            <a:r>
              <a:rPr lang="cs-CZ" altLang="cs-CZ" sz="2400" b="1" dirty="0" err="1"/>
              <a:t>Wochen</a:t>
            </a:r>
            <a:r>
              <a:rPr lang="cs-CZ" altLang="cs-CZ" sz="2400" b="1" dirty="0"/>
              <a:t>)</a:t>
            </a:r>
            <a:r>
              <a:rPr lang="cs-CZ" altLang="cs-CZ" sz="2400" b="1" dirty="0" err="1"/>
              <a:t>zeitung</a:t>
            </a:r>
            <a:r>
              <a:rPr lang="cs-CZ" altLang="cs-CZ" sz="2400" b="1" dirty="0"/>
              <a:t>:</a:t>
            </a:r>
            <a:r>
              <a:rPr lang="de-DE" altLang="cs-CZ" sz="2400" b="1" dirty="0"/>
              <a:t> </a:t>
            </a:r>
            <a:r>
              <a:rPr lang="cs-CZ" altLang="cs-CZ" sz="2400" b="1" dirty="0" err="1"/>
              <a:t>Strassburger</a:t>
            </a:r>
            <a:r>
              <a:rPr lang="cs-CZ" altLang="cs-CZ" sz="2400" b="1" dirty="0"/>
              <a:t> </a:t>
            </a:r>
            <a:r>
              <a:rPr lang="cs-CZ" altLang="cs-CZ" sz="2400" b="1" dirty="0" err="1"/>
              <a:t>Relation</a:t>
            </a:r>
            <a:endParaRPr lang="de-DE" altLang="cs-CZ" sz="2400" b="1" dirty="0"/>
          </a:p>
          <a:p>
            <a:pPr>
              <a:lnSpc>
                <a:spcPct val="80000"/>
              </a:lnSpc>
              <a:defRPr/>
            </a:pPr>
            <a:r>
              <a:rPr lang="cs-CZ" altLang="cs-CZ" sz="2400" b="1" dirty="0"/>
              <a:t>(</a:t>
            </a:r>
            <a:r>
              <a:rPr lang="cs-CZ" altLang="cs-CZ" sz="2400" b="1" dirty="0" err="1"/>
              <a:t>Inhaber</a:t>
            </a:r>
            <a:r>
              <a:rPr lang="cs-CZ" altLang="cs-CZ" sz="2400" b="1" dirty="0"/>
              <a:t> der </a:t>
            </a:r>
            <a:r>
              <a:rPr lang="cs-CZ" altLang="cs-CZ" sz="2400" b="1" dirty="0" err="1"/>
              <a:t>Druckerei</a:t>
            </a:r>
            <a:r>
              <a:rPr lang="cs-CZ" altLang="cs-CZ" sz="2400" b="1" dirty="0"/>
              <a:t> Johannes </a:t>
            </a:r>
            <a:r>
              <a:rPr lang="cs-CZ" altLang="cs-CZ" sz="2400" b="1" dirty="0" err="1"/>
              <a:t>Carolus</a:t>
            </a:r>
            <a:r>
              <a:rPr lang="cs-CZ" altLang="cs-CZ" sz="2400" b="1" dirty="0"/>
              <a:t>)</a:t>
            </a:r>
          </a:p>
          <a:p>
            <a:pPr>
              <a:lnSpc>
                <a:spcPct val="80000"/>
              </a:lnSpc>
              <a:defRPr/>
            </a:pPr>
            <a:r>
              <a:rPr lang="cs-CZ" altLang="cs-CZ" sz="2400" b="1" dirty="0"/>
              <a:t> </a:t>
            </a:r>
            <a:r>
              <a:rPr lang="cs-CZ" altLang="cs-CZ" sz="2400" b="1" dirty="0" err="1"/>
              <a:t>Wolfenbüttel</a:t>
            </a:r>
            <a:r>
              <a:rPr lang="cs-CZ" altLang="cs-CZ" sz="2400" b="1" dirty="0"/>
              <a:t> – Aviso </a:t>
            </a:r>
          </a:p>
          <a:p>
            <a:pPr>
              <a:lnSpc>
                <a:spcPct val="80000"/>
              </a:lnSpc>
              <a:defRPr/>
            </a:pPr>
            <a:r>
              <a:rPr lang="cs-CZ" altLang="cs-CZ" sz="2400" b="1" dirty="0"/>
              <a:t> </a:t>
            </a:r>
            <a:r>
              <a:rPr lang="cs-CZ" altLang="cs-CZ" sz="2400" b="1" dirty="0" err="1"/>
              <a:t>Nachrichten</a:t>
            </a:r>
            <a:r>
              <a:rPr lang="cs-CZ" altLang="cs-CZ" sz="2400" b="1" dirty="0"/>
              <a:t>, </a:t>
            </a:r>
            <a:r>
              <a:rPr lang="cs-CZ" altLang="cs-CZ" sz="2400" b="1" dirty="0" err="1"/>
              <a:t>Informationen</a:t>
            </a:r>
            <a:r>
              <a:rPr lang="cs-CZ" altLang="cs-CZ" sz="2400" b="1" dirty="0"/>
              <a:t> </a:t>
            </a:r>
            <a:r>
              <a:rPr lang="cs-CZ" altLang="cs-CZ" sz="2400" b="1" dirty="0" err="1"/>
              <a:t>aus</a:t>
            </a:r>
            <a:r>
              <a:rPr lang="cs-CZ" altLang="cs-CZ" sz="2400" b="1" dirty="0"/>
              <a:t> In- </a:t>
            </a:r>
            <a:r>
              <a:rPr lang="cs-CZ" altLang="cs-CZ" sz="2400" b="1" dirty="0" err="1"/>
              <a:t>und</a:t>
            </a:r>
            <a:r>
              <a:rPr lang="cs-CZ" altLang="cs-CZ" sz="2400" b="1" dirty="0"/>
              <a:t> </a:t>
            </a:r>
            <a:r>
              <a:rPr lang="cs-CZ" altLang="cs-CZ" sz="2400" b="1" dirty="0" err="1"/>
              <a:t>Ausland</a:t>
            </a:r>
            <a:endParaRPr lang="cs-CZ" altLang="cs-CZ" sz="2400" b="1" dirty="0"/>
          </a:p>
          <a:p>
            <a:pPr>
              <a:lnSpc>
                <a:spcPct val="80000"/>
              </a:lnSpc>
              <a:defRPr/>
            </a:pPr>
            <a:r>
              <a:rPr lang="cs-CZ" altLang="cs-CZ" sz="2400" b="1" dirty="0"/>
              <a:t>17. </a:t>
            </a:r>
            <a:r>
              <a:rPr lang="cs-CZ" altLang="cs-CZ" sz="2400" b="1" dirty="0" err="1"/>
              <a:t>Jh</a:t>
            </a:r>
            <a:r>
              <a:rPr lang="cs-CZ" altLang="cs-CZ" sz="2400" b="1" dirty="0"/>
              <a:t>. – der </a:t>
            </a:r>
            <a:r>
              <a:rPr lang="cs-CZ" altLang="cs-CZ" sz="2400" b="1" dirty="0" err="1"/>
              <a:t>dreißigjährige</a:t>
            </a:r>
            <a:r>
              <a:rPr lang="cs-CZ" altLang="cs-CZ" sz="2400" b="1" dirty="0"/>
              <a:t> </a:t>
            </a:r>
            <a:r>
              <a:rPr lang="cs-CZ" altLang="cs-CZ" sz="2400" b="1" dirty="0" err="1"/>
              <a:t>Krieg</a:t>
            </a:r>
            <a:endParaRPr lang="cs-CZ" altLang="cs-CZ" sz="2400" b="1" dirty="0"/>
          </a:p>
          <a:p>
            <a:pPr>
              <a:lnSpc>
                <a:spcPct val="80000"/>
              </a:lnSpc>
              <a:defRPr/>
            </a:pPr>
            <a:r>
              <a:rPr lang="cs-CZ" altLang="cs-CZ" sz="2400" b="1" dirty="0"/>
              <a:t>18. </a:t>
            </a:r>
            <a:r>
              <a:rPr lang="cs-CZ" altLang="cs-CZ" sz="2400" b="1" dirty="0" err="1"/>
              <a:t>Jh</a:t>
            </a:r>
            <a:r>
              <a:rPr lang="cs-CZ" altLang="cs-CZ" sz="2400" b="1" dirty="0"/>
              <a:t>. – </a:t>
            </a:r>
            <a:r>
              <a:rPr lang="cs-CZ" altLang="cs-CZ" sz="2400" b="1" dirty="0" err="1"/>
              <a:t>Aufklärung</a:t>
            </a:r>
            <a:endParaRPr lang="cs-CZ" altLang="cs-CZ" sz="2400" b="1" dirty="0"/>
          </a:p>
          <a:p>
            <a:pPr>
              <a:lnSpc>
                <a:spcPct val="80000"/>
              </a:lnSpc>
              <a:defRPr/>
            </a:pPr>
            <a:r>
              <a:rPr lang="cs-CZ" altLang="cs-CZ" sz="2400" b="1" dirty="0" err="1"/>
              <a:t>Beispieltexte</a:t>
            </a:r>
            <a:r>
              <a:rPr lang="cs-CZ" altLang="cs-CZ" sz="2400" b="1"/>
              <a:t>: 1676, 1782</a:t>
            </a:r>
            <a:endParaRPr lang="cs-CZ" altLang="cs-CZ" sz="2400" b="1" dirty="0"/>
          </a:p>
          <a:p>
            <a:pPr>
              <a:lnSpc>
                <a:spcPct val="80000"/>
              </a:lnSpc>
              <a:buFontTx/>
              <a:buNone/>
              <a:defRPr/>
            </a:pPr>
            <a:r>
              <a:rPr lang="cs-CZ" altLang="cs-CZ" sz="2400" b="1" dirty="0"/>
              <a:t>                        </a:t>
            </a:r>
            <a:r>
              <a:rPr lang="de-DE" altLang="cs-CZ" sz="2400" b="1" dirty="0"/>
              <a:t> </a:t>
            </a:r>
            <a:r>
              <a:rPr lang="cs-CZ" altLang="cs-CZ" sz="2400" b="1" dirty="0"/>
              <a:t>1863</a:t>
            </a:r>
          </a:p>
          <a:p>
            <a:endParaRPr lang="cs-CZ" dirty="0"/>
          </a:p>
        </p:txBody>
      </p:sp>
    </p:spTree>
    <p:extLst>
      <p:ext uri="{BB962C8B-B14F-4D97-AF65-F5344CB8AC3E}">
        <p14:creationId xmlns:p14="http://schemas.microsoft.com/office/powerpoint/2010/main" val="81871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ED50B2-BA95-4260-BCD5-5232D3E5834F}"/>
              </a:ext>
            </a:extLst>
          </p:cNvPr>
          <p:cNvSpPr>
            <a:spLocks noGrp="1"/>
          </p:cNvSpPr>
          <p:nvPr>
            <p:ph type="title"/>
          </p:nvPr>
        </p:nvSpPr>
        <p:spPr/>
        <p:txBody>
          <a:bodyPr/>
          <a:lstStyle/>
          <a:p>
            <a:r>
              <a:rPr lang="de-DE" altLang="cs-CZ" b="1" dirty="0">
                <a:solidFill>
                  <a:srgbClr val="FF0000"/>
                </a:solidFill>
              </a:rPr>
              <a:t>2. </a:t>
            </a:r>
            <a:r>
              <a:rPr lang="cs-CZ" altLang="cs-CZ" sz="3600" b="1" dirty="0" err="1">
                <a:solidFill>
                  <a:srgbClr val="FF0000"/>
                </a:solidFill>
              </a:rPr>
              <a:t>Historische</a:t>
            </a:r>
            <a:r>
              <a:rPr lang="cs-CZ" altLang="cs-CZ" sz="3600" b="1" dirty="0">
                <a:solidFill>
                  <a:srgbClr val="FF0000"/>
                </a:solidFill>
              </a:rPr>
              <a:t> Aspekte:</a:t>
            </a:r>
            <a:endParaRPr lang="cs-CZ" dirty="0"/>
          </a:p>
        </p:txBody>
      </p:sp>
      <p:sp>
        <p:nvSpPr>
          <p:cNvPr id="3" name="Zástupný obsah 2">
            <a:extLst>
              <a:ext uri="{FF2B5EF4-FFF2-40B4-BE49-F238E27FC236}">
                <a16:creationId xmlns:a16="http://schemas.microsoft.com/office/drawing/2014/main" id="{688D4281-8943-436B-B6D4-853F887F5C74}"/>
              </a:ext>
            </a:extLst>
          </p:cNvPr>
          <p:cNvSpPr>
            <a:spLocks noGrp="1"/>
          </p:cNvSpPr>
          <p:nvPr>
            <p:ph idx="1"/>
          </p:nvPr>
        </p:nvSpPr>
        <p:spPr/>
        <p:txBody>
          <a:bodyPr>
            <a:normAutofit fontScale="55000" lnSpcReduction="20000"/>
          </a:bodyPr>
          <a:lstStyle/>
          <a:p>
            <a:pPr>
              <a:lnSpc>
                <a:spcPct val="90000"/>
              </a:lnSpc>
              <a:defRPr/>
            </a:pPr>
            <a:r>
              <a:rPr lang="cs-CZ" altLang="cs-CZ" sz="2400" b="1" dirty="0"/>
              <a:t>19. </a:t>
            </a:r>
            <a:r>
              <a:rPr lang="cs-CZ" altLang="cs-CZ" sz="2400" b="1" dirty="0" err="1"/>
              <a:t>Jh</a:t>
            </a:r>
            <a:r>
              <a:rPr lang="cs-CZ" altLang="cs-CZ" sz="2400" b="1" dirty="0"/>
              <a:t>. – </a:t>
            </a:r>
            <a:r>
              <a:rPr lang="cs-CZ" altLang="cs-CZ" sz="2400" b="1" dirty="0" err="1"/>
              <a:t>Professionalisierung</a:t>
            </a:r>
            <a:r>
              <a:rPr lang="cs-CZ" altLang="cs-CZ" sz="2400" b="1" dirty="0"/>
              <a:t> des </a:t>
            </a:r>
            <a:r>
              <a:rPr lang="cs-CZ" altLang="cs-CZ" sz="2400" b="1" dirty="0" err="1"/>
              <a:t>Journalismus</a:t>
            </a:r>
            <a:endParaRPr lang="cs-CZ" altLang="cs-CZ" sz="2400" b="1" dirty="0"/>
          </a:p>
          <a:p>
            <a:pPr>
              <a:lnSpc>
                <a:spcPct val="90000"/>
              </a:lnSpc>
              <a:defRPr/>
            </a:pPr>
            <a:r>
              <a:rPr lang="cs-CZ" altLang="cs-CZ" sz="2400" b="1" dirty="0" err="1"/>
              <a:t>Beruf</a:t>
            </a:r>
            <a:r>
              <a:rPr lang="cs-CZ" altLang="cs-CZ" sz="2400" b="1" dirty="0"/>
              <a:t> des </a:t>
            </a:r>
            <a:r>
              <a:rPr lang="cs-CZ" altLang="cs-CZ" sz="2400" b="1" dirty="0" err="1"/>
              <a:t>Journalisten</a:t>
            </a:r>
            <a:r>
              <a:rPr lang="de-DE" altLang="cs-CZ" sz="2400" b="1" dirty="0"/>
              <a:t>:</a:t>
            </a:r>
            <a:r>
              <a:rPr lang="cs-CZ" altLang="cs-CZ" sz="2400" b="1" dirty="0"/>
              <a:t> (</a:t>
            </a:r>
            <a:r>
              <a:rPr lang="de-DE" altLang="cs-CZ" sz="2400" b="1" dirty="0"/>
              <a:t>Chef)</a:t>
            </a:r>
            <a:r>
              <a:rPr lang="cs-CZ" altLang="cs-CZ" sz="2400" b="1" dirty="0" err="1"/>
              <a:t>Redakteur</a:t>
            </a:r>
            <a:r>
              <a:rPr lang="cs-CZ" altLang="cs-CZ" sz="2400" b="1" dirty="0"/>
              <a:t>, </a:t>
            </a:r>
            <a:r>
              <a:rPr lang="cs-CZ" altLang="cs-CZ" sz="2400" b="1" dirty="0" err="1"/>
              <a:t>Korresponden</a:t>
            </a:r>
            <a:r>
              <a:rPr lang="de-DE" altLang="cs-CZ" sz="2400" b="1" dirty="0"/>
              <a:t>t: z.B. im Bürgerkrieg in Amerika – 60er Jahre des 19. </a:t>
            </a:r>
            <a:r>
              <a:rPr lang="de-DE" altLang="cs-CZ" sz="2400" b="1" dirty="0" err="1"/>
              <a:t>Jhs</a:t>
            </a:r>
            <a:r>
              <a:rPr lang="de-DE" altLang="cs-CZ" sz="2400" b="1" dirty="0"/>
              <a:t>.</a:t>
            </a:r>
            <a:r>
              <a:rPr lang="cs-CZ" altLang="cs-CZ" sz="2400" b="1" dirty="0"/>
              <a:t>)</a:t>
            </a:r>
            <a:endParaRPr lang="de-DE" altLang="cs-CZ" sz="2400" b="1" dirty="0"/>
          </a:p>
          <a:p>
            <a:pPr>
              <a:defRPr/>
            </a:pPr>
            <a:r>
              <a:rPr lang="cs-CZ" sz="2400" b="1" dirty="0"/>
              <a:t>19. </a:t>
            </a:r>
            <a:r>
              <a:rPr lang="cs-CZ" sz="2400" b="1" dirty="0" err="1"/>
              <a:t>Jh</a:t>
            </a:r>
            <a:r>
              <a:rPr lang="cs-CZ" sz="2400" b="1" dirty="0"/>
              <a:t>.: 1833 – </a:t>
            </a:r>
            <a:r>
              <a:rPr lang="cs-CZ" sz="2400" b="1" dirty="0" err="1"/>
              <a:t>Erfindung</a:t>
            </a:r>
            <a:r>
              <a:rPr lang="cs-CZ" sz="2400" b="1" dirty="0"/>
              <a:t> des </a:t>
            </a:r>
            <a:r>
              <a:rPr lang="cs-CZ" sz="2400" b="1" dirty="0" err="1"/>
              <a:t>Telegraphen</a:t>
            </a:r>
            <a:endParaRPr lang="cs-CZ" sz="2400" b="1" dirty="0"/>
          </a:p>
          <a:p>
            <a:pPr marL="0" indent="0">
              <a:buFontTx/>
              <a:buNone/>
              <a:defRPr/>
            </a:pPr>
            <a:r>
              <a:rPr lang="cs-CZ" sz="2400" b="1" dirty="0"/>
              <a:t>          um  1860 – </a:t>
            </a:r>
            <a:r>
              <a:rPr lang="cs-CZ" sz="2400" b="1" dirty="0" err="1"/>
              <a:t>das</a:t>
            </a:r>
            <a:r>
              <a:rPr lang="cs-CZ" sz="2400" b="1" dirty="0"/>
              <a:t> Telefon</a:t>
            </a:r>
          </a:p>
          <a:p>
            <a:pPr>
              <a:defRPr/>
            </a:pPr>
            <a:r>
              <a:rPr lang="cs-CZ" sz="2400" b="1" dirty="0" err="1"/>
              <a:t>Beschleunigung</a:t>
            </a:r>
            <a:r>
              <a:rPr lang="cs-CZ" sz="2400" b="1" dirty="0"/>
              <a:t> des </a:t>
            </a:r>
            <a:r>
              <a:rPr lang="cs-CZ" sz="2400" b="1" dirty="0" err="1"/>
              <a:t>Nachrichtenflusses</a:t>
            </a:r>
            <a:r>
              <a:rPr lang="de-DE" sz="2400" b="1" dirty="0"/>
              <a:t>, Verkürzung sprachlicher Formulierungen</a:t>
            </a:r>
            <a:endParaRPr lang="cs-CZ" sz="2400" b="1" dirty="0"/>
          </a:p>
          <a:p>
            <a:pPr>
              <a:defRPr/>
            </a:pPr>
            <a:r>
              <a:rPr lang="cs-CZ" sz="2400" b="1" dirty="0" err="1"/>
              <a:t>Unterst</a:t>
            </a:r>
            <a:r>
              <a:rPr lang="de-DE" sz="2400" b="1" dirty="0" err="1"/>
              <a:t>ützung</a:t>
            </a:r>
            <a:r>
              <a:rPr lang="de-DE" sz="2400" b="1" dirty="0"/>
              <a:t> der Professionalität</a:t>
            </a:r>
          </a:p>
          <a:p>
            <a:pPr>
              <a:defRPr/>
            </a:pPr>
            <a:r>
              <a:rPr lang="de-DE" sz="2400" b="1" dirty="0"/>
              <a:t>Kommerzialisierung der Nachrichtenzulieferung: Entstehung der Nachrichtenagenturen: </a:t>
            </a:r>
          </a:p>
          <a:p>
            <a:pPr>
              <a:defRPr/>
            </a:pPr>
            <a:r>
              <a:rPr lang="de-DE" sz="2400" b="1" dirty="0"/>
              <a:t>1835: Agence Havas in Paris</a:t>
            </a:r>
          </a:p>
          <a:p>
            <a:pPr>
              <a:defRPr/>
            </a:pPr>
            <a:r>
              <a:rPr lang="de-DE" sz="2400" b="1" dirty="0"/>
              <a:t>1848: Associated Press in New York</a:t>
            </a:r>
          </a:p>
          <a:p>
            <a:pPr>
              <a:defRPr/>
            </a:pPr>
            <a:r>
              <a:rPr lang="de-DE" sz="2400" b="1" dirty="0"/>
              <a:t>1849: Wolffs Telegraphische</a:t>
            </a:r>
            <a:r>
              <a:rPr lang="cs-CZ" sz="2400" b="1" dirty="0"/>
              <a:t>s</a:t>
            </a:r>
            <a:r>
              <a:rPr lang="de-DE" sz="2400" b="1" dirty="0"/>
              <a:t> Büro Berlin</a:t>
            </a:r>
          </a:p>
          <a:p>
            <a:pPr>
              <a:defRPr/>
            </a:pPr>
            <a:r>
              <a:rPr lang="de-DE" sz="2400" b="1" dirty="0"/>
              <a:t>1851: Reuter in London</a:t>
            </a:r>
          </a:p>
          <a:p>
            <a:endParaRPr lang="cs-CZ" dirty="0"/>
          </a:p>
        </p:txBody>
      </p:sp>
    </p:spTree>
    <p:extLst>
      <p:ext uri="{BB962C8B-B14F-4D97-AF65-F5344CB8AC3E}">
        <p14:creationId xmlns:p14="http://schemas.microsoft.com/office/powerpoint/2010/main" val="311242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vo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TM04033919[[fn=Obvod]]</Template>
  <TotalTime>0</TotalTime>
  <Words>3098</Words>
  <Application>Microsoft Office PowerPoint</Application>
  <PresentationFormat>Širokoúhlá obrazovka</PresentationFormat>
  <Paragraphs>308</Paragraphs>
  <Slides>39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39</vt:i4>
      </vt:variant>
    </vt:vector>
  </HeadingPairs>
  <TitlesOfParts>
    <vt:vector size="42" baseType="lpstr">
      <vt:lpstr>Arial</vt:lpstr>
      <vt:lpstr>Tw Cen MT</vt:lpstr>
      <vt:lpstr>Obvod</vt:lpstr>
      <vt:lpstr>Sprache der Massenmedien</vt:lpstr>
      <vt:lpstr>Schwerpunkte:</vt:lpstr>
      <vt:lpstr>Fachliteratur</vt:lpstr>
      <vt:lpstr>1. Einleitung: Einteilung der Massenmedien </vt:lpstr>
      <vt:lpstr>1. Einteilung der Massenmedien: Einteilungskriterien </vt:lpstr>
      <vt:lpstr>Einteilungskriterien:</vt:lpstr>
      <vt:lpstr>2. Historische Aspekte: Entwicklung der MassenMedien</vt:lpstr>
      <vt:lpstr>2. Historische Aspekte:</vt:lpstr>
      <vt:lpstr>2. Historische Aspekte:</vt:lpstr>
      <vt:lpstr>2. Historische Aspekte:</vt:lpstr>
      <vt:lpstr>2. Historische Aspekte:</vt:lpstr>
      <vt:lpstr>2. Historische Aspekte:</vt:lpstr>
      <vt:lpstr>3. Kommunikationstheoretische Aspekte</vt:lpstr>
      <vt:lpstr>3. Kommunikationstheoretische Aspekte</vt:lpstr>
      <vt:lpstr>3. Kommunikationstheoretische Aspekte</vt:lpstr>
      <vt:lpstr>Textbeispiele: Rundfunk</vt:lpstr>
      <vt:lpstr>TextBeispiele: Fernsehen</vt:lpstr>
      <vt:lpstr>„Realitätsfernsehen“</vt:lpstr>
      <vt:lpstr>3. Linguistische Merkmale</vt:lpstr>
      <vt:lpstr>Pressesprache („solide“ Presse: seriöse infos): Allgemeine Tendenzen:</vt:lpstr>
      <vt:lpstr>Lexik: </vt:lpstr>
      <vt:lpstr>Beispiel: sueddeutsche.de</vt:lpstr>
      <vt:lpstr>Sz.de</vt:lpstr>
      <vt:lpstr>4. Metaphorik und Idiomatik</vt:lpstr>
      <vt:lpstr>Klassifikation der Metaphern nach Funktionen: (nach Harald Reger)</vt:lpstr>
      <vt:lpstr>Klassifikation der Metaphern nach Funktionen: (nach Harald Reger)</vt:lpstr>
      <vt:lpstr>Funktionen der Metapher in der Presse und Publizistik</vt:lpstr>
      <vt:lpstr>Phraseologie und Idiomatik</vt:lpstr>
      <vt:lpstr>Einteilung der Phraseologismen</vt:lpstr>
      <vt:lpstr>Funktionen der Idiomatik:</vt:lpstr>
      <vt:lpstr>Funktionen der Idiomatik:</vt:lpstr>
      <vt:lpstr>Der Spiegel – ein deutsches Nachrichtenmagazin</vt:lpstr>
      <vt:lpstr>Sprachprinzipien in „Der Spiegel“</vt:lpstr>
      <vt:lpstr>Die Bild-Zeitung</vt:lpstr>
      <vt:lpstr>Formale Gestaltung (Lay out, Aufmachung)</vt:lpstr>
      <vt:lpstr>Sprache im „Bild“</vt:lpstr>
      <vt:lpstr>Neue Medien</vt:lpstr>
      <vt:lpstr>Online-Medien, Hypertext</vt:lpstr>
      <vt:lpstr>Hypertext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Sprache der Massenmedien</dc:title>
  <dc:creator>Jiřina Malá</dc:creator>
  <cp:lastModifiedBy>Jiřina Malá</cp:lastModifiedBy>
  <cp:revision>10</cp:revision>
  <dcterms:created xsi:type="dcterms:W3CDTF">2021-09-16T08:49:33Z</dcterms:created>
  <dcterms:modified xsi:type="dcterms:W3CDTF">2023-10-25T10:34:03Z</dcterms:modified>
</cp:coreProperties>
</file>