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eissesblatt.wordpress.com/2015/01/23/parodie-ich-saz-uf-eime-steine-walther-von-der-vogelwei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e.wikipedia.org/wiki/Klassenunterschied" TargetMode="External"/><Relationship Id="rId2" Type="http://schemas.openxmlformats.org/officeDocument/2006/relationships/hyperlink" Target="https://de.wikipedia.org/wiki/Adel" TargetMode="External"/><Relationship Id="rId1" Type="http://schemas.openxmlformats.org/officeDocument/2006/relationships/slideLayout" Target="../slideLayouts/slideLayout2.xml"/><Relationship Id="rId4" Type="http://schemas.openxmlformats.org/officeDocument/2006/relationships/hyperlink" Target="https://de.wikipedia.org/wiki/Standesregel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C6621-FCFE-4705-8E2B-51D7B322555B}"/>
              </a:ext>
            </a:extLst>
          </p:cNvPr>
          <p:cNvSpPr>
            <a:spLocks noGrp="1"/>
          </p:cNvSpPr>
          <p:nvPr>
            <p:ph type="ctrTitle"/>
          </p:nvPr>
        </p:nvSpPr>
        <p:spPr/>
        <p:txBody>
          <a:bodyPr/>
          <a:lstStyle/>
          <a:p>
            <a:r>
              <a:rPr lang="cs-CZ" dirty="0" err="1"/>
              <a:t>Textsorten</a:t>
            </a:r>
            <a:r>
              <a:rPr lang="cs-CZ" dirty="0"/>
              <a:t> in </a:t>
            </a:r>
            <a:r>
              <a:rPr lang="cs-CZ" dirty="0" err="1"/>
              <a:t>Massenmedien</a:t>
            </a:r>
            <a:endParaRPr lang="cs-CZ" dirty="0"/>
          </a:p>
        </p:txBody>
      </p:sp>
      <p:sp>
        <p:nvSpPr>
          <p:cNvPr id="3" name="Podnadpis 2">
            <a:extLst>
              <a:ext uri="{FF2B5EF4-FFF2-40B4-BE49-F238E27FC236}">
                <a16:creationId xmlns:a16="http://schemas.microsoft.com/office/drawing/2014/main" id="{0A52169F-0E4D-4551-9387-1EA7C46B44E3}"/>
              </a:ext>
            </a:extLst>
          </p:cNvPr>
          <p:cNvSpPr>
            <a:spLocks noGrp="1"/>
          </p:cNvSpPr>
          <p:nvPr>
            <p:ph type="subTitle" idx="1"/>
          </p:nvPr>
        </p:nvSpPr>
        <p:spPr/>
        <p:txBody>
          <a:bodyPr/>
          <a:lstStyle/>
          <a:p>
            <a:r>
              <a:rPr lang="cs-CZ" dirty="0" err="1"/>
              <a:t>Jornalistische</a:t>
            </a:r>
            <a:r>
              <a:rPr lang="cs-CZ" dirty="0"/>
              <a:t> </a:t>
            </a:r>
            <a:r>
              <a:rPr lang="cs-CZ" dirty="0" err="1"/>
              <a:t>Genres</a:t>
            </a:r>
            <a:endParaRPr lang="cs-CZ" dirty="0"/>
          </a:p>
        </p:txBody>
      </p:sp>
    </p:spTree>
    <p:extLst>
      <p:ext uri="{BB962C8B-B14F-4D97-AF65-F5344CB8AC3E}">
        <p14:creationId xmlns:p14="http://schemas.microsoft.com/office/powerpoint/2010/main" val="186936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CF3055-F529-49F7-885C-9F9AEBA05558}"/>
              </a:ext>
            </a:extLst>
          </p:cNvPr>
          <p:cNvSpPr>
            <a:spLocks noGrp="1"/>
          </p:cNvSpPr>
          <p:nvPr>
            <p:ph type="title"/>
          </p:nvPr>
        </p:nvSpPr>
        <p:spPr/>
        <p:txBody>
          <a:bodyPr/>
          <a:lstStyle/>
          <a:p>
            <a:r>
              <a:rPr lang="cs-CZ" altLang="cs-CZ" sz="3600" b="1" dirty="0">
                <a:solidFill>
                  <a:srgbClr val="FF0000"/>
                </a:solidFill>
              </a:rPr>
              <a:t>2.	</a:t>
            </a:r>
            <a:r>
              <a:rPr lang="cs-CZ" altLang="cs-CZ" sz="3600" b="1" dirty="0" err="1">
                <a:solidFill>
                  <a:srgbClr val="FF0000"/>
                </a:solidFill>
              </a:rPr>
              <a:t>Meinungsbetont-persuasive</a:t>
            </a:r>
            <a:r>
              <a:rPr lang="cs-CZ" altLang="cs-CZ" sz="3600" b="1" dirty="0">
                <a:solidFill>
                  <a:srgbClr val="FF0000"/>
                </a:solidFill>
              </a:rPr>
              <a:t> </a:t>
            </a:r>
            <a:r>
              <a:rPr lang="cs-CZ" altLang="cs-CZ" sz="3600" b="1" dirty="0" err="1">
                <a:solidFill>
                  <a:srgbClr val="FF0000"/>
                </a:solidFill>
              </a:rPr>
              <a:t>Textsorten</a:t>
            </a:r>
            <a:endParaRPr lang="cs-CZ" dirty="0">
              <a:solidFill>
                <a:srgbClr val="FF0000"/>
              </a:solidFill>
            </a:endParaRPr>
          </a:p>
        </p:txBody>
      </p:sp>
      <p:sp>
        <p:nvSpPr>
          <p:cNvPr id="3" name="Zástupný obsah 2">
            <a:extLst>
              <a:ext uri="{FF2B5EF4-FFF2-40B4-BE49-F238E27FC236}">
                <a16:creationId xmlns:a16="http://schemas.microsoft.com/office/drawing/2014/main" id="{6272C1D9-4FA8-44AA-855B-7EDEA7B56618}"/>
              </a:ext>
            </a:extLst>
          </p:cNvPr>
          <p:cNvSpPr>
            <a:spLocks noGrp="1"/>
          </p:cNvSpPr>
          <p:nvPr>
            <p:ph idx="1"/>
          </p:nvPr>
        </p:nvSpPr>
        <p:spPr/>
        <p:txBody>
          <a:bodyPr>
            <a:normAutofit fontScale="85000" lnSpcReduction="10000"/>
          </a:bodyPr>
          <a:lstStyle/>
          <a:p>
            <a:pPr eaLnBrk="1" hangingPunct="1">
              <a:buFont typeface="Arial" panose="020B0604020202020204" pitchFamily="34" charset="0"/>
              <a:buNone/>
            </a:pPr>
            <a:r>
              <a:rPr lang="cs-CZ" altLang="cs-CZ" sz="2000" b="1" dirty="0">
                <a:solidFill>
                  <a:srgbClr val="FF0000"/>
                </a:solidFill>
              </a:rPr>
              <a:t>d</a:t>
            </a:r>
            <a:r>
              <a:rPr lang="de-DE" altLang="cs-CZ" sz="2000" b="1" dirty="0">
                <a:solidFill>
                  <a:srgbClr val="FF0000"/>
                </a:solidFill>
              </a:rPr>
              <a:t>er Kommentar</a:t>
            </a:r>
            <a:r>
              <a:rPr lang="de-DE" altLang="cs-CZ" sz="2000" dirty="0"/>
              <a:t>:</a:t>
            </a:r>
            <a:endParaRPr lang="cs-CZ" altLang="cs-CZ" sz="2000" b="1" dirty="0"/>
          </a:p>
          <a:p>
            <a:pPr eaLnBrk="1" hangingPunct="1"/>
            <a:r>
              <a:rPr lang="de-DE" altLang="cs-CZ" sz="1800" b="1" dirty="0"/>
              <a:t>Äußerung von Meinungen, Urteil, Kritik, sog. „räsonierende Darstellung“</a:t>
            </a:r>
          </a:p>
          <a:p>
            <a:pPr eaLnBrk="1" hangingPunct="1"/>
            <a:r>
              <a:rPr lang="de-DE" altLang="cs-CZ" sz="1800" b="1" dirty="0"/>
              <a:t>Unabhängige Interpretation, Erklärung von Tagesereignissen, Zeitströmungen und politischen Entscheidungen</a:t>
            </a:r>
          </a:p>
          <a:p>
            <a:pPr eaLnBrk="1" hangingPunct="1"/>
            <a:r>
              <a:rPr lang="de-DE" altLang="cs-CZ" sz="1800" b="1" dirty="0"/>
              <a:t>Intention: Bewerten, Evaluieren</a:t>
            </a:r>
          </a:p>
          <a:p>
            <a:pPr eaLnBrk="1" hangingPunct="1"/>
            <a:r>
              <a:rPr lang="de-DE" altLang="cs-CZ" sz="1800" b="1" dirty="0"/>
              <a:t>Autor: mit vollem Namen oder Chiffre</a:t>
            </a:r>
          </a:p>
          <a:p>
            <a:pPr eaLnBrk="1" hangingPunct="1"/>
            <a:r>
              <a:rPr lang="de-DE" altLang="cs-CZ" sz="1800" b="1" dirty="0"/>
              <a:t>Ausgangspunkt: Problematisierung eines Sachverhalts</a:t>
            </a:r>
          </a:p>
          <a:p>
            <a:pPr eaLnBrk="1" hangingPunct="1"/>
            <a:r>
              <a:rPr lang="de-DE" altLang="cs-CZ" sz="1800" b="1" dirty="0"/>
              <a:t>Ziel: beim Adressaten bestimmte Einstellungen zu fördern oder zu verändern, zu überzeugen</a:t>
            </a:r>
          </a:p>
          <a:p>
            <a:pPr eaLnBrk="1" hangingPunct="1"/>
            <a:r>
              <a:rPr lang="de-DE" altLang="cs-CZ" sz="1800" b="1" dirty="0"/>
              <a:t>Argumentationsmodell: These</a:t>
            </a:r>
            <a:r>
              <a:rPr lang="cs-CZ" altLang="cs-CZ" sz="1800" dirty="0"/>
              <a:t> - </a:t>
            </a:r>
            <a:r>
              <a:rPr lang="de-DE" altLang="cs-CZ" sz="1800" b="1" dirty="0"/>
              <a:t> Argumente</a:t>
            </a:r>
          </a:p>
          <a:p>
            <a:pPr eaLnBrk="1" hangingPunct="1"/>
            <a:r>
              <a:rPr lang="de-DE" altLang="cs-CZ" sz="1800" b="1" dirty="0"/>
              <a:t>Sprachstilistische Realisierung: bewertende Prädikate, Expressivität: Metaphorik und Idiomatik, syntaktische Abweichungen, Kausalsätze, Anspielungen, rhetorische Fragen</a:t>
            </a:r>
            <a:r>
              <a:rPr lang="cs-CZ" altLang="cs-CZ" sz="1800" b="1" dirty="0">
                <a:latin typeface="Arial" panose="020B0604020202020204" pitchFamily="34" charset="0"/>
              </a:rPr>
              <a:t>…</a:t>
            </a:r>
          </a:p>
          <a:p>
            <a:endParaRPr lang="cs-CZ" dirty="0"/>
          </a:p>
        </p:txBody>
      </p:sp>
    </p:spTree>
    <p:extLst>
      <p:ext uri="{BB962C8B-B14F-4D97-AF65-F5344CB8AC3E}">
        <p14:creationId xmlns:p14="http://schemas.microsoft.com/office/powerpoint/2010/main" val="145328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82AB19-3B61-46F0-889C-D5F50C9A13D8}"/>
              </a:ext>
            </a:extLst>
          </p:cNvPr>
          <p:cNvSpPr>
            <a:spLocks noGrp="1"/>
          </p:cNvSpPr>
          <p:nvPr>
            <p:ph type="title"/>
          </p:nvPr>
        </p:nvSpPr>
        <p:spPr/>
        <p:txBody>
          <a:bodyPr/>
          <a:lstStyle/>
          <a:p>
            <a:r>
              <a:rPr lang="cs-CZ" altLang="cs-CZ" b="1" dirty="0" err="1">
                <a:solidFill>
                  <a:srgbClr val="FF0000"/>
                </a:solidFill>
              </a:rPr>
              <a:t>Das</a:t>
            </a:r>
            <a:r>
              <a:rPr lang="cs-CZ" altLang="cs-CZ" b="1" dirty="0">
                <a:solidFill>
                  <a:srgbClr val="FF0000"/>
                </a:solidFill>
              </a:rPr>
              <a:t> </a:t>
            </a:r>
            <a:r>
              <a:rPr lang="cs-CZ" altLang="cs-CZ" b="1" dirty="0" err="1">
                <a:solidFill>
                  <a:srgbClr val="FF0000"/>
                </a:solidFill>
              </a:rPr>
              <a:t>Feature</a:t>
            </a:r>
            <a:endParaRPr lang="cs-CZ" dirty="0"/>
          </a:p>
        </p:txBody>
      </p:sp>
      <p:sp>
        <p:nvSpPr>
          <p:cNvPr id="3" name="Zástupný obsah 2">
            <a:extLst>
              <a:ext uri="{FF2B5EF4-FFF2-40B4-BE49-F238E27FC236}">
                <a16:creationId xmlns:a16="http://schemas.microsoft.com/office/drawing/2014/main" id="{13ED0F66-989C-49A2-A424-05E3125BBEA6}"/>
              </a:ext>
            </a:extLst>
          </p:cNvPr>
          <p:cNvSpPr>
            <a:spLocks noGrp="1"/>
          </p:cNvSpPr>
          <p:nvPr>
            <p:ph idx="1"/>
          </p:nvPr>
        </p:nvSpPr>
        <p:spPr/>
        <p:txBody>
          <a:bodyPr/>
          <a:lstStyle/>
          <a:p>
            <a:r>
              <a:rPr lang="cs-CZ" altLang="cs-CZ" b="1" dirty="0"/>
              <a:t>„</a:t>
            </a:r>
            <a:r>
              <a:rPr lang="cs-CZ" altLang="cs-CZ" b="1" dirty="0" err="1"/>
              <a:t>Mischform</a:t>
            </a:r>
            <a:r>
              <a:rPr lang="cs-CZ" altLang="cs-CZ" b="1" dirty="0"/>
              <a:t>“ – </a:t>
            </a:r>
            <a:r>
              <a:rPr lang="cs-CZ" altLang="cs-CZ" b="1" dirty="0" err="1"/>
              <a:t>Bericht</a:t>
            </a:r>
            <a:r>
              <a:rPr lang="cs-CZ" altLang="cs-CZ" b="1" dirty="0"/>
              <a:t> – </a:t>
            </a:r>
            <a:r>
              <a:rPr lang="cs-CZ" altLang="cs-CZ" b="1" dirty="0" err="1"/>
              <a:t>Reportage</a:t>
            </a:r>
            <a:r>
              <a:rPr lang="cs-CZ" altLang="cs-CZ" b="1" dirty="0"/>
              <a:t> – (</a:t>
            </a:r>
            <a:r>
              <a:rPr lang="cs-CZ" altLang="cs-CZ" b="1" dirty="0" err="1"/>
              <a:t>Kommentar</a:t>
            </a:r>
            <a:r>
              <a:rPr lang="cs-CZ" altLang="cs-CZ" b="1" dirty="0"/>
              <a:t> – Interview)</a:t>
            </a:r>
          </a:p>
          <a:p>
            <a:r>
              <a:rPr lang="cs-CZ" altLang="cs-CZ" b="1" dirty="0" err="1"/>
              <a:t>berichtend</a:t>
            </a:r>
            <a:r>
              <a:rPr lang="cs-CZ" altLang="cs-CZ" b="1" dirty="0"/>
              <a:t> – </a:t>
            </a:r>
            <a:r>
              <a:rPr lang="cs-CZ" altLang="cs-CZ" b="1" dirty="0" err="1"/>
              <a:t>Informationen</a:t>
            </a:r>
            <a:endParaRPr lang="cs-CZ" altLang="cs-CZ" b="1" dirty="0"/>
          </a:p>
          <a:p>
            <a:r>
              <a:rPr lang="cs-CZ" altLang="cs-CZ" b="1" dirty="0" err="1"/>
              <a:t>reportierend</a:t>
            </a:r>
            <a:r>
              <a:rPr lang="cs-CZ" altLang="cs-CZ" b="1" dirty="0"/>
              <a:t> – </a:t>
            </a:r>
            <a:r>
              <a:rPr lang="cs-CZ" altLang="cs-CZ" b="1" dirty="0" err="1"/>
              <a:t>Szeneneinstieg</a:t>
            </a:r>
            <a:r>
              <a:rPr lang="cs-CZ" altLang="cs-CZ" b="1" dirty="0"/>
              <a:t>, P</a:t>
            </a:r>
            <a:r>
              <a:rPr lang="de-DE" altLang="cs-CZ" b="1" dirty="0" err="1"/>
              <a:t>ersonalisierung</a:t>
            </a:r>
            <a:r>
              <a:rPr lang="de-DE" altLang="cs-CZ" b="1" dirty="0"/>
              <a:t> und E</a:t>
            </a:r>
            <a:r>
              <a:rPr lang="cs-CZ" altLang="cs-CZ" b="1" dirty="0" err="1"/>
              <a:t>motional</a:t>
            </a:r>
            <a:r>
              <a:rPr lang="de-DE" altLang="cs-CZ" b="1" dirty="0" err="1"/>
              <a:t>isierung</a:t>
            </a:r>
            <a:endParaRPr lang="cs-CZ" altLang="cs-CZ" b="1" dirty="0"/>
          </a:p>
          <a:p>
            <a:r>
              <a:rPr lang="cs-CZ" altLang="cs-CZ" b="1" dirty="0" err="1"/>
              <a:t>Hintergr</a:t>
            </a:r>
            <a:r>
              <a:rPr lang="de-DE" altLang="cs-CZ" b="1" dirty="0" err="1"/>
              <a:t>ünde</a:t>
            </a:r>
            <a:r>
              <a:rPr lang="de-DE" altLang="cs-CZ" b="1" dirty="0"/>
              <a:t>, Aufklärung, Orientierung – kommentierend</a:t>
            </a:r>
          </a:p>
          <a:p>
            <a:r>
              <a:rPr lang="de-DE" altLang="cs-CZ" b="1" dirty="0"/>
              <a:t>Zitate, direkte Rede</a:t>
            </a:r>
            <a:r>
              <a:rPr lang="cs-CZ" altLang="cs-CZ" b="1" dirty="0"/>
              <a:t> – s Interview</a:t>
            </a:r>
          </a:p>
          <a:p>
            <a:r>
              <a:rPr lang="cs-CZ" altLang="cs-CZ" b="1" dirty="0" err="1"/>
              <a:t>Vermischung</a:t>
            </a:r>
            <a:r>
              <a:rPr lang="cs-CZ" altLang="cs-CZ" b="1" dirty="0"/>
              <a:t> von </a:t>
            </a:r>
            <a:r>
              <a:rPr lang="cs-CZ" altLang="cs-CZ" b="1" dirty="0" err="1"/>
              <a:t>Textsorten</a:t>
            </a:r>
            <a:r>
              <a:rPr lang="cs-CZ" altLang="cs-CZ" b="1" dirty="0"/>
              <a:t> – </a:t>
            </a:r>
            <a:r>
              <a:rPr lang="cs-CZ" altLang="cs-CZ" b="1" dirty="0" err="1"/>
              <a:t>eine</a:t>
            </a:r>
            <a:r>
              <a:rPr lang="cs-CZ" altLang="cs-CZ" b="1" dirty="0"/>
              <a:t> </a:t>
            </a:r>
            <a:r>
              <a:rPr lang="cs-CZ" altLang="cs-CZ" b="1" dirty="0" err="1"/>
              <a:t>Tendenz</a:t>
            </a:r>
            <a:r>
              <a:rPr lang="cs-CZ" altLang="cs-CZ" b="1" dirty="0"/>
              <a:t> in der </a:t>
            </a:r>
            <a:r>
              <a:rPr lang="cs-CZ" altLang="cs-CZ" b="1" dirty="0" err="1"/>
              <a:t>Journalistik</a:t>
            </a:r>
            <a:r>
              <a:rPr lang="cs-CZ" altLang="cs-CZ" b="1" dirty="0"/>
              <a:t>, </a:t>
            </a:r>
            <a:r>
              <a:rPr lang="cs-CZ" altLang="cs-CZ" b="1" dirty="0" err="1"/>
              <a:t>besonders</a:t>
            </a:r>
            <a:r>
              <a:rPr lang="cs-CZ" altLang="cs-CZ" b="1" dirty="0"/>
              <a:t> in online-</a:t>
            </a:r>
            <a:r>
              <a:rPr lang="cs-CZ" altLang="cs-CZ" b="1" dirty="0" err="1"/>
              <a:t>Medien</a:t>
            </a:r>
            <a:endParaRPr lang="cs-CZ" altLang="cs-CZ" b="1" dirty="0"/>
          </a:p>
          <a:p>
            <a:pPr marL="0" indent="0">
              <a:buNone/>
            </a:pPr>
            <a:endParaRPr lang="de-DE" altLang="cs-CZ" b="1" dirty="0"/>
          </a:p>
          <a:p>
            <a:endParaRPr lang="cs-CZ" dirty="0"/>
          </a:p>
        </p:txBody>
      </p:sp>
    </p:spTree>
    <p:extLst>
      <p:ext uri="{BB962C8B-B14F-4D97-AF65-F5344CB8AC3E}">
        <p14:creationId xmlns:p14="http://schemas.microsoft.com/office/powerpoint/2010/main" val="189137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CBD6E-88A5-42A4-8A2C-B833C2A73962}"/>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0423B29D-0286-4DD1-A9D5-54E265C14CB8}"/>
              </a:ext>
            </a:extLst>
          </p:cNvPr>
          <p:cNvSpPr>
            <a:spLocks noGrp="1"/>
          </p:cNvSpPr>
          <p:nvPr>
            <p:ph idx="1"/>
          </p:nvPr>
        </p:nvSpPr>
        <p:spPr/>
        <p:txBody>
          <a:bodyPr>
            <a:normAutofit lnSpcReduction="10000"/>
          </a:bodyPr>
          <a:lstStyle/>
          <a:p>
            <a:r>
              <a:rPr lang="cs-CZ" altLang="cs-CZ" sz="1800" b="1" dirty="0" err="1"/>
              <a:t>spezielle</a:t>
            </a:r>
            <a:r>
              <a:rPr lang="cs-CZ" altLang="cs-CZ" sz="1800" b="1" dirty="0"/>
              <a:t> </a:t>
            </a:r>
            <a:r>
              <a:rPr lang="cs-CZ" altLang="cs-CZ" sz="1800" b="1" dirty="0" err="1"/>
              <a:t>Form</a:t>
            </a:r>
            <a:r>
              <a:rPr lang="cs-CZ" altLang="cs-CZ" sz="1800" b="1" dirty="0"/>
              <a:t> der </a:t>
            </a:r>
            <a:r>
              <a:rPr lang="cs-CZ" altLang="cs-CZ" sz="1800" b="1" dirty="0" err="1"/>
              <a:t>Informationspräsentation</a:t>
            </a:r>
            <a:endParaRPr lang="cs-CZ" altLang="cs-CZ" sz="1800" b="1" dirty="0"/>
          </a:p>
          <a:p>
            <a:r>
              <a:rPr lang="cs-CZ" altLang="cs-CZ" sz="1800" b="1" dirty="0" err="1"/>
              <a:t>Bericht</a:t>
            </a:r>
            <a:r>
              <a:rPr lang="cs-CZ" altLang="cs-CZ" sz="1800" b="1" dirty="0"/>
              <a:t> </a:t>
            </a:r>
            <a:r>
              <a:rPr lang="cs-CZ" altLang="cs-CZ" sz="1800" b="1" dirty="0" err="1"/>
              <a:t>mit</a:t>
            </a:r>
            <a:r>
              <a:rPr lang="cs-CZ" altLang="cs-CZ" sz="1800" b="1" dirty="0"/>
              <a:t> </a:t>
            </a:r>
            <a:r>
              <a:rPr lang="cs-CZ" altLang="cs-CZ" sz="1800" b="1" dirty="0" err="1"/>
              <a:t>Phantasie</a:t>
            </a:r>
            <a:endParaRPr lang="cs-CZ" altLang="cs-CZ" sz="1800" b="1" dirty="0"/>
          </a:p>
          <a:p>
            <a:r>
              <a:rPr lang="cs-CZ" altLang="cs-CZ" sz="1800" b="1" dirty="0"/>
              <a:t>quasi-</a:t>
            </a:r>
            <a:r>
              <a:rPr lang="cs-CZ" altLang="cs-CZ" sz="1800" b="1" dirty="0" err="1"/>
              <a:t>literarisches</a:t>
            </a:r>
            <a:r>
              <a:rPr lang="cs-CZ" altLang="cs-CZ" sz="1800" b="1" dirty="0"/>
              <a:t> </a:t>
            </a:r>
            <a:r>
              <a:rPr lang="cs-CZ" altLang="cs-CZ" sz="1800" b="1" dirty="0" err="1"/>
              <a:t>Genre</a:t>
            </a:r>
            <a:r>
              <a:rPr lang="cs-CZ" altLang="cs-CZ" sz="1800" b="1" dirty="0"/>
              <a:t> (</a:t>
            </a:r>
            <a:r>
              <a:rPr lang="cs-CZ" altLang="cs-CZ" sz="1800" b="1" dirty="0" err="1"/>
              <a:t>berühmte</a:t>
            </a:r>
            <a:r>
              <a:rPr lang="cs-CZ" altLang="cs-CZ" sz="1800" b="1" dirty="0"/>
              <a:t> </a:t>
            </a:r>
            <a:r>
              <a:rPr lang="cs-CZ" altLang="cs-CZ" sz="1800" b="1" dirty="0" err="1"/>
              <a:t>Reportagen</a:t>
            </a:r>
            <a:r>
              <a:rPr lang="cs-CZ" altLang="cs-CZ" sz="1800" b="1" dirty="0"/>
              <a:t>: </a:t>
            </a:r>
            <a:r>
              <a:rPr lang="cs-CZ" altLang="cs-CZ" sz="1800" b="1" dirty="0" err="1"/>
              <a:t>E.E.Kisch</a:t>
            </a:r>
            <a:r>
              <a:rPr lang="cs-CZ" altLang="cs-CZ" sz="1800" b="1" dirty="0"/>
              <a:t>- „der </a:t>
            </a:r>
            <a:r>
              <a:rPr lang="cs-CZ" altLang="cs-CZ" sz="1800" b="1" dirty="0" err="1"/>
              <a:t>rasende</a:t>
            </a:r>
            <a:r>
              <a:rPr lang="cs-CZ" altLang="cs-CZ" sz="1800" b="1" dirty="0"/>
              <a:t> </a:t>
            </a:r>
            <a:r>
              <a:rPr lang="cs-CZ" altLang="cs-CZ" sz="1800" b="1" dirty="0" err="1"/>
              <a:t>Reporter</a:t>
            </a:r>
            <a:r>
              <a:rPr lang="cs-CZ" altLang="cs-CZ" sz="1800" b="1" dirty="0"/>
              <a:t>“</a:t>
            </a:r>
          </a:p>
          <a:p>
            <a:r>
              <a:rPr lang="cs-CZ" altLang="cs-CZ" sz="1800" b="1" dirty="0"/>
              <a:t>s „</a:t>
            </a:r>
            <a:r>
              <a:rPr lang="cs-CZ" altLang="cs-CZ" sz="1800" b="1" dirty="0" err="1"/>
              <a:t>Kronjuwel</a:t>
            </a:r>
            <a:r>
              <a:rPr lang="cs-CZ" altLang="cs-CZ" sz="1800" b="1" dirty="0"/>
              <a:t>“ </a:t>
            </a:r>
            <a:r>
              <a:rPr lang="cs-CZ" altLang="cs-CZ" sz="1800" b="1" dirty="0" err="1"/>
              <a:t>journalistischer</a:t>
            </a:r>
            <a:r>
              <a:rPr lang="cs-CZ" altLang="cs-CZ" sz="1800" b="1" dirty="0"/>
              <a:t> </a:t>
            </a:r>
            <a:r>
              <a:rPr lang="cs-CZ" altLang="cs-CZ" sz="1800" b="1" dirty="0" err="1"/>
              <a:t>Formen</a:t>
            </a:r>
            <a:r>
              <a:rPr lang="cs-CZ" altLang="cs-CZ" sz="1800" b="1" dirty="0"/>
              <a:t> oder </a:t>
            </a:r>
            <a:r>
              <a:rPr lang="cs-CZ" altLang="cs-CZ" sz="1800" b="1" dirty="0" err="1"/>
              <a:t>billige</a:t>
            </a:r>
            <a:r>
              <a:rPr lang="cs-CZ" altLang="cs-CZ" sz="1800" b="1" dirty="0"/>
              <a:t> </a:t>
            </a:r>
            <a:r>
              <a:rPr lang="cs-CZ" altLang="cs-CZ" sz="1800" b="1" dirty="0" err="1"/>
              <a:t>Massenware</a:t>
            </a:r>
            <a:r>
              <a:rPr lang="cs-CZ" altLang="cs-CZ" sz="1800" b="1" dirty="0"/>
              <a:t>?</a:t>
            </a:r>
          </a:p>
          <a:p>
            <a:r>
              <a:rPr lang="cs-CZ" altLang="cs-CZ" sz="1800" b="1" dirty="0" err="1"/>
              <a:t>konkrete</a:t>
            </a:r>
            <a:r>
              <a:rPr lang="cs-CZ" altLang="cs-CZ" sz="1800" b="1" dirty="0"/>
              <a:t>, </a:t>
            </a:r>
            <a:r>
              <a:rPr lang="cs-CZ" altLang="cs-CZ" sz="1800" b="1" dirty="0" err="1"/>
              <a:t>stark</a:t>
            </a:r>
            <a:r>
              <a:rPr lang="cs-CZ" altLang="cs-CZ" sz="1800" b="1" dirty="0"/>
              <a:t> </a:t>
            </a:r>
            <a:r>
              <a:rPr lang="cs-CZ" altLang="cs-CZ" sz="1800" b="1" dirty="0" err="1"/>
              <a:t>persönlich</a:t>
            </a:r>
            <a:r>
              <a:rPr lang="cs-CZ" altLang="cs-CZ" sz="1800" b="1" dirty="0"/>
              <a:t> </a:t>
            </a:r>
            <a:r>
              <a:rPr lang="cs-CZ" altLang="cs-CZ" sz="1800" b="1" dirty="0" err="1"/>
              <a:t>gefärbte</a:t>
            </a:r>
            <a:r>
              <a:rPr lang="cs-CZ" altLang="cs-CZ" sz="1800" b="1" dirty="0"/>
              <a:t> </a:t>
            </a:r>
            <a:r>
              <a:rPr lang="cs-CZ" altLang="cs-CZ" sz="1800" b="1" dirty="0" err="1"/>
              <a:t>Geschehens</a:t>
            </a:r>
            <a:r>
              <a:rPr lang="cs-CZ" altLang="cs-CZ" sz="1800" b="1" dirty="0"/>
              <a:t>- </a:t>
            </a:r>
            <a:r>
              <a:rPr lang="cs-CZ" altLang="cs-CZ" sz="1800" b="1" dirty="0" err="1"/>
              <a:t>und</a:t>
            </a:r>
            <a:r>
              <a:rPr lang="cs-CZ" altLang="cs-CZ" sz="1800" b="1" dirty="0"/>
              <a:t> </a:t>
            </a:r>
            <a:r>
              <a:rPr lang="cs-CZ" altLang="cs-CZ" sz="1800" b="1" dirty="0" err="1"/>
              <a:t>Situationsdarstellung</a:t>
            </a:r>
            <a:endParaRPr lang="cs-CZ" altLang="cs-CZ" sz="1800" b="1" dirty="0"/>
          </a:p>
          <a:p>
            <a:r>
              <a:rPr lang="cs-CZ" altLang="cs-CZ" sz="1800" b="1" dirty="0" err="1"/>
              <a:t>nicht</a:t>
            </a:r>
            <a:r>
              <a:rPr lang="cs-CZ" altLang="cs-CZ" sz="1800" b="1" dirty="0"/>
              <a:t> </a:t>
            </a:r>
            <a:r>
              <a:rPr lang="cs-CZ" altLang="cs-CZ" sz="1800" b="1" dirty="0" err="1"/>
              <a:t>nur</a:t>
            </a:r>
            <a:r>
              <a:rPr lang="cs-CZ" altLang="cs-CZ" sz="1800" b="1" dirty="0"/>
              <a:t> </a:t>
            </a:r>
            <a:r>
              <a:rPr lang="cs-CZ" altLang="cs-CZ" sz="1800" b="1" dirty="0" err="1"/>
              <a:t>auf</a:t>
            </a:r>
            <a:r>
              <a:rPr lang="cs-CZ" altLang="cs-CZ" sz="1800" b="1" dirty="0"/>
              <a:t> den </a:t>
            </a:r>
            <a:r>
              <a:rPr lang="cs-CZ" altLang="cs-CZ" sz="1800" b="1" dirty="0" err="1"/>
              <a:t>Gegenstand</a:t>
            </a:r>
            <a:r>
              <a:rPr lang="cs-CZ" altLang="cs-CZ" sz="1800" b="1" dirty="0"/>
              <a:t> </a:t>
            </a:r>
            <a:r>
              <a:rPr lang="cs-CZ" altLang="cs-CZ" sz="1800" b="1" dirty="0" err="1"/>
              <a:t>bezogen</a:t>
            </a:r>
            <a:r>
              <a:rPr lang="cs-CZ" altLang="cs-CZ" sz="1800" b="1" dirty="0"/>
              <a:t>, </a:t>
            </a:r>
            <a:r>
              <a:rPr lang="cs-CZ" altLang="cs-CZ" sz="1800" b="1" dirty="0" err="1"/>
              <a:t>sondern</a:t>
            </a:r>
            <a:r>
              <a:rPr lang="cs-CZ" altLang="cs-CZ" sz="1800" b="1" dirty="0"/>
              <a:t> durch </a:t>
            </a:r>
            <a:r>
              <a:rPr lang="cs-CZ" altLang="cs-CZ" sz="1800" b="1" dirty="0" err="1"/>
              <a:t>die</a:t>
            </a:r>
            <a:r>
              <a:rPr lang="cs-CZ" altLang="cs-CZ" sz="1800" b="1" dirty="0"/>
              <a:t> </a:t>
            </a:r>
            <a:r>
              <a:rPr lang="cs-CZ" altLang="cs-CZ" sz="1800" b="1" dirty="0" err="1"/>
              <a:t>Perspektive</a:t>
            </a:r>
            <a:r>
              <a:rPr lang="cs-CZ" altLang="cs-CZ" sz="1800" b="1" dirty="0"/>
              <a:t> </a:t>
            </a:r>
            <a:r>
              <a:rPr lang="cs-CZ" altLang="cs-CZ" sz="1800" b="1" dirty="0" err="1"/>
              <a:t>und</a:t>
            </a:r>
            <a:r>
              <a:rPr lang="cs-CZ" altLang="cs-CZ" sz="1800" b="1" dirty="0"/>
              <a:t> </a:t>
            </a:r>
            <a:r>
              <a:rPr lang="cs-CZ" altLang="cs-CZ" sz="1800" b="1" dirty="0" err="1"/>
              <a:t>das</a:t>
            </a:r>
            <a:r>
              <a:rPr lang="cs-CZ" altLang="cs-CZ" sz="1800" b="1" dirty="0"/>
              <a:t> Temperament des </a:t>
            </a:r>
            <a:r>
              <a:rPr lang="cs-CZ" altLang="cs-CZ" sz="1800" b="1" dirty="0" err="1"/>
              <a:t>Reporters</a:t>
            </a:r>
            <a:r>
              <a:rPr lang="cs-CZ" altLang="cs-CZ" sz="1800" b="1" dirty="0"/>
              <a:t> </a:t>
            </a:r>
            <a:r>
              <a:rPr lang="cs-CZ" altLang="cs-CZ" sz="1800" b="1" dirty="0" err="1"/>
              <a:t>mitbestimmt</a:t>
            </a:r>
            <a:endParaRPr lang="cs-CZ" altLang="cs-CZ" sz="1800" b="1" dirty="0"/>
          </a:p>
          <a:p>
            <a:r>
              <a:rPr lang="cs-CZ" altLang="cs-CZ" sz="1800" b="1" dirty="0" err="1"/>
              <a:t>strenge</a:t>
            </a:r>
            <a:r>
              <a:rPr lang="cs-CZ" altLang="cs-CZ" sz="1800" b="1" dirty="0"/>
              <a:t> </a:t>
            </a:r>
            <a:r>
              <a:rPr lang="cs-CZ" altLang="cs-CZ" sz="1800" b="1" dirty="0" err="1"/>
              <a:t>Bindung</a:t>
            </a:r>
            <a:r>
              <a:rPr lang="cs-CZ" altLang="cs-CZ" sz="1800" b="1" dirty="0"/>
              <a:t> </a:t>
            </a:r>
            <a:r>
              <a:rPr lang="cs-CZ" altLang="cs-CZ" sz="1800" b="1" dirty="0" err="1"/>
              <a:t>an</a:t>
            </a:r>
            <a:r>
              <a:rPr lang="cs-CZ" altLang="cs-CZ" sz="1800" b="1" dirty="0"/>
              <a:t> </a:t>
            </a:r>
            <a:r>
              <a:rPr lang="cs-CZ" altLang="cs-CZ" sz="1800" b="1" dirty="0" err="1"/>
              <a:t>Fakten</a:t>
            </a:r>
            <a:r>
              <a:rPr lang="cs-CZ" altLang="cs-CZ" sz="1800" b="1" dirty="0"/>
              <a:t>, </a:t>
            </a:r>
            <a:r>
              <a:rPr lang="cs-CZ" altLang="cs-CZ" sz="1800" b="1" dirty="0" err="1"/>
              <a:t>aktuelle</a:t>
            </a:r>
            <a:r>
              <a:rPr lang="cs-CZ" altLang="cs-CZ" sz="1800" b="1" dirty="0"/>
              <a:t> </a:t>
            </a:r>
            <a:r>
              <a:rPr lang="cs-CZ" altLang="cs-CZ" sz="1800" b="1" dirty="0" err="1"/>
              <a:t>Ereignisse</a:t>
            </a:r>
            <a:r>
              <a:rPr lang="cs-CZ" altLang="cs-CZ" sz="1800" b="1" dirty="0"/>
              <a:t> </a:t>
            </a:r>
            <a:r>
              <a:rPr lang="cs-CZ" altLang="cs-CZ" sz="1800" b="1" dirty="0" err="1"/>
              <a:t>und</a:t>
            </a:r>
            <a:r>
              <a:rPr lang="cs-CZ" altLang="cs-CZ" sz="1800" b="1" dirty="0"/>
              <a:t> </a:t>
            </a:r>
            <a:r>
              <a:rPr lang="cs-CZ" altLang="cs-CZ" sz="1800" b="1" dirty="0" err="1"/>
              <a:t>Vorgänge</a:t>
            </a:r>
            <a:r>
              <a:rPr lang="cs-CZ" altLang="cs-CZ" sz="1800" b="1" dirty="0"/>
              <a:t>, </a:t>
            </a:r>
            <a:r>
              <a:rPr lang="cs-CZ" altLang="cs-CZ" sz="1800" b="1" dirty="0" err="1"/>
              <a:t>aber</a:t>
            </a:r>
            <a:r>
              <a:rPr lang="cs-CZ" altLang="cs-CZ" sz="1800" b="1" dirty="0"/>
              <a:t> </a:t>
            </a:r>
            <a:r>
              <a:rPr lang="cs-CZ" altLang="cs-CZ" sz="1800" b="1" dirty="0" err="1"/>
              <a:t>persönliches</a:t>
            </a:r>
            <a:r>
              <a:rPr lang="cs-CZ" altLang="cs-CZ" sz="1800" b="1" dirty="0"/>
              <a:t> </a:t>
            </a:r>
            <a:r>
              <a:rPr lang="cs-CZ" altLang="cs-CZ" sz="1800" b="1" dirty="0" err="1"/>
              <a:t>Engegement</a:t>
            </a:r>
            <a:r>
              <a:rPr lang="cs-CZ" altLang="cs-CZ" sz="1800" b="1" dirty="0"/>
              <a:t>: </a:t>
            </a:r>
            <a:r>
              <a:rPr lang="cs-CZ" altLang="cs-CZ" sz="1800" b="1" dirty="0" err="1"/>
              <a:t>ansprechen</a:t>
            </a:r>
            <a:r>
              <a:rPr lang="cs-CZ" altLang="cs-CZ" sz="1800" b="1" dirty="0"/>
              <a:t>, </a:t>
            </a:r>
            <a:r>
              <a:rPr lang="cs-CZ" altLang="cs-CZ" sz="1800" b="1" dirty="0" err="1"/>
              <a:t>aufrütteln</a:t>
            </a:r>
            <a:r>
              <a:rPr lang="cs-CZ" altLang="cs-CZ" sz="1800" b="1" dirty="0"/>
              <a:t> </a:t>
            </a:r>
            <a:r>
              <a:rPr lang="cs-CZ" altLang="cs-CZ" sz="1800" b="1" dirty="0" err="1"/>
              <a:t>und</a:t>
            </a:r>
            <a:r>
              <a:rPr lang="cs-CZ" altLang="cs-CZ" sz="1800" b="1" dirty="0"/>
              <a:t> </a:t>
            </a:r>
            <a:r>
              <a:rPr lang="cs-CZ" altLang="cs-CZ" sz="1800" b="1" dirty="0" err="1"/>
              <a:t>fesseln</a:t>
            </a:r>
            <a:r>
              <a:rPr lang="cs-CZ" altLang="cs-CZ" sz="1800" b="1" dirty="0"/>
              <a:t> des </a:t>
            </a:r>
            <a:r>
              <a:rPr lang="cs-CZ" altLang="cs-CZ" sz="1800" b="1" dirty="0" err="1"/>
              <a:t>breiten</a:t>
            </a:r>
            <a:r>
              <a:rPr lang="cs-CZ" altLang="cs-CZ" sz="1800" b="1" dirty="0"/>
              <a:t> </a:t>
            </a:r>
            <a:r>
              <a:rPr lang="cs-CZ" altLang="cs-CZ" sz="1800" b="1" dirty="0" err="1"/>
              <a:t>Leserkreises</a:t>
            </a:r>
            <a:endParaRPr lang="cs-CZ" altLang="cs-CZ" sz="1800" b="1" dirty="0"/>
          </a:p>
          <a:p>
            <a:endParaRPr lang="cs-CZ" dirty="0"/>
          </a:p>
        </p:txBody>
      </p:sp>
    </p:spTree>
    <p:extLst>
      <p:ext uri="{BB962C8B-B14F-4D97-AF65-F5344CB8AC3E}">
        <p14:creationId xmlns:p14="http://schemas.microsoft.com/office/powerpoint/2010/main" val="59137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E9408-AE1B-460E-AC93-C19946122BFD}"/>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83204877-207C-4613-A936-BE16FE86DDF4}"/>
              </a:ext>
            </a:extLst>
          </p:cNvPr>
          <p:cNvSpPr>
            <a:spLocks noGrp="1"/>
          </p:cNvSpPr>
          <p:nvPr>
            <p:ph idx="1"/>
          </p:nvPr>
        </p:nvSpPr>
        <p:spPr/>
        <p:txBody>
          <a:bodyPr/>
          <a:lstStyle/>
          <a:p>
            <a:pPr>
              <a:buFont typeface="Arial" panose="020B0604020202020204" pitchFamily="34" charset="0"/>
              <a:buNone/>
            </a:pPr>
            <a:r>
              <a:rPr lang="cs-CZ" altLang="cs-CZ" b="1" dirty="0"/>
              <a:t>Makro-Ebene: </a:t>
            </a:r>
            <a:r>
              <a:rPr lang="cs-CZ" altLang="cs-CZ" b="1" dirty="0" err="1">
                <a:solidFill>
                  <a:srgbClr val="FF0000"/>
                </a:solidFill>
              </a:rPr>
              <a:t>drei</a:t>
            </a:r>
            <a:r>
              <a:rPr lang="cs-CZ" altLang="cs-CZ" b="1" dirty="0">
                <a:solidFill>
                  <a:srgbClr val="FF0000"/>
                </a:solidFill>
              </a:rPr>
              <a:t> </a:t>
            </a:r>
            <a:r>
              <a:rPr lang="cs-CZ" altLang="cs-CZ" b="1" dirty="0" err="1">
                <a:solidFill>
                  <a:srgbClr val="FF0000"/>
                </a:solidFill>
              </a:rPr>
              <a:t>globale</a:t>
            </a:r>
            <a:r>
              <a:rPr lang="cs-CZ" altLang="cs-CZ" b="1" dirty="0">
                <a:solidFill>
                  <a:srgbClr val="FF0000"/>
                </a:solidFill>
              </a:rPr>
              <a:t> </a:t>
            </a:r>
            <a:r>
              <a:rPr lang="cs-CZ" altLang="cs-CZ" b="1" dirty="0" err="1">
                <a:solidFill>
                  <a:srgbClr val="FF0000"/>
                </a:solidFill>
              </a:rPr>
              <a:t>Textebenen</a:t>
            </a:r>
            <a:r>
              <a:rPr lang="cs-CZ" altLang="cs-CZ" b="1" dirty="0"/>
              <a:t>:</a:t>
            </a:r>
            <a:endParaRPr lang="cs-CZ" altLang="cs-CZ" dirty="0"/>
          </a:p>
          <a:p>
            <a:r>
              <a:rPr lang="cs-CZ" altLang="cs-CZ" b="1" dirty="0"/>
              <a:t>1.	</a:t>
            </a:r>
            <a:r>
              <a:rPr lang="cs-CZ" altLang="cs-CZ" b="1" dirty="0" err="1">
                <a:solidFill>
                  <a:srgbClr val="00B0F0"/>
                </a:solidFill>
              </a:rPr>
              <a:t>die</a:t>
            </a:r>
            <a:r>
              <a:rPr lang="cs-CZ" altLang="cs-CZ" b="1" dirty="0">
                <a:solidFill>
                  <a:srgbClr val="00B0F0"/>
                </a:solidFill>
              </a:rPr>
              <a:t> Vor-Ort-</a:t>
            </a:r>
            <a:r>
              <a:rPr lang="cs-CZ" altLang="cs-CZ" b="1" dirty="0" err="1">
                <a:solidFill>
                  <a:srgbClr val="00B0F0"/>
                </a:solidFill>
              </a:rPr>
              <a:t>Reportage</a:t>
            </a:r>
            <a:endParaRPr lang="cs-CZ" altLang="cs-CZ" dirty="0">
              <a:solidFill>
                <a:srgbClr val="00B0F0"/>
              </a:solidFill>
            </a:endParaRPr>
          </a:p>
          <a:p>
            <a:r>
              <a:rPr lang="cs-CZ" altLang="cs-CZ" b="1" dirty="0"/>
              <a:t>2.	</a:t>
            </a:r>
            <a:r>
              <a:rPr lang="cs-CZ" altLang="cs-CZ" b="1" dirty="0" err="1">
                <a:solidFill>
                  <a:srgbClr val="00B0F0"/>
                </a:solidFill>
              </a:rPr>
              <a:t>die</a:t>
            </a:r>
            <a:r>
              <a:rPr lang="cs-CZ" altLang="cs-CZ" b="1" dirty="0">
                <a:solidFill>
                  <a:srgbClr val="00B0F0"/>
                </a:solidFill>
              </a:rPr>
              <a:t> </a:t>
            </a:r>
            <a:r>
              <a:rPr lang="cs-CZ" altLang="cs-CZ" b="1" dirty="0" err="1">
                <a:solidFill>
                  <a:srgbClr val="00B0F0"/>
                </a:solidFill>
              </a:rPr>
              <a:t>Dokumentationsebene</a:t>
            </a:r>
            <a:r>
              <a:rPr lang="cs-CZ" altLang="cs-CZ" b="1" dirty="0">
                <a:solidFill>
                  <a:srgbClr val="00B0F0"/>
                </a:solidFill>
              </a:rPr>
              <a:t>: </a:t>
            </a:r>
            <a:r>
              <a:rPr lang="cs-CZ" altLang="cs-CZ" b="1" dirty="0" err="1">
                <a:solidFill>
                  <a:srgbClr val="00B0F0"/>
                </a:solidFill>
              </a:rPr>
              <a:t>Hintergrundreportage</a:t>
            </a:r>
            <a:endParaRPr lang="cs-CZ" altLang="cs-CZ" dirty="0">
              <a:solidFill>
                <a:srgbClr val="00B0F0"/>
              </a:solidFill>
            </a:endParaRPr>
          </a:p>
          <a:p>
            <a:r>
              <a:rPr lang="cs-CZ" altLang="cs-CZ" b="1" dirty="0"/>
              <a:t>3.	</a:t>
            </a:r>
            <a:r>
              <a:rPr lang="cs-CZ" altLang="cs-CZ" b="1" dirty="0" err="1">
                <a:solidFill>
                  <a:srgbClr val="00B0F0"/>
                </a:solidFill>
              </a:rPr>
              <a:t>die</a:t>
            </a:r>
            <a:r>
              <a:rPr lang="cs-CZ" altLang="cs-CZ" b="1" dirty="0">
                <a:solidFill>
                  <a:srgbClr val="00B0F0"/>
                </a:solidFill>
              </a:rPr>
              <a:t> </a:t>
            </a:r>
            <a:r>
              <a:rPr lang="cs-CZ" altLang="cs-CZ" b="1" dirty="0" err="1">
                <a:solidFill>
                  <a:srgbClr val="00B0F0"/>
                </a:solidFill>
              </a:rPr>
              <a:t>Personenebene</a:t>
            </a:r>
            <a:r>
              <a:rPr lang="cs-CZ" altLang="cs-CZ" b="1" dirty="0">
                <a:solidFill>
                  <a:srgbClr val="00B0F0"/>
                </a:solidFill>
              </a:rPr>
              <a:t> – </a:t>
            </a:r>
            <a:r>
              <a:rPr lang="cs-CZ" altLang="cs-CZ" b="1" dirty="0" err="1">
                <a:solidFill>
                  <a:srgbClr val="00B0F0"/>
                </a:solidFill>
              </a:rPr>
              <a:t>Rollenreportage</a:t>
            </a:r>
            <a:endParaRPr lang="cs-CZ" altLang="cs-CZ" dirty="0">
              <a:solidFill>
                <a:srgbClr val="00B0F0"/>
              </a:solidFill>
            </a:endParaRPr>
          </a:p>
          <a:p>
            <a:r>
              <a:rPr lang="cs-CZ" altLang="cs-CZ" b="1" dirty="0"/>
              <a:t> </a:t>
            </a:r>
            <a:r>
              <a:rPr lang="cs-CZ" altLang="cs-CZ" b="1" u="sng" dirty="0" err="1"/>
              <a:t>Aufbau</a:t>
            </a:r>
            <a:r>
              <a:rPr lang="cs-CZ" altLang="cs-CZ" b="1" dirty="0"/>
              <a:t>:</a:t>
            </a:r>
            <a:endParaRPr lang="cs-CZ" altLang="cs-CZ" dirty="0"/>
          </a:p>
          <a:p>
            <a:r>
              <a:rPr lang="cs-CZ" altLang="cs-CZ" b="1" dirty="0" err="1"/>
              <a:t>szenische</a:t>
            </a:r>
            <a:r>
              <a:rPr lang="cs-CZ" altLang="cs-CZ" b="1" dirty="0"/>
              <a:t> </a:t>
            </a:r>
            <a:r>
              <a:rPr lang="cs-CZ" altLang="cs-CZ" b="1" dirty="0" err="1"/>
              <a:t>Eröffnung</a:t>
            </a:r>
            <a:endParaRPr lang="cs-CZ" altLang="cs-CZ" dirty="0"/>
          </a:p>
          <a:p>
            <a:r>
              <a:rPr lang="cs-CZ" altLang="cs-CZ" b="1" dirty="0" err="1"/>
              <a:t>Perspektivwechsel</a:t>
            </a:r>
            <a:r>
              <a:rPr lang="cs-CZ" altLang="cs-CZ" b="1" dirty="0"/>
              <a:t> – </a:t>
            </a:r>
            <a:r>
              <a:rPr lang="cs-CZ" altLang="cs-CZ" b="1" dirty="0" err="1"/>
              <a:t>vom</a:t>
            </a:r>
            <a:r>
              <a:rPr lang="cs-CZ" altLang="cs-CZ" b="1" dirty="0"/>
              <a:t> </a:t>
            </a:r>
            <a:r>
              <a:rPr lang="cs-CZ" altLang="cs-CZ" b="1" dirty="0" err="1"/>
              <a:t>personalen</a:t>
            </a:r>
            <a:r>
              <a:rPr lang="cs-CZ" altLang="cs-CZ" b="1" dirty="0"/>
              <a:t> </a:t>
            </a:r>
            <a:r>
              <a:rPr lang="cs-CZ" altLang="cs-CZ" b="1" dirty="0" err="1"/>
              <a:t>zum</a:t>
            </a:r>
            <a:r>
              <a:rPr lang="cs-CZ" altLang="cs-CZ" b="1" dirty="0"/>
              <a:t> </a:t>
            </a:r>
            <a:r>
              <a:rPr lang="cs-CZ" altLang="cs-CZ" b="1" dirty="0" err="1"/>
              <a:t>auktorialen</a:t>
            </a:r>
            <a:r>
              <a:rPr lang="cs-CZ" altLang="cs-CZ" b="1" dirty="0"/>
              <a:t> </a:t>
            </a:r>
            <a:r>
              <a:rPr lang="cs-CZ" altLang="cs-CZ" b="1" dirty="0" err="1"/>
              <a:t>Blickwinkel</a:t>
            </a:r>
            <a:endParaRPr lang="cs-CZ" altLang="cs-CZ" dirty="0"/>
          </a:p>
          <a:p>
            <a:r>
              <a:rPr lang="cs-CZ" altLang="cs-CZ" b="1" dirty="0" err="1"/>
              <a:t>Einschübe</a:t>
            </a:r>
            <a:r>
              <a:rPr lang="cs-CZ" altLang="cs-CZ" b="1" dirty="0"/>
              <a:t> </a:t>
            </a:r>
            <a:r>
              <a:rPr lang="cs-CZ" altLang="cs-CZ" b="1" dirty="0" err="1"/>
              <a:t>mit</a:t>
            </a:r>
            <a:r>
              <a:rPr lang="cs-CZ" altLang="cs-CZ" b="1" dirty="0"/>
              <a:t> </a:t>
            </a:r>
            <a:r>
              <a:rPr lang="cs-CZ" altLang="cs-CZ" b="1" dirty="0" err="1"/>
              <a:t>direkter</a:t>
            </a:r>
            <a:r>
              <a:rPr lang="cs-CZ" altLang="cs-CZ" b="1" dirty="0"/>
              <a:t> </a:t>
            </a:r>
            <a:r>
              <a:rPr lang="cs-CZ" altLang="cs-CZ" b="1" dirty="0" err="1"/>
              <a:t>Rede</a:t>
            </a:r>
            <a:r>
              <a:rPr lang="cs-CZ" altLang="cs-CZ" b="1" dirty="0"/>
              <a:t>, </a:t>
            </a:r>
            <a:r>
              <a:rPr lang="cs-CZ" altLang="cs-CZ" b="1" dirty="0" err="1"/>
              <a:t>Zitate</a:t>
            </a:r>
            <a:endParaRPr lang="cs-CZ" altLang="cs-CZ" dirty="0"/>
          </a:p>
          <a:p>
            <a:endParaRPr lang="cs-CZ" dirty="0"/>
          </a:p>
        </p:txBody>
      </p:sp>
    </p:spTree>
    <p:extLst>
      <p:ext uri="{BB962C8B-B14F-4D97-AF65-F5344CB8AC3E}">
        <p14:creationId xmlns:p14="http://schemas.microsoft.com/office/powerpoint/2010/main" val="122029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9DCFD-D189-43DF-9576-EA94C4BD8437}"/>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E8006AFE-2464-4971-9447-C62CF2A02018}"/>
              </a:ext>
            </a:extLst>
          </p:cNvPr>
          <p:cNvSpPr>
            <a:spLocks noGrp="1"/>
          </p:cNvSpPr>
          <p:nvPr>
            <p:ph idx="1"/>
          </p:nvPr>
        </p:nvSpPr>
        <p:spPr/>
        <p:txBody>
          <a:bodyPr>
            <a:normAutofit lnSpcReduction="10000"/>
          </a:bodyPr>
          <a:lstStyle/>
          <a:p>
            <a:r>
              <a:rPr lang="cs-CZ" altLang="cs-CZ" b="1" u="sng" dirty="0" err="1">
                <a:solidFill>
                  <a:srgbClr val="FF0000"/>
                </a:solidFill>
              </a:rPr>
              <a:t>sprachliche</a:t>
            </a:r>
            <a:r>
              <a:rPr lang="cs-CZ" altLang="cs-CZ" b="1" u="sng" dirty="0">
                <a:solidFill>
                  <a:srgbClr val="FF0000"/>
                </a:solidFill>
              </a:rPr>
              <a:t> </a:t>
            </a:r>
            <a:r>
              <a:rPr lang="cs-CZ" altLang="cs-CZ" b="1" u="sng" dirty="0" err="1">
                <a:solidFill>
                  <a:srgbClr val="FF0000"/>
                </a:solidFill>
              </a:rPr>
              <a:t>Mittel</a:t>
            </a:r>
            <a:r>
              <a:rPr lang="cs-CZ" altLang="cs-CZ" b="1" u="sng" dirty="0">
                <a:solidFill>
                  <a:srgbClr val="FF0000"/>
                </a:solidFill>
              </a:rPr>
              <a:t>:</a:t>
            </a:r>
            <a:endParaRPr lang="cs-CZ" altLang="cs-CZ" dirty="0">
              <a:solidFill>
                <a:srgbClr val="FF0000"/>
              </a:solidFill>
            </a:endParaRPr>
          </a:p>
          <a:p>
            <a:r>
              <a:rPr lang="cs-CZ" altLang="cs-CZ" b="1" dirty="0" err="1"/>
              <a:t>oft</a:t>
            </a:r>
            <a:r>
              <a:rPr lang="cs-CZ" altLang="cs-CZ" b="1" dirty="0"/>
              <a:t> </a:t>
            </a:r>
            <a:r>
              <a:rPr lang="cs-CZ" altLang="cs-CZ" b="1" dirty="0" err="1"/>
              <a:t>Ich-Form</a:t>
            </a:r>
            <a:r>
              <a:rPr lang="cs-CZ" altLang="cs-CZ" b="1" dirty="0"/>
              <a:t>: </a:t>
            </a:r>
            <a:r>
              <a:rPr lang="cs-CZ" altLang="cs-CZ" b="1" dirty="0" err="1"/>
              <a:t>konkrete</a:t>
            </a:r>
            <a:r>
              <a:rPr lang="cs-CZ" altLang="cs-CZ" b="1" dirty="0"/>
              <a:t> </a:t>
            </a:r>
            <a:r>
              <a:rPr lang="cs-CZ" altLang="cs-CZ" b="1" dirty="0" err="1"/>
              <a:t>Wiedergabe</a:t>
            </a:r>
            <a:r>
              <a:rPr lang="cs-CZ" altLang="cs-CZ" b="1" dirty="0"/>
              <a:t> von </a:t>
            </a:r>
            <a:r>
              <a:rPr lang="cs-CZ" altLang="cs-CZ" b="1" dirty="0" err="1"/>
              <a:t>Eindrücken</a:t>
            </a:r>
            <a:r>
              <a:rPr lang="cs-CZ" altLang="cs-CZ" b="1" dirty="0"/>
              <a:t>, </a:t>
            </a:r>
            <a:r>
              <a:rPr lang="cs-CZ" altLang="cs-CZ" b="1" dirty="0" err="1"/>
              <a:t>Gefühlen</a:t>
            </a:r>
            <a:r>
              <a:rPr lang="cs-CZ" altLang="cs-CZ" b="1" dirty="0"/>
              <a:t>, </a:t>
            </a:r>
            <a:r>
              <a:rPr lang="cs-CZ" altLang="cs-CZ" b="1" dirty="0" err="1"/>
              <a:t>Einstellungen</a:t>
            </a:r>
            <a:r>
              <a:rPr lang="cs-CZ" altLang="cs-CZ" b="1" dirty="0"/>
              <a:t> </a:t>
            </a:r>
            <a:r>
              <a:rPr lang="cs-CZ" altLang="cs-CZ" b="1" dirty="0" err="1"/>
              <a:t>und</a:t>
            </a:r>
            <a:r>
              <a:rPr lang="cs-CZ" altLang="cs-CZ" b="1" dirty="0"/>
              <a:t> </a:t>
            </a:r>
            <a:r>
              <a:rPr lang="cs-CZ" altLang="cs-CZ" b="1" dirty="0" err="1"/>
              <a:t>Wertungen</a:t>
            </a:r>
            <a:endParaRPr lang="cs-CZ" altLang="cs-CZ" dirty="0"/>
          </a:p>
          <a:p>
            <a:r>
              <a:rPr lang="cs-CZ" altLang="cs-CZ" b="1" dirty="0" err="1"/>
              <a:t>Erlebnisperspektive</a:t>
            </a:r>
            <a:r>
              <a:rPr lang="cs-CZ" altLang="cs-CZ" b="1" dirty="0"/>
              <a:t>: </a:t>
            </a:r>
            <a:r>
              <a:rPr lang="cs-CZ" altLang="cs-CZ" b="1" dirty="0" err="1"/>
              <a:t>Tempuswahl</a:t>
            </a:r>
            <a:r>
              <a:rPr lang="cs-CZ" altLang="cs-CZ" b="1" dirty="0"/>
              <a:t>: </a:t>
            </a:r>
            <a:r>
              <a:rPr lang="cs-CZ" altLang="cs-CZ" b="1" dirty="0" err="1"/>
              <a:t>Prät</a:t>
            </a:r>
            <a:r>
              <a:rPr lang="cs-CZ" altLang="cs-CZ" b="1" dirty="0"/>
              <a:t>., </a:t>
            </a:r>
            <a:r>
              <a:rPr lang="cs-CZ" altLang="cs-CZ" b="1" dirty="0" err="1"/>
              <a:t>aktualisierendes</a:t>
            </a:r>
            <a:r>
              <a:rPr lang="cs-CZ" altLang="cs-CZ" b="1" dirty="0"/>
              <a:t> </a:t>
            </a:r>
            <a:r>
              <a:rPr lang="cs-CZ" altLang="cs-CZ" b="1" dirty="0" err="1"/>
              <a:t>Präsens</a:t>
            </a:r>
            <a:endParaRPr lang="cs-CZ" altLang="cs-CZ" dirty="0"/>
          </a:p>
          <a:p>
            <a:r>
              <a:rPr lang="cs-CZ" altLang="cs-CZ" b="1" dirty="0" err="1"/>
              <a:t>Aktualisierung</a:t>
            </a:r>
            <a:r>
              <a:rPr lang="cs-CZ" altLang="cs-CZ" b="1" dirty="0"/>
              <a:t>: </a:t>
            </a:r>
            <a:r>
              <a:rPr lang="cs-CZ" altLang="cs-CZ" b="1" dirty="0" err="1"/>
              <a:t>Temporaldeiktika</a:t>
            </a:r>
            <a:r>
              <a:rPr lang="cs-CZ" altLang="cs-CZ" b="1" dirty="0"/>
              <a:t> u. </a:t>
            </a:r>
            <a:r>
              <a:rPr lang="cs-CZ" altLang="cs-CZ" b="1" dirty="0" err="1"/>
              <a:t>Adverbialbestimmungen</a:t>
            </a:r>
            <a:r>
              <a:rPr lang="cs-CZ" altLang="cs-CZ" b="1" dirty="0"/>
              <a:t>, </a:t>
            </a:r>
            <a:r>
              <a:rPr lang="cs-CZ" altLang="cs-CZ" b="1" dirty="0" err="1"/>
              <a:t>Ortsangaben</a:t>
            </a:r>
            <a:endParaRPr lang="cs-CZ" altLang="cs-CZ" dirty="0"/>
          </a:p>
          <a:p>
            <a:r>
              <a:rPr lang="cs-CZ" altLang="cs-CZ" b="1" dirty="0" err="1"/>
              <a:t>Wiedergabe</a:t>
            </a:r>
            <a:r>
              <a:rPr lang="cs-CZ" altLang="cs-CZ" b="1" dirty="0"/>
              <a:t> </a:t>
            </a:r>
            <a:r>
              <a:rPr lang="cs-CZ" altLang="cs-CZ" b="1" dirty="0" err="1"/>
              <a:t>gruppenspezifischer</a:t>
            </a:r>
            <a:r>
              <a:rPr lang="cs-CZ" altLang="cs-CZ" b="1" dirty="0"/>
              <a:t> </a:t>
            </a:r>
            <a:r>
              <a:rPr lang="cs-CZ" altLang="cs-CZ" b="1" dirty="0" err="1"/>
              <a:t>Rede</a:t>
            </a:r>
            <a:r>
              <a:rPr lang="cs-CZ" altLang="cs-CZ" b="1" dirty="0"/>
              <a:t>, </a:t>
            </a:r>
            <a:r>
              <a:rPr lang="cs-CZ" altLang="cs-CZ" b="1" dirty="0" err="1"/>
              <a:t>Zitate</a:t>
            </a:r>
            <a:r>
              <a:rPr lang="cs-CZ" altLang="cs-CZ" b="1" dirty="0"/>
              <a:t>, </a:t>
            </a:r>
            <a:r>
              <a:rPr lang="cs-CZ" altLang="cs-CZ" b="1" dirty="0" err="1"/>
              <a:t>direkte</a:t>
            </a:r>
            <a:r>
              <a:rPr lang="cs-CZ" altLang="cs-CZ" b="1" dirty="0"/>
              <a:t> </a:t>
            </a:r>
            <a:r>
              <a:rPr lang="cs-CZ" altLang="cs-CZ" b="1" dirty="0" err="1"/>
              <a:t>Rede</a:t>
            </a:r>
            <a:endParaRPr lang="cs-CZ" altLang="cs-CZ" dirty="0"/>
          </a:p>
          <a:p>
            <a:r>
              <a:rPr lang="cs-CZ" altLang="cs-CZ" b="1" dirty="0" err="1"/>
              <a:t>Rhetorische</a:t>
            </a:r>
            <a:r>
              <a:rPr lang="cs-CZ" altLang="cs-CZ" b="1" dirty="0"/>
              <a:t> </a:t>
            </a:r>
            <a:r>
              <a:rPr lang="cs-CZ" altLang="cs-CZ" b="1" dirty="0" err="1"/>
              <a:t>Fragen</a:t>
            </a:r>
            <a:endParaRPr lang="cs-CZ" altLang="cs-CZ" dirty="0"/>
          </a:p>
          <a:p>
            <a:r>
              <a:rPr lang="cs-CZ" altLang="cs-CZ" b="1" dirty="0" err="1"/>
              <a:t>Beschreibungen</a:t>
            </a:r>
            <a:r>
              <a:rPr lang="cs-CZ" altLang="cs-CZ" b="1" dirty="0"/>
              <a:t>, </a:t>
            </a:r>
            <a:r>
              <a:rPr lang="cs-CZ" altLang="cs-CZ" b="1" dirty="0" err="1"/>
              <a:t>Schilderungen</a:t>
            </a:r>
            <a:r>
              <a:rPr lang="cs-CZ" altLang="cs-CZ" b="1" dirty="0"/>
              <a:t> </a:t>
            </a:r>
            <a:r>
              <a:rPr lang="cs-CZ" altLang="cs-CZ" b="1" dirty="0" err="1"/>
              <a:t>charakteristischer</a:t>
            </a:r>
            <a:r>
              <a:rPr lang="cs-CZ" altLang="cs-CZ" b="1" dirty="0"/>
              <a:t> </a:t>
            </a:r>
            <a:r>
              <a:rPr lang="cs-CZ" altLang="cs-CZ" b="1" dirty="0" err="1"/>
              <a:t>Situationen</a:t>
            </a:r>
            <a:endParaRPr lang="cs-CZ" altLang="cs-CZ" dirty="0"/>
          </a:p>
          <a:p>
            <a:r>
              <a:rPr lang="cs-CZ" altLang="cs-CZ" b="1" dirty="0" err="1"/>
              <a:t>Umgangssprache</a:t>
            </a:r>
            <a:endParaRPr lang="cs-CZ" altLang="cs-CZ" dirty="0"/>
          </a:p>
          <a:p>
            <a:r>
              <a:rPr lang="cs-CZ" altLang="cs-CZ" b="1" dirty="0" err="1"/>
              <a:t>syntaktisch</a:t>
            </a:r>
            <a:r>
              <a:rPr lang="cs-CZ" altLang="cs-CZ" b="1" dirty="0"/>
              <a:t> </a:t>
            </a:r>
            <a:r>
              <a:rPr lang="cs-CZ" altLang="cs-CZ" b="1" dirty="0" err="1"/>
              <a:t>einfach</a:t>
            </a:r>
            <a:r>
              <a:rPr lang="cs-CZ" altLang="cs-CZ" b="1" dirty="0"/>
              <a:t> </a:t>
            </a:r>
            <a:r>
              <a:rPr lang="cs-CZ" altLang="cs-CZ" b="1" dirty="0" err="1"/>
              <a:t>und</a:t>
            </a:r>
            <a:r>
              <a:rPr lang="cs-CZ" altLang="cs-CZ" b="1" dirty="0"/>
              <a:t> </a:t>
            </a:r>
            <a:r>
              <a:rPr lang="cs-CZ" altLang="cs-CZ" b="1" dirty="0" err="1"/>
              <a:t>überschaubar</a:t>
            </a:r>
            <a:endParaRPr lang="cs-CZ" altLang="cs-CZ" dirty="0"/>
          </a:p>
          <a:p>
            <a:endParaRPr lang="cs-CZ" dirty="0"/>
          </a:p>
        </p:txBody>
      </p:sp>
    </p:spTree>
    <p:extLst>
      <p:ext uri="{BB962C8B-B14F-4D97-AF65-F5344CB8AC3E}">
        <p14:creationId xmlns:p14="http://schemas.microsoft.com/office/powerpoint/2010/main" val="71026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53B911-B0F4-47EB-A88E-EC80CAF233A5}"/>
              </a:ext>
            </a:extLst>
          </p:cNvPr>
          <p:cNvSpPr>
            <a:spLocks noGrp="1"/>
          </p:cNvSpPr>
          <p:nvPr>
            <p:ph type="title"/>
          </p:nvPr>
        </p:nvSpPr>
        <p:spPr/>
        <p:txBody>
          <a:bodyPr/>
          <a:lstStyle/>
          <a:p>
            <a:r>
              <a:rPr lang="cs-CZ" b="1" dirty="0" err="1">
                <a:solidFill>
                  <a:srgbClr val="FF0000"/>
                </a:solidFill>
              </a:rPr>
              <a:t>Glosse</a:t>
            </a:r>
            <a:endParaRPr lang="cs-CZ" b="1" dirty="0">
              <a:solidFill>
                <a:srgbClr val="FF0000"/>
              </a:solidFill>
            </a:endParaRPr>
          </a:p>
        </p:txBody>
      </p:sp>
      <p:sp>
        <p:nvSpPr>
          <p:cNvPr id="3" name="Zástupný obsah 2">
            <a:extLst>
              <a:ext uri="{FF2B5EF4-FFF2-40B4-BE49-F238E27FC236}">
                <a16:creationId xmlns:a16="http://schemas.microsoft.com/office/drawing/2014/main" id="{CC11256F-DEA2-4904-B79C-96DAD1B4AEAD}"/>
              </a:ext>
            </a:extLst>
          </p:cNvPr>
          <p:cNvSpPr>
            <a:spLocks noGrp="1"/>
          </p:cNvSpPr>
          <p:nvPr>
            <p:ph idx="1"/>
          </p:nvPr>
        </p:nvSpPr>
        <p:spPr/>
        <p:txBody>
          <a:bodyPr/>
          <a:lstStyle/>
          <a:p>
            <a:r>
              <a:rPr lang="cs-CZ" altLang="cs-CZ" sz="1800" b="1" dirty="0" err="1"/>
              <a:t>meinungsbetonte</a:t>
            </a:r>
            <a:r>
              <a:rPr lang="cs-CZ" altLang="cs-CZ" sz="1800" b="1" dirty="0"/>
              <a:t> </a:t>
            </a:r>
            <a:r>
              <a:rPr lang="cs-CZ" altLang="cs-CZ" sz="1800" b="1" dirty="0" err="1"/>
              <a:t>Textsorte</a:t>
            </a:r>
            <a:endParaRPr lang="de-DE" altLang="cs-CZ" sz="1800" b="1" dirty="0"/>
          </a:p>
          <a:p>
            <a:r>
              <a:rPr lang="de-DE" altLang="cs-CZ" sz="1800" b="1" dirty="0"/>
              <a:t>Argumentation: eher unterhaltend als überzeugend</a:t>
            </a:r>
            <a:endParaRPr lang="cs-CZ" altLang="cs-CZ" sz="1800" b="1" dirty="0"/>
          </a:p>
          <a:p>
            <a:r>
              <a:rPr lang="de-DE" altLang="cs-CZ" sz="1800" b="1" dirty="0"/>
              <a:t>rückt einem Detail einer Tatsache auf den Leib – das aber gnadenlos</a:t>
            </a:r>
          </a:p>
          <a:p>
            <a:r>
              <a:rPr lang="de-DE" altLang="cs-CZ" sz="1800" b="1" dirty="0"/>
              <a:t>todernste Geste – ad absurdum geführt</a:t>
            </a:r>
          </a:p>
          <a:p>
            <a:r>
              <a:rPr lang="de-DE" altLang="cs-CZ" sz="1800" b="1" dirty="0"/>
              <a:t>Pointe - „wie ein Mückenstich“</a:t>
            </a:r>
          </a:p>
          <a:p>
            <a:r>
              <a:rPr lang="de-DE" altLang="cs-CZ" sz="1800" b="1" dirty="0"/>
              <a:t>polemischer, </a:t>
            </a:r>
            <a:r>
              <a:rPr lang="de-DE" altLang="cs-CZ" sz="1800" b="1" dirty="0" err="1"/>
              <a:t>zugespitzer</a:t>
            </a:r>
            <a:r>
              <a:rPr lang="de-DE" altLang="cs-CZ" sz="1800" b="1" dirty="0"/>
              <a:t> Stil</a:t>
            </a:r>
          </a:p>
          <a:p>
            <a:r>
              <a:rPr lang="de-DE" altLang="cs-CZ" sz="1800" b="1" dirty="0"/>
              <a:t>distanziert-spöttisch, ironisch, witzig</a:t>
            </a:r>
          </a:p>
          <a:p>
            <a:r>
              <a:rPr lang="de-DE" altLang="cs-CZ" sz="1800" b="1" dirty="0"/>
              <a:t>Sueddeutsche.de: Das Streiflicht</a:t>
            </a:r>
          </a:p>
          <a:p>
            <a:r>
              <a:rPr lang="de-DE" altLang="cs-CZ" sz="1800" b="1" dirty="0"/>
              <a:t>drei Absätze</a:t>
            </a:r>
          </a:p>
          <a:p>
            <a:endParaRPr lang="cs-CZ" dirty="0"/>
          </a:p>
        </p:txBody>
      </p:sp>
    </p:spTree>
    <p:extLst>
      <p:ext uri="{BB962C8B-B14F-4D97-AF65-F5344CB8AC3E}">
        <p14:creationId xmlns:p14="http://schemas.microsoft.com/office/powerpoint/2010/main" val="144004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98AA2D-8EDD-404D-8E80-CBD380C3BBEA}"/>
              </a:ext>
            </a:extLst>
          </p:cNvPr>
          <p:cNvSpPr>
            <a:spLocks noGrp="1"/>
          </p:cNvSpPr>
          <p:nvPr>
            <p:ph type="title"/>
          </p:nvPr>
        </p:nvSpPr>
        <p:spPr/>
        <p:txBody>
          <a:bodyPr/>
          <a:lstStyle/>
          <a:p>
            <a:r>
              <a:rPr lang="cs-CZ" b="1" dirty="0" err="1"/>
              <a:t>Streiflicht</a:t>
            </a:r>
            <a:r>
              <a:rPr lang="cs-CZ" b="1" dirty="0"/>
              <a:t> - SZ</a:t>
            </a:r>
          </a:p>
        </p:txBody>
      </p:sp>
      <p:pic>
        <p:nvPicPr>
          <p:cNvPr id="4" name="Picture 2" descr="Výsledek obrázku pro ich saz auf einem steine">
            <a:hlinkClick r:id="rId2"/>
            <a:extLst>
              <a:ext uri="{FF2B5EF4-FFF2-40B4-BE49-F238E27FC236}">
                <a16:creationId xmlns:a16="http://schemas.microsoft.com/office/drawing/2014/main" id="{F938EAF5-ADE8-4685-A44C-6D92C60B356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875338" y="2651125"/>
            <a:ext cx="2343150" cy="2743200"/>
          </a:xfrm>
        </p:spPr>
      </p:pic>
    </p:spTree>
    <p:extLst>
      <p:ext uri="{BB962C8B-B14F-4D97-AF65-F5344CB8AC3E}">
        <p14:creationId xmlns:p14="http://schemas.microsoft.com/office/powerpoint/2010/main" val="11085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044AE7-4A6D-4ABB-A07A-A4B0025F3859}"/>
              </a:ext>
            </a:extLst>
          </p:cNvPr>
          <p:cNvSpPr>
            <a:spLocks noGrp="1"/>
          </p:cNvSpPr>
          <p:nvPr>
            <p:ph type="title"/>
          </p:nvPr>
        </p:nvSpPr>
        <p:spPr/>
        <p:txBody>
          <a:bodyPr/>
          <a:lstStyle/>
          <a:p>
            <a:r>
              <a:rPr lang="cs-CZ" b="1" dirty="0" err="1">
                <a:solidFill>
                  <a:srgbClr val="FF0000"/>
                </a:solidFill>
              </a:rPr>
              <a:t>Rezension</a:t>
            </a:r>
            <a:endParaRPr lang="cs-CZ" b="1" dirty="0">
              <a:solidFill>
                <a:srgbClr val="FF0000"/>
              </a:solidFill>
            </a:endParaRPr>
          </a:p>
        </p:txBody>
      </p:sp>
      <p:sp>
        <p:nvSpPr>
          <p:cNvPr id="3" name="Zástupný obsah 2">
            <a:extLst>
              <a:ext uri="{FF2B5EF4-FFF2-40B4-BE49-F238E27FC236}">
                <a16:creationId xmlns:a16="http://schemas.microsoft.com/office/drawing/2014/main" id="{BB410E35-7528-46EC-8DDC-2B7CD551C386}"/>
              </a:ext>
            </a:extLst>
          </p:cNvPr>
          <p:cNvSpPr>
            <a:spLocks noGrp="1"/>
          </p:cNvSpPr>
          <p:nvPr>
            <p:ph idx="1"/>
          </p:nvPr>
        </p:nvSpPr>
        <p:spPr/>
        <p:txBody>
          <a:bodyPr/>
          <a:lstStyle/>
          <a:p>
            <a:r>
              <a:rPr lang="de-DE" altLang="cs-CZ" sz="1800" b="1" dirty="0">
                <a:solidFill>
                  <a:srgbClr val="FF0000"/>
                </a:solidFill>
              </a:rPr>
              <a:t>Buch-, Film-, Theater-, Kunstausstellung, Konzert</a:t>
            </a:r>
            <a:r>
              <a:rPr lang="de-DE" altLang="cs-CZ" sz="1800" b="1" dirty="0"/>
              <a:t>... (Musikkritik, Literaturkritik...)</a:t>
            </a:r>
            <a:endParaRPr lang="cs-CZ" altLang="cs-CZ" sz="1800" b="1" dirty="0"/>
          </a:p>
          <a:p>
            <a:r>
              <a:rPr lang="de-DE" altLang="cs-CZ" sz="1800" b="1" dirty="0"/>
              <a:t>an breites Publikum gerichtet (im Unterschied zu wissenschaftlicher Rezension in einer Fachzeitschrift)</a:t>
            </a:r>
            <a:endParaRPr lang="cs-CZ" altLang="cs-CZ" sz="1800" b="1" dirty="0"/>
          </a:p>
          <a:p>
            <a:r>
              <a:rPr lang="de-DE" altLang="cs-CZ" sz="1800" b="1" dirty="0">
                <a:solidFill>
                  <a:srgbClr val="FF0000"/>
                </a:solidFill>
              </a:rPr>
              <a:t>Funktion</a:t>
            </a:r>
            <a:r>
              <a:rPr lang="de-DE" altLang="cs-CZ" sz="1800" b="1" dirty="0"/>
              <a:t>: Beurteilung eines Kunstwerkes, Informationen über Inhalt, Thema, Hintergrund, Verlauf..., </a:t>
            </a:r>
            <a:r>
              <a:rPr lang="de-DE" altLang="cs-CZ" sz="1800" b="1" dirty="0">
                <a:solidFill>
                  <a:srgbClr val="00B0F0"/>
                </a:solidFill>
              </a:rPr>
              <a:t>informativ, </a:t>
            </a:r>
            <a:r>
              <a:rPr lang="de-DE" altLang="cs-CZ" sz="1800" b="1" dirty="0" err="1">
                <a:solidFill>
                  <a:srgbClr val="00B0F0"/>
                </a:solidFill>
              </a:rPr>
              <a:t>appellativ</a:t>
            </a:r>
            <a:endParaRPr lang="cs-CZ" altLang="cs-CZ" sz="1800" b="1" dirty="0">
              <a:solidFill>
                <a:srgbClr val="00B0F0"/>
              </a:solidFill>
            </a:endParaRPr>
          </a:p>
          <a:p>
            <a:r>
              <a:rPr lang="de-DE" altLang="cs-CZ" sz="1800" b="1" dirty="0">
                <a:solidFill>
                  <a:srgbClr val="FF0000"/>
                </a:solidFill>
              </a:rPr>
              <a:t>Sprachhandlungen</a:t>
            </a:r>
            <a:r>
              <a:rPr lang="de-DE" altLang="cs-CZ" sz="1800" b="1" dirty="0"/>
              <a:t>: Bewerten/Evaluieren, auch Darstellung des Inhalts, ev. Selbstdarstellung des Autors/Rezensenten (Individualstil)</a:t>
            </a:r>
            <a:endParaRPr lang="cs-CZ" altLang="cs-CZ" sz="1800" b="1" dirty="0"/>
          </a:p>
          <a:p>
            <a:r>
              <a:rPr lang="de-DE" altLang="cs-CZ" sz="1800" b="1" dirty="0">
                <a:solidFill>
                  <a:srgbClr val="FF0000"/>
                </a:solidFill>
              </a:rPr>
              <a:t>Verfahren</a:t>
            </a:r>
            <a:r>
              <a:rPr lang="de-DE" altLang="cs-CZ" sz="1800" b="1" dirty="0"/>
              <a:t>: Angabe eines Urteils auf Grund von Argumenten: Argumentieren, Berichten (Erzählen)</a:t>
            </a:r>
            <a:endParaRPr lang="cs-CZ" altLang="cs-CZ" sz="1800" b="1" dirty="0"/>
          </a:p>
          <a:p>
            <a:endParaRPr lang="cs-CZ" dirty="0"/>
          </a:p>
        </p:txBody>
      </p:sp>
    </p:spTree>
    <p:extLst>
      <p:ext uri="{BB962C8B-B14F-4D97-AF65-F5344CB8AC3E}">
        <p14:creationId xmlns:p14="http://schemas.microsoft.com/office/powerpoint/2010/main" val="336062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507CED-E083-4BA8-A940-33418B6FF1D7}"/>
              </a:ext>
            </a:extLst>
          </p:cNvPr>
          <p:cNvSpPr>
            <a:spLocks noGrp="1"/>
          </p:cNvSpPr>
          <p:nvPr>
            <p:ph type="title"/>
          </p:nvPr>
        </p:nvSpPr>
        <p:spPr/>
        <p:txBody>
          <a:bodyPr/>
          <a:lstStyle/>
          <a:p>
            <a:pPr algn="r"/>
            <a:r>
              <a:rPr lang="de-DE" b="1" dirty="0">
                <a:solidFill>
                  <a:srgbClr val="FF0000"/>
                </a:solidFill>
              </a:rPr>
              <a:t>Rezension</a:t>
            </a:r>
            <a:endParaRPr lang="cs-CZ" b="1" dirty="0">
              <a:solidFill>
                <a:srgbClr val="FF0000"/>
              </a:solidFill>
            </a:endParaRPr>
          </a:p>
        </p:txBody>
      </p:sp>
      <p:sp>
        <p:nvSpPr>
          <p:cNvPr id="3" name="Zástupný obsah 2">
            <a:extLst>
              <a:ext uri="{FF2B5EF4-FFF2-40B4-BE49-F238E27FC236}">
                <a16:creationId xmlns:a16="http://schemas.microsoft.com/office/drawing/2014/main" id="{C0689F76-AF1C-42D7-B36B-3106E1484EA6}"/>
              </a:ext>
            </a:extLst>
          </p:cNvPr>
          <p:cNvSpPr>
            <a:spLocks noGrp="1"/>
          </p:cNvSpPr>
          <p:nvPr>
            <p:ph idx="1"/>
          </p:nvPr>
        </p:nvSpPr>
        <p:spPr/>
        <p:txBody>
          <a:bodyPr/>
          <a:lstStyle/>
          <a:p>
            <a:pPr>
              <a:buFont typeface="Arial" panose="020B0604020202020204" pitchFamily="34" charset="0"/>
              <a:buNone/>
            </a:pPr>
            <a:r>
              <a:rPr lang="de-DE" altLang="cs-CZ" sz="1800" b="1" dirty="0">
                <a:solidFill>
                  <a:srgbClr val="FF0000"/>
                </a:solidFill>
              </a:rPr>
              <a:t>Sprachliche Gestaltung</a:t>
            </a:r>
            <a:r>
              <a:rPr lang="de-DE" altLang="cs-CZ" sz="1800" b="1" dirty="0"/>
              <a:t>: </a:t>
            </a:r>
            <a:endParaRPr lang="cs-CZ" altLang="cs-CZ" sz="1800" dirty="0"/>
          </a:p>
          <a:p>
            <a:r>
              <a:rPr lang="de-DE" altLang="cs-CZ" sz="1800" b="1" dirty="0"/>
              <a:t>werbender Titel (Schlagzeile): Metapher: kraftvoll, Idiom, Alliteration</a:t>
            </a:r>
            <a:endParaRPr lang="cs-CZ" altLang="cs-CZ" sz="1800" b="1" dirty="0"/>
          </a:p>
          <a:p>
            <a:r>
              <a:rPr lang="de-DE" altLang="cs-CZ" sz="1800" b="1" dirty="0"/>
              <a:t>sehr unterschiedliche Bewertungsformulierungen (von sachlich bis emotional)</a:t>
            </a:r>
            <a:endParaRPr lang="cs-CZ" altLang="cs-CZ" sz="1800" b="1" dirty="0"/>
          </a:p>
          <a:p>
            <a:r>
              <a:rPr lang="de-DE" altLang="cs-CZ" sz="1800" b="1" dirty="0"/>
              <a:t>expressiv, vom neutralen Stil abweichende Lexik: Kontraste: </a:t>
            </a:r>
            <a:r>
              <a:rPr lang="de-DE" altLang="cs-CZ" sz="1800" b="1" dirty="0" err="1"/>
              <a:t>umg</a:t>
            </a:r>
            <a:r>
              <a:rPr lang="de-DE" altLang="cs-CZ" sz="1800" b="1" dirty="0"/>
              <a:t>., gehoben/exklusiv, Ironie...</a:t>
            </a:r>
            <a:endParaRPr lang="cs-CZ" altLang="cs-CZ" sz="1800" b="1" dirty="0"/>
          </a:p>
          <a:p>
            <a:r>
              <a:rPr lang="de-DE" altLang="cs-CZ" sz="1800" b="1" dirty="0"/>
              <a:t>Metaphern, Vergleiche, originelle Wortverbindungen und Wortbildungskonstruktionen, Adjektive, Neologismen, Wortspiele und Anspielungen</a:t>
            </a:r>
            <a:endParaRPr lang="cs-CZ" altLang="cs-CZ" sz="1800" b="1" dirty="0"/>
          </a:p>
          <a:p>
            <a:endParaRPr lang="cs-CZ" dirty="0"/>
          </a:p>
        </p:txBody>
      </p:sp>
    </p:spTree>
    <p:extLst>
      <p:ext uri="{BB962C8B-B14F-4D97-AF65-F5344CB8AC3E}">
        <p14:creationId xmlns:p14="http://schemas.microsoft.com/office/powerpoint/2010/main" val="199263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2A76FD-5189-41C8-AD42-3D888FBD1B2F}"/>
              </a:ext>
            </a:extLst>
          </p:cNvPr>
          <p:cNvSpPr>
            <a:spLocks noGrp="1"/>
          </p:cNvSpPr>
          <p:nvPr>
            <p:ph type="title"/>
          </p:nvPr>
        </p:nvSpPr>
        <p:spPr/>
        <p:txBody>
          <a:bodyPr/>
          <a:lstStyle/>
          <a:p>
            <a:r>
              <a:rPr lang="de-DE" dirty="0"/>
              <a:t>Filmrezension „Heilige mit Hackmesser“</a:t>
            </a:r>
            <a:br>
              <a:rPr lang="cs-CZ" dirty="0"/>
            </a:br>
            <a:r>
              <a:rPr lang="cs-CZ" dirty="0"/>
              <a:t>August </a:t>
            </a:r>
            <a:r>
              <a:rPr lang="cs-CZ" dirty="0" err="1"/>
              <a:t>Strinberg</a:t>
            </a:r>
            <a:r>
              <a:rPr lang="cs-CZ" dirty="0"/>
              <a:t>:</a:t>
            </a:r>
            <a:r>
              <a:rPr lang="de-DE" dirty="0"/>
              <a:t> Fräulein Julie</a:t>
            </a:r>
            <a:endParaRPr lang="cs-CZ" dirty="0"/>
          </a:p>
        </p:txBody>
      </p:sp>
      <p:sp>
        <p:nvSpPr>
          <p:cNvPr id="3" name="Zástupný obsah 2">
            <a:extLst>
              <a:ext uri="{FF2B5EF4-FFF2-40B4-BE49-F238E27FC236}">
                <a16:creationId xmlns:a16="http://schemas.microsoft.com/office/drawing/2014/main" id="{0673A26F-9593-4844-87D8-58FCDB0388BD}"/>
              </a:ext>
            </a:extLst>
          </p:cNvPr>
          <p:cNvSpPr>
            <a:spLocks noGrp="1"/>
          </p:cNvSpPr>
          <p:nvPr>
            <p:ph idx="1"/>
          </p:nvPr>
        </p:nvSpPr>
        <p:spPr/>
        <p:txBody>
          <a:bodyPr>
            <a:normAutofit fontScale="92500" lnSpcReduction="20000"/>
          </a:bodyPr>
          <a:lstStyle/>
          <a:p>
            <a:pPr algn="l"/>
            <a:r>
              <a:rPr lang="de-DE" b="0" i="0" dirty="0">
                <a:solidFill>
                  <a:srgbClr val="202122"/>
                </a:solidFill>
                <a:effectLst/>
                <a:latin typeface="Arial" panose="020B0604020202020204" pitchFamily="34" charset="0"/>
              </a:rPr>
              <a:t>Das Kammerspiel handelt von der jungen </a:t>
            </a:r>
            <a:r>
              <a:rPr lang="de-DE" b="0" i="0" u="none" strike="noStrike" dirty="0">
                <a:solidFill>
                  <a:srgbClr val="0645AD"/>
                </a:solidFill>
                <a:effectLst/>
                <a:latin typeface="Arial" panose="020B0604020202020204" pitchFamily="34" charset="0"/>
                <a:hlinkClick r:id="rId2" tooltip="Adel"/>
              </a:rPr>
              <a:t>adeligen</a:t>
            </a:r>
            <a:r>
              <a:rPr lang="de-DE" b="0" i="0" dirty="0">
                <a:solidFill>
                  <a:srgbClr val="202122"/>
                </a:solidFill>
                <a:effectLst/>
                <a:latin typeface="Arial" panose="020B0604020202020204" pitchFamily="34" charset="0"/>
              </a:rPr>
              <a:t> Julie und ihrem Diener Jean und ihrem Verhältnis zueinander. Es behandelt </a:t>
            </a:r>
            <a:r>
              <a:rPr lang="de-DE" b="0" i="0" u="none" strike="noStrike" dirty="0">
                <a:solidFill>
                  <a:srgbClr val="0645AD"/>
                </a:solidFill>
                <a:effectLst/>
                <a:latin typeface="Arial" panose="020B0604020202020204" pitchFamily="34" charset="0"/>
                <a:hlinkClick r:id="rId3" tooltip="Klassenunterschied"/>
              </a:rPr>
              <a:t>Klassenunterschiede</a:t>
            </a:r>
            <a:r>
              <a:rPr lang="de-DE" b="0" i="0" dirty="0">
                <a:solidFill>
                  <a:srgbClr val="202122"/>
                </a:solidFill>
                <a:effectLst/>
                <a:latin typeface="Arial" panose="020B0604020202020204" pitchFamily="34" charset="0"/>
              </a:rPr>
              <a:t>, den Geschlechterkampf sowie Liebe und Lust.</a:t>
            </a:r>
          </a:p>
          <a:p>
            <a:pPr algn="l"/>
            <a:r>
              <a:rPr lang="de-DE" b="0" i="0" dirty="0">
                <a:solidFill>
                  <a:srgbClr val="202122"/>
                </a:solidFill>
                <a:effectLst/>
                <a:latin typeface="Arial" panose="020B0604020202020204" pitchFamily="34" charset="0"/>
              </a:rPr>
              <a:t>Julie versucht, ihrem durch gesellschaftliche Normen geprägten Dasein zu entfliehen und etwas Spaß zu haben. Auf dem jährlichen Mittsommerfest tanzt sie mit der Dienerschaft und setzt sich damit über gültige </a:t>
            </a:r>
            <a:r>
              <a:rPr lang="de-DE" b="0" i="0" u="none" strike="noStrike" dirty="0">
                <a:solidFill>
                  <a:srgbClr val="0645AD"/>
                </a:solidFill>
                <a:effectLst/>
                <a:latin typeface="Arial" panose="020B0604020202020204" pitchFamily="34" charset="0"/>
                <a:hlinkClick r:id="rId4" tooltip="Standesregeln"/>
              </a:rPr>
              <a:t>Standesregeln</a:t>
            </a:r>
            <a:r>
              <a:rPr lang="de-DE" b="0" i="0" dirty="0">
                <a:solidFill>
                  <a:srgbClr val="202122"/>
                </a:solidFill>
                <a:effectLst/>
                <a:latin typeface="Arial" panose="020B0604020202020204" pitchFamily="34" charset="0"/>
              </a:rPr>
              <a:t> hinweg. Sie fühlt sich zu dem älteren Diener Jean hingezogen, der in der Welt herumgekommen ist und sowohl gut erzogen als auch gebildet ist. Während der Nacht entwickelt sich aus dem Flirt zwischen Julie und Jean eine vollendete Liebesbeziehung.</a:t>
            </a:r>
          </a:p>
          <a:p>
            <a:pPr algn="l"/>
            <a:r>
              <a:rPr lang="de-DE" b="0" i="0" dirty="0">
                <a:solidFill>
                  <a:srgbClr val="202122"/>
                </a:solidFill>
                <a:effectLst/>
                <a:latin typeface="Arial" panose="020B0604020202020204" pitchFamily="34" charset="0"/>
              </a:rPr>
              <a:t>Danach unterhalten sich beide in der Küche des Herrensitzes von Julies Vater. Jeans Verlobte, die Köchin Kristin, hält sich teilweise auch dort auf. Während Julies standesgemäßer Platz im Adel sie zunächst über Jean erhebt, übt Jean durch seine Bildung und seine Männlichkeit Macht über sie aus und wird im Laufe der Zeit zum stärkeren Part in der Zweier-Beziehung, und als der Machtausübende benutzt er Julie für seine persönlichen Ziele. Er treibt sie letztendlich in den Selbstmord.</a:t>
            </a:r>
          </a:p>
          <a:p>
            <a:endParaRPr lang="cs-CZ" dirty="0"/>
          </a:p>
        </p:txBody>
      </p:sp>
    </p:spTree>
    <p:extLst>
      <p:ext uri="{BB962C8B-B14F-4D97-AF65-F5344CB8AC3E}">
        <p14:creationId xmlns:p14="http://schemas.microsoft.com/office/powerpoint/2010/main" val="167434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DDA5F-BB9A-4743-863E-F29A09234161}"/>
              </a:ext>
            </a:extLst>
          </p:cNvPr>
          <p:cNvSpPr>
            <a:spLocks noGrp="1"/>
          </p:cNvSpPr>
          <p:nvPr>
            <p:ph type="title"/>
          </p:nvPr>
        </p:nvSpPr>
        <p:spPr/>
        <p:txBody>
          <a:bodyPr/>
          <a:lstStyle/>
          <a:p>
            <a:r>
              <a:rPr lang="cs-CZ" altLang="cs-CZ" dirty="0" err="1"/>
              <a:t>Definition</a:t>
            </a:r>
            <a:r>
              <a:rPr lang="cs-CZ" altLang="cs-CZ" dirty="0"/>
              <a:t> der </a:t>
            </a:r>
            <a:r>
              <a:rPr lang="cs-CZ" altLang="cs-CZ" dirty="0" err="1"/>
              <a:t>Textsorte</a:t>
            </a:r>
            <a:r>
              <a:rPr lang="cs-CZ" altLang="cs-CZ" dirty="0"/>
              <a:t>:</a:t>
            </a:r>
            <a:endParaRPr lang="cs-CZ" dirty="0"/>
          </a:p>
        </p:txBody>
      </p:sp>
      <p:sp>
        <p:nvSpPr>
          <p:cNvPr id="3" name="Zástupný obsah 2">
            <a:extLst>
              <a:ext uri="{FF2B5EF4-FFF2-40B4-BE49-F238E27FC236}">
                <a16:creationId xmlns:a16="http://schemas.microsoft.com/office/drawing/2014/main" id="{4E2957D8-E1C6-4711-A090-D379F58086AE}"/>
              </a:ext>
            </a:extLst>
          </p:cNvPr>
          <p:cNvSpPr>
            <a:spLocks noGrp="1"/>
          </p:cNvSpPr>
          <p:nvPr>
            <p:ph idx="1"/>
          </p:nvPr>
        </p:nvSpPr>
        <p:spPr/>
        <p:txBody>
          <a:bodyPr/>
          <a:lstStyle/>
          <a:p>
            <a:pPr eaLnBrk="1" hangingPunct="1"/>
            <a:r>
              <a:rPr lang="cs-CZ" altLang="cs-CZ" b="1" dirty="0" err="1">
                <a:solidFill>
                  <a:srgbClr val="FF0000"/>
                </a:solidFill>
              </a:rPr>
              <a:t>Textsorten</a:t>
            </a:r>
            <a:r>
              <a:rPr lang="cs-CZ" altLang="cs-CZ" b="1" dirty="0"/>
              <a:t> – nach der </a:t>
            </a:r>
            <a:r>
              <a:rPr lang="cs-CZ" altLang="cs-CZ" b="1" dirty="0" err="1"/>
              <a:t>kommunikationsorientierten</a:t>
            </a:r>
            <a:r>
              <a:rPr lang="cs-CZ" altLang="cs-CZ" b="1" dirty="0"/>
              <a:t> Text-</a:t>
            </a:r>
            <a:r>
              <a:rPr lang="cs-CZ" altLang="cs-CZ" b="1" dirty="0" err="1"/>
              <a:t>Konzeption</a:t>
            </a:r>
            <a:r>
              <a:rPr lang="cs-CZ" altLang="cs-CZ" b="1" dirty="0"/>
              <a:t>:</a:t>
            </a:r>
          </a:p>
          <a:p>
            <a:pPr eaLnBrk="1" hangingPunct="1"/>
            <a:r>
              <a:rPr lang="cs-CZ" altLang="cs-CZ" b="1" dirty="0"/>
              <a:t> </a:t>
            </a:r>
            <a:r>
              <a:rPr lang="cs-CZ" altLang="cs-CZ" b="1" dirty="0" err="1"/>
              <a:t>Sprachhandlungsschemata</a:t>
            </a:r>
            <a:r>
              <a:rPr lang="cs-CZ" altLang="cs-CZ" b="1" dirty="0"/>
              <a:t>, </a:t>
            </a:r>
            <a:r>
              <a:rPr lang="cs-CZ" altLang="cs-CZ" b="1" dirty="0" err="1"/>
              <a:t>die</a:t>
            </a:r>
            <a:r>
              <a:rPr lang="cs-CZ" altLang="cs-CZ" b="1" dirty="0"/>
              <a:t> nach </a:t>
            </a:r>
            <a:r>
              <a:rPr lang="cs-CZ" altLang="cs-CZ" b="1" dirty="0" err="1"/>
              <a:t>bestimmten</a:t>
            </a:r>
            <a:r>
              <a:rPr lang="cs-CZ" altLang="cs-CZ" b="1" dirty="0"/>
              <a:t> </a:t>
            </a:r>
            <a:r>
              <a:rPr lang="cs-CZ" altLang="cs-CZ" b="1" dirty="0" err="1"/>
              <a:t>Textmustern</a:t>
            </a:r>
            <a:r>
              <a:rPr lang="cs-CZ" altLang="cs-CZ" b="1" dirty="0"/>
              <a:t> </a:t>
            </a:r>
            <a:r>
              <a:rPr lang="cs-CZ" altLang="cs-CZ" b="1" dirty="0" err="1"/>
              <a:t>und</a:t>
            </a:r>
            <a:r>
              <a:rPr lang="cs-CZ" altLang="cs-CZ" b="1" dirty="0"/>
              <a:t> –</a:t>
            </a:r>
            <a:r>
              <a:rPr lang="cs-CZ" altLang="cs-CZ" b="1" dirty="0" err="1"/>
              <a:t>strategien</a:t>
            </a:r>
            <a:r>
              <a:rPr lang="cs-CZ" altLang="cs-CZ" b="1" dirty="0"/>
              <a:t> </a:t>
            </a:r>
            <a:r>
              <a:rPr lang="cs-CZ" altLang="cs-CZ" b="1" dirty="0" err="1"/>
              <a:t>jeweils</a:t>
            </a:r>
            <a:r>
              <a:rPr lang="cs-CZ" altLang="cs-CZ" b="1" dirty="0"/>
              <a:t> </a:t>
            </a:r>
            <a:r>
              <a:rPr lang="cs-CZ" altLang="cs-CZ" b="1" dirty="0" err="1"/>
              <a:t>spezifische</a:t>
            </a:r>
            <a:r>
              <a:rPr lang="cs-CZ" altLang="cs-CZ" b="1" dirty="0"/>
              <a:t> </a:t>
            </a:r>
            <a:r>
              <a:rPr lang="cs-CZ" altLang="cs-CZ" b="1" dirty="0" err="1"/>
              <a:t>Vermittlungsaufgaben</a:t>
            </a:r>
            <a:r>
              <a:rPr lang="cs-CZ" altLang="cs-CZ" b="1" dirty="0"/>
              <a:t> (</a:t>
            </a:r>
            <a:r>
              <a:rPr lang="cs-CZ" altLang="cs-CZ" b="1" dirty="0" err="1"/>
              <a:t>Funktionen</a:t>
            </a:r>
            <a:r>
              <a:rPr lang="cs-CZ" altLang="cs-CZ" b="1" dirty="0"/>
              <a:t>) </a:t>
            </a:r>
            <a:r>
              <a:rPr lang="cs-CZ" altLang="cs-CZ" b="1" dirty="0" err="1"/>
              <a:t>erfüllen</a:t>
            </a:r>
            <a:endParaRPr lang="cs-CZ" altLang="cs-CZ" b="1" dirty="0"/>
          </a:p>
          <a:p>
            <a:pPr eaLnBrk="1" hangingPunct="1"/>
            <a:r>
              <a:rPr lang="cs-CZ" altLang="cs-CZ" b="1" dirty="0" err="1"/>
              <a:t>Textmuster</a:t>
            </a:r>
            <a:endParaRPr lang="cs-CZ" altLang="cs-CZ" b="1" dirty="0"/>
          </a:p>
          <a:p>
            <a:pPr eaLnBrk="1" hangingPunct="1"/>
            <a:r>
              <a:rPr lang="cs-CZ" altLang="cs-CZ" b="1" dirty="0" err="1"/>
              <a:t>kommunikative</a:t>
            </a:r>
            <a:r>
              <a:rPr lang="cs-CZ" altLang="cs-CZ" b="1" dirty="0"/>
              <a:t> </a:t>
            </a:r>
            <a:r>
              <a:rPr lang="cs-CZ" altLang="cs-CZ" b="1" dirty="0" err="1"/>
              <a:t>Funktion</a:t>
            </a:r>
            <a:r>
              <a:rPr lang="cs-CZ" altLang="cs-CZ" b="1" dirty="0"/>
              <a:t>: </a:t>
            </a:r>
            <a:r>
              <a:rPr lang="cs-CZ" altLang="cs-CZ" b="1" dirty="0" err="1"/>
              <a:t>Informieren</a:t>
            </a:r>
            <a:r>
              <a:rPr lang="cs-CZ" altLang="cs-CZ" b="1" dirty="0"/>
              <a:t>, </a:t>
            </a:r>
            <a:r>
              <a:rPr lang="cs-CZ" altLang="cs-CZ" b="1" dirty="0" err="1"/>
              <a:t>Appellieren</a:t>
            </a:r>
            <a:r>
              <a:rPr lang="cs-CZ" altLang="cs-CZ" b="1" dirty="0"/>
              <a:t>, Kontakt-</a:t>
            </a:r>
            <a:r>
              <a:rPr lang="cs-CZ" altLang="cs-CZ" b="1" dirty="0" err="1"/>
              <a:t>Unterhaltung</a:t>
            </a:r>
            <a:r>
              <a:rPr lang="cs-CZ" altLang="cs-CZ" b="1" dirty="0"/>
              <a:t>, </a:t>
            </a:r>
            <a:r>
              <a:rPr lang="cs-CZ" altLang="cs-CZ" b="1" dirty="0" err="1"/>
              <a:t>Belehrung</a:t>
            </a:r>
            <a:r>
              <a:rPr lang="cs-CZ" altLang="cs-CZ" b="1" dirty="0"/>
              <a:t>/</a:t>
            </a:r>
            <a:r>
              <a:rPr lang="cs-CZ" altLang="cs-CZ" b="1" dirty="0" err="1"/>
              <a:t>Anweisung</a:t>
            </a:r>
            <a:r>
              <a:rPr lang="cs-CZ" altLang="cs-CZ" b="1" dirty="0"/>
              <a:t>…</a:t>
            </a:r>
          </a:p>
          <a:p>
            <a:pPr eaLnBrk="1" hangingPunct="1"/>
            <a:r>
              <a:rPr lang="cs-CZ" altLang="cs-CZ" b="1" dirty="0"/>
              <a:t>ca 1600 </a:t>
            </a:r>
            <a:r>
              <a:rPr lang="cs-CZ" altLang="cs-CZ" b="1" dirty="0" err="1"/>
              <a:t>Textsorten</a:t>
            </a:r>
            <a:r>
              <a:rPr lang="cs-CZ" altLang="cs-CZ" b="1" dirty="0"/>
              <a:t> in allen </a:t>
            </a:r>
            <a:r>
              <a:rPr lang="cs-CZ" altLang="cs-CZ" b="1" dirty="0" err="1"/>
              <a:t>Kommunikationsbereichen</a:t>
            </a:r>
            <a:endParaRPr lang="cs-CZ" altLang="cs-CZ" b="1" dirty="0"/>
          </a:p>
          <a:p>
            <a:pPr eaLnBrk="1" hangingPunct="1"/>
            <a:r>
              <a:rPr lang="cs-CZ" altLang="cs-CZ" b="1" dirty="0"/>
              <a:t>MM: </a:t>
            </a:r>
            <a:r>
              <a:rPr lang="cs-CZ" altLang="cs-CZ" b="1" dirty="0" err="1"/>
              <a:t>journalistische</a:t>
            </a:r>
            <a:r>
              <a:rPr lang="cs-CZ" altLang="cs-CZ" b="1" dirty="0"/>
              <a:t> </a:t>
            </a:r>
            <a:r>
              <a:rPr lang="cs-CZ" altLang="cs-CZ" b="1" dirty="0" err="1"/>
              <a:t>Genres</a:t>
            </a:r>
            <a:endParaRPr lang="cs-CZ" altLang="cs-CZ" b="1" dirty="0"/>
          </a:p>
          <a:p>
            <a:endParaRPr lang="cs-CZ" dirty="0"/>
          </a:p>
        </p:txBody>
      </p:sp>
    </p:spTree>
    <p:extLst>
      <p:ext uri="{BB962C8B-B14F-4D97-AF65-F5344CB8AC3E}">
        <p14:creationId xmlns:p14="http://schemas.microsoft.com/office/powerpoint/2010/main" val="429348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57014-72C8-4514-ACF5-0178C010DA5A}"/>
              </a:ext>
            </a:extLst>
          </p:cNvPr>
          <p:cNvSpPr>
            <a:spLocks noGrp="1"/>
          </p:cNvSpPr>
          <p:nvPr>
            <p:ph type="title"/>
          </p:nvPr>
        </p:nvSpPr>
        <p:spPr/>
        <p:txBody>
          <a:bodyPr/>
          <a:lstStyle/>
          <a:p>
            <a:r>
              <a:rPr lang="cs-CZ" b="1" dirty="0" err="1">
                <a:solidFill>
                  <a:srgbClr val="FF0000"/>
                </a:solidFill>
              </a:rPr>
              <a:t>Das</a:t>
            </a:r>
            <a:r>
              <a:rPr lang="cs-CZ" b="1" dirty="0">
                <a:solidFill>
                  <a:srgbClr val="FF0000"/>
                </a:solidFill>
              </a:rPr>
              <a:t> Interview</a:t>
            </a:r>
          </a:p>
        </p:txBody>
      </p:sp>
      <p:sp>
        <p:nvSpPr>
          <p:cNvPr id="3" name="Zástupný obsah 2">
            <a:extLst>
              <a:ext uri="{FF2B5EF4-FFF2-40B4-BE49-F238E27FC236}">
                <a16:creationId xmlns:a16="http://schemas.microsoft.com/office/drawing/2014/main" id="{2E46CAEC-D325-4698-ABDE-BC88DC77FDC8}"/>
              </a:ext>
            </a:extLst>
          </p:cNvPr>
          <p:cNvSpPr>
            <a:spLocks noGrp="1"/>
          </p:cNvSpPr>
          <p:nvPr>
            <p:ph idx="1"/>
          </p:nvPr>
        </p:nvSpPr>
        <p:spPr/>
        <p:txBody>
          <a:bodyPr/>
          <a:lstStyle/>
          <a:p>
            <a:r>
              <a:rPr lang="cs-CZ" altLang="cs-CZ" sz="1800" b="1" dirty="0" err="1">
                <a:solidFill>
                  <a:srgbClr val="FF0000"/>
                </a:solidFill>
              </a:rPr>
              <a:t>bizentrierte</a:t>
            </a:r>
            <a:r>
              <a:rPr lang="cs-CZ" altLang="cs-CZ" sz="1800" b="1" dirty="0">
                <a:solidFill>
                  <a:srgbClr val="FF0000"/>
                </a:solidFill>
              </a:rPr>
              <a:t> </a:t>
            </a:r>
            <a:r>
              <a:rPr lang="cs-CZ" altLang="cs-CZ" sz="1800" b="1" dirty="0" err="1">
                <a:solidFill>
                  <a:srgbClr val="FF0000"/>
                </a:solidFill>
              </a:rPr>
              <a:t>Textsorte</a:t>
            </a:r>
            <a:r>
              <a:rPr lang="cs-CZ" altLang="cs-CZ" sz="1800" b="1" dirty="0">
                <a:solidFill>
                  <a:srgbClr val="FF0000"/>
                </a:solidFill>
              </a:rPr>
              <a:t> </a:t>
            </a:r>
            <a:r>
              <a:rPr lang="cs-CZ" altLang="cs-CZ" sz="1800" b="1" dirty="0"/>
              <a:t>(</a:t>
            </a:r>
            <a:r>
              <a:rPr lang="cs-CZ" altLang="cs-CZ" sz="1800" b="1" dirty="0" err="1"/>
              <a:t>Debatte</a:t>
            </a:r>
            <a:r>
              <a:rPr lang="cs-CZ" altLang="cs-CZ" sz="1800" b="1" dirty="0"/>
              <a:t>, </a:t>
            </a:r>
            <a:r>
              <a:rPr lang="cs-CZ" altLang="cs-CZ" sz="1800" b="1" dirty="0" err="1"/>
              <a:t>Diskussion</a:t>
            </a:r>
            <a:r>
              <a:rPr lang="cs-CZ" altLang="cs-CZ" sz="1800" b="1" dirty="0"/>
              <a:t>, </a:t>
            </a:r>
            <a:r>
              <a:rPr lang="cs-CZ" altLang="cs-CZ" sz="1800" b="1" dirty="0" err="1"/>
              <a:t>Rundtisch</a:t>
            </a:r>
            <a:r>
              <a:rPr lang="cs-CZ" altLang="cs-CZ" sz="1800" b="1" dirty="0"/>
              <a:t>...) </a:t>
            </a:r>
            <a:endParaRPr lang="cs-CZ" altLang="cs-CZ" sz="1800" dirty="0"/>
          </a:p>
          <a:p>
            <a:r>
              <a:rPr lang="cs-CZ" altLang="cs-CZ" sz="1800" b="1" dirty="0" err="1">
                <a:solidFill>
                  <a:srgbClr val="FF0000"/>
                </a:solidFill>
              </a:rPr>
              <a:t>Funktion</a:t>
            </a:r>
            <a:r>
              <a:rPr lang="cs-CZ" altLang="cs-CZ" sz="1800" b="1" dirty="0"/>
              <a:t>: </a:t>
            </a:r>
            <a:r>
              <a:rPr lang="cs-CZ" altLang="cs-CZ" sz="1800" b="1" dirty="0" err="1"/>
              <a:t>Unmittelbarkeit</a:t>
            </a:r>
            <a:r>
              <a:rPr lang="cs-CZ" altLang="cs-CZ" sz="1800" b="1" dirty="0"/>
              <a:t> von </a:t>
            </a:r>
            <a:r>
              <a:rPr lang="cs-CZ" altLang="cs-CZ" sz="1800" b="1" dirty="0" err="1"/>
              <a:t>Informationen</a:t>
            </a:r>
            <a:r>
              <a:rPr lang="cs-CZ" altLang="cs-CZ" sz="1800" b="1" dirty="0"/>
              <a:t>, </a:t>
            </a:r>
            <a:r>
              <a:rPr lang="cs-CZ" altLang="cs-CZ" sz="1800" b="1" dirty="0" err="1"/>
              <a:t>Eindruck</a:t>
            </a:r>
            <a:r>
              <a:rPr lang="cs-CZ" altLang="cs-CZ" sz="1800" b="1" dirty="0"/>
              <a:t> der </a:t>
            </a:r>
            <a:r>
              <a:rPr lang="cs-CZ" altLang="cs-CZ" sz="1800" b="1" dirty="0" err="1"/>
              <a:t>Wirklichkeitsnähe</a:t>
            </a:r>
            <a:r>
              <a:rPr lang="cs-CZ" altLang="cs-CZ" sz="1800" b="1" dirty="0"/>
              <a:t>, </a:t>
            </a:r>
            <a:r>
              <a:rPr lang="cs-CZ" altLang="cs-CZ" sz="1800" b="1" dirty="0" err="1"/>
              <a:t>Authentizität</a:t>
            </a:r>
            <a:endParaRPr lang="cs-CZ" altLang="cs-CZ" sz="1800" dirty="0"/>
          </a:p>
          <a:p>
            <a:r>
              <a:rPr lang="cs-CZ" altLang="cs-CZ" sz="1800" b="1" dirty="0" err="1"/>
              <a:t>Politiker</a:t>
            </a:r>
            <a:r>
              <a:rPr lang="cs-CZ" altLang="cs-CZ" sz="1800" b="1" dirty="0"/>
              <a:t>, </a:t>
            </a:r>
            <a:r>
              <a:rPr lang="cs-CZ" altLang="cs-CZ" sz="1800" b="1" dirty="0" err="1"/>
              <a:t>Experten</a:t>
            </a:r>
            <a:r>
              <a:rPr lang="cs-CZ" altLang="cs-CZ" sz="1800" b="1" dirty="0"/>
              <a:t>: </a:t>
            </a:r>
            <a:r>
              <a:rPr lang="cs-CZ" altLang="cs-CZ" sz="1800" b="1" dirty="0" err="1"/>
              <a:t>kommen</a:t>
            </a:r>
            <a:r>
              <a:rPr lang="cs-CZ" altLang="cs-CZ" sz="1800" b="1" dirty="0"/>
              <a:t> direkt </a:t>
            </a:r>
            <a:r>
              <a:rPr lang="cs-CZ" altLang="cs-CZ" sz="1800" b="1" dirty="0" err="1"/>
              <a:t>zu</a:t>
            </a:r>
            <a:r>
              <a:rPr lang="cs-CZ" altLang="cs-CZ" sz="1800" b="1" dirty="0"/>
              <a:t> </a:t>
            </a:r>
            <a:r>
              <a:rPr lang="cs-CZ" altLang="cs-CZ" sz="1800" b="1" dirty="0" err="1"/>
              <a:t>Wort</a:t>
            </a:r>
            <a:r>
              <a:rPr lang="cs-CZ" altLang="cs-CZ" sz="1800" b="1" dirty="0"/>
              <a:t>  </a:t>
            </a:r>
            <a:endParaRPr lang="cs-CZ" altLang="cs-CZ" sz="1800" dirty="0"/>
          </a:p>
          <a:p>
            <a:r>
              <a:rPr lang="cs-CZ" altLang="cs-CZ" sz="1800" b="1" dirty="0" err="1"/>
              <a:t>Stellungnahme</a:t>
            </a:r>
            <a:r>
              <a:rPr lang="cs-CZ" altLang="cs-CZ" sz="1800" b="1" dirty="0"/>
              <a:t> </a:t>
            </a:r>
            <a:r>
              <a:rPr lang="cs-CZ" altLang="cs-CZ" sz="1800" b="1" dirty="0" err="1"/>
              <a:t>stärker</a:t>
            </a:r>
            <a:r>
              <a:rPr lang="cs-CZ" altLang="cs-CZ" sz="1800" b="1" dirty="0"/>
              <a:t> </a:t>
            </a:r>
            <a:r>
              <a:rPr lang="cs-CZ" altLang="cs-CZ" sz="1800" b="1" dirty="0" err="1"/>
              <a:t>persönlich</a:t>
            </a:r>
            <a:r>
              <a:rPr lang="cs-CZ" altLang="cs-CZ" sz="1800" b="1" dirty="0"/>
              <a:t> </a:t>
            </a:r>
            <a:r>
              <a:rPr lang="cs-CZ" altLang="cs-CZ" sz="1800" b="1" dirty="0" err="1"/>
              <a:t>gefärbt</a:t>
            </a:r>
            <a:r>
              <a:rPr lang="cs-CZ" altLang="cs-CZ" sz="1800" b="1" dirty="0"/>
              <a:t>:</a:t>
            </a:r>
            <a:r>
              <a:rPr lang="cs-CZ" altLang="cs-CZ" sz="1800" dirty="0"/>
              <a:t> </a:t>
            </a:r>
            <a:r>
              <a:rPr lang="cs-CZ" altLang="cs-CZ" sz="1800" b="1" dirty="0"/>
              <a:t>Argumente, </a:t>
            </a:r>
            <a:r>
              <a:rPr lang="cs-CZ" altLang="cs-CZ" sz="1800" b="1" dirty="0" err="1"/>
              <a:t>Erklärungen</a:t>
            </a:r>
            <a:r>
              <a:rPr lang="cs-CZ" altLang="cs-CZ" sz="1800" b="1" dirty="0"/>
              <a:t>, </a:t>
            </a:r>
            <a:r>
              <a:rPr lang="cs-CZ" altLang="cs-CZ" sz="1800" b="1" dirty="0" err="1"/>
              <a:t>Hintergründe</a:t>
            </a:r>
            <a:r>
              <a:rPr lang="cs-CZ" altLang="cs-CZ" sz="1800" b="1" dirty="0"/>
              <a:t> </a:t>
            </a:r>
            <a:r>
              <a:rPr lang="cs-CZ" altLang="cs-CZ" sz="1800" b="1" dirty="0" err="1"/>
              <a:t>geliefert</a:t>
            </a:r>
            <a:r>
              <a:rPr lang="cs-CZ" altLang="cs-CZ" sz="1800" b="1" dirty="0"/>
              <a:t> </a:t>
            </a:r>
            <a:endParaRPr lang="cs-CZ" altLang="cs-CZ" sz="1800" dirty="0"/>
          </a:p>
          <a:p>
            <a:r>
              <a:rPr lang="cs-CZ" altLang="cs-CZ" sz="1800" b="1" dirty="0" err="1"/>
              <a:t>Evaluativ</a:t>
            </a:r>
            <a:r>
              <a:rPr lang="cs-CZ" altLang="cs-CZ" sz="1800" b="1" dirty="0"/>
              <a:t> </a:t>
            </a:r>
            <a:endParaRPr lang="cs-CZ" altLang="cs-CZ" sz="1800" dirty="0"/>
          </a:p>
          <a:p>
            <a:r>
              <a:rPr lang="cs-CZ" altLang="cs-CZ" sz="1800" b="1" dirty="0" err="1">
                <a:solidFill>
                  <a:srgbClr val="00B0F0"/>
                </a:solidFill>
              </a:rPr>
              <a:t>Sachinterview</a:t>
            </a:r>
            <a:r>
              <a:rPr lang="cs-CZ" altLang="cs-CZ" sz="1800" b="1" dirty="0"/>
              <a:t>: </a:t>
            </a:r>
            <a:r>
              <a:rPr lang="cs-CZ" altLang="cs-CZ" sz="1800" b="1" dirty="0" err="1"/>
              <a:t>Wissenserweiterung</a:t>
            </a:r>
            <a:endParaRPr lang="cs-CZ" altLang="cs-CZ" sz="1800" dirty="0"/>
          </a:p>
          <a:p>
            <a:r>
              <a:rPr lang="cs-CZ" altLang="cs-CZ" sz="1800" b="1" dirty="0" err="1">
                <a:solidFill>
                  <a:srgbClr val="00B0F0"/>
                </a:solidFill>
              </a:rPr>
              <a:t>Meinungs</a:t>
            </a:r>
            <a:r>
              <a:rPr lang="de-DE" altLang="cs-CZ" sz="1800" b="1" dirty="0">
                <a:solidFill>
                  <a:srgbClr val="00B0F0"/>
                </a:solidFill>
              </a:rPr>
              <a:t>i</a:t>
            </a:r>
            <a:r>
              <a:rPr lang="cs-CZ" altLang="cs-CZ" sz="1800" b="1" dirty="0" err="1">
                <a:solidFill>
                  <a:srgbClr val="00B0F0"/>
                </a:solidFill>
              </a:rPr>
              <a:t>nterview</a:t>
            </a:r>
            <a:r>
              <a:rPr lang="cs-CZ" altLang="cs-CZ" sz="1800" b="1" dirty="0">
                <a:solidFill>
                  <a:srgbClr val="00B0F0"/>
                </a:solidFill>
              </a:rPr>
              <a:t>: </a:t>
            </a:r>
            <a:r>
              <a:rPr lang="cs-CZ" altLang="cs-CZ" sz="1800" b="1" dirty="0" err="1"/>
              <a:t>öffentliche</a:t>
            </a:r>
            <a:r>
              <a:rPr lang="cs-CZ" altLang="cs-CZ" sz="1800" b="1" dirty="0"/>
              <a:t> </a:t>
            </a:r>
            <a:r>
              <a:rPr lang="cs-CZ" altLang="cs-CZ" sz="1800" b="1" dirty="0" err="1"/>
              <a:t>Selbstdarstellung</a:t>
            </a:r>
            <a:r>
              <a:rPr lang="cs-CZ" altLang="cs-CZ" sz="1800" b="1" dirty="0"/>
              <a:t> </a:t>
            </a:r>
            <a:r>
              <a:rPr lang="cs-CZ" altLang="cs-CZ" sz="1800" b="1" dirty="0" err="1"/>
              <a:t>einer</a:t>
            </a:r>
            <a:r>
              <a:rPr lang="cs-CZ" altLang="cs-CZ" sz="1800" b="1" dirty="0"/>
              <a:t> Person</a:t>
            </a:r>
            <a:endParaRPr lang="cs-CZ" altLang="cs-CZ" sz="1800" dirty="0"/>
          </a:p>
          <a:p>
            <a:endParaRPr lang="cs-CZ" dirty="0"/>
          </a:p>
        </p:txBody>
      </p:sp>
    </p:spTree>
    <p:extLst>
      <p:ext uri="{BB962C8B-B14F-4D97-AF65-F5344CB8AC3E}">
        <p14:creationId xmlns:p14="http://schemas.microsoft.com/office/powerpoint/2010/main" val="91360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637BE-1678-4A06-83EE-2CFF139B02BF}"/>
              </a:ext>
            </a:extLst>
          </p:cNvPr>
          <p:cNvSpPr>
            <a:spLocks noGrp="1"/>
          </p:cNvSpPr>
          <p:nvPr>
            <p:ph type="title"/>
          </p:nvPr>
        </p:nvSpPr>
        <p:spPr/>
        <p:txBody>
          <a:bodyPr/>
          <a:lstStyle/>
          <a:p>
            <a:r>
              <a:rPr lang="de-DE" b="1" dirty="0">
                <a:solidFill>
                  <a:srgbClr val="FF0000"/>
                </a:solidFill>
              </a:rPr>
              <a:t>Das Interview</a:t>
            </a:r>
            <a:endParaRPr lang="cs-CZ" b="1" dirty="0">
              <a:solidFill>
                <a:srgbClr val="FF0000"/>
              </a:solidFill>
            </a:endParaRPr>
          </a:p>
        </p:txBody>
      </p:sp>
      <p:sp>
        <p:nvSpPr>
          <p:cNvPr id="3" name="Zástupný obsah 2">
            <a:extLst>
              <a:ext uri="{FF2B5EF4-FFF2-40B4-BE49-F238E27FC236}">
                <a16:creationId xmlns:a16="http://schemas.microsoft.com/office/drawing/2014/main" id="{E8F862BB-E6BE-47F6-A737-F40055CD29E6}"/>
              </a:ext>
            </a:extLst>
          </p:cNvPr>
          <p:cNvSpPr>
            <a:spLocks noGrp="1"/>
          </p:cNvSpPr>
          <p:nvPr>
            <p:ph idx="1"/>
          </p:nvPr>
        </p:nvSpPr>
        <p:spPr/>
        <p:txBody>
          <a:bodyPr/>
          <a:lstStyle/>
          <a:p>
            <a:r>
              <a:rPr lang="cs-CZ" altLang="cs-CZ" sz="1800" b="1" dirty="0" err="1"/>
              <a:t>dialogische</a:t>
            </a:r>
            <a:r>
              <a:rPr lang="cs-CZ" altLang="cs-CZ" sz="1800" b="1" dirty="0"/>
              <a:t> </a:t>
            </a:r>
            <a:r>
              <a:rPr lang="cs-CZ" altLang="cs-CZ" sz="1800" b="1" dirty="0" err="1"/>
              <a:t>Kommunikation</a:t>
            </a:r>
            <a:r>
              <a:rPr lang="cs-CZ" altLang="cs-CZ" sz="1800" b="1" dirty="0"/>
              <a:t>: </a:t>
            </a:r>
            <a:endParaRPr lang="cs-CZ" altLang="cs-CZ" sz="1800" dirty="0"/>
          </a:p>
          <a:p>
            <a:r>
              <a:rPr lang="cs-CZ" altLang="cs-CZ" sz="1800" b="1" dirty="0">
                <a:solidFill>
                  <a:srgbClr val="00B0F0"/>
                </a:solidFill>
              </a:rPr>
              <a:t> der </a:t>
            </a:r>
            <a:r>
              <a:rPr lang="cs-CZ" altLang="cs-CZ" sz="1800" b="1" dirty="0" err="1">
                <a:solidFill>
                  <a:srgbClr val="00B0F0"/>
                </a:solidFill>
              </a:rPr>
              <a:t>Interviewer</a:t>
            </a:r>
            <a:r>
              <a:rPr lang="cs-CZ" altLang="cs-CZ" sz="1800" b="1" dirty="0">
                <a:solidFill>
                  <a:srgbClr val="00B0F0"/>
                </a:solidFill>
              </a:rPr>
              <a:t> – der </a:t>
            </a:r>
            <a:r>
              <a:rPr lang="cs-CZ" altLang="cs-CZ" sz="1800" b="1" dirty="0" err="1">
                <a:solidFill>
                  <a:srgbClr val="00B0F0"/>
                </a:solidFill>
              </a:rPr>
              <a:t>Interviewte</a:t>
            </a:r>
            <a:endParaRPr lang="cs-CZ" altLang="cs-CZ" sz="1800" dirty="0">
              <a:solidFill>
                <a:srgbClr val="00B0F0"/>
              </a:solidFill>
            </a:endParaRPr>
          </a:p>
          <a:p>
            <a:r>
              <a:rPr lang="cs-CZ" altLang="cs-CZ" sz="1800" b="1" dirty="0" err="1"/>
              <a:t>Rangverteilung</a:t>
            </a:r>
            <a:r>
              <a:rPr lang="cs-CZ" altLang="cs-CZ" sz="1800" b="1" dirty="0"/>
              <a:t> </a:t>
            </a:r>
            <a:r>
              <a:rPr lang="cs-CZ" altLang="cs-CZ" sz="1800" b="1" dirty="0" err="1"/>
              <a:t>asymmetrisch</a:t>
            </a:r>
            <a:r>
              <a:rPr lang="cs-CZ" altLang="cs-CZ" sz="1800" b="1" dirty="0"/>
              <a:t>: </a:t>
            </a:r>
            <a:r>
              <a:rPr lang="cs-CZ" altLang="cs-CZ" sz="1800" b="1" dirty="0" err="1"/>
              <a:t>Interviewer</a:t>
            </a:r>
            <a:r>
              <a:rPr lang="cs-CZ" altLang="cs-CZ" sz="1800" b="1" dirty="0"/>
              <a:t> </a:t>
            </a:r>
            <a:r>
              <a:rPr lang="de-DE" altLang="cs-CZ" sz="1800" b="1" dirty="0"/>
              <a:t>(Reporter, Redakteur) </a:t>
            </a:r>
            <a:r>
              <a:rPr lang="cs-CZ" altLang="cs-CZ" sz="1800" b="1" dirty="0" err="1"/>
              <a:t>steuert</a:t>
            </a:r>
            <a:r>
              <a:rPr lang="cs-CZ" altLang="cs-CZ" sz="1800" b="1" dirty="0"/>
              <a:t>, </a:t>
            </a:r>
            <a:r>
              <a:rPr lang="cs-CZ" altLang="cs-CZ" sz="1800" b="1" dirty="0" err="1"/>
              <a:t>hat</a:t>
            </a:r>
            <a:r>
              <a:rPr lang="cs-CZ" altLang="cs-CZ" sz="1800" b="1" dirty="0"/>
              <a:t> </a:t>
            </a:r>
            <a:r>
              <a:rPr lang="cs-CZ" altLang="cs-CZ" sz="1800" b="1" dirty="0" err="1"/>
              <a:t>einen</a:t>
            </a:r>
            <a:r>
              <a:rPr lang="cs-CZ" altLang="cs-CZ" sz="1800" b="1" dirty="0"/>
              <a:t> </a:t>
            </a:r>
            <a:r>
              <a:rPr lang="cs-CZ" altLang="cs-CZ" sz="1800" b="1" dirty="0" err="1"/>
              <a:t>höheren</a:t>
            </a:r>
            <a:r>
              <a:rPr lang="cs-CZ" altLang="cs-CZ" sz="1800" b="1" dirty="0"/>
              <a:t> </a:t>
            </a:r>
            <a:r>
              <a:rPr lang="cs-CZ" altLang="cs-CZ" sz="1800" b="1" dirty="0" err="1">
                <a:solidFill>
                  <a:srgbClr val="00B050"/>
                </a:solidFill>
              </a:rPr>
              <a:t>situativen</a:t>
            </a:r>
            <a:r>
              <a:rPr lang="cs-CZ" altLang="cs-CZ" sz="1800" b="1" dirty="0"/>
              <a:t> Status</a:t>
            </a:r>
            <a:endParaRPr lang="cs-CZ" altLang="cs-CZ" sz="1800" dirty="0"/>
          </a:p>
          <a:p>
            <a:r>
              <a:rPr lang="cs-CZ" altLang="cs-CZ" sz="1800" b="1" dirty="0"/>
              <a:t>Der </a:t>
            </a:r>
            <a:r>
              <a:rPr lang="cs-CZ" altLang="cs-CZ" sz="1800" b="1" dirty="0" err="1"/>
              <a:t>Interviewte</a:t>
            </a:r>
            <a:r>
              <a:rPr lang="cs-CZ" altLang="cs-CZ" sz="1800" b="1" dirty="0"/>
              <a:t> – </a:t>
            </a:r>
            <a:r>
              <a:rPr lang="cs-CZ" altLang="cs-CZ" sz="1800" b="1" dirty="0" err="1"/>
              <a:t>bekannte</a:t>
            </a:r>
            <a:r>
              <a:rPr lang="cs-CZ" altLang="cs-CZ" sz="1800" b="1" dirty="0"/>
              <a:t>, </a:t>
            </a:r>
            <a:r>
              <a:rPr lang="cs-CZ" altLang="cs-CZ" sz="1800" b="1" dirty="0" err="1"/>
              <a:t>berühmte</a:t>
            </a:r>
            <a:r>
              <a:rPr lang="cs-CZ" altLang="cs-CZ" sz="1800" b="1" dirty="0"/>
              <a:t> </a:t>
            </a:r>
            <a:r>
              <a:rPr lang="cs-CZ" altLang="cs-CZ" sz="1800" b="1" dirty="0" err="1"/>
              <a:t>Persönlichkeit</a:t>
            </a:r>
            <a:r>
              <a:rPr lang="cs-CZ" altLang="cs-CZ" sz="1800" b="1" dirty="0"/>
              <a:t> (</a:t>
            </a:r>
            <a:r>
              <a:rPr lang="cs-CZ" altLang="cs-CZ" sz="1800" b="1" dirty="0" err="1"/>
              <a:t>Politiker</a:t>
            </a:r>
            <a:r>
              <a:rPr lang="cs-CZ" altLang="cs-CZ" sz="1800" b="1" dirty="0"/>
              <a:t>, </a:t>
            </a:r>
            <a:r>
              <a:rPr lang="cs-CZ" altLang="cs-CZ" sz="1800" b="1" dirty="0" err="1"/>
              <a:t>Wissenschaftler</a:t>
            </a:r>
            <a:r>
              <a:rPr lang="cs-CZ" altLang="cs-CZ" sz="1800" b="1" dirty="0"/>
              <a:t>, </a:t>
            </a:r>
            <a:r>
              <a:rPr lang="cs-CZ" altLang="cs-CZ" sz="1800" b="1" dirty="0" err="1"/>
              <a:t>Künstler</a:t>
            </a:r>
            <a:r>
              <a:rPr lang="cs-CZ" altLang="cs-CZ" sz="1800" b="1" dirty="0"/>
              <a:t>, </a:t>
            </a:r>
            <a:r>
              <a:rPr lang="cs-CZ" altLang="cs-CZ" sz="1800" b="1" dirty="0" err="1"/>
              <a:t>Sportler</a:t>
            </a:r>
            <a:r>
              <a:rPr lang="cs-CZ" altLang="cs-CZ" sz="1800" b="1" dirty="0"/>
              <a:t>...) – </a:t>
            </a:r>
            <a:r>
              <a:rPr lang="cs-CZ" altLang="cs-CZ" sz="1800" b="1" dirty="0" err="1"/>
              <a:t>einen</a:t>
            </a:r>
            <a:r>
              <a:rPr lang="cs-CZ" altLang="cs-CZ" sz="1800" b="1" dirty="0"/>
              <a:t> </a:t>
            </a:r>
            <a:r>
              <a:rPr lang="cs-CZ" altLang="cs-CZ" sz="1800" b="1" dirty="0" err="1"/>
              <a:t>höheren</a:t>
            </a:r>
            <a:r>
              <a:rPr lang="cs-CZ" altLang="cs-CZ" sz="1800" b="1" dirty="0">
                <a:solidFill>
                  <a:srgbClr val="00B050"/>
                </a:solidFill>
              </a:rPr>
              <a:t> </a:t>
            </a:r>
            <a:r>
              <a:rPr lang="cs-CZ" altLang="cs-CZ" sz="1800" b="1" dirty="0" err="1">
                <a:solidFill>
                  <a:srgbClr val="00B050"/>
                </a:solidFill>
              </a:rPr>
              <a:t>sozialen</a:t>
            </a:r>
            <a:r>
              <a:rPr lang="cs-CZ" altLang="cs-CZ" sz="1800" b="1" dirty="0">
                <a:solidFill>
                  <a:srgbClr val="00B050"/>
                </a:solidFill>
              </a:rPr>
              <a:t> </a:t>
            </a:r>
            <a:r>
              <a:rPr lang="cs-CZ" altLang="cs-CZ" sz="1800" b="1" dirty="0"/>
              <a:t>Status</a:t>
            </a:r>
            <a:endParaRPr lang="cs-CZ" altLang="cs-CZ" sz="1800" dirty="0"/>
          </a:p>
          <a:p>
            <a:r>
              <a:rPr lang="cs-CZ" altLang="cs-CZ" sz="1800" b="1" dirty="0" err="1"/>
              <a:t>Privilegierung</a:t>
            </a:r>
            <a:r>
              <a:rPr lang="cs-CZ" altLang="cs-CZ" sz="1800" b="1" dirty="0"/>
              <a:t> des </a:t>
            </a:r>
            <a:r>
              <a:rPr lang="cs-CZ" altLang="cs-CZ" sz="1800" b="1" dirty="0" err="1"/>
              <a:t>Interviewers</a:t>
            </a:r>
            <a:r>
              <a:rPr lang="cs-CZ" altLang="cs-CZ" sz="1800" b="1" dirty="0"/>
              <a:t>: </a:t>
            </a:r>
            <a:r>
              <a:rPr lang="cs-CZ" altLang="cs-CZ" sz="1800" b="1" dirty="0" err="1"/>
              <a:t>stellt</a:t>
            </a:r>
            <a:r>
              <a:rPr lang="cs-CZ" altLang="cs-CZ" sz="1800" b="1" dirty="0"/>
              <a:t> </a:t>
            </a:r>
            <a:r>
              <a:rPr lang="cs-CZ" altLang="cs-CZ" sz="1800" b="1" dirty="0" err="1"/>
              <a:t>die</a:t>
            </a:r>
            <a:r>
              <a:rPr lang="cs-CZ" altLang="cs-CZ" sz="1800" b="1" dirty="0"/>
              <a:t> </a:t>
            </a:r>
            <a:r>
              <a:rPr lang="cs-CZ" altLang="cs-CZ" sz="1800" b="1" dirty="0" err="1"/>
              <a:t>Fragen</a:t>
            </a:r>
            <a:r>
              <a:rPr lang="cs-CZ" altLang="cs-CZ" sz="1800" b="1" dirty="0"/>
              <a:t>,</a:t>
            </a:r>
            <a:r>
              <a:rPr lang="cs-CZ" altLang="cs-CZ" sz="1800" dirty="0"/>
              <a:t> </a:t>
            </a:r>
            <a:r>
              <a:rPr lang="cs-CZ" altLang="cs-CZ" sz="1800" b="1" dirty="0" err="1"/>
              <a:t>bestimmt</a:t>
            </a:r>
            <a:r>
              <a:rPr lang="cs-CZ" altLang="cs-CZ" sz="1800" b="1" dirty="0"/>
              <a:t> </a:t>
            </a:r>
            <a:r>
              <a:rPr lang="cs-CZ" altLang="cs-CZ" sz="1800" b="1" dirty="0" err="1"/>
              <a:t>die</a:t>
            </a:r>
            <a:r>
              <a:rPr lang="cs-CZ" altLang="cs-CZ" sz="1800" b="1" dirty="0"/>
              <a:t> </a:t>
            </a:r>
            <a:r>
              <a:rPr lang="cs-CZ" altLang="cs-CZ" sz="1800" b="1" dirty="0" err="1"/>
              <a:t>Themen</a:t>
            </a:r>
            <a:endParaRPr lang="cs-CZ" altLang="cs-CZ" sz="1800" dirty="0"/>
          </a:p>
          <a:p>
            <a:r>
              <a:rPr lang="cs-CZ" altLang="cs-CZ" sz="1800" b="1" dirty="0"/>
              <a:t>der </a:t>
            </a:r>
            <a:r>
              <a:rPr lang="cs-CZ" altLang="cs-CZ" sz="1800" b="1" dirty="0" err="1"/>
              <a:t>Interviewte</a:t>
            </a:r>
            <a:r>
              <a:rPr lang="cs-CZ" altLang="cs-CZ" sz="1800" b="1" dirty="0"/>
              <a:t>: </a:t>
            </a:r>
            <a:r>
              <a:rPr lang="cs-CZ" altLang="cs-CZ" sz="1800" b="1" dirty="0" err="1"/>
              <a:t>verschiedene</a:t>
            </a:r>
            <a:r>
              <a:rPr lang="cs-CZ" altLang="cs-CZ" sz="1800" b="1" dirty="0"/>
              <a:t> </a:t>
            </a:r>
            <a:r>
              <a:rPr lang="cs-CZ" altLang="cs-CZ" sz="1800" b="1" dirty="0" err="1"/>
              <a:t>Möglichkeiten</a:t>
            </a:r>
            <a:r>
              <a:rPr lang="cs-CZ" altLang="cs-CZ" sz="1800" b="1" dirty="0"/>
              <a:t>, </a:t>
            </a:r>
            <a:r>
              <a:rPr lang="cs-CZ" altLang="cs-CZ" sz="1800" b="1" dirty="0" err="1"/>
              <a:t>diesen</a:t>
            </a:r>
            <a:r>
              <a:rPr lang="cs-CZ" altLang="cs-CZ" sz="1800" b="1" dirty="0"/>
              <a:t> </a:t>
            </a:r>
            <a:r>
              <a:rPr lang="cs-CZ" altLang="cs-CZ" sz="1800" b="1" dirty="0" err="1"/>
              <a:t>Rang</a:t>
            </a:r>
            <a:r>
              <a:rPr lang="cs-CZ" altLang="cs-CZ" sz="1800" b="1" dirty="0"/>
              <a:t> </a:t>
            </a:r>
            <a:r>
              <a:rPr lang="cs-CZ" altLang="cs-CZ" sz="1800" b="1" dirty="0" err="1"/>
              <a:t>zu</a:t>
            </a:r>
            <a:r>
              <a:rPr lang="cs-CZ" altLang="cs-CZ" sz="1800" b="1" dirty="0"/>
              <a:t> </a:t>
            </a:r>
            <a:r>
              <a:rPr lang="cs-CZ" altLang="cs-CZ" sz="1800" b="1" dirty="0" err="1"/>
              <a:t>kompensieren</a:t>
            </a:r>
            <a:r>
              <a:rPr lang="cs-CZ" altLang="cs-CZ" sz="1800" b="1" dirty="0"/>
              <a:t>: </a:t>
            </a:r>
            <a:r>
              <a:rPr lang="cs-CZ" altLang="cs-CZ" sz="1800" b="1" dirty="0" err="1"/>
              <a:t>Rückfragen</a:t>
            </a:r>
            <a:r>
              <a:rPr lang="cs-CZ" altLang="cs-CZ" sz="1800" b="1" dirty="0"/>
              <a:t>, </a:t>
            </a:r>
            <a:r>
              <a:rPr lang="cs-CZ" altLang="cs-CZ" sz="1800" b="1" dirty="0" err="1"/>
              <a:t>Versuche</a:t>
            </a:r>
            <a:r>
              <a:rPr lang="cs-CZ" altLang="cs-CZ" sz="1800" b="1" dirty="0"/>
              <a:t> des </a:t>
            </a:r>
            <a:r>
              <a:rPr lang="cs-CZ" altLang="cs-CZ" sz="1800" b="1" dirty="0" err="1"/>
              <a:t>Themawechsels</a:t>
            </a:r>
            <a:r>
              <a:rPr lang="cs-CZ" altLang="cs-CZ" sz="1800" b="1" dirty="0"/>
              <a:t>, </a:t>
            </a:r>
            <a:r>
              <a:rPr lang="cs-CZ" altLang="cs-CZ" sz="1800" b="1" dirty="0" err="1"/>
              <a:t>Zurückweisen</a:t>
            </a:r>
            <a:endParaRPr lang="cs-CZ" altLang="cs-CZ" sz="1800" dirty="0"/>
          </a:p>
          <a:p>
            <a:r>
              <a:rPr lang="cs-CZ" altLang="cs-CZ" sz="1800" b="1" dirty="0" err="1"/>
              <a:t>partielles</a:t>
            </a:r>
            <a:r>
              <a:rPr lang="cs-CZ" altLang="cs-CZ" sz="1800" b="1" dirty="0"/>
              <a:t> oder </a:t>
            </a:r>
            <a:r>
              <a:rPr lang="cs-CZ" altLang="cs-CZ" sz="1800" b="1" dirty="0" err="1"/>
              <a:t>ausweichendes</a:t>
            </a:r>
            <a:r>
              <a:rPr lang="cs-CZ" altLang="cs-CZ" sz="1800" b="1" dirty="0"/>
              <a:t> </a:t>
            </a:r>
            <a:r>
              <a:rPr lang="cs-CZ" altLang="cs-CZ" sz="1800" b="1" dirty="0" err="1"/>
              <a:t>Antworten</a:t>
            </a:r>
            <a:endParaRPr lang="cs-CZ" altLang="cs-CZ" sz="1800" dirty="0"/>
          </a:p>
          <a:p>
            <a:endParaRPr lang="cs-CZ" dirty="0"/>
          </a:p>
        </p:txBody>
      </p:sp>
    </p:spTree>
    <p:extLst>
      <p:ext uri="{BB962C8B-B14F-4D97-AF65-F5344CB8AC3E}">
        <p14:creationId xmlns:p14="http://schemas.microsoft.com/office/powerpoint/2010/main" val="21860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76EA00-5605-4466-8C45-E8E5EECB3851}"/>
              </a:ext>
            </a:extLst>
          </p:cNvPr>
          <p:cNvSpPr>
            <a:spLocks noGrp="1"/>
          </p:cNvSpPr>
          <p:nvPr>
            <p:ph type="title"/>
          </p:nvPr>
        </p:nvSpPr>
        <p:spPr/>
        <p:txBody>
          <a:bodyPr/>
          <a:lstStyle/>
          <a:p>
            <a:r>
              <a:rPr lang="de-DE" b="1" dirty="0">
                <a:solidFill>
                  <a:srgbClr val="FF0000"/>
                </a:solidFill>
              </a:rPr>
              <a:t>Das Interview</a:t>
            </a:r>
            <a:endParaRPr lang="cs-CZ" b="1" dirty="0">
              <a:solidFill>
                <a:srgbClr val="FF0000"/>
              </a:solidFill>
            </a:endParaRPr>
          </a:p>
        </p:txBody>
      </p:sp>
      <p:sp>
        <p:nvSpPr>
          <p:cNvPr id="3" name="Zástupný obsah 2">
            <a:extLst>
              <a:ext uri="{FF2B5EF4-FFF2-40B4-BE49-F238E27FC236}">
                <a16:creationId xmlns:a16="http://schemas.microsoft.com/office/drawing/2014/main" id="{742BE872-A125-494A-8528-CE4F0E5C3DC2}"/>
              </a:ext>
            </a:extLst>
          </p:cNvPr>
          <p:cNvSpPr>
            <a:spLocks noGrp="1"/>
          </p:cNvSpPr>
          <p:nvPr>
            <p:ph idx="1"/>
          </p:nvPr>
        </p:nvSpPr>
        <p:spPr/>
        <p:txBody>
          <a:bodyPr/>
          <a:lstStyle/>
          <a:p>
            <a:r>
              <a:rPr lang="cs-CZ" altLang="cs-CZ" b="1" dirty="0" err="1"/>
              <a:t>mündlich</a:t>
            </a:r>
            <a:r>
              <a:rPr lang="cs-CZ" altLang="cs-CZ" b="1" dirty="0"/>
              <a:t> – </a:t>
            </a:r>
            <a:r>
              <a:rPr lang="cs-CZ" altLang="cs-CZ" b="1" dirty="0" err="1"/>
              <a:t>schriftlich</a:t>
            </a:r>
            <a:r>
              <a:rPr lang="cs-CZ" altLang="cs-CZ" b="1" dirty="0"/>
              <a:t>: </a:t>
            </a:r>
            <a:r>
              <a:rPr lang="cs-CZ" altLang="cs-CZ" b="1" dirty="0" err="1"/>
              <a:t>verschriftlicher</a:t>
            </a:r>
            <a:r>
              <a:rPr lang="cs-CZ" altLang="cs-CZ" b="1" dirty="0"/>
              <a:t> Text </a:t>
            </a:r>
            <a:r>
              <a:rPr lang="cs-CZ" altLang="cs-CZ" b="1" dirty="0" err="1"/>
              <a:t>redigiert</a:t>
            </a:r>
            <a:r>
              <a:rPr lang="cs-CZ" altLang="cs-CZ" b="1" dirty="0"/>
              <a:t>, </a:t>
            </a:r>
            <a:r>
              <a:rPr lang="cs-CZ" altLang="cs-CZ" b="1" dirty="0" err="1"/>
              <a:t>geglättert</a:t>
            </a:r>
            <a:r>
              <a:rPr lang="cs-CZ" altLang="cs-CZ" b="1" dirty="0"/>
              <a:t>:  </a:t>
            </a:r>
            <a:r>
              <a:rPr lang="cs-CZ" altLang="cs-CZ" b="1" dirty="0" err="1"/>
              <a:t>kein</a:t>
            </a:r>
            <a:r>
              <a:rPr lang="cs-CZ" altLang="cs-CZ" b="1" dirty="0"/>
              <a:t> </a:t>
            </a:r>
            <a:r>
              <a:rPr lang="cs-CZ" altLang="cs-CZ" b="1" i="1" dirty="0" err="1"/>
              <a:t>Öh</a:t>
            </a:r>
            <a:r>
              <a:rPr lang="cs-CZ" altLang="cs-CZ" b="1" i="1" dirty="0"/>
              <a:t>, </a:t>
            </a:r>
            <a:r>
              <a:rPr lang="cs-CZ" altLang="cs-CZ" b="1" i="1" dirty="0" err="1"/>
              <a:t>Äh</a:t>
            </a:r>
            <a:r>
              <a:rPr lang="cs-CZ" altLang="cs-CZ" b="1" i="1" dirty="0"/>
              <a:t>, Hmm</a:t>
            </a:r>
            <a:r>
              <a:rPr lang="cs-CZ" altLang="cs-CZ" b="1" dirty="0"/>
              <a:t> (</a:t>
            </a:r>
            <a:r>
              <a:rPr lang="cs-CZ" altLang="cs-CZ" b="1" dirty="0" err="1"/>
              <a:t>Pausenlaute</a:t>
            </a:r>
            <a:r>
              <a:rPr lang="cs-CZ" altLang="cs-CZ" b="1" dirty="0"/>
              <a:t>), </a:t>
            </a:r>
            <a:r>
              <a:rPr lang="cs-CZ" altLang="cs-CZ" b="1" dirty="0" err="1"/>
              <a:t>redaktionelle</a:t>
            </a:r>
            <a:r>
              <a:rPr lang="cs-CZ" altLang="cs-CZ" b="1" dirty="0"/>
              <a:t> </a:t>
            </a:r>
            <a:r>
              <a:rPr lang="cs-CZ" altLang="cs-CZ" b="1" dirty="0" err="1"/>
              <a:t>Bearbeitung</a:t>
            </a:r>
            <a:r>
              <a:rPr lang="cs-CZ" altLang="cs-CZ" b="1" dirty="0"/>
              <a:t>: </a:t>
            </a:r>
            <a:r>
              <a:rPr lang="cs-CZ" altLang="cs-CZ" b="1" dirty="0" err="1"/>
              <a:t>Tilgungen</a:t>
            </a:r>
            <a:r>
              <a:rPr lang="cs-CZ" altLang="cs-CZ" b="1" dirty="0"/>
              <a:t> von </a:t>
            </a:r>
            <a:r>
              <a:rPr lang="cs-CZ" altLang="cs-CZ" b="1" dirty="0" err="1"/>
              <a:t>Wiederholungen</a:t>
            </a:r>
            <a:r>
              <a:rPr lang="cs-CZ" altLang="cs-CZ" b="1" dirty="0"/>
              <a:t>, </a:t>
            </a:r>
            <a:r>
              <a:rPr lang="cs-CZ" altLang="cs-CZ" b="1" dirty="0" err="1"/>
              <a:t>Korrekturen</a:t>
            </a:r>
            <a:r>
              <a:rPr lang="cs-CZ" altLang="cs-CZ" b="1" dirty="0"/>
              <a:t> </a:t>
            </a:r>
            <a:r>
              <a:rPr lang="cs-CZ" altLang="cs-CZ" b="1" dirty="0" err="1"/>
              <a:t>beim</a:t>
            </a:r>
            <a:r>
              <a:rPr lang="cs-CZ" altLang="cs-CZ" b="1" dirty="0"/>
              <a:t> </a:t>
            </a:r>
            <a:r>
              <a:rPr lang="cs-CZ" altLang="cs-CZ" b="1" dirty="0" err="1"/>
              <a:t>Versprechen</a:t>
            </a:r>
            <a:r>
              <a:rPr lang="cs-CZ" altLang="cs-CZ" b="1" dirty="0"/>
              <a:t>...</a:t>
            </a:r>
            <a:endParaRPr lang="cs-CZ" altLang="cs-CZ" dirty="0"/>
          </a:p>
          <a:p>
            <a:r>
              <a:rPr lang="cs-CZ" altLang="cs-CZ" b="1" dirty="0" err="1"/>
              <a:t>Boulevard</a:t>
            </a:r>
            <a:r>
              <a:rPr lang="cs-CZ" altLang="cs-CZ" b="1" dirty="0"/>
              <a:t>: </a:t>
            </a:r>
            <a:r>
              <a:rPr lang="cs-CZ" altLang="cs-CZ" b="1" dirty="0" err="1"/>
              <a:t>auch</a:t>
            </a:r>
            <a:r>
              <a:rPr lang="cs-CZ" altLang="cs-CZ" b="1" dirty="0"/>
              <a:t> </a:t>
            </a:r>
            <a:r>
              <a:rPr lang="cs-CZ" altLang="cs-CZ" b="1" dirty="0" err="1"/>
              <a:t>Ausrufe</a:t>
            </a:r>
            <a:r>
              <a:rPr lang="cs-CZ" altLang="cs-CZ" b="1" dirty="0"/>
              <a:t>: </a:t>
            </a:r>
            <a:r>
              <a:rPr lang="cs-CZ" altLang="cs-CZ" b="1" i="1" dirty="0"/>
              <a:t>ach, Gott!</a:t>
            </a:r>
            <a:r>
              <a:rPr lang="cs-CZ" altLang="cs-CZ" b="1" dirty="0"/>
              <a:t> </a:t>
            </a:r>
            <a:endParaRPr lang="cs-CZ" altLang="cs-CZ" dirty="0"/>
          </a:p>
          <a:p>
            <a:r>
              <a:rPr lang="cs-CZ" altLang="cs-CZ" b="1" dirty="0" err="1"/>
              <a:t>Printmedien</a:t>
            </a:r>
            <a:r>
              <a:rPr lang="cs-CZ" altLang="cs-CZ" b="1" dirty="0"/>
              <a:t>: </a:t>
            </a:r>
            <a:r>
              <a:rPr lang="cs-CZ" altLang="cs-CZ" b="1" dirty="0" err="1"/>
              <a:t>Tageszeitungen</a:t>
            </a:r>
            <a:r>
              <a:rPr lang="cs-CZ" altLang="cs-CZ" b="1" dirty="0"/>
              <a:t>, </a:t>
            </a:r>
            <a:r>
              <a:rPr lang="cs-CZ" altLang="cs-CZ" b="1" dirty="0" err="1"/>
              <a:t>lokale</a:t>
            </a:r>
            <a:r>
              <a:rPr lang="cs-CZ" altLang="cs-CZ" b="1" dirty="0"/>
              <a:t> </a:t>
            </a:r>
            <a:r>
              <a:rPr lang="cs-CZ" altLang="cs-CZ" b="1" dirty="0" err="1"/>
              <a:t>Blätter</a:t>
            </a:r>
            <a:r>
              <a:rPr lang="cs-CZ" altLang="cs-CZ" b="1" dirty="0"/>
              <a:t>, Der  Spiegel, </a:t>
            </a:r>
            <a:r>
              <a:rPr lang="cs-CZ" altLang="cs-CZ" b="1" dirty="0" err="1"/>
              <a:t>Regenbogenpresse</a:t>
            </a:r>
            <a:r>
              <a:rPr lang="cs-CZ" altLang="cs-CZ" b="1" dirty="0"/>
              <a:t>, </a:t>
            </a:r>
            <a:r>
              <a:rPr lang="cs-CZ" altLang="cs-CZ" b="1" dirty="0" err="1"/>
              <a:t>Boulevard</a:t>
            </a:r>
            <a:r>
              <a:rPr lang="cs-CZ" altLang="cs-CZ" b="1" dirty="0"/>
              <a:t>... R u. F</a:t>
            </a:r>
            <a:endParaRPr lang="cs-CZ" altLang="cs-CZ" dirty="0"/>
          </a:p>
          <a:p>
            <a:endParaRPr lang="cs-CZ" dirty="0"/>
          </a:p>
        </p:txBody>
      </p:sp>
    </p:spTree>
    <p:extLst>
      <p:ext uri="{BB962C8B-B14F-4D97-AF65-F5344CB8AC3E}">
        <p14:creationId xmlns:p14="http://schemas.microsoft.com/office/powerpoint/2010/main" val="2533991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B006B-9DD5-41D4-A14A-5E394D8391F2}"/>
              </a:ext>
            </a:extLst>
          </p:cNvPr>
          <p:cNvSpPr>
            <a:spLocks noGrp="1"/>
          </p:cNvSpPr>
          <p:nvPr>
            <p:ph type="title"/>
          </p:nvPr>
        </p:nvSpPr>
        <p:spPr/>
        <p:txBody>
          <a:bodyPr/>
          <a:lstStyle/>
          <a:p>
            <a:r>
              <a:rPr lang="de-DE" b="1" dirty="0">
                <a:solidFill>
                  <a:srgbClr val="FF0000"/>
                </a:solidFill>
              </a:rPr>
              <a:t>Das Sprachporträt</a:t>
            </a:r>
            <a:endParaRPr lang="cs-CZ" b="1" dirty="0">
              <a:solidFill>
                <a:srgbClr val="FF0000"/>
              </a:solidFill>
            </a:endParaRPr>
          </a:p>
        </p:txBody>
      </p:sp>
      <p:sp>
        <p:nvSpPr>
          <p:cNvPr id="3" name="Zástupný obsah 2">
            <a:extLst>
              <a:ext uri="{FF2B5EF4-FFF2-40B4-BE49-F238E27FC236}">
                <a16:creationId xmlns:a16="http://schemas.microsoft.com/office/drawing/2014/main" id="{3CC4500D-3BF5-4D26-9BBD-9B7E3705B870}"/>
              </a:ext>
            </a:extLst>
          </p:cNvPr>
          <p:cNvSpPr>
            <a:spLocks noGrp="1"/>
          </p:cNvSpPr>
          <p:nvPr>
            <p:ph idx="1"/>
          </p:nvPr>
        </p:nvSpPr>
        <p:spPr/>
        <p:txBody>
          <a:bodyPr/>
          <a:lstStyle/>
          <a:p>
            <a:r>
              <a:rPr lang="de-DE" altLang="cs-CZ" b="1" dirty="0"/>
              <a:t>eine Person im Mittelpunkt</a:t>
            </a:r>
          </a:p>
          <a:p>
            <a:r>
              <a:rPr lang="de-DE" altLang="cs-CZ" b="1" dirty="0"/>
              <a:t>Beweggründe und Charakterzüge, die dem Rezipienten ein lebendiges Bild dieser Person vermitteln</a:t>
            </a:r>
          </a:p>
          <a:p>
            <a:r>
              <a:rPr lang="de-DE" altLang="cs-CZ" b="1" dirty="0"/>
              <a:t>keine </a:t>
            </a:r>
            <a:r>
              <a:rPr lang="de-DE" altLang="cs-CZ" b="1" i="1" dirty="0"/>
              <a:t>explizite</a:t>
            </a:r>
            <a:r>
              <a:rPr lang="de-DE" altLang="cs-CZ" b="1" dirty="0"/>
              <a:t> persönliche Meinung</a:t>
            </a:r>
          </a:p>
          <a:p>
            <a:r>
              <a:rPr lang="de-DE" altLang="cs-CZ" b="1" dirty="0"/>
              <a:t>beim Porträtierten „</a:t>
            </a:r>
            <a:r>
              <a:rPr lang="de-DE" altLang="cs-CZ" b="1" i="1" dirty="0"/>
              <a:t>zwischen den Zeilen lesen</a:t>
            </a:r>
            <a:r>
              <a:rPr lang="de-DE" altLang="cs-CZ" b="1" dirty="0"/>
              <a:t>“  - Aussehen, Gestik, Mimik, Verhalten</a:t>
            </a:r>
          </a:p>
          <a:p>
            <a:r>
              <a:rPr lang="de-DE" altLang="cs-CZ" b="1" dirty="0"/>
              <a:t>Journalist als Beobachter (auch </a:t>
            </a:r>
            <a:r>
              <a:rPr lang="de-DE" altLang="cs-CZ" b="1" dirty="0" err="1"/>
              <a:t>Rechercher</a:t>
            </a:r>
            <a:r>
              <a:rPr lang="de-DE" altLang="cs-CZ" b="1" dirty="0"/>
              <a:t>)</a:t>
            </a:r>
            <a:endParaRPr lang="cs-CZ" altLang="cs-CZ" b="1" dirty="0"/>
          </a:p>
          <a:p>
            <a:endParaRPr lang="cs-CZ" dirty="0"/>
          </a:p>
        </p:txBody>
      </p:sp>
    </p:spTree>
    <p:extLst>
      <p:ext uri="{BB962C8B-B14F-4D97-AF65-F5344CB8AC3E}">
        <p14:creationId xmlns:p14="http://schemas.microsoft.com/office/powerpoint/2010/main" val="324421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1C5915-CEC0-4A34-A5C0-0925C0D37BEA}"/>
              </a:ext>
            </a:extLst>
          </p:cNvPr>
          <p:cNvSpPr>
            <a:spLocks noGrp="1"/>
          </p:cNvSpPr>
          <p:nvPr>
            <p:ph type="title"/>
          </p:nvPr>
        </p:nvSpPr>
        <p:spPr/>
        <p:txBody>
          <a:bodyPr/>
          <a:lstStyle/>
          <a:p>
            <a:r>
              <a:rPr lang="de-DE" b="1" dirty="0">
                <a:solidFill>
                  <a:srgbClr val="FF0000"/>
                </a:solidFill>
              </a:rPr>
              <a:t>Das Feuilleton</a:t>
            </a:r>
            <a:endParaRPr lang="cs-CZ" b="1" dirty="0">
              <a:solidFill>
                <a:srgbClr val="FF0000"/>
              </a:solidFill>
            </a:endParaRPr>
          </a:p>
        </p:txBody>
      </p:sp>
      <p:sp>
        <p:nvSpPr>
          <p:cNvPr id="3" name="Zástupný obsah 2">
            <a:extLst>
              <a:ext uri="{FF2B5EF4-FFF2-40B4-BE49-F238E27FC236}">
                <a16:creationId xmlns:a16="http://schemas.microsoft.com/office/drawing/2014/main" id="{3CD84850-B6CD-4655-A2CC-5923672C5722}"/>
              </a:ext>
            </a:extLst>
          </p:cNvPr>
          <p:cNvSpPr>
            <a:spLocks noGrp="1"/>
          </p:cNvSpPr>
          <p:nvPr>
            <p:ph idx="1"/>
          </p:nvPr>
        </p:nvSpPr>
        <p:spPr/>
        <p:txBody>
          <a:bodyPr/>
          <a:lstStyle/>
          <a:p>
            <a:pPr>
              <a:buFont typeface="Arial" charset="0"/>
              <a:buChar char="•"/>
              <a:defRPr/>
            </a:pPr>
            <a:r>
              <a:rPr lang="de-DE" b="1" dirty="0"/>
              <a:t>aus dem Französischen „</a:t>
            </a:r>
            <a:r>
              <a:rPr lang="de-DE" b="1" dirty="0" err="1"/>
              <a:t>feuillet</a:t>
            </a:r>
            <a:r>
              <a:rPr lang="de-DE" b="1" dirty="0"/>
              <a:t>“ – Blatt Papier</a:t>
            </a:r>
          </a:p>
          <a:p>
            <a:pPr>
              <a:buFont typeface="Arial" charset="0"/>
              <a:buChar char="•"/>
              <a:defRPr/>
            </a:pPr>
            <a:r>
              <a:rPr lang="de-DE" b="1" dirty="0"/>
              <a:t>Teil einer Tages- Wochenzeitung, die sich mit kulturellen  oder gesellschaftlichen Fragen beschäftigt (</a:t>
            </a:r>
            <a:r>
              <a:rPr lang="de-DE" b="1" i="1" dirty="0"/>
              <a:t>Die Zeit</a:t>
            </a:r>
            <a:r>
              <a:rPr lang="de-DE" b="1" dirty="0"/>
              <a:t>)</a:t>
            </a:r>
          </a:p>
          <a:p>
            <a:pPr>
              <a:buFont typeface="Arial" charset="0"/>
              <a:buChar char="•"/>
              <a:defRPr/>
            </a:pPr>
            <a:r>
              <a:rPr lang="de-DE" b="1" dirty="0"/>
              <a:t>Merkmale: geistreich, pointiert, mit Scharfsinn und Witz, mit ungewohnten Perspektiven und spitzfindigen Urteilen</a:t>
            </a:r>
          </a:p>
          <a:p>
            <a:pPr>
              <a:buFont typeface="Arial" charset="0"/>
              <a:buChar char="•"/>
              <a:defRPr/>
            </a:pPr>
            <a:r>
              <a:rPr lang="de-DE" b="1" dirty="0"/>
              <a:t>belletristisch, unterhaltsam, intellektuell anspruchsvoll</a:t>
            </a:r>
            <a:endParaRPr lang="cs-CZ" b="1" dirty="0"/>
          </a:p>
          <a:p>
            <a:pPr>
              <a:buFont typeface="Arial" charset="0"/>
              <a:buChar char="•"/>
              <a:defRPr/>
            </a:pPr>
            <a:r>
              <a:rPr lang="cs-CZ" b="1"/>
              <a:t>podčárník</a:t>
            </a:r>
            <a:r>
              <a:rPr lang="de-DE" b="1"/>
              <a:t> </a:t>
            </a:r>
            <a:endParaRPr lang="de-DE" b="1" dirty="0"/>
          </a:p>
          <a:p>
            <a:endParaRPr lang="cs-CZ" dirty="0"/>
          </a:p>
        </p:txBody>
      </p:sp>
    </p:spTree>
    <p:extLst>
      <p:ext uri="{BB962C8B-B14F-4D97-AF65-F5344CB8AC3E}">
        <p14:creationId xmlns:p14="http://schemas.microsoft.com/office/powerpoint/2010/main" val="259775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14EDE7-267E-498C-844B-30BAC10E6940}"/>
              </a:ext>
            </a:extLst>
          </p:cNvPr>
          <p:cNvSpPr>
            <a:spLocks noGrp="1"/>
          </p:cNvSpPr>
          <p:nvPr>
            <p:ph type="title"/>
          </p:nvPr>
        </p:nvSpPr>
        <p:spPr/>
        <p:txBody>
          <a:bodyPr/>
          <a:lstStyle/>
          <a:p>
            <a:r>
              <a:rPr lang="cs-CZ" altLang="cs-CZ" dirty="0" err="1"/>
              <a:t>Einteilung</a:t>
            </a:r>
            <a:r>
              <a:rPr lang="cs-CZ" altLang="cs-CZ" dirty="0"/>
              <a:t> der </a:t>
            </a:r>
            <a:r>
              <a:rPr lang="cs-CZ" altLang="cs-CZ" dirty="0" err="1"/>
              <a:t>Textsorten</a:t>
            </a:r>
            <a:r>
              <a:rPr lang="cs-CZ" altLang="cs-CZ" dirty="0"/>
              <a:t> in MM:</a:t>
            </a:r>
            <a:endParaRPr lang="cs-CZ" dirty="0"/>
          </a:p>
        </p:txBody>
      </p:sp>
      <p:sp>
        <p:nvSpPr>
          <p:cNvPr id="3" name="Zástupný obsah 2">
            <a:extLst>
              <a:ext uri="{FF2B5EF4-FFF2-40B4-BE49-F238E27FC236}">
                <a16:creationId xmlns:a16="http://schemas.microsoft.com/office/drawing/2014/main" id="{B0777881-B155-4CFA-9026-3010C1723F20}"/>
              </a:ext>
            </a:extLst>
          </p:cNvPr>
          <p:cNvSpPr>
            <a:spLocks noGrp="1"/>
          </p:cNvSpPr>
          <p:nvPr>
            <p:ph idx="1"/>
          </p:nvPr>
        </p:nvSpPr>
        <p:spPr/>
        <p:txBody>
          <a:bodyPr/>
          <a:lstStyle/>
          <a:p>
            <a:pPr eaLnBrk="1" fontAlgn="auto" hangingPunct="1">
              <a:spcAft>
                <a:spcPts val="0"/>
              </a:spcAft>
              <a:defRPr/>
            </a:pPr>
            <a:r>
              <a:rPr lang="cs-CZ" b="1" dirty="0">
                <a:solidFill>
                  <a:srgbClr val="FF0000"/>
                </a:solidFill>
              </a:rPr>
              <a:t>1.Informationsbetonte </a:t>
            </a:r>
            <a:r>
              <a:rPr lang="cs-CZ" b="1" dirty="0" err="1">
                <a:solidFill>
                  <a:srgbClr val="FF0000"/>
                </a:solidFill>
              </a:rPr>
              <a:t>Textsorten</a:t>
            </a:r>
            <a:r>
              <a:rPr lang="cs-CZ" b="1" dirty="0">
                <a:solidFill>
                  <a:srgbClr val="FF0000"/>
                </a:solidFill>
              </a:rPr>
              <a:t>: </a:t>
            </a:r>
            <a:r>
              <a:rPr lang="cs-CZ" b="1" dirty="0" err="1"/>
              <a:t>Meldung</a:t>
            </a:r>
            <a:r>
              <a:rPr lang="cs-CZ" b="1" dirty="0"/>
              <a:t>, </a:t>
            </a:r>
            <a:r>
              <a:rPr lang="cs-CZ" b="1" dirty="0" err="1"/>
              <a:t>Nachricht</a:t>
            </a:r>
            <a:r>
              <a:rPr lang="cs-CZ" b="1" dirty="0"/>
              <a:t>, </a:t>
            </a:r>
            <a:r>
              <a:rPr lang="cs-CZ" b="1" dirty="0" err="1"/>
              <a:t>Bericht</a:t>
            </a:r>
            <a:endParaRPr lang="cs-CZ" b="1" dirty="0"/>
          </a:p>
          <a:p>
            <a:pPr eaLnBrk="1" fontAlgn="auto" hangingPunct="1">
              <a:spcAft>
                <a:spcPts val="0"/>
              </a:spcAft>
              <a:buFont typeface="Arial" panose="020B0604020202020204" pitchFamily="34" charset="0"/>
              <a:buNone/>
              <a:defRPr/>
            </a:pPr>
            <a:r>
              <a:rPr lang="cs-CZ" b="1" dirty="0"/>
              <a:t> </a:t>
            </a:r>
            <a:endParaRPr lang="cs-CZ" dirty="0"/>
          </a:p>
          <a:p>
            <a:pPr eaLnBrk="1" fontAlgn="auto" hangingPunct="1">
              <a:spcAft>
                <a:spcPts val="0"/>
              </a:spcAft>
              <a:defRPr/>
            </a:pPr>
            <a:r>
              <a:rPr lang="cs-CZ" b="1" dirty="0">
                <a:solidFill>
                  <a:srgbClr val="FF0000"/>
                </a:solidFill>
              </a:rPr>
              <a:t>2. </a:t>
            </a:r>
            <a:r>
              <a:rPr lang="cs-CZ" b="1" dirty="0" err="1">
                <a:solidFill>
                  <a:srgbClr val="FF0000"/>
                </a:solidFill>
              </a:rPr>
              <a:t>Meinungsbetont-persuasive</a:t>
            </a:r>
            <a:r>
              <a:rPr lang="cs-CZ" b="1" dirty="0">
                <a:solidFill>
                  <a:srgbClr val="FF0000"/>
                </a:solidFill>
              </a:rPr>
              <a:t> </a:t>
            </a:r>
            <a:r>
              <a:rPr lang="cs-CZ" b="1" dirty="0" err="1">
                <a:solidFill>
                  <a:srgbClr val="FF0000"/>
                </a:solidFill>
              </a:rPr>
              <a:t>Textsorten</a:t>
            </a:r>
            <a:r>
              <a:rPr lang="cs-CZ" b="1" dirty="0">
                <a:solidFill>
                  <a:srgbClr val="FF0000"/>
                </a:solidFill>
              </a:rPr>
              <a:t>: </a:t>
            </a:r>
            <a:r>
              <a:rPr lang="cs-CZ" b="1" dirty="0" err="1"/>
              <a:t>Leitartikel</a:t>
            </a:r>
            <a:r>
              <a:rPr lang="cs-CZ" b="1" dirty="0"/>
              <a:t>, </a:t>
            </a:r>
            <a:r>
              <a:rPr lang="cs-CZ" b="1" dirty="0" err="1"/>
              <a:t>Kommentar</a:t>
            </a:r>
            <a:r>
              <a:rPr lang="cs-CZ" b="1" dirty="0"/>
              <a:t>, </a:t>
            </a:r>
            <a:r>
              <a:rPr lang="cs-CZ" b="1" dirty="0" err="1"/>
              <a:t>Kolumne</a:t>
            </a:r>
            <a:r>
              <a:rPr lang="cs-CZ" b="1" dirty="0"/>
              <a:t>,  </a:t>
            </a:r>
            <a:r>
              <a:rPr lang="cs-CZ" b="1" dirty="0" err="1"/>
              <a:t>Glosse</a:t>
            </a:r>
            <a:r>
              <a:rPr lang="cs-CZ" b="1" dirty="0"/>
              <a:t>, </a:t>
            </a:r>
            <a:r>
              <a:rPr lang="cs-CZ" b="1" dirty="0" err="1"/>
              <a:t>Essay</a:t>
            </a:r>
            <a:r>
              <a:rPr lang="cs-CZ" b="1" dirty="0"/>
              <a:t>, </a:t>
            </a:r>
            <a:r>
              <a:rPr lang="cs-CZ" b="1" dirty="0" err="1"/>
              <a:t>Rezension</a:t>
            </a:r>
            <a:r>
              <a:rPr lang="cs-CZ" b="1" dirty="0"/>
              <a:t>/Kritik</a:t>
            </a:r>
          </a:p>
          <a:p>
            <a:pPr eaLnBrk="1" fontAlgn="auto" hangingPunct="1">
              <a:spcAft>
                <a:spcPts val="0"/>
              </a:spcAft>
              <a:buFont typeface="Arial" panose="020B0604020202020204" pitchFamily="34" charset="0"/>
              <a:buNone/>
              <a:defRPr/>
            </a:pPr>
            <a:endParaRPr lang="cs-CZ" dirty="0"/>
          </a:p>
          <a:p>
            <a:pPr eaLnBrk="1" fontAlgn="auto" hangingPunct="1">
              <a:spcAft>
                <a:spcPts val="0"/>
              </a:spcAft>
              <a:defRPr/>
            </a:pPr>
            <a:r>
              <a:rPr lang="cs-CZ" b="1" dirty="0">
                <a:solidFill>
                  <a:srgbClr val="FF0000"/>
                </a:solidFill>
              </a:rPr>
              <a:t>3. </a:t>
            </a:r>
            <a:r>
              <a:rPr lang="cs-CZ" b="1" dirty="0" err="1">
                <a:solidFill>
                  <a:srgbClr val="FF0000"/>
                </a:solidFill>
              </a:rPr>
              <a:t>Kontaktherstellende</a:t>
            </a:r>
            <a:r>
              <a:rPr lang="cs-CZ" b="1" dirty="0">
                <a:solidFill>
                  <a:srgbClr val="FF0000"/>
                </a:solidFill>
              </a:rPr>
              <a:t>, </a:t>
            </a:r>
            <a:r>
              <a:rPr lang="cs-CZ" b="1" dirty="0" err="1">
                <a:solidFill>
                  <a:srgbClr val="FF0000"/>
                </a:solidFill>
              </a:rPr>
              <a:t>unterhaltende</a:t>
            </a:r>
            <a:r>
              <a:rPr lang="cs-CZ" b="1" dirty="0">
                <a:solidFill>
                  <a:srgbClr val="FF0000"/>
                </a:solidFill>
              </a:rPr>
              <a:t> </a:t>
            </a:r>
            <a:r>
              <a:rPr lang="cs-CZ" b="1" dirty="0" err="1">
                <a:solidFill>
                  <a:srgbClr val="FF0000"/>
                </a:solidFill>
              </a:rPr>
              <a:t>und</a:t>
            </a:r>
            <a:r>
              <a:rPr lang="cs-CZ" b="1" dirty="0">
                <a:solidFill>
                  <a:srgbClr val="FF0000"/>
                </a:solidFill>
              </a:rPr>
              <a:t> </a:t>
            </a:r>
            <a:r>
              <a:rPr lang="cs-CZ" b="1" dirty="0" err="1">
                <a:solidFill>
                  <a:srgbClr val="FF0000"/>
                </a:solidFill>
              </a:rPr>
              <a:t>belletristische</a:t>
            </a:r>
            <a:r>
              <a:rPr lang="cs-CZ" b="1" dirty="0">
                <a:solidFill>
                  <a:srgbClr val="FF0000"/>
                </a:solidFill>
              </a:rPr>
              <a:t> Texte: </a:t>
            </a:r>
            <a:r>
              <a:rPr lang="cs-CZ" b="1" dirty="0">
                <a:solidFill>
                  <a:schemeClr val="tx1"/>
                </a:solidFill>
              </a:rPr>
              <a:t>„</a:t>
            </a:r>
            <a:r>
              <a:rPr lang="cs-CZ" b="1" dirty="0"/>
              <a:t>soft </a:t>
            </a:r>
            <a:r>
              <a:rPr lang="cs-CZ" b="1" dirty="0" err="1"/>
              <a:t>news</a:t>
            </a:r>
            <a:r>
              <a:rPr lang="cs-CZ" b="1" dirty="0"/>
              <a:t>“, </a:t>
            </a:r>
            <a:r>
              <a:rPr lang="cs-CZ" b="1" dirty="0" err="1"/>
              <a:t>Feuilleton</a:t>
            </a:r>
            <a:r>
              <a:rPr lang="cs-CZ" b="1" dirty="0"/>
              <a:t>, </a:t>
            </a:r>
            <a:r>
              <a:rPr lang="cs-CZ" b="1" dirty="0" err="1"/>
              <a:t>Kurzgeschichte</a:t>
            </a:r>
            <a:r>
              <a:rPr lang="cs-CZ" b="1" dirty="0"/>
              <a:t>, Horoskop, Comics, </a:t>
            </a:r>
            <a:r>
              <a:rPr lang="cs-CZ" b="1" dirty="0" err="1"/>
              <a:t>Kreutzworträtsel</a:t>
            </a:r>
            <a:r>
              <a:rPr lang="cs-CZ" b="1" dirty="0"/>
              <a:t>, </a:t>
            </a:r>
            <a:r>
              <a:rPr lang="cs-CZ" b="1" dirty="0" err="1"/>
              <a:t>Quiz</a:t>
            </a:r>
            <a:r>
              <a:rPr lang="cs-CZ" b="1" dirty="0"/>
              <a:t>...</a:t>
            </a:r>
            <a:endParaRPr lang="cs-CZ" dirty="0"/>
          </a:p>
          <a:p>
            <a:endParaRPr lang="cs-CZ" dirty="0"/>
          </a:p>
        </p:txBody>
      </p:sp>
    </p:spTree>
    <p:extLst>
      <p:ext uri="{BB962C8B-B14F-4D97-AF65-F5344CB8AC3E}">
        <p14:creationId xmlns:p14="http://schemas.microsoft.com/office/powerpoint/2010/main" val="281414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38061-40CB-4039-AD29-0BADCC288021}"/>
              </a:ext>
            </a:extLst>
          </p:cNvPr>
          <p:cNvSpPr>
            <a:spLocks noGrp="1"/>
          </p:cNvSpPr>
          <p:nvPr>
            <p:ph type="title"/>
          </p:nvPr>
        </p:nvSpPr>
        <p:spPr>
          <a:xfrm>
            <a:off x="2716750" y="519335"/>
            <a:ext cx="8911687" cy="1280890"/>
          </a:xfrm>
        </p:spPr>
        <p:txBody>
          <a:bodyPr/>
          <a:lstStyle/>
          <a:p>
            <a:r>
              <a:rPr lang="cs-CZ" dirty="0" err="1"/>
              <a:t>Spezifische</a:t>
            </a:r>
            <a:r>
              <a:rPr lang="cs-CZ" dirty="0"/>
              <a:t> </a:t>
            </a:r>
            <a:r>
              <a:rPr lang="cs-CZ" dirty="0" err="1"/>
              <a:t>Textsorten</a:t>
            </a:r>
            <a:r>
              <a:rPr lang="cs-CZ" dirty="0"/>
              <a:t>:</a:t>
            </a:r>
          </a:p>
        </p:txBody>
      </p:sp>
      <p:sp>
        <p:nvSpPr>
          <p:cNvPr id="3" name="Zástupný obsah 2">
            <a:extLst>
              <a:ext uri="{FF2B5EF4-FFF2-40B4-BE49-F238E27FC236}">
                <a16:creationId xmlns:a16="http://schemas.microsoft.com/office/drawing/2014/main" id="{698A395D-BA08-4AE5-AB07-FFD869C29C3C}"/>
              </a:ext>
            </a:extLst>
          </p:cNvPr>
          <p:cNvSpPr>
            <a:spLocks noGrp="1"/>
          </p:cNvSpPr>
          <p:nvPr>
            <p:ph idx="1"/>
          </p:nvPr>
        </p:nvSpPr>
        <p:spPr/>
        <p:txBody>
          <a:bodyPr>
            <a:normAutofit lnSpcReduction="10000"/>
          </a:bodyPr>
          <a:lstStyle/>
          <a:p>
            <a:pPr>
              <a:lnSpc>
                <a:spcPct val="80000"/>
              </a:lnSpc>
            </a:pPr>
            <a:r>
              <a:rPr lang="cs-CZ" altLang="cs-CZ" b="1" dirty="0" err="1">
                <a:solidFill>
                  <a:srgbClr val="FF0000"/>
                </a:solidFill>
              </a:rPr>
              <a:t>Reportage</a:t>
            </a:r>
            <a:r>
              <a:rPr lang="cs-CZ" altLang="cs-CZ" b="1" dirty="0">
                <a:solidFill>
                  <a:srgbClr val="FF0000"/>
                </a:solidFill>
              </a:rPr>
              <a:t> : </a:t>
            </a:r>
            <a:r>
              <a:rPr lang="cs-CZ" altLang="cs-CZ" b="1" dirty="0"/>
              <a:t>„</a:t>
            </a:r>
            <a:r>
              <a:rPr lang="cs-CZ" altLang="cs-CZ" b="1" dirty="0" err="1"/>
              <a:t>Bericht</a:t>
            </a:r>
            <a:r>
              <a:rPr lang="cs-CZ" altLang="cs-CZ" b="1" dirty="0"/>
              <a:t> </a:t>
            </a:r>
            <a:r>
              <a:rPr lang="cs-CZ" altLang="cs-CZ" b="1" dirty="0" err="1"/>
              <a:t>mit</a:t>
            </a:r>
            <a:r>
              <a:rPr lang="cs-CZ" altLang="cs-CZ" b="1" dirty="0"/>
              <a:t> </a:t>
            </a:r>
            <a:r>
              <a:rPr lang="cs-CZ" altLang="cs-CZ" b="1" dirty="0" err="1"/>
              <a:t>Phantasie</a:t>
            </a:r>
            <a:r>
              <a:rPr lang="cs-CZ" altLang="cs-CZ" b="1" dirty="0"/>
              <a:t>“ – </a:t>
            </a:r>
            <a:r>
              <a:rPr lang="cs-CZ" altLang="cs-CZ" b="1" dirty="0" err="1"/>
              <a:t>Infos</a:t>
            </a:r>
            <a:r>
              <a:rPr lang="cs-CZ" altLang="cs-CZ" b="1" dirty="0"/>
              <a:t> </a:t>
            </a:r>
            <a:r>
              <a:rPr lang="cs-CZ" altLang="cs-CZ" b="1" dirty="0" err="1"/>
              <a:t>aus</a:t>
            </a:r>
            <a:r>
              <a:rPr lang="cs-CZ" altLang="cs-CZ" b="1" dirty="0"/>
              <a:t> </a:t>
            </a:r>
            <a:r>
              <a:rPr lang="cs-CZ" altLang="cs-CZ" b="1" dirty="0" err="1"/>
              <a:t>subjektiver</a:t>
            </a:r>
            <a:r>
              <a:rPr lang="cs-CZ" altLang="cs-CZ" b="1" dirty="0"/>
              <a:t> </a:t>
            </a:r>
            <a:r>
              <a:rPr lang="cs-CZ" altLang="cs-CZ" b="1" dirty="0" err="1"/>
              <a:t>Perspektive</a:t>
            </a:r>
            <a:endParaRPr lang="cs-CZ" altLang="cs-CZ" b="1" dirty="0"/>
          </a:p>
          <a:p>
            <a:pPr>
              <a:lnSpc>
                <a:spcPct val="80000"/>
              </a:lnSpc>
              <a:buNone/>
            </a:pPr>
            <a:r>
              <a:rPr lang="cs-CZ" altLang="cs-CZ" dirty="0"/>
              <a:t> </a:t>
            </a:r>
          </a:p>
          <a:p>
            <a:pPr>
              <a:lnSpc>
                <a:spcPct val="80000"/>
              </a:lnSpc>
            </a:pPr>
            <a:r>
              <a:rPr lang="cs-CZ" altLang="cs-CZ" b="1" dirty="0" err="1">
                <a:solidFill>
                  <a:srgbClr val="FF0000"/>
                </a:solidFill>
              </a:rPr>
              <a:t>Bizentrierte</a:t>
            </a:r>
            <a:r>
              <a:rPr lang="cs-CZ" altLang="cs-CZ" b="1" dirty="0">
                <a:solidFill>
                  <a:srgbClr val="FF0000"/>
                </a:solidFill>
              </a:rPr>
              <a:t> </a:t>
            </a:r>
            <a:r>
              <a:rPr lang="cs-CZ" altLang="cs-CZ" b="1" dirty="0" err="1">
                <a:solidFill>
                  <a:srgbClr val="FF0000"/>
                </a:solidFill>
              </a:rPr>
              <a:t>Textsorten</a:t>
            </a:r>
            <a:r>
              <a:rPr lang="cs-CZ" altLang="cs-CZ" b="1" dirty="0"/>
              <a:t>: Interview, </a:t>
            </a:r>
            <a:r>
              <a:rPr lang="cs-CZ" altLang="cs-CZ" b="1" dirty="0" err="1"/>
              <a:t>Debatte</a:t>
            </a:r>
            <a:r>
              <a:rPr lang="cs-CZ" altLang="cs-CZ" b="1" dirty="0"/>
              <a:t>, </a:t>
            </a:r>
            <a:r>
              <a:rPr lang="cs-CZ" altLang="cs-CZ" b="1" dirty="0" err="1"/>
              <a:t>Talkshow</a:t>
            </a:r>
            <a:endParaRPr lang="cs-CZ" altLang="cs-CZ" b="1" dirty="0"/>
          </a:p>
          <a:p>
            <a:pPr>
              <a:lnSpc>
                <a:spcPct val="80000"/>
              </a:lnSpc>
              <a:buNone/>
            </a:pPr>
            <a:r>
              <a:rPr lang="cs-CZ" altLang="cs-CZ" dirty="0"/>
              <a:t> </a:t>
            </a:r>
          </a:p>
          <a:p>
            <a:pPr>
              <a:lnSpc>
                <a:spcPct val="80000"/>
              </a:lnSpc>
            </a:pPr>
            <a:r>
              <a:rPr lang="cs-CZ" altLang="cs-CZ" b="1" dirty="0" err="1">
                <a:solidFill>
                  <a:srgbClr val="FF0000"/>
                </a:solidFill>
              </a:rPr>
              <a:t>Feature</a:t>
            </a:r>
            <a:r>
              <a:rPr lang="cs-CZ" altLang="cs-CZ" b="1" dirty="0">
                <a:solidFill>
                  <a:srgbClr val="FF0000"/>
                </a:solidFill>
              </a:rPr>
              <a:t>: </a:t>
            </a:r>
            <a:r>
              <a:rPr lang="cs-CZ" altLang="cs-CZ" b="1" dirty="0"/>
              <a:t>„</a:t>
            </a:r>
            <a:r>
              <a:rPr lang="cs-CZ" altLang="cs-CZ" b="1" dirty="0" err="1"/>
              <a:t>Mischform</a:t>
            </a:r>
            <a:r>
              <a:rPr lang="cs-CZ" altLang="cs-CZ" b="1" dirty="0"/>
              <a:t>“ – </a:t>
            </a:r>
            <a:r>
              <a:rPr lang="cs-CZ" altLang="cs-CZ" b="1" dirty="0" err="1"/>
              <a:t>Bericht</a:t>
            </a:r>
            <a:r>
              <a:rPr lang="cs-CZ" altLang="cs-CZ" b="1" dirty="0"/>
              <a:t>, </a:t>
            </a:r>
            <a:r>
              <a:rPr lang="cs-CZ" altLang="cs-CZ" b="1" dirty="0" err="1"/>
              <a:t>Kommentar</a:t>
            </a:r>
            <a:r>
              <a:rPr lang="cs-CZ" altLang="cs-CZ" b="1" dirty="0"/>
              <a:t>, </a:t>
            </a:r>
            <a:r>
              <a:rPr lang="cs-CZ" altLang="cs-CZ" b="1" dirty="0" err="1"/>
              <a:t>Reportage</a:t>
            </a:r>
            <a:r>
              <a:rPr lang="cs-CZ" altLang="cs-CZ" b="1" dirty="0"/>
              <a:t>, Interview</a:t>
            </a:r>
          </a:p>
          <a:p>
            <a:pPr>
              <a:lnSpc>
                <a:spcPct val="80000"/>
              </a:lnSpc>
              <a:buNone/>
            </a:pPr>
            <a:r>
              <a:rPr lang="cs-CZ" altLang="cs-CZ" dirty="0"/>
              <a:t> </a:t>
            </a:r>
          </a:p>
          <a:p>
            <a:pPr>
              <a:lnSpc>
                <a:spcPct val="80000"/>
              </a:lnSpc>
            </a:pPr>
            <a:r>
              <a:rPr lang="cs-CZ" altLang="cs-CZ" b="1" dirty="0" err="1">
                <a:solidFill>
                  <a:srgbClr val="FF0000"/>
                </a:solidFill>
              </a:rPr>
              <a:t>Instruierend-anweisende</a:t>
            </a:r>
            <a:r>
              <a:rPr lang="cs-CZ" altLang="cs-CZ" b="1" dirty="0">
                <a:solidFill>
                  <a:srgbClr val="FF0000"/>
                </a:solidFill>
              </a:rPr>
              <a:t> </a:t>
            </a:r>
            <a:r>
              <a:rPr lang="cs-CZ" altLang="cs-CZ" b="1" dirty="0" err="1">
                <a:solidFill>
                  <a:srgbClr val="FF0000"/>
                </a:solidFill>
              </a:rPr>
              <a:t>Textsorten</a:t>
            </a:r>
            <a:r>
              <a:rPr lang="cs-CZ" altLang="cs-CZ" dirty="0">
                <a:solidFill>
                  <a:srgbClr val="FF0000"/>
                </a:solidFill>
              </a:rPr>
              <a:t>: </a:t>
            </a:r>
            <a:r>
              <a:rPr lang="cs-CZ" altLang="cs-CZ" b="1" dirty="0" err="1"/>
              <a:t>Ratgebungen</a:t>
            </a:r>
            <a:r>
              <a:rPr lang="cs-CZ" altLang="cs-CZ" b="1" dirty="0">
                <a:latin typeface="Arial" panose="020B0604020202020204" pitchFamily="34" charset="0"/>
              </a:rPr>
              <a:t>,</a:t>
            </a:r>
            <a:r>
              <a:rPr lang="cs-CZ" altLang="cs-CZ" b="1" dirty="0"/>
              <a:t> </a:t>
            </a:r>
            <a:r>
              <a:rPr lang="cs-CZ" altLang="cs-CZ" b="1" dirty="0" err="1"/>
              <a:t>Handlungsanleitungen</a:t>
            </a:r>
            <a:r>
              <a:rPr lang="cs-CZ" altLang="cs-CZ" b="1" dirty="0">
                <a:latin typeface="Arial" panose="020B0604020202020204" pitchFamily="34" charset="0"/>
              </a:rPr>
              <a:t>, </a:t>
            </a:r>
            <a:r>
              <a:rPr lang="cs-CZ" altLang="cs-CZ" b="1" dirty="0" err="1">
                <a:latin typeface="Arial" panose="020B0604020202020204" pitchFamily="34" charset="0"/>
              </a:rPr>
              <a:t>Kochrezepte</a:t>
            </a:r>
            <a:endParaRPr lang="cs-CZ" altLang="cs-CZ" b="1" dirty="0">
              <a:latin typeface="Arial" panose="020B0604020202020204" pitchFamily="34" charset="0"/>
            </a:endParaRPr>
          </a:p>
          <a:p>
            <a:pPr>
              <a:lnSpc>
                <a:spcPct val="80000"/>
              </a:lnSpc>
              <a:buNone/>
            </a:pPr>
            <a:r>
              <a:rPr lang="cs-CZ" altLang="cs-CZ" dirty="0"/>
              <a:t> </a:t>
            </a:r>
          </a:p>
          <a:p>
            <a:pPr>
              <a:lnSpc>
                <a:spcPct val="80000"/>
              </a:lnSpc>
            </a:pPr>
            <a:r>
              <a:rPr lang="cs-CZ" altLang="cs-CZ" b="1" dirty="0">
                <a:solidFill>
                  <a:srgbClr val="00B050"/>
                </a:solidFill>
              </a:rPr>
              <a:t> </a:t>
            </a:r>
            <a:r>
              <a:rPr lang="cs-CZ" altLang="cs-CZ" b="1" dirty="0" err="1">
                <a:solidFill>
                  <a:srgbClr val="00B050"/>
                </a:solidFill>
              </a:rPr>
              <a:t>Werbung</a:t>
            </a:r>
            <a:endParaRPr lang="cs-CZ" altLang="cs-CZ" dirty="0">
              <a:solidFill>
                <a:srgbClr val="00B050"/>
              </a:solidFill>
            </a:endParaRPr>
          </a:p>
          <a:p>
            <a:pPr>
              <a:lnSpc>
                <a:spcPct val="80000"/>
              </a:lnSpc>
              <a:buNone/>
            </a:pPr>
            <a:r>
              <a:rPr lang="cs-CZ" altLang="cs-CZ" b="1" dirty="0"/>
              <a:t> </a:t>
            </a:r>
            <a:endParaRPr lang="cs-CZ" altLang="cs-CZ" dirty="0"/>
          </a:p>
          <a:p>
            <a:pPr>
              <a:lnSpc>
                <a:spcPct val="80000"/>
              </a:lnSpc>
            </a:pPr>
            <a:r>
              <a:rPr lang="cs-CZ" altLang="cs-CZ" b="1" dirty="0"/>
              <a:t> </a:t>
            </a:r>
            <a:r>
              <a:rPr lang="cs-CZ" altLang="cs-CZ" b="1" dirty="0" err="1">
                <a:solidFill>
                  <a:srgbClr val="00B050"/>
                </a:solidFill>
              </a:rPr>
              <a:t>Leserbrief</a:t>
            </a:r>
            <a:r>
              <a:rPr lang="cs-CZ" altLang="cs-CZ" b="1" dirty="0">
                <a:solidFill>
                  <a:srgbClr val="00B050"/>
                </a:solidFill>
              </a:rPr>
              <a:t>, E-mails, </a:t>
            </a:r>
            <a:r>
              <a:rPr lang="cs-CZ" altLang="cs-CZ" b="1" dirty="0" err="1">
                <a:solidFill>
                  <a:srgbClr val="00B050"/>
                </a:solidFill>
              </a:rPr>
              <a:t>Internetforen</a:t>
            </a:r>
            <a:r>
              <a:rPr lang="cs-CZ" altLang="cs-CZ" b="1" dirty="0">
                <a:solidFill>
                  <a:srgbClr val="00B050"/>
                </a:solidFill>
              </a:rPr>
              <a:t>, </a:t>
            </a:r>
            <a:r>
              <a:rPr lang="cs-CZ" altLang="cs-CZ" b="1" dirty="0" err="1">
                <a:solidFill>
                  <a:srgbClr val="00B050"/>
                </a:solidFill>
              </a:rPr>
              <a:t>Blogs</a:t>
            </a:r>
            <a:r>
              <a:rPr lang="cs-CZ" altLang="cs-CZ" b="1" dirty="0">
                <a:solidFill>
                  <a:srgbClr val="00B050"/>
                </a:solidFill>
              </a:rPr>
              <a:t>...</a:t>
            </a:r>
            <a:endParaRPr lang="cs-CZ" altLang="cs-CZ" dirty="0">
              <a:solidFill>
                <a:srgbClr val="00B050"/>
              </a:solidFill>
            </a:endParaRPr>
          </a:p>
          <a:p>
            <a:endParaRPr lang="cs-CZ" dirty="0"/>
          </a:p>
        </p:txBody>
      </p:sp>
    </p:spTree>
    <p:extLst>
      <p:ext uri="{BB962C8B-B14F-4D97-AF65-F5344CB8AC3E}">
        <p14:creationId xmlns:p14="http://schemas.microsoft.com/office/powerpoint/2010/main" val="273804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257D18-9887-4DC3-8B7B-9B5DA889C2BB}"/>
              </a:ext>
            </a:extLst>
          </p:cNvPr>
          <p:cNvSpPr>
            <a:spLocks noGrp="1"/>
          </p:cNvSpPr>
          <p:nvPr>
            <p:ph type="title"/>
          </p:nvPr>
        </p:nvSpPr>
        <p:spPr/>
        <p:txBody>
          <a:bodyPr/>
          <a:lstStyle/>
          <a:p>
            <a:r>
              <a:rPr lang="cs-CZ" dirty="0" err="1"/>
              <a:t>Spezifische</a:t>
            </a:r>
            <a:r>
              <a:rPr lang="cs-CZ" dirty="0"/>
              <a:t> </a:t>
            </a:r>
            <a:r>
              <a:rPr lang="cs-CZ" dirty="0" err="1"/>
              <a:t>Textsorten</a:t>
            </a:r>
            <a:r>
              <a:rPr lang="cs-CZ" dirty="0"/>
              <a:t>:</a:t>
            </a:r>
          </a:p>
        </p:txBody>
      </p:sp>
      <p:sp>
        <p:nvSpPr>
          <p:cNvPr id="3" name="Zástupný obsah 2">
            <a:extLst>
              <a:ext uri="{FF2B5EF4-FFF2-40B4-BE49-F238E27FC236}">
                <a16:creationId xmlns:a16="http://schemas.microsoft.com/office/drawing/2014/main" id="{7BAEE9DA-6B38-4ABC-9020-1D42F16A7DD9}"/>
              </a:ext>
            </a:extLst>
          </p:cNvPr>
          <p:cNvSpPr>
            <a:spLocks noGrp="1"/>
          </p:cNvSpPr>
          <p:nvPr>
            <p:ph idx="1"/>
          </p:nvPr>
        </p:nvSpPr>
        <p:spPr/>
        <p:txBody>
          <a:bodyPr/>
          <a:lstStyle/>
          <a:p>
            <a:r>
              <a:rPr lang="cs-CZ" altLang="cs-CZ" b="1" dirty="0" err="1"/>
              <a:t>Infographik</a:t>
            </a:r>
            <a:r>
              <a:rPr lang="cs-CZ" altLang="cs-CZ" b="1" dirty="0"/>
              <a:t>: </a:t>
            </a:r>
            <a:r>
              <a:rPr lang="cs-CZ" altLang="cs-CZ" b="1" dirty="0" err="1"/>
              <a:t>Abbildungen</a:t>
            </a:r>
            <a:r>
              <a:rPr lang="cs-CZ" altLang="cs-CZ" b="1" dirty="0"/>
              <a:t>, </a:t>
            </a:r>
            <a:r>
              <a:rPr lang="cs-CZ" altLang="cs-CZ" b="1" dirty="0" err="1"/>
              <a:t>Fotos</a:t>
            </a:r>
            <a:r>
              <a:rPr lang="cs-CZ" altLang="cs-CZ" b="1" dirty="0"/>
              <a:t>, </a:t>
            </a:r>
            <a:r>
              <a:rPr lang="cs-CZ" altLang="cs-CZ" b="1" dirty="0" err="1"/>
              <a:t>Tabellen</a:t>
            </a:r>
            <a:r>
              <a:rPr lang="cs-CZ" altLang="cs-CZ" b="1" dirty="0"/>
              <a:t>, </a:t>
            </a:r>
            <a:r>
              <a:rPr lang="cs-CZ" altLang="cs-CZ" b="1" dirty="0" err="1"/>
              <a:t>Landkarten</a:t>
            </a:r>
            <a:r>
              <a:rPr lang="cs-CZ" altLang="cs-CZ" b="1" dirty="0"/>
              <a:t> – </a:t>
            </a:r>
            <a:r>
              <a:rPr lang="cs-CZ" altLang="cs-CZ" b="1" dirty="0" err="1">
                <a:solidFill>
                  <a:srgbClr val="FF0000"/>
                </a:solidFill>
              </a:rPr>
              <a:t>Wettervorhersage</a:t>
            </a:r>
            <a:endParaRPr lang="cs-CZ" altLang="cs-CZ" dirty="0">
              <a:solidFill>
                <a:srgbClr val="FF0000"/>
              </a:solidFill>
            </a:endParaRPr>
          </a:p>
          <a:p>
            <a:pPr>
              <a:buNone/>
            </a:pPr>
            <a:r>
              <a:rPr lang="cs-CZ" altLang="cs-CZ" b="1" dirty="0"/>
              <a:t> </a:t>
            </a:r>
            <a:endParaRPr lang="cs-CZ" altLang="cs-CZ" dirty="0"/>
          </a:p>
          <a:p>
            <a:r>
              <a:rPr lang="cs-CZ" altLang="cs-CZ" b="1" dirty="0"/>
              <a:t>On-line-</a:t>
            </a:r>
            <a:r>
              <a:rPr lang="cs-CZ" altLang="cs-CZ" b="1" dirty="0" err="1"/>
              <a:t>Versionen</a:t>
            </a:r>
            <a:r>
              <a:rPr lang="cs-CZ" altLang="cs-CZ" b="1" dirty="0"/>
              <a:t> der </a:t>
            </a:r>
            <a:r>
              <a:rPr lang="cs-CZ" altLang="cs-CZ" b="1" dirty="0" err="1"/>
              <a:t>Zeitungen</a:t>
            </a:r>
            <a:r>
              <a:rPr lang="cs-CZ" altLang="cs-CZ" b="1" dirty="0"/>
              <a:t> </a:t>
            </a:r>
            <a:r>
              <a:rPr lang="cs-CZ" altLang="cs-CZ" b="1" dirty="0" err="1"/>
              <a:t>und</a:t>
            </a:r>
            <a:r>
              <a:rPr lang="cs-CZ" altLang="cs-CZ" b="1" dirty="0"/>
              <a:t> </a:t>
            </a:r>
            <a:r>
              <a:rPr lang="cs-CZ" altLang="cs-CZ" b="1" dirty="0" err="1"/>
              <a:t>Zeitschriften</a:t>
            </a:r>
            <a:r>
              <a:rPr lang="cs-CZ" altLang="cs-CZ" b="1" dirty="0"/>
              <a:t> - </a:t>
            </a:r>
            <a:r>
              <a:rPr lang="cs-CZ" altLang="cs-CZ" b="1" dirty="0">
                <a:solidFill>
                  <a:srgbClr val="00B050"/>
                </a:solidFill>
              </a:rPr>
              <a:t>Hypertext</a:t>
            </a:r>
            <a:endParaRPr lang="cs-CZ" altLang="cs-CZ" dirty="0">
              <a:solidFill>
                <a:srgbClr val="00B050"/>
              </a:solidFill>
            </a:endParaRPr>
          </a:p>
          <a:p>
            <a:endParaRPr lang="cs-CZ" dirty="0"/>
          </a:p>
        </p:txBody>
      </p:sp>
    </p:spTree>
    <p:extLst>
      <p:ext uri="{BB962C8B-B14F-4D97-AF65-F5344CB8AC3E}">
        <p14:creationId xmlns:p14="http://schemas.microsoft.com/office/powerpoint/2010/main" val="153647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E273B-4DBE-4F60-A2F3-4B67C144E447}"/>
              </a:ext>
            </a:extLst>
          </p:cNvPr>
          <p:cNvSpPr>
            <a:spLocks noGrp="1"/>
          </p:cNvSpPr>
          <p:nvPr>
            <p:ph type="title"/>
          </p:nvPr>
        </p:nvSpPr>
        <p:spPr/>
        <p:txBody>
          <a:bodyPr/>
          <a:lstStyle/>
          <a:p>
            <a:r>
              <a:rPr lang="cs-CZ" altLang="cs-CZ" b="1" dirty="0">
                <a:solidFill>
                  <a:srgbClr val="FF0000"/>
                </a:solidFill>
              </a:rPr>
              <a:t>1.	</a:t>
            </a:r>
            <a:r>
              <a:rPr lang="cs-CZ" altLang="cs-CZ" b="1" dirty="0" err="1">
                <a:solidFill>
                  <a:srgbClr val="FF0000"/>
                </a:solidFill>
              </a:rPr>
              <a:t>Informationsbetonte</a:t>
            </a:r>
            <a:r>
              <a:rPr lang="cs-CZ" altLang="cs-CZ" b="1" dirty="0">
                <a:solidFill>
                  <a:srgbClr val="FF0000"/>
                </a:solidFill>
              </a:rPr>
              <a:t> </a:t>
            </a:r>
            <a:r>
              <a:rPr lang="cs-CZ" altLang="cs-CZ" b="1" dirty="0" err="1">
                <a:solidFill>
                  <a:srgbClr val="FF0000"/>
                </a:solidFill>
              </a:rPr>
              <a:t>Textsorten</a:t>
            </a:r>
            <a:r>
              <a:rPr lang="cs-CZ" altLang="cs-CZ" b="1" dirty="0">
                <a:solidFill>
                  <a:srgbClr val="FF0000"/>
                </a:solidFill>
              </a:rPr>
              <a:t>:</a:t>
            </a:r>
            <a:endParaRPr lang="cs-CZ" dirty="0">
              <a:solidFill>
                <a:srgbClr val="FF0000"/>
              </a:solidFill>
            </a:endParaRPr>
          </a:p>
        </p:txBody>
      </p:sp>
      <p:sp>
        <p:nvSpPr>
          <p:cNvPr id="3" name="Zástupný obsah 2">
            <a:extLst>
              <a:ext uri="{FF2B5EF4-FFF2-40B4-BE49-F238E27FC236}">
                <a16:creationId xmlns:a16="http://schemas.microsoft.com/office/drawing/2014/main" id="{7A498EDE-AABF-4BC4-88AA-01BD15956205}"/>
              </a:ext>
            </a:extLst>
          </p:cNvPr>
          <p:cNvSpPr>
            <a:spLocks noGrp="1"/>
          </p:cNvSpPr>
          <p:nvPr>
            <p:ph idx="1"/>
          </p:nvPr>
        </p:nvSpPr>
        <p:spPr/>
        <p:txBody>
          <a:bodyPr>
            <a:normAutofit fontScale="62500" lnSpcReduction="20000"/>
          </a:bodyPr>
          <a:lstStyle/>
          <a:p>
            <a:pPr eaLnBrk="1" hangingPunct="1">
              <a:buFont typeface="Arial" panose="020B0604020202020204" pitchFamily="34" charset="0"/>
              <a:buNone/>
            </a:pPr>
            <a:r>
              <a:rPr lang="cs-CZ" altLang="cs-CZ" sz="1800" b="1" dirty="0"/>
              <a:t>1.1. </a:t>
            </a:r>
            <a:r>
              <a:rPr lang="cs-CZ" altLang="cs-CZ" sz="1800" b="1" dirty="0">
                <a:solidFill>
                  <a:srgbClr val="FF0000"/>
                </a:solidFill>
              </a:rPr>
              <a:t> </a:t>
            </a:r>
            <a:r>
              <a:rPr lang="cs-CZ" altLang="cs-CZ" sz="1800" b="1" dirty="0" err="1">
                <a:solidFill>
                  <a:srgbClr val="FF0000"/>
                </a:solidFill>
              </a:rPr>
              <a:t>Meldung</a:t>
            </a:r>
            <a:r>
              <a:rPr lang="cs-CZ" altLang="cs-CZ" sz="1800" b="1" dirty="0"/>
              <a:t>:</a:t>
            </a:r>
            <a:endParaRPr lang="cs-CZ" altLang="cs-CZ" sz="1800" dirty="0"/>
          </a:p>
          <a:p>
            <a:pPr eaLnBrk="1" hangingPunct="1">
              <a:buFont typeface="Arial" panose="020B0604020202020204" pitchFamily="34" charset="0"/>
              <a:buNone/>
            </a:pPr>
            <a:r>
              <a:rPr lang="cs-CZ" altLang="cs-CZ" sz="1800" dirty="0"/>
              <a:t> </a:t>
            </a:r>
          </a:p>
          <a:p>
            <a:pPr eaLnBrk="1" hangingPunct="1">
              <a:buFont typeface="Arial" panose="020B0604020202020204" pitchFamily="34" charset="0"/>
              <a:buNone/>
            </a:pPr>
            <a:r>
              <a:rPr lang="cs-CZ" altLang="cs-CZ" sz="1800" b="1" dirty="0" err="1"/>
              <a:t>die</a:t>
            </a:r>
            <a:r>
              <a:rPr lang="cs-CZ" altLang="cs-CZ" sz="1800" b="1" dirty="0"/>
              <a:t> </a:t>
            </a:r>
            <a:r>
              <a:rPr lang="cs-CZ" altLang="cs-CZ" sz="1800" b="1" dirty="0" err="1"/>
              <a:t>elementarteste</a:t>
            </a:r>
            <a:r>
              <a:rPr lang="cs-CZ" altLang="cs-CZ" sz="1800" b="1" dirty="0"/>
              <a:t> </a:t>
            </a:r>
            <a:r>
              <a:rPr lang="cs-CZ" altLang="cs-CZ" sz="1800" b="1" dirty="0" err="1"/>
              <a:t>Textsorte</a:t>
            </a:r>
            <a:endParaRPr lang="cs-CZ" altLang="cs-CZ" sz="1800" b="1" dirty="0"/>
          </a:p>
          <a:p>
            <a:pPr eaLnBrk="1" hangingPunct="1">
              <a:buFont typeface="Arial" panose="020B0604020202020204" pitchFamily="34" charset="0"/>
              <a:buNone/>
            </a:pPr>
            <a:r>
              <a:rPr lang="cs-CZ" altLang="cs-CZ" sz="1800" b="1" dirty="0" err="1"/>
              <a:t>einfache</a:t>
            </a:r>
            <a:r>
              <a:rPr lang="cs-CZ" altLang="cs-CZ" sz="1800" b="1" dirty="0"/>
              <a:t> </a:t>
            </a:r>
            <a:r>
              <a:rPr lang="cs-CZ" altLang="cs-CZ" sz="1800" b="1" dirty="0" err="1"/>
              <a:t>Sachverhaltsdarstellung</a:t>
            </a:r>
            <a:endParaRPr lang="cs-CZ" altLang="cs-CZ" sz="1800" b="1" dirty="0"/>
          </a:p>
          <a:p>
            <a:pPr eaLnBrk="1" hangingPunct="1">
              <a:buFont typeface="Arial" panose="020B0604020202020204" pitchFamily="34" charset="0"/>
              <a:buNone/>
            </a:pPr>
            <a:r>
              <a:rPr lang="cs-CZ" altLang="cs-CZ" sz="1800" b="1" dirty="0" err="1"/>
              <a:t>ein</a:t>
            </a:r>
            <a:r>
              <a:rPr lang="cs-CZ" altLang="cs-CZ" sz="1800" b="1" dirty="0"/>
              <a:t> </a:t>
            </a:r>
            <a:r>
              <a:rPr lang="cs-CZ" altLang="cs-CZ" sz="1800" b="1" dirty="0" err="1"/>
              <a:t>Ereignis</a:t>
            </a:r>
            <a:r>
              <a:rPr lang="cs-CZ" altLang="cs-CZ" sz="1800" b="1" dirty="0"/>
              <a:t> </a:t>
            </a:r>
            <a:r>
              <a:rPr lang="cs-CZ" altLang="cs-CZ" sz="1800" b="1" dirty="0" err="1"/>
              <a:t>hat</a:t>
            </a:r>
            <a:r>
              <a:rPr lang="cs-CZ" altLang="cs-CZ" sz="1800" b="1" dirty="0"/>
              <a:t> </a:t>
            </a:r>
            <a:r>
              <a:rPr lang="cs-CZ" altLang="cs-CZ" sz="1800" b="1" dirty="0" err="1"/>
              <a:t>stattgefunden</a:t>
            </a:r>
            <a:r>
              <a:rPr lang="cs-CZ" altLang="cs-CZ" sz="1800" b="1" dirty="0"/>
              <a:t> </a:t>
            </a:r>
            <a:r>
              <a:rPr lang="cs-CZ" altLang="cs-CZ" sz="1800" b="1" i="1" dirty="0"/>
              <a:t>– </a:t>
            </a:r>
            <a:r>
              <a:rPr lang="de-DE" altLang="cs-CZ" sz="1800" b="1" i="1" dirty="0"/>
              <a:t> X.Z. wegen Mordes angeklagt</a:t>
            </a:r>
            <a:endParaRPr lang="cs-CZ" altLang="cs-CZ" sz="1800" b="1" dirty="0"/>
          </a:p>
          <a:p>
            <a:pPr eaLnBrk="1" hangingPunct="1">
              <a:buFont typeface="Arial" panose="020B0604020202020204" pitchFamily="34" charset="0"/>
              <a:buNone/>
            </a:pPr>
            <a:r>
              <a:rPr lang="cs-CZ" altLang="cs-CZ" sz="1800" b="1" dirty="0" err="1"/>
              <a:t>ein</a:t>
            </a:r>
            <a:r>
              <a:rPr lang="cs-CZ" altLang="cs-CZ" sz="1800" b="1" dirty="0"/>
              <a:t> </a:t>
            </a:r>
            <a:r>
              <a:rPr lang="cs-CZ" altLang="cs-CZ" sz="1800" b="1" dirty="0" err="1"/>
              <a:t>bestimmter</a:t>
            </a:r>
            <a:r>
              <a:rPr lang="cs-CZ" altLang="cs-CZ" sz="1800" b="1" dirty="0"/>
              <a:t> </a:t>
            </a:r>
            <a:r>
              <a:rPr lang="cs-CZ" altLang="cs-CZ" sz="1800" b="1" dirty="0" err="1"/>
              <a:t>Zustand</a:t>
            </a:r>
            <a:r>
              <a:rPr lang="cs-CZ" altLang="cs-CZ" sz="1800" b="1" dirty="0"/>
              <a:t> </a:t>
            </a:r>
            <a:r>
              <a:rPr lang="cs-CZ" altLang="cs-CZ" sz="1800" b="1" dirty="0" err="1"/>
              <a:t>ist</a:t>
            </a:r>
            <a:r>
              <a:rPr lang="cs-CZ" altLang="cs-CZ" sz="1800" b="1" dirty="0"/>
              <a:t> </a:t>
            </a:r>
            <a:r>
              <a:rPr lang="cs-CZ" altLang="cs-CZ" sz="1800" b="1" dirty="0" err="1"/>
              <a:t>eingetreten</a:t>
            </a:r>
            <a:r>
              <a:rPr lang="cs-CZ" altLang="cs-CZ" sz="1800" b="1" dirty="0"/>
              <a:t> – </a:t>
            </a:r>
            <a:r>
              <a:rPr lang="cs-CZ" altLang="cs-CZ" sz="1800" b="1" i="1" dirty="0" err="1"/>
              <a:t>Teure</a:t>
            </a:r>
            <a:r>
              <a:rPr lang="cs-CZ" altLang="cs-CZ" sz="1800" b="1" i="1" dirty="0"/>
              <a:t> </a:t>
            </a:r>
            <a:r>
              <a:rPr lang="cs-CZ" altLang="cs-CZ" sz="1800" b="1" i="1" dirty="0" err="1"/>
              <a:t>Krankheiten</a:t>
            </a:r>
            <a:r>
              <a:rPr lang="cs-CZ" altLang="cs-CZ" sz="1800" b="1" i="1" dirty="0"/>
              <a:t>, </a:t>
            </a:r>
            <a:r>
              <a:rPr lang="cs-CZ" altLang="cs-CZ" sz="1800" b="1" i="1" dirty="0" err="1"/>
              <a:t>Verspätung</a:t>
            </a:r>
            <a:r>
              <a:rPr lang="cs-CZ" altLang="cs-CZ" sz="1800" b="1" i="1" dirty="0"/>
              <a:t> </a:t>
            </a:r>
            <a:r>
              <a:rPr lang="cs-CZ" altLang="cs-CZ" sz="1800" b="1" i="1" dirty="0" err="1"/>
              <a:t>droht</a:t>
            </a:r>
            <a:endParaRPr lang="cs-CZ" altLang="cs-CZ" sz="1800" b="1" dirty="0"/>
          </a:p>
          <a:p>
            <a:pPr eaLnBrk="1" hangingPunct="1">
              <a:buFont typeface="Arial" panose="020B0604020202020204" pitchFamily="34" charset="0"/>
              <a:buNone/>
            </a:pPr>
            <a:r>
              <a:rPr lang="cs-CZ" altLang="cs-CZ" sz="1800" b="1" dirty="0"/>
              <a:t>(oder </a:t>
            </a:r>
            <a:r>
              <a:rPr lang="cs-CZ" altLang="cs-CZ" sz="1800" b="1" dirty="0" err="1"/>
              <a:t>wird</a:t>
            </a:r>
            <a:r>
              <a:rPr lang="cs-CZ" altLang="cs-CZ" sz="1800" b="1" dirty="0"/>
              <a:t> </a:t>
            </a:r>
            <a:r>
              <a:rPr lang="cs-CZ" altLang="cs-CZ" sz="1800" b="1" dirty="0" err="1"/>
              <a:t>eintreten</a:t>
            </a:r>
            <a:r>
              <a:rPr lang="cs-CZ" altLang="cs-CZ" sz="1800" b="1" dirty="0"/>
              <a:t>)</a:t>
            </a:r>
          </a:p>
          <a:p>
            <a:pPr eaLnBrk="1" hangingPunct="1">
              <a:buFont typeface="Arial" panose="020B0604020202020204" pitchFamily="34" charset="0"/>
              <a:buNone/>
            </a:pPr>
            <a:r>
              <a:rPr lang="cs-CZ" altLang="cs-CZ" sz="1800" b="1" dirty="0" err="1"/>
              <a:t>keine</a:t>
            </a:r>
            <a:r>
              <a:rPr lang="cs-CZ" altLang="cs-CZ" sz="1800" b="1" dirty="0"/>
              <a:t> oder </a:t>
            </a:r>
            <a:r>
              <a:rPr lang="cs-CZ" altLang="cs-CZ" sz="1800" b="1" dirty="0" err="1"/>
              <a:t>minimale</a:t>
            </a:r>
            <a:r>
              <a:rPr lang="cs-CZ" altLang="cs-CZ" sz="1800" b="1" dirty="0"/>
              <a:t> </a:t>
            </a:r>
            <a:r>
              <a:rPr lang="cs-CZ" altLang="cs-CZ" sz="1800" b="1" dirty="0" err="1"/>
              <a:t>thematische</a:t>
            </a:r>
            <a:r>
              <a:rPr lang="cs-CZ" altLang="cs-CZ" sz="1800" b="1" dirty="0"/>
              <a:t> </a:t>
            </a:r>
            <a:r>
              <a:rPr lang="cs-CZ" altLang="cs-CZ" sz="1800" b="1" dirty="0" err="1"/>
              <a:t>Entfaltung</a:t>
            </a:r>
            <a:r>
              <a:rPr lang="cs-CZ" altLang="cs-CZ" sz="1800" b="1" dirty="0"/>
              <a:t>, </a:t>
            </a:r>
            <a:r>
              <a:rPr lang="cs-CZ" altLang="cs-CZ" sz="1800" b="1" dirty="0" err="1"/>
              <a:t>u.U</a:t>
            </a:r>
            <a:r>
              <a:rPr lang="cs-CZ" altLang="cs-CZ" sz="1800" b="1" dirty="0"/>
              <a:t>. </a:t>
            </a:r>
            <a:r>
              <a:rPr lang="cs-CZ" altLang="cs-CZ" sz="1800" b="1" dirty="0" err="1"/>
              <a:t>nur</a:t>
            </a:r>
            <a:r>
              <a:rPr lang="cs-CZ" altLang="cs-CZ" sz="1800" b="1" dirty="0"/>
              <a:t> </a:t>
            </a:r>
            <a:r>
              <a:rPr lang="cs-CZ" altLang="cs-CZ" sz="1800" b="1" dirty="0" err="1"/>
              <a:t>ein</a:t>
            </a:r>
            <a:r>
              <a:rPr lang="cs-CZ" altLang="cs-CZ" sz="1800" b="1" dirty="0"/>
              <a:t> </a:t>
            </a:r>
            <a:r>
              <a:rPr lang="cs-CZ" altLang="cs-CZ" sz="1800" b="1" dirty="0" err="1"/>
              <a:t>einziger</a:t>
            </a:r>
            <a:r>
              <a:rPr lang="cs-CZ" altLang="cs-CZ" sz="1800" b="1" dirty="0"/>
              <a:t> </a:t>
            </a:r>
            <a:r>
              <a:rPr lang="cs-CZ" altLang="cs-CZ" sz="1800" b="1" dirty="0" err="1"/>
              <a:t>Satz</a:t>
            </a:r>
            <a:r>
              <a:rPr lang="cs-CZ" altLang="cs-CZ" sz="1800" b="1" dirty="0"/>
              <a:t> (</a:t>
            </a:r>
            <a:r>
              <a:rPr lang="cs-CZ" altLang="cs-CZ" sz="1800" b="1" dirty="0" err="1"/>
              <a:t>Ellipse</a:t>
            </a:r>
            <a:r>
              <a:rPr lang="cs-CZ" altLang="cs-CZ" sz="1800" b="1" dirty="0"/>
              <a:t>)</a:t>
            </a:r>
          </a:p>
          <a:p>
            <a:pPr eaLnBrk="1" hangingPunct="1">
              <a:buFont typeface="Arial" panose="020B0604020202020204" pitchFamily="34" charset="0"/>
              <a:buNone/>
            </a:pPr>
            <a:r>
              <a:rPr lang="cs-CZ" altLang="cs-CZ" sz="1800" b="1" dirty="0" err="1"/>
              <a:t>Beispiel</a:t>
            </a:r>
            <a:r>
              <a:rPr lang="cs-CZ" altLang="cs-CZ" sz="1800" b="1" dirty="0"/>
              <a:t>: </a:t>
            </a:r>
            <a:r>
              <a:rPr lang="cs-CZ" altLang="cs-CZ" sz="1800" b="1" dirty="0" err="1"/>
              <a:t>Meldungen</a:t>
            </a:r>
            <a:r>
              <a:rPr lang="cs-CZ" altLang="cs-CZ" sz="1800" b="1" dirty="0"/>
              <a:t> </a:t>
            </a:r>
            <a:r>
              <a:rPr lang="cs-CZ" altLang="cs-CZ" sz="1800" b="1" dirty="0" err="1"/>
              <a:t>im</a:t>
            </a:r>
            <a:r>
              <a:rPr lang="cs-CZ" altLang="cs-CZ" sz="1800" b="1" dirty="0"/>
              <a:t> R &amp; F: </a:t>
            </a:r>
            <a:r>
              <a:rPr lang="cs-CZ" altLang="cs-CZ" sz="1800" b="1" i="1" dirty="0" err="1"/>
              <a:t>Sie</a:t>
            </a:r>
            <a:r>
              <a:rPr lang="cs-CZ" altLang="cs-CZ" sz="1800" b="1" i="1" dirty="0"/>
              <a:t> </a:t>
            </a:r>
            <a:r>
              <a:rPr lang="cs-CZ" altLang="cs-CZ" sz="1800" b="1" i="1" dirty="0" err="1"/>
              <a:t>hören</a:t>
            </a:r>
            <a:r>
              <a:rPr lang="cs-CZ" altLang="cs-CZ" sz="1800" b="1" i="1" dirty="0"/>
              <a:t> </a:t>
            </a:r>
            <a:r>
              <a:rPr lang="cs-CZ" altLang="cs-CZ" sz="1800" b="1" i="1" dirty="0" err="1"/>
              <a:t>Nachrichten</a:t>
            </a:r>
            <a:r>
              <a:rPr lang="cs-CZ" altLang="cs-CZ" sz="1800" b="1" i="1" dirty="0"/>
              <a:t>. </a:t>
            </a:r>
            <a:r>
              <a:rPr lang="cs-CZ" altLang="cs-CZ" sz="1800" b="1" i="1" dirty="0" err="1"/>
              <a:t>Zunächst</a:t>
            </a:r>
            <a:r>
              <a:rPr lang="cs-CZ" altLang="cs-CZ" sz="1800" b="1" i="1" dirty="0"/>
              <a:t> </a:t>
            </a:r>
            <a:r>
              <a:rPr lang="cs-CZ" altLang="cs-CZ" sz="1800" b="1" i="1" dirty="0" err="1"/>
              <a:t>die</a:t>
            </a:r>
            <a:r>
              <a:rPr lang="cs-CZ" altLang="cs-CZ" sz="1800" b="1" i="1" dirty="0"/>
              <a:t> </a:t>
            </a:r>
            <a:r>
              <a:rPr lang="cs-CZ" altLang="cs-CZ" sz="1800" b="1" i="1" dirty="0" err="1"/>
              <a:t>Meldungen</a:t>
            </a:r>
            <a:r>
              <a:rPr lang="cs-CZ" altLang="cs-CZ" sz="1800" b="1" i="1" dirty="0"/>
              <a:t>:… </a:t>
            </a:r>
            <a:r>
              <a:rPr lang="cs-CZ" altLang="cs-CZ" sz="1800" b="1" dirty="0" err="1"/>
              <a:t>im</a:t>
            </a:r>
            <a:r>
              <a:rPr lang="cs-CZ" altLang="cs-CZ" sz="1800" b="1" dirty="0"/>
              <a:t> F </a:t>
            </a:r>
            <a:r>
              <a:rPr lang="cs-CZ" altLang="cs-CZ" sz="1800" b="1" dirty="0" err="1"/>
              <a:t>mit</a:t>
            </a:r>
            <a:r>
              <a:rPr lang="cs-CZ" altLang="cs-CZ" sz="1800" b="1" dirty="0"/>
              <a:t> </a:t>
            </a:r>
            <a:r>
              <a:rPr lang="cs-CZ" altLang="cs-CZ" sz="1800" b="1" dirty="0" err="1"/>
              <a:t>Bildern</a:t>
            </a:r>
            <a:r>
              <a:rPr lang="cs-CZ" altLang="cs-CZ" sz="1800" b="1" dirty="0"/>
              <a:t> </a:t>
            </a:r>
            <a:r>
              <a:rPr lang="cs-CZ" altLang="cs-CZ" sz="1800" b="1" dirty="0" err="1"/>
              <a:t>begleitet</a:t>
            </a:r>
            <a:endParaRPr lang="cs-CZ" altLang="cs-CZ" sz="1800" b="1" dirty="0"/>
          </a:p>
          <a:p>
            <a:pPr eaLnBrk="1" hangingPunct="1">
              <a:buFont typeface="Arial" panose="020B0604020202020204" pitchFamily="34" charset="0"/>
              <a:buNone/>
            </a:pPr>
            <a:r>
              <a:rPr lang="cs-CZ" altLang="cs-CZ" sz="1800" b="1" dirty="0" err="1"/>
              <a:t>Sprachliche</a:t>
            </a:r>
            <a:r>
              <a:rPr lang="cs-CZ" altLang="cs-CZ" sz="1800" b="1" dirty="0"/>
              <a:t> </a:t>
            </a:r>
            <a:r>
              <a:rPr lang="cs-CZ" altLang="cs-CZ" sz="1800" b="1" dirty="0" err="1"/>
              <a:t>Realisierung</a:t>
            </a:r>
            <a:r>
              <a:rPr lang="cs-CZ" altLang="cs-CZ" sz="1800" b="1" dirty="0"/>
              <a:t>: </a:t>
            </a:r>
            <a:r>
              <a:rPr lang="cs-CZ" altLang="cs-CZ" sz="1800" b="1" dirty="0" err="1"/>
              <a:t>Einfachsätze</a:t>
            </a:r>
            <a:r>
              <a:rPr lang="cs-CZ" altLang="cs-CZ" sz="1800" b="1" dirty="0"/>
              <a:t>, </a:t>
            </a:r>
            <a:r>
              <a:rPr lang="cs-CZ" altLang="cs-CZ" sz="1800" b="1" dirty="0" err="1"/>
              <a:t>Nominalisierung</a:t>
            </a:r>
            <a:r>
              <a:rPr lang="cs-CZ" altLang="cs-CZ" sz="1800" b="1" dirty="0"/>
              <a:t>: </a:t>
            </a:r>
            <a:r>
              <a:rPr lang="cs-CZ" altLang="cs-CZ" sz="1800" b="1" i="1" dirty="0" err="1"/>
              <a:t>Beim</a:t>
            </a:r>
            <a:r>
              <a:rPr lang="cs-CZ" altLang="cs-CZ" sz="1800" b="1" i="1" dirty="0"/>
              <a:t> </a:t>
            </a:r>
            <a:r>
              <a:rPr lang="cs-CZ" altLang="cs-CZ" sz="1800" b="1" i="1" dirty="0" err="1"/>
              <a:t>Zusammenstoß</a:t>
            </a:r>
            <a:r>
              <a:rPr lang="cs-CZ" altLang="cs-CZ" sz="1800" b="1" i="1" dirty="0"/>
              <a:t> </a:t>
            </a:r>
            <a:r>
              <a:rPr lang="cs-CZ" altLang="cs-CZ" sz="1800" b="1" i="1" dirty="0" err="1"/>
              <a:t>zweier</a:t>
            </a:r>
            <a:r>
              <a:rPr lang="cs-CZ" altLang="cs-CZ" sz="1800" b="1" i="1" dirty="0"/>
              <a:t> </a:t>
            </a:r>
            <a:r>
              <a:rPr lang="cs-CZ" altLang="cs-CZ" sz="1800" b="1" i="1" dirty="0" err="1"/>
              <a:t>Straßenbahnen</a:t>
            </a:r>
            <a:r>
              <a:rPr lang="cs-CZ" altLang="cs-CZ" sz="1800" b="1" i="1" dirty="0"/>
              <a:t> </a:t>
            </a:r>
            <a:r>
              <a:rPr lang="cs-CZ" altLang="cs-CZ" sz="1800" b="1" i="1" dirty="0" err="1"/>
              <a:t>fünf</a:t>
            </a:r>
            <a:r>
              <a:rPr lang="cs-CZ" altLang="cs-CZ" sz="1800" b="1" i="1" dirty="0"/>
              <a:t> </a:t>
            </a:r>
            <a:r>
              <a:rPr lang="cs-CZ" altLang="cs-CZ" sz="1800" b="1" i="1" dirty="0" err="1"/>
              <a:t>Menschen</a:t>
            </a:r>
            <a:r>
              <a:rPr lang="cs-CZ" altLang="cs-CZ" sz="1800" b="1" i="1" dirty="0"/>
              <a:t> </a:t>
            </a:r>
            <a:r>
              <a:rPr lang="cs-CZ" altLang="cs-CZ" sz="1800" b="1" i="1" dirty="0" err="1"/>
              <a:t>getötet</a:t>
            </a:r>
            <a:r>
              <a:rPr lang="cs-CZ" altLang="cs-CZ" sz="1800" b="1" i="1" dirty="0"/>
              <a:t>…</a:t>
            </a:r>
            <a:endParaRPr lang="cs-CZ" altLang="cs-CZ" sz="1800" b="1" dirty="0"/>
          </a:p>
          <a:p>
            <a:pPr eaLnBrk="1" hangingPunct="1">
              <a:buFont typeface="Arial" panose="020B0604020202020204" pitchFamily="34" charset="0"/>
              <a:buNone/>
            </a:pPr>
            <a:r>
              <a:rPr lang="cs-CZ" altLang="cs-CZ" sz="1800" b="1" dirty="0" err="1"/>
              <a:t>syntaktische</a:t>
            </a:r>
            <a:r>
              <a:rPr lang="cs-CZ" altLang="cs-CZ" sz="1800" b="1" dirty="0"/>
              <a:t> </a:t>
            </a:r>
            <a:r>
              <a:rPr lang="cs-CZ" altLang="cs-CZ" sz="1800" b="1" dirty="0" err="1"/>
              <a:t>Komprimiertheit</a:t>
            </a:r>
            <a:endParaRPr lang="cs-CZ" altLang="cs-CZ" sz="1800" b="1" dirty="0"/>
          </a:p>
          <a:p>
            <a:pPr eaLnBrk="1" hangingPunct="1">
              <a:buFont typeface="Arial" panose="020B0604020202020204" pitchFamily="34" charset="0"/>
              <a:buNone/>
            </a:pPr>
            <a:r>
              <a:rPr lang="cs-CZ" altLang="cs-CZ" sz="1800" b="1" dirty="0" err="1"/>
              <a:t>dominierende</a:t>
            </a:r>
            <a:r>
              <a:rPr lang="cs-CZ" altLang="cs-CZ" sz="1800" b="1" dirty="0"/>
              <a:t> </a:t>
            </a:r>
            <a:r>
              <a:rPr lang="cs-CZ" altLang="cs-CZ" sz="1800" b="1" dirty="0" err="1"/>
              <a:t>sprachliche</a:t>
            </a:r>
            <a:r>
              <a:rPr lang="cs-CZ" altLang="cs-CZ" sz="1800" b="1" dirty="0"/>
              <a:t> </a:t>
            </a:r>
            <a:r>
              <a:rPr lang="cs-CZ" altLang="cs-CZ" sz="1800" b="1" dirty="0" err="1"/>
              <a:t>Handlung</a:t>
            </a:r>
            <a:r>
              <a:rPr lang="cs-CZ" altLang="cs-CZ" sz="1800" b="1" dirty="0"/>
              <a:t>: </a:t>
            </a:r>
            <a:r>
              <a:rPr lang="cs-CZ" altLang="cs-CZ" sz="1800" b="1" dirty="0" err="1"/>
              <a:t>die</a:t>
            </a:r>
            <a:r>
              <a:rPr lang="cs-CZ" altLang="cs-CZ" sz="1800" b="1" dirty="0"/>
              <a:t> </a:t>
            </a:r>
            <a:r>
              <a:rPr lang="cs-CZ" altLang="cs-CZ" sz="1800" b="1" dirty="0" err="1"/>
              <a:t>Mitteilung</a:t>
            </a:r>
            <a:r>
              <a:rPr lang="cs-CZ" altLang="cs-CZ" sz="1800" b="1" dirty="0"/>
              <a:t>, </a:t>
            </a:r>
            <a:r>
              <a:rPr lang="cs-CZ" altLang="cs-CZ" sz="1800" b="1" dirty="0" err="1"/>
              <a:t>Feststellungen</a:t>
            </a:r>
            <a:r>
              <a:rPr lang="cs-CZ" altLang="cs-CZ" sz="1800" b="1" dirty="0"/>
              <a:t>, </a:t>
            </a:r>
            <a:r>
              <a:rPr lang="cs-CZ" altLang="cs-CZ" sz="1800" b="1" dirty="0" err="1"/>
              <a:t>Behauptungen</a:t>
            </a:r>
            <a:endParaRPr lang="cs-CZ" altLang="cs-CZ" sz="1800" b="1" dirty="0"/>
          </a:p>
          <a:p>
            <a:pPr eaLnBrk="1" hangingPunct="1">
              <a:buFont typeface="Arial" panose="020B0604020202020204" pitchFamily="34" charset="0"/>
              <a:buNone/>
            </a:pPr>
            <a:r>
              <a:rPr lang="cs-CZ" altLang="cs-CZ" sz="1800" b="1" dirty="0" err="1"/>
              <a:t>Funktion</a:t>
            </a:r>
            <a:r>
              <a:rPr lang="cs-CZ" altLang="cs-CZ" sz="1800" b="1" dirty="0"/>
              <a:t>: </a:t>
            </a:r>
            <a:r>
              <a:rPr lang="cs-CZ" altLang="cs-CZ" sz="1800" b="1" dirty="0" err="1"/>
              <a:t>Informieren</a:t>
            </a:r>
            <a:endParaRPr lang="cs-CZ" altLang="cs-CZ" sz="1800" b="1" dirty="0"/>
          </a:p>
          <a:p>
            <a:endParaRPr lang="cs-CZ" dirty="0"/>
          </a:p>
        </p:txBody>
      </p:sp>
    </p:spTree>
    <p:extLst>
      <p:ext uri="{BB962C8B-B14F-4D97-AF65-F5344CB8AC3E}">
        <p14:creationId xmlns:p14="http://schemas.microsoft.com/office/powerpoint/2010/main" val="133933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25B121-D59A-4B7D-BB8A-3183DA3697F3}"/>
              </a:ext>
            </a:extLst>
          </p:cNvPr>
          <p:cNvSpPr>
            <a:spLocks noGrp="1"/>
          </p:cNvSpPr>
          <p:nvPr>
            <p:ph type="title"/>
          </p:nvPr>
        </p:nvSpPr>
        <p:spPr/>
        <p:txBody>
          <a:bodyPr>
            <a:normAutofit fontScale="90000"/>
          </a:bodyPr>
          <a:lstStyle/>
          <a:p>
            <a:r>
              <a:rPr lang="cs-CZ" altLang="cs-CZ" b="1" dirty="0">
                <a:solidFill>
                  <a:srgbClr val="FF0000"/>
                </a:solidFill>
              </a:rPr>
              <a:t>1.2.	</a:t>
            </a:r>
            <a:r>
              <a:rPr lang="cs-CZ" altLang="cs-CZ" b="1" dirty="0" err="1">
                <a:solidFill>
                  <a:srgbClr val="FF0000"/>
                </a:solidFill>
              </a:rPr>
              <a:t>Nachricht</a:t>
            </a:r>
            <a:br>
              <a:rPr lang="cs-CZ" altLang="cs-CZ" dirty="0">
                <a:solidFill>
                  <a:srgbClr val="FF0000"/>
                </a:solidFill>
              </a:rPr>
            </a:br>
            <a:r>
              <a:rPr lang="cs-CZ" altLang="cs-CZ" b="1" dirty="0">
                <a:solidFill>
                  <a:srgbClr val="FF0000"/>
                </a:solidFill>
              </a:rPr>
              <a:t>a)</a:t>
            </a:r>
            <a:r>
              <a:rPr lang="cs-CZ" altLang="cs-CZ" b="1" dirty="0" err="1">
                <a:solidFill>
                  <a:srgbClr val="FF0000"/>
                </a:solidFill>
              </a:rPr>
              <a:t>harte</a:t>
            </a:r>
            <a:r>
              <a:rPr lang="cs-CZ" altLang="cs-CZ" b="1" dirty="0">
                <a:solidFill>
                  <a:srgbClr val="FF0000"/>
                </a:solidFill>
              </a:rPr>
              <a:t> </a:t>
            </a:r>
            <a:r>
              <a:rPr lang="cs-CZ" altLang="cs-CZ" b="1" dirty="0" err="1">
                <a:solidFill>
                  <a:srgbClr val="FF0000"/>
                </a:solidFill>
              </a:rPr>
              <a:t>Nachricht</a:t>
            </a:r>
            <a:r>
              <a:rPr lang="cs-CZ" altLang="cs-CZ" b="1" dirty="0">
                <a:solidFill>
                  <a:srgbClr val="FF0000"/>
                </a:solidFill>
              </a:rPr>
              <a:t> (hard </a:t>
            </a:r>
            <a:r>
              <a:rPr lang="cs-CZ" altLang="cs-CZ" b="1" dirty="0" err="1">
                <a:solidFill>
                  <a:srgbClr val="FF0000"/>
                </a:solidFill>
              </a:rPr>
              <a:t>news</a:t>
            </a:r>
            <a:r>
              <a:rPr lang="cs-CZ" altLang="cs-CZ" b="1" dirty="0">
                <a:solidFill>
                  <a:srgbClr val="FF0000"/>
                </a:solidFill>
              </a:rPr>
              <a:t>):</a:t>
            </a:r>
            <a:br>
              <a:rPr lang="cs-CZ" altLang="cs-CZ" dirty="0"/>
            </a:br>
            <a:endParaRPr lang="cs-CZ" dirty="0"/>
          </a:p>
        </p:txBody>
      </p:sp>
      <p:sp>
        <p:nvSpPr>
          <p:cNvPr id="3" name="Zástupný obsah 2">
            <a:extLst>
              <a:ext uri="{FF2B5EF4-FFF2-40B4-BE49-F238E27FC236}">
                <a16:creationId xmlns:a16="http://schemas.microsoft.com/office/drawing/2014/main" id="{5CAF4FEB-EF42-4FE5-8D57-1E4993A5B088}"/>
              </a:ext>
            </a:extLst>
          </p:cNvPr>
          <p:cNvSpPr>
            <a:spLocks noGrp="1"/>
          </p:cNvSpPr>
          <p:nvPr>
            <p:ph idx="1"/>
          </p:nvPr>
        </p:nvSpPr>
        <p:spPr/>
        <p:txBody>
          <a:bodyPr>
            <a:normAutofit fontScale="85000" lnSpcReduction="10000"/>
          </a:bodyPr>
          <a:lstStyle/>
          <a:p>
            <a:pPr eaLnBrk="1" hangingPunct="1"/>
            <a:r>
              <a:rPr lang="cs-CZ" altLang="cs-CZ" sz="1800" b="1" dirty="0"/>
              <a:t>„</a:t>
            </a:r>
            <a:r>
              <a:rPr lang="cs-CZ" altLang="cs-CZ" sz="1800" b="1" dirty="0" err="1"/>
              <a:t>Urzelle</a:t>
            </a:r>
            <a:r>
              <a:rPr lang="cs-CZ" altLang="cs-CZ" sz="1800" b="1" dirty="0"/>
              <a:t>„ der </a:t>
            </a:r>
            <a:r>
              <a:rPr lang="cs-CZ" altLang="cs-CZ" sz="1800" b="1" dirty="0" err="1"/>
              <a:t>Zeitung</a:t>
            </a:r>
            <a:endParaRPr lang="cs-CZ" altLang="cs-CZ" sz="1800" b="1" dirty="0"/>
          </a:p>
          <a:p>
            <a:pPr eaLnBrk="1" hangingPunct="1"/>
            <a:r>
              <a:rPr lang="cs-CZ" altLang="cs-CZ" sz="1800" b="1" dirty="0" err="1"/>
              <a:t>Funktion</a:t>
            </a:r>
            <a:r>
              <a:rPr lang="cs-CZ" altLang="cs-CZ" sz="1800" b="1" dirty="0"/>
              <a:t>: den </a:t>
            </a:r>
            <a:r>
              <a:rPr lang="cs-CZ" altLang="cs-CZ" sz="1800" b="1" dirty="0" err="1"/>
              <a:t>Leser</a:t>
            </a:r>
            <a:r>
              <a:rPr lang="cs-CZ" altLang="cs-CZ" sz="1800" b="1" dirty="0"/>
              <a:t>/</a:t>
            </a:r>
            <a:r>
              <a:rPr lang="cs-CZ" altLang="cs-CZ" sz="1800" b="1" dirty="0" err="1"/>
              <a:t>Hörer</a:t>
            </a:r>
            <a:r>
              <a:rPr lang="cs-CZ" altLang="cs-CZ" sz="1800" b="1" dirty="0"/>
              <a:t> </a:t>
            </a:r>
            <a:r>
              <a:rPr lang="cs-CZ" altLang="cs-CZ" sz="1800" b="1" dirty="0" err="1"/>
              <a:t>aktuell</a:t>
            </a:r>
            <a:r>
              <a:rPr lang="cs-CZ" altLang="cs-CZ" sz="1800" b="1" dirty="0"/>
              <a:t>, </a:t>
            </a:r>
            <a:r>
              <a:rPr lang="cs-CZ" altLang="cs-CZ" sz="1800" b="1" dirty="0" err="1"/>
              <a:t>sachlich</a:t>
            </a:r>
            <a:r>
              <a:rPr lang="cs-CZ" altLang="cs-CZ" sz="1800" b="1" dirty="0"/>
              <a:t>, </a:t>
            </a:r>
            <a:r>
              <a:rPr lang="cs-CZ" altLang="cs-CZ" sz="1800" b="1" dirty="0" err="1"/>
              <a:t>d.h</a:t>
            </a:r>
            <a:r>
              <a:rPr lang="cs-CZ" altLang="cs-CZ" sz="1800" b="1" dirty="0"/>
              <a:t>. ohne </a:t>
            </a:r>
            <a:r>
              <a:rPr lang="cs-CZ" altLang="cs-CZ" sz="1800" b="1" dirty="0" err="1"/>
              <a:t>Beigabe</a:t>
            </a:r>
            <a:r>
              <a:rPr lang="cs-CZ" altLang="cs-CZ" sz="1800" b="1" dirty="0"/>
              <a:t> von </a:t>
            </a:r>
            <a:r>
              <a:rPr lang="cs-CZ" altLang="cs-CZ" sz="1800" b="1" dirty="0" err="1"/>
              <a:t>Kommentierung</a:t>
            </a:r>
            <a:r>
              <a:rPr lang="cs-CZ" altLang="cs-CZ" sz="1800" b="1" dirty="0"/>
              <a:t>, </a:t>
            </a:r>
            <a:r>
              <a:rPr lang="cs-CZ" altLang="cs-CZ" sz="1800" b="1" dirty="0" err="1"/>
              <a:t>und</a:t>
            </a:r>
            <a:r>
              <a:rPr lang="cs-CZ" altLang="cs-CZ" sz="1800" b="1" dirty="0"/>
              <a:t> </a:t>
            </a:r>
            <a:r>
              <a:rPr lang="cs-CZ" altLang="cs-CZ" sz="1800" b="1" dirty="0" err="1"/>
              <a:t>prägnant</a:t>
            </a:r>
            <a:r>
              <a:rPr lang="cs-CZ" altLang="cs-CZ" sz="1800" b="1" dirty="0"/>
              <a:t> </a:t>
            </a:r>
            <a:r>
              <a:rPr lang="cs-CZ" altLang="cs-CZ" sz="1800" b="1" dirty="0" err="1"/>
              <a:t>informieren</a:t>
            </a:r>
            <a:endParaRPr lang="cs-CZ" altLang="cs-CZ" sz="1800" b="1" dirty="0"/>
          </a:p>
          <a:p>
            <a:pPr eaLnBrk="1" hangingPunct="1"/>
            <a:r>
              <a:rPr lang="cs-CZ" altLang="cs-CZ" sz="1800" b="1" dirty="0" err="1"/>
              <a:t>Vermittlung</a:t>
            </a:r>
            <a:r>
              <a:rPr lang="cs-CZ" altLang="cs-CZ" sz="1800" b="1" dirty="0"/>
              <a:t> von </a:t>
            </a:r>
            <a:r>
              <a:rPr lang="cs-CZ" altLang="cs-CZ" sz="1800" b="1" dirty="0" err="1"/>
              <a:t>Informationen</a:t>
            </a:r>
            <a:r>
              <a:rPr lang="cs-CZ" altLang="cs-CZ" sz="1800" b="1" dirty="0"/>
              <a:t> in </a:t>
            </a:r>
            <a:r>
              <a:rPr lang="cs-CZ" altLang="cs-CZ" sz="1800" b="1" dirty="0" err="1"/>
              <a:t>möglichst</a:t>
            </a:r>
            <a:r>
              <a:rPr lang="cs-CZ" altLang="cs-CZ" sz="1800" b="1" dirty="0"/>
              <a:t> </a:t>
            </a:r>
            <a:r>
              <a:rPr lang="cs-CZ" altLang="cs-CZ" sz="1800" b="1" dirty="0" err="1"/>
              <a:t>knapper</a:t>
            </a:r>
            <a:r>
              <a:rPr lang="cs-CZ" altLang="cs-CZ" sz="1800" b="1" dirty="0"/>
              <a:t>, </a:t>
            </a:r>
            <a:r>
              <a:rPr lang="cs-CZ" altLang="cs-CZ" sz="1800" b="1" dirty="0" err="1"/>
              <a:t>unparteilicher</a:t>
            </a:r>
            <a:r>
              <a:rPr lang="cs-CZ" altLang="cs-CZ" sz="1800" b="1" dirty="0"/>
              <a:t> Weise</a:t>
            </a:r>
          </a:p>
          <a:p>
            <a:pPr eaLnBrk="1" hangingPunct="1"/>
            <a:r>
              <a:rPr lang="cs-CZ" altLang="cs-CZ" sz="1800" b="1" dirty="0" err="1"/>
              <a:t>Thema</a:t>
            </a:r>
            <a:r>
              <a:rPr lang="cs-CZ" altLang="cs-CZ" sz="1800" b="1" dirty="0"/>
              <a:t>: </a:t>
            </a:r>
            <a:r>
              <a:rPr lang="cs-CZ" altLang="cs-CZ" sz="1800" b="1" dirty="0" err="1"/>
              <a:t>Angelegenheiten</a:t>
            </a:r>
            <a:r>
              <a:rPr lang="cs-CZ" altLang="cs-CZ" sz="1800" b="1" dirty="0"/>
              <a:t> von </a:t>
            </a:r>
            <a:r>
              <a:rPr lang="cs-CZ" altLang="cs-CZ" sz="1800" b="1" dirty="0" err="1"/>
              <a:t>großer</a:t>
            </a:r>
            <a:r>
              <a:rPr lang="cs-CZ" altLang="cs-CZ" sz="1800" b="1" dirty="0"/>
              <a:t> </a:t>
            </a:r>
            <a:r>
              <a:rPr lang="cs-CZ" altLang="cs-CZ" sz="1800" b="1" dirty="0" err="1"/>
              <a:t>politischer</a:t>
            </a:r>
            <a:r>
              <a:rPr lang="cs-CZ" altLang="cs-CZ" sz="1800" b="1" dirty="0"/>
              <a:t>, </a:t>
            </a:r>
            <a:r>
              <a:rPr lang="cs-CZ" altLang="cs-CZ" sz="1800" b="1" dirty="0" err="1"/>
              <a:t>wirtschaftlicher</a:t>
            </a:r>
            <a:r>
              <a:rPr lang="cs-CZ" altLang="cs-CZ" sz="1800" b="1" dirty="0"/>
              <a:t> </a:t>
            </a:r>
            <a:r>
              <a:rPr lang="cs-CZ" altLang="cs-CZ" sz="1800" b="1" dirty="0" err="1"/>
              <a:t>und</a:t>
            </a:r>
            <a:r>
              <a:rPr lang="cs-CZ" altLang="cs-CZ" sz="1800" b="1" dirty="0"/>
              <a:t> </a:t>
            </a:r>
            <a:r>
              <a:rPr lang="cs-CZ" altLang="cs-CZ" sz="1800" b="1" dirty="0" err="1"/>
              <a:t>kultureller</a:t>
            </a:r>
            <a:r>
              <a:rPr lang="cs-CZ" altLang="cs-CZ" sz="1800" b="1" dirty="0"/>
              <a:t> </a:t>
            </a:r>
            <a:r>
              <a:rPr lang="cs-CZ" altLang="cs-CZ" sz="1800" b="1" dirty="0" err="1"/>
              <a:t>Bedeutung</a:t>
            </a:r>
            <a:endParaRPr lang="cs-CZ" altLang="cs-CZ" sz="1800" b="1" dirty="0"/>
          </a:p>
          <a:p>
            <a:pPr eaLnBrk="1" hangingPunct="1"/>
            <a:r>
              <a:rPr lang="cs-CZ" altLang="cs-CZ" sz="1800" b="1" dirty="0" err="1"/>
              <a:t>Textaufbau</a:t>
            </a:r>
            <a:r>
              <a:rPr lang="cs-CZ" altLang="cs-CZ" sz="1800" b="1" dirty="0"/>
              <a:t> – </a:t>
            </a:r>
            <a:r>
              <a:rPr lang="cs-CZ" altLang="cs-CZ" sz="1800" b="1" dirty="0" err="1"/>
              <a:t>festes</a:t>
            </a:r>
            <a:r>
              <a:rPr lang="cs-CZ" altLang="cs-CZ" sz="1800" b="1" dirty="0"/>
              <a:t> </a:t>
            </a:r>
            <a:r>
              <a:rPr lang="cs-CZ" altLang="cs-CZ" sz="1800" b="1" dirty="0" err="1"/>
              <a:t>Prinzip</a:t>
            </a:r>
            <a:r>
              <a:rPr lang="cs-CZ" altLang="cs-CZ" sz="1800" b="1" dirty="0"/>
              <a:t>: „</a:t>
            </a:r>
            <a:r>
              <a:rPr lang="cs-CZ" altLang="cs-CZ" sz="1800" b="1" dirty="0" err="1"/>
              <a:t>inverted</a:t>
            </a:r>
            <a:r>
              <a:rPr lang="cs-CZ" altLang="cs-CZ" sz="1800" b="1" dirty="0"/>
              <a:t> pyramid„. „top-</a:t>
            </a:r>
            <a:r>
              <a:rPr lang="cs-CZ" altLang="cs-CZ" sz="1800" b="1" dirty="0" err="1"/>
              <a:t>heavy</a:t>
            </a:r>
            <a:r>
              <a:rPr lang="cs-CZ" altLang="cs-CZ" sz="1800" b="1" dirty="0"/>
              <a:t>-</a:t>
            </a:r>
            <a:r>
              <a:rPr lang="cs-CZ" altLang="cs-CZ" sz="1800" b="1" dirty="0" err="1"/>
              <a:t>form</a:t>
            </a:r>
            <a:r>
              <a:rPr lang="cs-CZ" altLang="cs-CZ" sz="1800" b="1" dirty="0"/>
              <a:t>„: </a:t>
            </a:r>
            <a:r>
              <a:rPr lang="cs-CZ" altLang="cs-CZ" sz="1800" b="1" dirty="0" err="1"/>
              <a:t>Titel</a:t>
            </a:r>
            <a:r>
              <a:rPr lang="cs-CZ" altLang="cs-CZ" sz="1800" b="1" dirty="0"/>
              <a:t>: </a:t>
            </a:r>
            <a:r>
              <a:rPr lang="cs-CZ" altLang="cs-CZ" sz="1800" b="1" dirty="0" err="1"/>
              <a:t>die</a:t>
            </a:r>
            <a:r>
              <a:rPr lang="cs-CZ" altLang="cs-CZ" sz="1800" b="1" dirty="0"/>
              <a:t> </a:t>
            </a:r>
            <a:r>
              <a:rPr lang="cs-CZ" altLang="cs-CZ" sz="1800" b="1" dirty="0" err="1"/>
              <a:t>wichtigste</a:t>
            </a:r>
            <a:r>
              <a:rPr lang="cs-CZ" altLang="cs-CZ" sz="1800" b="1" dirty="0"/>
              <a:t> </a:t>
            </a:r>
            <a:r>
              <a:rPr lang="cs-CZ" altLang="cs-CZ" sz="1800" b="1" dirty="0" err="1"/>
              <a:t>Information</a:t>
            </a:r>
            <a:r>
              <a:rPr lang="cs-CZ" altLang="cs-CZ" sz="1800" b="1" dirty="0"/>
              <a:t>, </a:t>
            </a:r>
            <a:r>
              <a:rPr lang="cs-CZ" altLang="cs-CZ" sz="1800" b="1" dirty="0" err="1"/>
              <a:t>das</a:t>
            </a:r>
            <a:r>
              <a:rPr lang="cs-CZ" altLang="cs-CZ" sz="1800" b="1" dirty="0"/>
              <a:t> </a:t>
            </a:r>
            <a:r>
              <a:rPr lang="cs-CZ" altLang="cs-CZ" sz="1800" b="1" dirty="0" err="1"/>
              <a:t>Neue</a:t>
            </a:r>
            <a:r>
              <a:rPr lang="cs-CZ" altLang="cs-CZ" sz="1800" b="1" dirty="0"/>
              <a:t>; </a:t>
            </a:r>
            <a:r>
              <a:rPr lang="cs-CZ" altLang="cs-CZ" sz="1800" b="1" dirty="0" err="1"/>
              <a:t>Vorspann</a:t>
            </a:r>
            <a:r>
              <a:rPr lang="cs-CZ" altLang="cs-CZ" sz="1800" b="1" dirty="0"/>
              <a:t> (Lead);  Body (</a:t>
            </a:r>
            <a:r>
              <a:rPr lang="cs-CZ" altLang="cs-CZ" sz="1800" b="1" dirty="0" err="1"/>
              <a:t>Haupttext</a:t>
            </a:r>
            <a:r>
              <a:rPr lang="cs-CZ" altLang="cs-CZ" sz="1800" b="1" dirty="0"/>
              <a:t>) nach dem </a:t>
            </a:r>
            <a:r>
              <a:rPr lang="cs-CZ" altLang="cs-CZ" sz="1800" b="1" dirty="0" err="1"/>
              <a:t>Prinziup</a:t>
            </a:r>
            <a:r>
              <a:rPr lang="cs-CZ" altLang="cs-CZ" sz="1800" b="1" dirty="0"/>
              <a:t> der </a:t>
            </a:r>
            <a:r>
              <a:rPr lang="cs-CZ" altLang="cs-CZ" sz="1800" b="1" dirty="0" err="1"/>
              <a:t>abnehmenden</a:t>
            </a:r>
            <a:r>
              <a:rPr lang="cs-CZ" altLang="cs-CZ" sz="1800" b="1" dirty="0"/>
              <a:t> </a:t>
            </a:r>
            <a:r>
              <a:rPr lang="cs-CZ" altLang="cs-CZ" sz="1800" b="1" dirty="0" err="1"/>
              <a:t>Wichtigkeit</a:t>
            </a:r>
            <a:endParaRPr lang="cs-CZ" altLang="cs-CZ" sz="1800" b="1" dirty="0"/>
          </a:p>
          <a:p>
            <a:pPr eaLnBrk="1" hangingPunct="1"/>
            <a:r>
              <a:rPr lang="cs-CZ" altLang="cs-CZ" sz="1800" b="1" dirty="0" err="1"/>
              <a:t>Sprachhandlungen</a:t>
            </a:r>
            <a:r>
              <a:rPr lang="cs-CZ" altLang="cs-CZ" sz="1800" b="1" dirty="0"/>
              <a:t>: </a:t>
            </a:r>
            <a:r>
              <a:rPr lang="cs-CZ" altLang="cs-CZ" sz="1800" b="1" dirty="0" err="1"/>
              <a:t>Mitteilungen</a:t>
            </a:r>
            <a:r>
              <a:rPr lang="cs-CZ" altLang="cs-CZ" sz="1800" b="1" dirty="0"/>
              <a:t>, </a:t>
            </a:r>
            <a:r>
              <a:rPr lang="cs-CZ" altLang="cs-CZ" sz="1800" b="1" dirty="0" err="1"/>
              <a:t>Ankündigungen</a:t>
            </a:r>
            <a:r>
              <a:rPr lang="cs-CZ" altLang="cs-CZ" sz="1800" b="1" dirty="0"/>
              <a:t>, </a:t>
            </a:r>
            <a:r>
              <a:rPr lang="cs-CZ" altLang="cs-CZ" sz="1800" b="1" dirty="0" err="1"/>
              <a:t>Feststellungen</a:t>
            </a:r>
            <a:r>
              <a:rPr lang="cs-CZ" altLang="cs-CZ" sz="1800" b="1" dirty="0"/>
              <a:t>; </a:t>
            </a:r>
            <a:r>
              <a:rPr lang="cs-CZ" altLang="cs-CZ" sz="1800" b="1" dirty="0" err="1"/>
              <a:t>Behauptungen</a:t>
            </a:r>
            <a:r>
              <a:rPr lang="cs-CZ" altLang="cs-CZ" sz="1800" b="1" dirty="0"/>
              <a:t> u. </a:t>
            </a:r>
            <a:r>
              <a:rPr lang="cs-CZ" altLang="cs-CZ" sz="1800" b="1" dirty="0" err="1"/>
              <a:t>zusätzliche</a:t>
            </a:r>
            <a:r>
              <a:rPr lang="cs-CZ" altLang="cs-CZ" sz="1800" b="1" dirty="0"/>
              <a:t> </a:t>
            </a:r>
            <a:r>
              <a:rPr lang="cs-CZ" altLang="cs-CZ" sz="1800" b="1" dirty="0" err="1"/>
              <a:t>Erklärungen</a:t>
            </a:r>
            <a:r>
              <a:rPr lang="cs-CZ" altLang="cs-CZ" sz="1800" b="1" dirty="0"/>
              <a:t>, </a:t>
            </a:r>
            <a:r>
              <a:rPr lang="cs-CZ" altLang="cs-CZ" sz="1800" b="1" dirty="0" err="1"/>
              <a:t>spezifizierende</a:t>
            </a:r>
            <a:r>
              <a:rPr lang="cs-CZ" altLang="cs-CZ" sz="1800" b="1" dirty="0"/>
              <a:t> </a:t>
            </a:r>
            <a:r>
              <a:rPr lang="cs-CZ" altLang="cs-CZ" sz="1800" b="1" dirty="0" err="1"/>
              <a:t>Informationen</a:t>
            </a:r>
            <a:endParaRPr lang="cs-CZ" altLang="cs-CZ" sz="1800" b="1" dirty="0"/>
          </a:p>
          <a:p>
            <a:pPr eaLnBrk="1" hangingPunct="1"/>
            <a:r>
              <a:rPr lang="cs-CZ" altLang="cs-CZ" sz="1800" b="1" dirty="0" err="1"/>
              <a:t>Sprachliche</a:t>
            </a:r>
            <a:r>
              <a:rPr lang="cs-CZ" altLang="cs-CZ" sz="1800" b="1" dirty="0"/>
              <a:t> </a:t>
            </a:r>
            <a:r>
              <a:rPr lang="cs-CZ" altLang="cs-CZ" sz="1800" b="1" dirty="0" err="1"/>
              <a:t>Realisierung</a:t>
            </a:r>
            <a:r>
              <a:rPr lang="cs-CZ" altLang="cs-CZ" sz="1800" b="1" dirty="0"/>
              <a:t>: </a:t>
            </a:r>
            <a:r>
              <a:rPr lang="cs-CZ" altLang="cs-CZ" sz="1800" b="1" dirty="0" err="1"/>
              <a:t>Nominalisierung</a:t>
            </a:r>
            <a:r>
              <a:rPr lang="cs-CZ" altLang="cs-CZ" sz="1800" b="1" dirty="0"/>
              <a:t>, relativ komplexe </a:t>
            </a:r>
            <a:r>
              <a:rPr lang="cs-CZ" altLang="cs-CZ" sz="1800" b="1" dirty="0" err="1"/>
              <a:t>Sätze</a:t>
            </a:r>
            <a:r>
              <a:rPr lang="cs-CZ" altLang="cs-CZ" sz="1800" b="1" dirty="0"/>
              <a:t> </a:t>
            </a:r>
            <a:r>
              <a:rPr lang="cs-CZ" altLang="cs-CZ" sz="1800" b="1" dirty="0" err="1"/>
              <a:t>mit</a:t>
            </a:r>
            <a:r>
              <a:rPr lang="cs-CZ" altLang="cs-CZ" sz="1800" b="1" dirty="0"/>
              <a:t> </a:t>
            </a:r>
            <a:r>
              <a:rPr lang="cs-CZ" altLang="cs-CZ" sz="1800" b="1" dirty="0" err="1"/>
              <a:t>zusätzlichen</a:t>
            </a:r>
            <a:r>
              <a:rPr lang="cs-CZ" altLang="cs-CZ" sz="1800" b="1" dirty="0"/>
              <a:t> </a:t>
            </a:r>
            <a:r>
              <a:rPr lang="cs-CZ" altLang="cs-CZ" sz="1800" b="1" dirty="0" err="1"/>
              <a:t>Attribuierungen</a:t>
            </a:r>
            <a:r>
              <a:rPr lang="cs-CZ" altLang="cs-CZ" sz="1800" b="1" dirty="0"/>
              <a:t> </a:t>
            </a:r>
            <a:r>
              <a:rPr lang="cs-CZ" altLang="cs-CZ" sz="1800" b="1" dirty="0" err="1"/>
              <a:t>und</a:t>
            </a:r>
            <a:r>
              <a:rPr lang="cs-CZ" altLang="cs-CZ" sz="1800" b="1" dirty="0"/>
              <a:t> </a:t>
            </a:r>
            <a:r>
              <a:rPr lang="cs-CZ" altLang="cs-CZ" sz="1800" b="1" dirty="0" err="1"/>
              <a:t>präpositionalen</a:t>
            </a:r>
            <a:r>
              <a:rPr lang="cs-CZ" altLang="cs-CZ" sz="1800" b="1" dirty="0"/>
              <a:t> </a:t>
            </a:r>
            <a:r>
              <a:rPr lang="cs-CZ" altLang="cs-CZ" sz="1800" b="1" dirty="0" err="1"/>
              <a:t>Angaben</a:t>
            </a:r>
            <a:r>
              <a:rPr lang="cs-CZ" altLang="cs-CZ" sz="1800" b="1" dirty="0"/>
              <a:t>, relativ </a:t>
            </a:r>
            <a:r>
              <a:rPr lang="cs-CZ" altLang="cs-CZ" sz="1800" b="1" dirty="0" err="1"/>
              <a:t>hohe</a:t>
            </a:r>
            <a:r>
              <a:rPr lang="cs-CZ" altLang="cs-CZ" sz="1800" b="1" dirty="0"/>
              <a:t> </a:t>
            </a:r>
            <a:r>
              <a:rPr lang="cs-CZ" altLang="cs-CZ" sz="1800" b="1" dirty="0" err="1"/>
              <a:t>Frequenz</a:t>
            </a:r>
            <a:r>
              <a:rPr lang="cs-CZ" altLang="cs-CZ" sz="1800" b="1" dirty="0"/>
              <a:t> von </a:t>
            </a:r>
            <a:r>
              <a:rPr lang="cs-CZ" altLang="cs-CZ" sz="1800" b="1" dirty="0" err="1"/>
              <a:t>Adverbien</a:t>
            </a:r>
            <a:r>
              <a:rPr lang="cs-CZ" altLang="cs-CZ" sz="1800" b="1" dirty="0"/>
              <a:t>, </a:t>
            </a:r>
            <a:r>
              <a:rPr lang="cs-CZ" altLang="cs-CZ" sz="1800" b="1" dirty="0" err="1"/>
              <a:t>Partizipien</a:t>
            </a:r>
            <a:r>
              <a:rPr lang="cs-CZ" altLang="cs-CZ" sz="1800" b="1" dirty="0"/>
              <a:t>, </a:t>
            </a:r>
            <a:r>
              <a:rPr lang="cs-CZ" altLang="cs-CZ" sz="1800" b="1" dirty="0" err="1"/>
              <a:t>Adjektiven</a:t>
            </a:r>
            <a:r>
              <a:rPr lang="cs-CZ" altLang="cs-CZ" sz="1800" b="1" dirty="0"/>
              <a:t>, </a:t>
            </a:r>
            <a:r>
              <a:rPr lang="cs-CZ" altLang="cs-CZ" sz="1800" b="1" dirty="0" err="1"/>
              <a:t>Zitate</a:t>
            </a:r>
            <a:r>
              <a:rPr lang="cs-CZ" altLang="cs-CZ" sz="1800" b="1" dirty="0"/>
              <a:t>, </a:t>
            </a:r>
            <a:r>
              <a:rPr lang="cs-CZ" altLang="cs-CZ" sz="1800" b="1" dirty="0" err="1"/>
              <a:t>Vergleiche</a:t>
            </a:r>
            <a:r>
              <a:rPr lang="cs-CZ" altLang="cs-CZ" sz="1800" b="1" dirty="0"/>
              <a:t>: </a:t>
            </a:r>
            <a:r>
              <a:rPr lang="cs-CZ" altLang="cs-CZ" sz="1800" b="1" i="1" dirty="0" err="1"/>
              <a:t>wie</a:t>
            </a:r>
            <a:r>
              <a:rPr lang="cs-CZ" altLang="cs-CZ" sz="1800" b="1" i="1" dirty="0"/>
              <a:t> </a:t>
            </a:r>
            <a:r>
              <a:rPr lang="cs-CZ" altLang="cs-CZ" sz="1800" b="1" i="1" dirty="0" err="1"/>
              <a:t>ein</a:t>
            </a:r>
            <a:r>
              <a:rPr lang="cs-CZ" altLang="cs-CZ" sz="1800" b="1" i="1" dirty="0"/>
              <a:t> </a:t>
            </a:r>
            <a:r>
              <a:rPr lang="cs-CZ" altLang="cs-CZ" sz="1800" b="1" i="1" dirty="0" err="1"/>
              <a:t>Blitz</a:t>
            </a:r>
            <a:r>
              <a:rPr lang="cs-CZ" altLang="cs-CZ" sz="1800" b="1" i="1" dirty="0"/>
              <a:t>…</a:t>
            </a:r>
            <a:r>
              <a:rPr lang="cs-CZ" altLang="cs-CZ" sz="1800" b="1" dirty="0" err="1"/>
              <a:t>Realien</a:t>
            </a:r>
            <a:endParaRPr lang="cs-CZ" altLang="cs-CZ" sz="1800" b="1" dirty="0"/>
          </a:p>
          <a:p>
            <a:endParaRPr lang="cs-CZ" dirty="0"/>
          </a:p>
        </p:txBody>
      </p:sp>
    </p:spTree>
    <p:extLst>
      <p:ext uri="{BB962C8B-B14F-4D97-AF65-F5344CB8AC3E}">
        <p14:creationId xmlns:p14="http://schemas.microsoft.com/office/powerpoint/2010/main" val="12636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4B9B2-70D6-46D3-94C2-83A5DDA233B1}"/>
              </a:ext>
            </a:extLst>
          </p:cNvPr>
          <p:cNvSpPr>
            <a:spLocks noGrp="1"/>
          </p:cNvSpPr>
          <p:nvPr>
            <p:ph type="title"/>
          </p:nvPr>
        </p:nvSpPr>
        <p:spPr/>
        <p:txBody>
          <a:bodyPr/>
          <a:lstStyle/>
          <a:p>
            <a:r>
              <a:rPr lang="cs-CZ" altLang="cs-CZ" b="1" dirty="0">
                <a:solidFill>
                  <a:srgbClr val="FF0000"/>
                </a:solidFill>
              </a:rPr>
              <a:t>b) </a:t>
            </a:r>
            <a:r>
              <a:rPr lang="cs-CZ" altLang="cs-CZ" b="1" dirty="0" err="1">
                <a:solidFill>
                  <a:srgbClr val="FF0000"/>
                </a:solidFill>
              </a:rPr>
              <a:t>weiche</a:t>
            </a:r>
            <a:r>
              <a:rPr lang="cs-CZ" altLang="cs-CZ" b="1" dirty="0">
                <a:solidFill>
                  <a:srgbClr val="FF0000"/>
                </a:solidFill>
              </a:rPr>
              <a:t> </a:t>
            </a:r>
            <a:r>
              <a:rPr lang="cs-CZ" altLang="cs-CZ" b="1" dirty="0" err="1">
                <a:solidFill>
                  <a:srgbClr val="FF0000"/>
                </a:solidFill>
              </a:rPr>
              <a:t>Nachricht</a:t>
            </a:r>
            <a:r>
              <a:rPr lang="cs-CZ" altLang="cs-CZ" b="1" dirty="0">
                <a:solidFill>
                  <a:srgbClr val="FF0000"/>
                </a:solidFill>
              </a:rPr>
              <a:t> (soft </a:t>
            </a:r>
            <a:r>
              <a:rPr lang="cs-CZ" altLang="cs-CZ" b="1" dirty="0" err="1">
                <a:solidFill>
                  <a:srgbClr val="FF0000"/>
                </a:solidFill>
              </a:rPr>
              <a:t>news</a:t>
            </a:r>
            <a:r>
              <a:rPr lang="cs-CZ" altLang="cs-CZ" b="1" dirty="0">
                <a:solidFill>
                  <a:srgbClr val="FF0000"/>
                </a:solidFill>
              </a:rPr>
              <a:t>)</a:t>
            </a:r>
            <a:br>
              <a:rPr lang="cs-CZ" altLang="cs-CZ" dirty="0">
                <a:solidFill>
                  <a:srgbClr val="FF0000"/>
                </a:solidFill>
              </a:rPr>
            </a:br>
            <a:endParaRPr lang="cs-CZ" dirty="0">
              <a:solidFill>
                <a:srgbClr val="FF0000"/>
              </a:solidFill>
            </a:endParaRPr>
          </a:p>
        </p:txBody>
      </p:sp>
      <p:sp>
        <p:nvSpPr>
          <p:cNvPr id="3" name="Zástupný obsah 2">
            <a:extLst>
              <a:ext uri="{FF2B5EF4-FFF2-40B4-BE49-F238E27FC236}">
                <a16:creationId xmlns:a16="http://schemas.microsoft.com/office/drawing/2014/main" id="{5F468477-311B-471F-8837-56E70DAF1EA6}"/>
              </a:ext>
            </a:extLst>
          </p:cNvPr>
          <p:cNvSpPr>
            <a:spLocks noGrp="1"/>
          </p:cNvSpPr>
          <p:nvPr>
            <p:ph idx="1"/>
          </p:nvPr>
        </p:nvSpPr>
        <p:spPr/>
        <p:txBody>
          <a:bodyPr>
            <a:normAutofit lnSpcReduction="10000"/>
          </a:bodyPr>
          <a:lstStyle/>
          <a:p>
            <a:r>
              <a:rPr lang="cs-CZ" altLang="cs-CZ" b="1" dirty="0" err="1"/>
              <a:t>Themen</a:t>
            </a:r>
            <a:r>
              <a:rPr lang="cs-CZ" altLang="cs-CZ" b="1" dirty="0"/>
              <a:t>: </a:t>
            </a:r>
            <a:r>
              <a:rPr lang="cs-CZ" altLang="cs-CZ" b="1" dirty="0" err="1"/>
              <a:t>Skandale</a:t>
            </a:r>
            <a:r>
              <a:rPr lang="cs-CZ" altLang="cs-CZ" b="1" dirty="0"/>
              <a:t>, </a:t>
            </a:r>
            <a:r>
              <a:rPr lang="cs-CZ" altLang="cs-CZ" b="1" dirty="0" err="1"/>
              <a:t>Verbrechen</a:t>
            </a:r>
            <a:r>
              <a:rPr lang="cs-CZ" altLang="cs-CZ" b="1" dirty="0"/>
              <a:t>, </a:t>
            </a:r>
            <a:r>
              <a:rPr lang="cs-CZ" altLang="cs-CZ" b="1" dirty="0" err="1"/>
              <a:t>Naturkatastrophen</a:t>
            </a:r>
            <a:r>
              <a:rPr lang="cs-CZ" altLang="cs-CZ" b="1" dirty="0"/>
              <a:t>, </a:t>
            </a:r>
            <a:r>
              <a:rPr lang="cs-CZ" altLang="cs-CZ" b="1" dirty="0" err="1"/>
              <a:t>Unglücksfälle</a:t>
            </a:r>
            <a:r>
              <a:rPr lang="cs-CZ" altLang="cs-CZ" b="1" dirty="0"/>
              <a:t>, </a:t>
            </a:r>
            <a:r>
              <a:rPr lang="cs-CZ" altLang="cs-CZ" b="1" dirty="0" err="1"/>
              <a:t>Einzelheiten</a:t>
            </a:r>
            <a:r>
              <a:rPr lang="cs-CZ" altLang="cs-CZ" b="1" dirty="0"/>
              <a:t> </a:t>
            </a:r>
            <a:r>
              <a:rPr lang="cs-CZ" altLang="cs-CZ" b="1" dirty="0" err="1"/>
              <a:t>aus</a:t>
            </a:r>
            <a:r>
              <a:rPr lang="cs-CZ" altLang="cs-CZ" b="1" dirty="0"/>
              <a:t> dem </a:t>
            </a:r>
            <a:r>
              <a:rPr lang="cs-CZ" altLang="cs-CZ" b="1" dirty="0" err="1"/>
              <a:t>Leben</a:t>
            </a:r>
            <a:r>
              <a:rPr lang="cs-CZ" altLang="cs-CZ" b="1" dirty="0"/>
              <a:t> </a:t>
            </a:r>
            <a:r>
              <a:rPr lang="cs-CZ" altLang="cs-CZ" b="1" dirty="0" err="1"/>
              <a:t>bekannter</a:t>
            </a:r>
            <a:r>
              <a:rPr lang="cs-CZ" altLang="cs-CZ" b="1" dirty="0"/>
              <a:t> </a:t>
            </a:r>
            <a:r>
              <a:rPr lang="cs-CZ" altLang="cs-CZ" b="1" dirty="0" err="1"/>
              <a:t>Persönlichkeiten</a:t>
            </a:r>
            <a:r>
              <a:rPr lang="cs-CZ" altLang="cs-CZ" b="1" dirty="0"/>
              <a:t> – „</a:t>
            </a:r>
            <a:r>
              <a:rPr lang="cs-CZ" altLang="cs-CZ" b="1" dirty="0" err="1"/>
              <a:t>human-interest</a:t>
            </a:r>
            <a:r>
              <a:rPr lang="cs-CZ" altLang="cs-CZ" b="1" dirty="0"/>
              <a:t>- </a:t>
            </a:r>
            <a:r>
              <a:rPr lang="cs-CZ" altLang="cs-CZ" b="1" dirty="0" err="1"/>
              <a:t>Bereich</a:t>
            </a:r>
            <a:r>
              <a:rPr lang="cs-CZ" altLang="cs-CZ" b="1" dirty="0"/>
              <a:t>, „</a:t>
            </a:r>
            <a:r>
              <a:rPr lang="cs-CZ" altLang="cs-CZ" b="1" dirty="0" err="1"/>
              <a:t>sanfte</a:t>
            </a:r>
            <a:r>
              <a:rPr lang="cs-CZ" altLang="cs-CZ" b="1" dirty="0"/>
              <a:t> </a:t>
            </a:r>
            <a:r>
              <a:rPr lang="cs-CZ" altLang="cs-CZ" b="1" dirty="0" err="1"/>
              <a:t>Nichtigkeiten</a:t>
            </a:r>
            <a:r>
              <a:rPr lang="cs-CZ" altLang="cs-CZ" b="1" dirty="0"/>
              <a:t>“</a:t>
            </a:r>
          </a:p>
          <a:p>
            <a:r>
              <a:rPr lang="cs-CZ" altLang="cs-CZ" b="1" dirty="0" err="1"/>
              <a:t>Variationsreiche</a:t>
            </a:r>
            <a:r>
              <a:rPr lang="cs-CZ" altLang="cs-CZ" b="1" dirty="0"/>
              <a:t> </a:t>
            </a:r>
            <a:r>
              <a:rPr lang="cs-CZ" altLang="cs-CZ" b="1" dirty="0" err="1"/>
              <a:t>Textgestaltung</a:t>
            </a:r>
            <a:r>
              <a:rPr lang="cs-CZ" altLang="cs-CZ" b="1" dirty="0"/>
              <a:t> u. </a:t>
            </a:r>
            <a:r>
              <a:rPr lang="cs-CZ" altLang="cs-CZ" b="1" dirty="0" err="1"/>
              <a:t>leserwerbende</a:t>
            </a:r>
            <a:r>
              <a:rPr lang="cs-CZ" altLang="cs-CZ" b="1" dirty="0"/>
              <a:t> </a:t>
            </a:r>
            <a:r>
              <a:rPr lang="cs-CZ" altLang="cs-CZ" b="1" dirty="0" err="1"/>
              <a:t>Informationspräsentation</a:t>
            </a:r>
            <a:endParaRPr lang="cs-CZ" altLang="cs-CZ" b="1" dirty="0"/>
          </a:p>
          <a:p>
            <a:r>
              <a:rPr lang="cs-CZ" altLang="cs-CZ" b="1" dirty="0" err="1"/>
              <a:t>Lektüreanreize</a:t>
            </a:r>
            <a:r>
              <a:rPr lang="cs-CZ" altLang="cs-CZ" b="1" dirty="0"/>
              <a:t>: </a:t>
            </a:r>
            <a:r>
              <a:rPr lang="cs-CZ" altLang="cs-CZ" b="1" i="1" dirty="0"/>
              <a:t>Kaufmann </a:t>
            </a:r>
            <a:r>
              <a:rPr lang="cs-CZ" altLang="cs-CZ" b="1" i="1" dirty="0" err="1"/>
              <a:t>bezog</a:t>
            </a:r>
            <a:r>
              <a:rPr lang="cs-CZ" altLang="cs-CZ" b="1" i="1" dirty="0"/>
              <a:t> </a:t>
            </a:r>
            <a:r>
              <a:rPr lang="cs-CZ" altLang="cs-CZ" b="1" i="1" dirty="0" err="1"/>
              <a:t>Prügel</a:t>
            </a:r>
            <a:r>
              <a:rPr lang="cs-CZ" altLang="cs-CZ" b="1" i="1" dirty="0"/>
              <a:t> </a:t>
            </a:r>
            <a:r>
              <a:rPr lang="cs-CZ" altLang="cs-CZ" b="1" i="1" dirty="0" err="1"/>
              <a:t>wegen</a:t>
            </a:r>
            <a:r>
              <a:rPr lang="cs-CZ" altLang="cs-CZ" b="1" i="1" dirty="0"/>
              <a:t> </a:t>
            </a:r>
            <a:r>
              <a:rPr lang="cs-CZ" altLang="cs-CZ" b="1" i="1" dirty="0" err="1"/>
              <a:t>Flirten</a:t>
            </a:r>
            <a:endParaRPr lang="cs-CZ" altLang="cs-CZ" b="1" dirty="0"/>
          </a:p>
          <a:p>
            <a:r>
              <a:rPr lang="cs-CZ" altLang="cs-CZ" b="1" i="1" dirty="0"/>
              <a:t>                           </a:t>
            </a:r>
            <a:r>
              <a:rPr lang="cs-CZ" altLang="cs-CZ" b="1" i="1" dirty="0" err="1"/>
              <a:t>Affen</a:t>
            </a:r>
            <a:r>
              <a:rPr lang="cs-CZ" altLang="cs-CZ" b="1" i="1" dirty="0"/>
              <a:t> </a:t>
            </a:r>
            <a:r>
              <a:rPr lang="cs-CZ" altLang="cs-CZ" b="1" i="1" dirty="0" err="1"/>
              <a:t>entkamen</a:t>
            </a:r>
            <a:r>
              <a:rPr lang="cs-CZ" altLang="cs-CZ" b="1" i="1" dirty="0"/>
              <a:t> nach </a:t>
            </a:r>
            <a:r>
              <a:rPr lang="cs-CZ" altLang="cs-CZ" b="1" i="1" dirty="0" err="1"/>
              <a:t>Intelligenztraining</a:t>
            </a:r>
            <a:r>
              <a:rPr lang="cs-CZ" altLang="cs-CZ" b="1" dirty="0"/>
              <a:t> </a:t>
            </a:r>
          </a:p>
          <a:p>
            <a:r>
              <a:rPr lang="cs-CZ" altLang="cs-CZ" b="1" dirty="0" err="1"/>
              <a:t>Sprachliche</a:t>
            </a:r>
            <a:r>
              <a:rPr lang="cs-CZ" altLang="cs-CZ" b="1" dirty="0"/>
              <a:t> </a:t>
            </a:r>
            <a:r>
              <a:rPr lang="cs-CZ" altLang="cs-CZ" b="1" dirty="0" err="1"/>
              <a:t>Realisierung</a:t>
            </a:r>
            <a:r>
              <a:rPr lang="cs-CZ" altLang="cs-CZ" b="1" dirty="0"/>
              <a:t>: </a:t>
            </a:r>
            <a:r>
              <a:rPr lang="cs-CZ" altLang="cs-CZ" b="1" dirty="0" err="1"/>
              <a:t>humorvolle</a:t>
            </a:r>
            <a:r>
              <a:rPr lang="cs-CZ" altLang="cs-CZ" b="1" dirty="0"/>
              <a:t> </a:t>
            </a:r>
            <a:r>
              <a:rPr lang="cs-CZ" altLang="cs-CZ" b="1" dirty="0" err="1"/>
              <a:t>Gags</a:t>
            </a:r>
            <a:r>
              <a:rPr lang="cs-CZ" altLang="cs-CZ" b="1" dirty="0"/>
              <a:t>, </a:t>
            </a:r>
            <a:r>
              <a:rPr lang="cs-CZ" altLang="cs-CZ" b="1" dirty="0" err="1"/>
              <a:t>markante</a:t>
            </a:r>
            <a:r>
              <a:rPr lang="cs-CZ" altLang="cs-CZ" b="1" dirty="0"/>
              <a:t> </a:t>
            </a:r>
            <a:r>
              <a:rPr lang="cs-CZ" altLang="cs-CZ" b="1" dirty="0" err="1"/>
              <a:t>Zitate</a:t>
            </a:r>
            <a:r>
              <a:rPr lang="cs-CZ" altLang="cs-CZ" b="1" dirty="0"/>
              <a:t>, </a:t>
            </a:r>
            <a:r>
              <a:rPr lang="cs-CZ" altLang="cs-CZ" b="1" dirty="0" err="1"/>
              <a:t>Redewendungen</a:t>
            </a:r>
            <a:r>
              <a:rPr lang="cs-CZ" altLang="cs-CZ" b="1" dirty="0"/>
              <a:t>, </a:t>
            </a:r>
            <a:r>
              <a:rPr lang="cs-CZ" altLang="cs-CZ" b="1" dirty="0" err="1"/>
              <a:t>Umg</a:t>
            </a:r>
            <a:r>
              <a:rPr lang="cs-CZ" altLang="cs-CZ" b="1" dirty="0"/>
              <a:t>., Pointe</a:t>
            </a:r>
          </a:p>
          <a:p>
            <a:r>
              <a:rPr lang="cs-CZ" altLang="cs-CZ" b="1" dirty="0" err="1"/>
              <a:t>Lockere</a:t>
            </a:r>
            <a:r>
              <a:rPr lang="cs-CZ" altLang="cs-CZ" b="1" dirty="0"/>
              <a:t>, </a:t>
            </a:r>
            <a:r>
              <a:rPr lang="cs-CZ" altLang="cs-CZ" b="1" dirty="0" err="1"/>
              <a:t>scherzhafte</a:t>
            </a:r>
            <a:r>
              <a:rPr lang="cs-CZ" altLang="cs-CZ" b="1" dirty="0"/>
              <a:t> </a:t>
            </a:r>
            <a:r>
              <a:rPr lang="cs-CZ" altLang="cs-CZ" b="1" dirty="0" err="1"/>
              <a:t>Kommunikationsmodalität</a:t>
            </a:r>
            <a:r>
              <a:rPr lang="cs-CZ" altLang="cs-CZ" b="1" dirty="0"/>
              <a:t>, </a:t>
            </a:r>
            <a:r>
              <a:rPr lang="cs-CZ" altLang="cs-CZ" b="1" dirty="0" err="1"/>
              <a:t>Attraktivität</a:t>
            </a:r>
            <a:r>
              <a:rPr lang="cs-CZ" altLang="cs-CZ" b="1" dirty="0"/>
              <a:t> durch </a:t>
            </a:r>
            <a:r>
              <a:rPr lang="cs-CZ" altLang="cs-CZ" b="1" dirty="0" err="1"/>
              <a:t>Abweichungen</a:t>
            </a:r>
            <a:r>
              <a:rPr lang="cs-CZ" altLang="cs-CZ" b="1" dirty="0"/>
              <a:t>, </a:t>
            </a:r>
            <a:r>
              <a:rPr lang="cs-CZ" altLang="cs-CZ" b="1" dirty="0" err="1"/>
              <a:t>Andeutungen</a:t>
            </a:r>
            <a:r>
              <a:rPr lang="cs-CZ" altLang="cs-CZ" b="1" dirty="0"/>
              <a:t>, </a:t>
            </a:r>
            <a:r>
              <a:rPr lang="cs-CZ" altLang="cs-CZ" b="1" dirty="0" err="1"/>
              <a:t>Übertreibungen</a:t>
            </a:r>
            <a:endParaRPr lang="cs-CZ" altLang="cs-CZ" b="1" dirty="0"/>
          </a:p>
          <a:p>
            <a:r>
              <a:rPr lang="cs-CZ" altLang="cs-CZ" b="1" dirty="0" err="1"/>
              <a:t>Boulevard</a:t>
            </a:r>
            <a:r>
              <a:rPr lang="cs-CZ" altLang="cs-CZ" b="1" dirty="0"/>
              <a:t>, </a:t>
            </a:r>
            <a:r>
              <a:rPr lang="cs-CZ" altLang="cs-CZ" b="1" dirty="0" err="1"/>
              <a:t>Unterhaltungspresse</a:t>
            </a:r>
            <a:r>
              <a:rPr lang="cs-CZ" altLang="cs-CZ" b="1" dirty="0"/>
              <a:t>, </a:t>
            </a:r>
            <a:r>
              <a:rPr lang="cs-CZ" altLang="cs-CZ" b="1" dirty="0" err="1"/>
              <a:t>auch</a:t>
            </a:r>
            <a:r>
              <a:rPr lang="cs-CZ" altLang="cs-CZ" b="1" dirty="0"/>
              <a:t> solide </a:t>
            </a:r>
            <a:r>
              <a:rPr lang="cs-CZ" altLang="cs-CZ" b="1" dirty="0" err="1"/>
              <a:t>Presse</a:t>
            </a:r>
            <a:endParaRPr lang="cs-CZ" altLang="cs-CZ" b="1" dirty="0"/>
          </a:p>
          <a:p>
            <a:endParaRPr lang="cs-CZ" dirty="0"/>
          </a:p>
        </p:txBody>
      </p:sp>
    </p:spTree>
    <p:extLst>
      <p:ext uri="{BB962C8B-B14F-4D97-AF65-F5344CB8AC3E}">
        <p14:creationId xmlns:p14="http://schemas.microsoft.com/office/powerpoint/2010/main" val="65058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BDEC1A-AD3C-43F2-8076-CB77F8027505}"/>
              </a:ext>
            </a:extLst>
          </p:cNvPr>
          <p:cNvSpPr>
            <a:spLocks noGrp="1"/>
          </p:cNvSpPr>
          <p:nvPr>
            <p:ph type="title"/>
          </p:nvPr>
        </p:nvSpPr>
        <p:spPr/>
        <p:txBody>
          <a:bodyPr/>
          <a:lstStyle/>
          <a:p>
            <a:r>
              <a:rPr lang="cs-CZ" altLang="cs-CZ" b="1" dirty="0">
                <a:solidFill>
                  <a:srgbClr val="FF0000"/>
                </a:solidFill>
              </a:rPr>
              <a:t>1.3.	</a:t>
            </a:r>
            <a:r>
              <a:rPr lang="cs-CZ" altLang="cs-CZ" b="1" dirty="0" err="1">
                <a:solidFill>
                  <a:srgbClr val="FF0000"/>
                </a:solidFill>
              </a:rPr>
              <a:t>Bericht</a:t>
            </a:r>
            <a:endParaRPr lang="cs-CZ" dirty="0">
              <a:solidFill>
                <a:srgbClr val="FF0000"/>
              </a:solidFill>
            </a:endParaRPr>
          </a:p>
        </p:txBody>
      </p:sp>
      <p:sp>
        <p:nvSpPr>
          <p:cNvPr id="3" name="Zástupný obsah 2">
            <a:extLst>
              <a:ext uri="{FF2B5EF4-FFF2-40B4-BE49-F238E27FC236}">
                <a16:creationId xmlns:a16="http://schemas.microsoft.com/office/drawing/2014/main" id="{1E0E76DA-A9E3-4CAB-A40E-19BB855E9172}"/>
              </a:ext>
            </a:extLst>
          </p:cNvPr>
          <p:cNvSpPr>
            <a:spLocks noGrp="1"/>
          </p:cNvSpPr>
          <p:nvPr>
            <p:ph idx="1"/>
          </p:nvPr>
        </p:nvSpPr>
        <p:spPr/>
        <p:txBody>
          <a:bodyPr>
            <a:normAutofit fontScale="92500" lnSpcReduction="20000"/>
          </a:bodyPr>
          <a:lstStyle/>
          <a:p>
            <a:pPr eaLnBrk="1" hangingPunct="1"/>
            <a:r>
              <a:rPr lang="cs-CZ" altLang="cs-CZ" sz="1800" b="1" dirty="0" err="1"/>
              <a:t>sachbezogene</a:t>
            </a:r>
            <a:r>
              <a:rPr lang="cs-CZ" altLang="cs-CZ" sz="1800" b="1" dirty="0"/>
              <a:t> </a:t>
            </a:r>
            <a:r>
              <a:rPr lang="cs-CZ" altLang="cs-CZ" sz="1800" b="1" dirty="0" err="1"/>
              <a:t>Mitteilungen</a:t>
            </a:r>
            <a:r>
              <a:rPr lang="cs-CZ" altLang="cs-CZ" sz="1800" b="1" dirty="0"/>
              <a:t>, </a:t>
            </a:r>
            <a:r>
              <a:rPr lang="cs-CZ" altLang="cs-CZ" sz="1800" b="1" dirty="0" err="1"/>
              <a:t>Informationen</a:t>
            </a:r>
            <a:r>
              <a:rPr lang="cs-CZ" altLang="cs-CZ" sz="1800" b="1" dirty="0"/>
              <a:t> objektiv, </a:t>
            </a:r>
            <a:r>
              <a:rPr lang="cs-CZ" altLang="cs-CZ" sz="1800" b="1" dirty="0" err="1"/>
              <a:t>Fakten</a:t>
            </a:r>
            <a:r>
              <a:rPr lang="cs-CZ" altLang="cs-CZ" sz="1800" b="1" dirty="0"/>
              <a:t> </a:t>
            </a:r>
            <a:r>
              <a:rPr lang="cs-CZ" altLang="cs-CZ" sz="1800" b="1" dirty="0" err="1"/>
              <a:t>bündig</a:t>
            </a:r>
            <a:r>
              <a:rPr lang="cs-CZ" altLang="cs-CZ" sz="1800" b="1" dirty="0"/>
              <a:t>, </a:t>
            </a:r>
            <a:r>
              <a:rPr lang="cs-CZ" altLang="cs-CZ" sz="1800" b="1" dirty="0" err="1"/>
              <a:t>klar</a:t>
            </a:r>
            <a:r>
              <a:rPr lang="cs-CZ" altLang="cs-CZ" sz="1800" b="1" dirty="0"/>
              <a:t> </a:t>
            </a:r>
            <a:r>
              <a:rPr lang="cs-CZ" altLang="cs-CZ" sz="1800" b="1" dirty="0" err="1"/>
              <a:t>präsentiert</a:t>
            </a:r>
            <a:endParaRPr lang="cs-CZ" altLang="cs-CZ" sz="1800" b="1" dirty="0"/>
          </a:p>
          <a:p>
            <a:pPr eaLnBrk="1" hangingPunct="1"/>
            <a:r>
              <a:rPr lang="cs-CZ" altLang="cs-CZ" sz="1800" b="1" dirty="0" err="1"/>
              <a:t>umfangreicher</a:t>
            </a:r>
            <a:r>
              <a:rPr lang="cs-CZ" altLang="cs-CZ" sz="1800" b="1" dirty="0"/>
              <a:t> </a:t>
            </a:r>
            <a:r>
              <a:rPr lang="cs-CZ" altLang="cs-CZ" sz="1800" b="1" dirty="0" err="1"/>
              <a:t>als</a:t>
            </a:r>
            <a:r>
              <a:rPr lang="cs-CZ" altLang="cs-CZ" sz="1800" b="1" dirty="0"/>
              <a:t> </a:t>
            </a:r>
            <a:r>
              <a:rPr lang="cs-CZ" altLang="cs-CZ" sz="1800" b="1" dirty="0" err="1"/>
              <a:t>harte</a:t>
            </a:r>
            <a:r>
              <a:rPr lang="cs-CZ" altLang="cs-CZ" sz="1800" b="1" dirty="0"/>
              <a:t> </a:t>
            </a:r>
            <a:r>
              <a:rPr lang="cs-CZ" altLang="cs-CZ" sz="1800" b="1" dirty="0" err="1"/>
              <a:t>Nachricht</a:t>
            </a:r>
            <a:endParaRPr lang="cs-CZ" altLang="cs-CZ" sz="1800" b="1" dirty="0"/>
          </a:p>
          <a:p>
            <a:pPr eaLnBrk="1" hangingPunct="1"/>
            <a:r>
              <a:rPr lang="cs-CZ" altLang="cs-CZ" sz="1800" b="1" dirty="0" err="1"/>
              <a:t>im</a:t>
            </a:r>
            <a:r>
              <a:rPr lang="cs-CZ" altLang="cs-CZ" sz="1800" b="1" dirty="0"/>
              <a:t> </a:t>
            </a:r>
            <a:r>
              <a:rPr lang="cs-CZ" altLang="cs-CZ" sz="1800" b="1" dirty="0" err="1"/>
              <a:t>Mittelpunkt</a:t>
            </a:r>
            <a:r>
              <a:rPr lang="cs-CZ" altLang="cs-CZ" sz="1800" b="1" dirty="0"/>
              <a:t>: </a:t>
            </a:r>
            <a:r>
              <a:rPr lang="cs-CZ" altLang="cs-CZ" sz="1800" b="1" dirty="0" err="1"/>
              <a:t>Ereignis</a:t>
            </a:r>
            <a:r>
              <a:rPr lang="cs-CZ" altLang="cs-CZ" sz="1800" b="1" dirty="0"/>
              <a:t>, </a:t>
            </a:r>
            <a:r>
              <a:rPr lang="cs-CZ" altLang="cs-CZ" sz="1800" b="1" dirty="0" err="1"/>
              <a:t>Geschehen</a:t>
            </a:r>
            <a:r>
              <a:rPr lang="cs-CZ" altLang="cs-CZ" sz="1800" b="1" dirty="0"/>
              <a:t>, </a:t>
            </a:r>
            <a:r>
              <a:rPr lang="cs-CZ" altLang="cs-CZ" sz="1800" b="1" dirty="0" err="1"/>
              <a:t>chronologisch</a:t>
            </a:r>
            <a:r>
              <a:rPr lang="cs-CZ" altLang="cs-CZ" sz="1800" b="1" dirty="0"/>
              <a:t> </a:t>
            </a:r>
            <a:r>
              <a:rPr lang="cs-CZ" altLang="cs-CZ" sz="1800" b="1" dirty="0" err="1"/>
              <a:t>informiert</a:t>
            </a:r>
            <a:endParaRPr lang="cs-CZ" altLang="cs-CZ" sz="1800" b="1" dirty="0"/>
          </a:p>
          <a:p>
            <a:pPr eaLnBrk="1" hangingPunct="1"/>
            <a:r>
              <a:rPr lang="cs-CZ" altLang="cs-CZ" sz="1800" b="1" dirty="0" err="1"/>
              <a:t>weitere</a:t>
            </a:r>
            <a:r>
              <a:rPr lang="cs-CZ" altLang="cs-CZ" sz="1800" b="1" dirty="0"/>
              <a:t> </a:t>
            </a:r>
            <a:r>
              <a:rPr lang="cs-CZ" altLang="cs-CZ" sz="1800" b="1" dirty="0" err="1"/>
              <a:t>Komponenten</a:t>
            </a:r>
            <a:r>
              <a:rPr lang="cs-CZ" altLang="cs-CZ" sz="1800" b="1" dirty="0"/>
              <a:t>: </a:t>
            </a:r>
            <a:r>
              <a:rPr lang="cs-CZ" altLang="cs-CZ" sz="1800" b="1" dirty="0" err="1"/>
              <a:t>Zitate</a:t>
            </a:r>
            <a:r>
              <a:rPr lang="cs-CZ" altLang="cs-CZ" sz="1800" b="1" dirty="0"/>
              <a:t>, </a:t>
            </a:r>
            <a:r>
              <a:rPr lang="cs-CZ" altLang="cs-CZ" sz="1800" b="1" dirty="0" err="1"/>
              <a:t>kommentierende</a:t>
            </a:r>
            <a:r>
              <a:rPr lang="cs-CZ" altLang="cs-CZ" sz="1800" b="1" dirty="0"/>
              <a:t> </a:t>
            </a:r>
            <a:r>
              <a:rPr lang="cs-CZ" altLang="cs-CZ" sz="1800" b="1" dirty="0" err="1"/>
              <a:t>Stellungnahmen</a:t>
            </a:r>
            <a:r>
              <a:rPr lang="cs-CZ" altLang="cs-CZ" sz="1800" b="1" dirty="0"/>
              <a:t>, </a:t>
            </a:r>
            <a:r>
              <a:rPr lang="cs-CZ" altLang="cs-CZ" sz="1800" b="1" dirty="0" err="1"/>
              <a:t>Hintergrundinformationen</a:t>
            </a:r>
            <a:endParaRPr lang="cs-CZ" altLang="cs-CZ" sz="1800" b="1" dirty="0"/>
          </a:p>
          <a:p>
            <a:pPr eaLnBrk="1" hangingPunct="1"/>
            <a:r>
              <a:rPr lang="cs-CZ" altLang="cs-CZ" sz="1800" b="1" dirty="0"/>
              <a:t>Struktur: </a:t>
            </a:r>
            <a:r>
              <a:rPr lang="cs-CZ" altLang="cs-CZ" sz="1800" b="1" dirty="0" err="1"/>
              <a:t>Texteröffnung</a:t>
            </a:r>
            <a:r>
              <a:rPr lang="cs-CZ" altLang="cs-CZ" sz="1800" b="1" dirty="0"/>
              <a:t>: </a:t>
            </a:r>
            <a:r>
              <a:rPr lang="cs-CZ" altLang="cs-CZ" sz="1800" b="1" dirty="0" err="1"/>
              <a:t>Titel</a:t>
            </a:r>
            <a:r>
              <a:rPr lang="cs-CZ" altLang="cs-CZ" sz="1800" b="1" dirty="0"/>
              <a:t>, Lead</a:t>
            </a:r>
          </a:p>
          <a:p>
            <a:pPr eaLnBrk="1" hangingPunct="1"/>
            <a:r>
              <a:rPr lang="cs-CZ" altLang="cs-CZ" sz="1800" b="1" dirty="0"/>
              <a:t>                     </a:t>
            </a:r>
            <a:r>
              <a:rPr lang="cs-CZ" altLang="cs-CZ" sz="1800" b="1" dirty="0" err="1"/>
              <a:t>Hauptteil</a:t>
            </a:r>
            <a:r>
              <a:rPr lang="cs-CZ" altLang="cs-CZ" sz="1800" b="1" dirty="0"/>
              <a:t>: </a:t>
            </a:r>
            <a:r>
              <a:rPr lang="cs-CZ" altLang="cs-CZ" sz="1800" b="1" dirty="0" err="1"/>
              <a:t>Berichtendes</a:t>
            </a:r>
            <a:r>
              <a:rPr lang="cs-CZ" altLang="cs-CZ" sz="1800" b="1" dirty="0"/>
              <a:t> </a:t>
            </a:r>
            <a:r>
              <a:rPr lang="cs-CZ" altLang="cs-CZ" sz="1800" b="1" dirty="0" err="1"/>
              <a:t>Hauptgeschehen</a:t>
            </a:r>
            <a:r>
              <a:rPr lang="cs-CZ" altLang="cs-CZ" sz="1800" b="1" dirty="0"/>
              <a:t> (</a:t>
            </a:r>
            <a:r>
              <a:rPr lang="cs-CZ" altLang="cs-CZ" sz="1800" b="1" dirty="0" err="1"/>
              <a:t>Zitate</a:t>
            </a:r>
            <a:r>
              <a:rPr lang="cs-CZ" altLang="cs-CZ" sz="1800" b="1" dirty="0"/>
              <a:t>, </a:t>
            </a:r>
            <a:r>
              <a:rPr lang="cs-CZ" altLang="cs-CZ" sz="1800" b="1" dirty="0" err="1"/>
              <a:t>Kommentare</a:t>
            </a:r>
            <a:r>
              <a:rPr lang="cs-CZ" altLang="cs-CZ" sz="1800" b="1" dirty="0"/>
              <a:t>, </a:t>
            </a:r>
          </a:p>
          <a:p>
            <a:pPr eaLnBrk="1" hangingPunct="1"/>
            <a:r>
              <a:rPr lang="cs-CZ" altLang="cs-CZ" sz="1800" b="1" dirty="0"/>
              <a:t>                                      </a:t>
            </a:r>
            <a:r>
              <a:rPr lang="cs-CZ" altLang="cs-CZ" sz="1800" b="1" dirty="0" err="1"/>
              <a:t>Hintergrundinformationen</a:t>
            </a:r>
            <a:r>
              <a:rPr lang="cs-CZ" altLang="cs-CZ" sz="1800" b="1" dirty="0"/>
              <a:t>)</a:t>
            </a:r>
          </a:p>
          <a:p>
            <a:pPr eaLnBrk="1" hangingPunct="1"/>
            <a:r>
              <a:rPr lang="cs-CZ" altLang="cs-CZ" sz="1800" b="1" dirty="0"/>
              <a:t>                     </a:t>
            </a:r>
            <a:r>
              <a:rPr lang="cs-CZ" altLang="cs-CZ" sz="1800" b="1" dirty="0" err="1"/>
              <a:t>Textschluss</a:t>
            </a:r>
            <a:r>
              <a:rPr lang="cs-CZ" altLang="cs-CZ" sz="1800" b="1" dirty="0"/>
              <a:t>: </a:t>
            </a:r>
            <a:r>
              <a:rPr lang="cs-CZ" altLang="cs-CZ" sz="1800" b="1" dirty="0" err="1"/>
              <a:t>Stellungnahme</a:t>
            </a:r>
            <a:r>
              <a:rPr lang="cs-CZ" altLang="cs-CZ" sz="1800" b="1" dirty="0"/>
              <a:t>, </a:t>
            </a:r>
            <a:r>
              <a:rPr lang="cs-CZ" altLang="cs-CZ" sz="1800" b="1" dirty="0" err="1"/>
              <a:t>Prognose</a:t>
            </a:r>
            <a:endParaRPr lang="cs-CZ" altLang="cs-CZ" sz="1800" b="1" dirty="0"/>
          </a:p>
          <a:p>
            <a:pPr eaLnBrk="1" hangingPunct="1"/>
            <a:r>
              <a:rPr lang="cs-CZ" altLang="cs-CZ" sz="1800" b="1" dirty="0" err="1"/>
              <a:t>Attraktivität</a:t>
            </a:r>
            <a:r>
              <a:rPr lang="cs-CZ" altLang="cs-CZ" sz="1800" b="1" dirty="0"/>
              <a:t>: </a:t>
            </a:r>
            <a:r>
              <a:rPr lang="cs-CZ" altLang="cs-CZ" sz="1800" b="1" dirty="0" err="1"/>
              <a:t>Zitate</a:t>
            </a:r>
            <a:r>
              <a:rPr lang="cs-CZ" altLang="cs-CZ" sz="1800" b="1" dirty="0"/>
              <a:t>, </a:t>
            </a:r>
            <a:r>
              <a:rPr lang="cs-CZ" altLang="cs-CZ" sz="1800" b="1" dirty="0" err="1"/>
              <a:t>Bewertungen</a:t>
            </a:r>
            <a:r>
              <a:rPr lang="cs-CZ" altLang="cs-CZ" sz="1800" b="1" dirty="0"/>
              <a:t>- Adjektiv/</a:t>
            </a:r>
            <a:r>
              <a:rPr lang="cs-CZ" altLang="cs-CZ" sz="1800" b="1" dirty="0" err="1"/>
              <a:t>Adverb</a:t>
            </a:r>
            <a:r>
              <a:rPr lang="cs-CZ" altLang="cs-CZ" sz="1800" b="1" dirty="0"/>
              <a:t>, </a:t>
            </a:r>
            <a:r>
              <a:rPr lang="cs-CZ" altLang="cs-CZ" sz="1800" b="1" dirty="0" err="1"/>
              <a:t>Redewendungen</a:t>
            </a:r>
            <a:r>
              <a:rPr lang="cs-CZ" altLang="cs-CZ" sz="1800" b="1" dirty="0"/>
              <a:t> – </a:t>
            </a:r>
            <a:r>
              <a:rPr lang="cs-CZ" altLang="cs-CZ" sz="1800" b="1" dirty="0" err="1"/>
              <a:t>Emotionalität</a:t>
            </a:r>
            <a:r>
              <a:rPr lang="cs-CZ" altLang="cs-CZ" sz="1800" b="1" dirty="0"/>
              <a:t>, </a:t>
            </a:r>
            <a:r>
              <a:rPr lang="cs-CZ" altLang="cs-CZ" sz="1800" b="1" dirty="0" err="1"/>
              <a:t>Expressivität</a:t>
            </a:r>
            <a:endParaRPr lang="cs-CZ" altLang="cs-CZ" sz="1800" b="1" dirty="0"/>
          </a:p>
          <a:p>
            <a:endParaRPr lang="cs-CZ" dirty="0"/>
          </a:p>
        </p:txBody>
      </p:sp>
    </p:spTree>
    <p:extLst>
      <p:ext uri="{BB962C8B-B14F-4D97-AF65-F5344CB8AC3E}">
        <p14:creationId xmlns:p14="http://schemas.microsoft.com/office/powerpoint/2010/main" val="359838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1635</Words>
  <Application>Microsoft Office PowerPoint</Application>
  <PresentationFormat>Širokoúhlá obrazovka</PresentationFormat>
  <Paragraphs>174</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Century Gothic</vt:lpstr>
      <vt:lpstr>Wingdings 3</vt:lpstr>
      <vt:lpstr>Stébla</vt:lpstr>
      <vt:lpstr>Textsorten in Massenmedien</vt:lpstr>
      <vt:lpstr>Definition der Textsorte:</vt:lpstr>
      <vt:lpstr>Einteilung der Textsorten in MM:</vt:lpstr>
      <vt:lpstr>Spezifische Textsorten:</vt:lpstr>
      <vt:lpstr>Spezifische Textsorten:</vt:lpstr>
      <vt:lpstr>1. Informationsbetonte Textsorten:</vt:lpstr>
      <vt:lpstr>1.2. Nachricht a)harte Nachricht (hard news): </vt:lpstr>
      <vt:lpstr>b) weiche Nachricht (soft news) </vt:lpstr>
      <vt:lpstr>1.3. Bericht</vt:lpstr>
      <vt:lpstr>2. Meinungsbetont-persuasive Textsorten</vt:lpstr>
      <vt:lpstr>Das Feature</vt:lpstr>
      <vt:lpstr>Reportage</vt:lpstr>
      <vt:lpstr>Reportage</vt:lpstr>
      <vt:lpstr>Reportage</vt:lpstr>
      <vt:lpstr>Glosse</vt:lpstr>
      <vt:lpstr>Streiflicht - SZ</vt:lpstr>
      <vt:lpstr>Rezension</vt:lpstr>
      <vt:lpstr>Rezension</vt:lpstr>
      <vt:lpstr>Filmrezension „Heilige mit Hackmesser“ August Strinberg: Fräulein Julie</vt:lpstr>
      <vt:lpstr>Das Interview</vt:lpstr>
      <vt:lpstr>Das Interview</vt:lpstr>
      <vt:lpstr>Das Interview</vt:lpstr>
      <vt:lpstr>Das Sprachporträt</vt:lpstr>
      <vt:lpstr>Das Feuilleton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Textsorten in Massenmedien</dc:title>
  <dc:creator>Jiřina Malá</dc:creator>
  <cp:lastModifiedBy>Jiřina Malá</cp:lastModifiedBy>
  <cp:revision>11</cp:revision>
  <dcterms:created xsi:type="dcterms:W3CDTF">2021-10-21T09:55:56Z</dcterms:created>
  <dcterms:modified xsi:type="dcterms:W3CDTF">2023-12-01T10:29:52Z</dcterms:modified>
</cp:coreProperties>
</file>