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1" r:id="rId4"/>
    <p:sldId id="258" r:id="rId5"/>
    <p:sldId id="260" r:id="rId6"/>
    <p:sldId id="265" r:id="rId7"/>
    <p:sldId id="262" r:id="rId8"/>
    <p:sldId id="266" r:id="rId9"/>
    <p:sldId id="263" r:id="rId10"/>
    <p:sldId id="267" r:id="rId11"/>
    <p:sldId id="264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5" autoAdjust="0"/>
    <p:restoredTop sz="95768" autoAdjust="0"/>
  </p:normalViewPr>
  <p:slideViewPr>
    <p:cSldViewPr snapToGrid="0">
      <p:cViewPr varScale="1">
        <p:scale>
          <a:sx n="113" d="100"/>
          <a:sy n="113" d="100"/>
        </p:scale>
        <p:origin x="49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4495131/diplomarbeit-s9q6qwd3p3kfe2w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adlet.com/4495131/franz-kafka-rxn9bsoxp55fghl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padlet.com/4495131/phraseologismen-x44n8l5toqjfifa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/>
          <a:lstStyle/>
          <a:p>
            <a:r>
              <a:rPr lang="cs-CZ" dirty="0"/>
              <a:t>NJI_15A Práce s textem II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2088455"/>
          </a:xfrm>
        </p:spPr>
        <p:txBody>
          <a:bodyPr/>
          <a:lstStyle/>
          <a:p>
            <a:r>
              <a:rPr lang="cs-CZ" dirty="0"/>
              <a:t>Podzim 2023 </a:t>
            </a:r>
          </a:p>
          <a:p>
            <a:endParaRPr lang="cs-CZ" dirty="0"/>
          </a:p>
          <a:p>
            <a:r>
              <a:rPr lang="cs-CZ" dirty="0"/>
              <a:t>Mgr. et Mgr. Edita Fialová</a:t>
            </a:r>
          </a:p>
          <a:p>
            <a:r>
              <a:rPr lang="cs-CZ" dirty="0" err="1"/>
              <a:t>Erkan</a:t>
            </a:r>
            <a:r>
              <a:rPr lang="cs-CZ" dirty="0"/>
              <a:t> </a:t>
            </a:r>
            <a:r>
              <a:rPr lang="cs-CZ" dirty="0" err="1"/>
              <a:t>Osmanović</a:t>
            </a:r>
            <a:r>
              <a:rPr lang="cs-CZ" dirty="0"/>
              <a:t>, MA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8D6A9B-112D-4E34-B622-0399113D0F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F6DF07-DD4B-450D-9719-04E4E06073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858DF7-7B79-40F6-9662-8AA8FFB8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HA: </a:t>
            </a:r>
            <a:r>
              <a:rPr lang="cs-CZ" dirty="0" err="1"/>
              <a:t>Thema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B9876D-4E42-4969-B3C2-9617C21EC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5. 10. 2023</a:t>
            </a:r>
          </a:p>
          <a:p>
            <a:r>
              <a:rPr lang="cs-CZ" dirty="0"/>
              <a:t>Mind map</a:t>
            </a:r>
          </a:p>
          <a:p>
            <a:r>
              <a:rPr lang="cs-CZ" dirty="0" err="1"/>
              <a:t>Disziplin</a:t>
            </a:r>
            <a:r>
              <a:rPr lang="cs-CZ" dirty="0"/>
              <a:t> / </a:t>
            </a:r>
            <a:r>
              <a:rPr lang="cs-CZ" dirty="0" err="1"/>
              <a:t>Bereich</a:t>
            </a:r>
            <a:r>
              <a:rPr lang="cs-CZ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927263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4D16F9A-C340-42BD-9733-1386FF51A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DANKE.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2B9BEC6-464B-441E-B3E4-861BFDDE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98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5D67FC8-15C2-4948-B90F-9A34DA471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NJI_15A Práce s textem II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93CBFB-53E8-436C-BB1F-471E86FCB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WANN? ČT 18:00 – 19:40, každý týden kromě 28. 9.,16. 11. a 21. 12.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WO? G23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de-DE" sz="2400" dirty="0"/>
              <a:t>ZIEL: Wie schreibe ich eine (gute) Diplomarbeit?</a:t>
            </a:r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/>
              <a:t>ABSCHLUSS: Seminararbeit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ABSENZ: 2x </a:t>
            </a:r>
            <a:r>
              <a:rPr lang="de-DE" sz="2400" dirty="0"/>
              <a:t>möglich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QUELLE: </a:t>
            </a:r>
            <a:r>
              <a:rPr lang="de-DE" sz="2400" dirty="0"/>
              <a:t>Breuer, E., Güngör, N., Klassen, M., Riesenweber, M., &amp; </a:t>
            </a:r>
            <a:r>
              <a:rPr lang="de-DE" sz="2400" dirty="0" err="1"/>
              <a:t>Vinnen</a:t>
            </a:r>
            <a:r>
              <a:rPr lang="de-DE" sz="2400" dirty="0"/>
              <a:t>, J. (Eds.). (2021). Wissenschaftlich schreiben - gewusst wie!: Tipps von Studierenden für Studierende (2. Auflage). </a:t>
            </a:r>
            <a:r>
              <a:rPr lang="de-DE" sz="2400" dirty="0" err="1"/>
              <a:t>wbv</a:t>
            </a:r>
            <a:r>
              <a:rPr lang="de-DE" sz="2400" dirty="0"/>
              <a:t> Publikation.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585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1C7734-F4D7-461D-8DEF-459C2ACBAD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27888E-8D60-4804-AF8A-4DEC6B181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7558D6-7158-4EA8-8271-7923FEBF4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ist die Lage?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9FACFC2-414E-4F9A-B393-9C4E80DB5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Schreiben Sie schon Ihre Diplomarbeiten?</a:t>
            </a:r>
          </a:p>
          <a:p>
            <a:endParaRPr lang="de-DE" dirty="0"/>
          </a:p>
          <a:p>
            <a:r>
              <a:rPr lang="de-DE" dirty="0"/>
              <a:t>Haben Sie schon ein Thema?</a:t>
            </a:r>
          </a:p>
          <a:p>
            <a:endParaRPr lang="de-DE" dirty="0"/>
          </a:p>
          <a:p>
            <a:r>
              <a:rPr lang="de-DE" dirty="0"/>
              <a:t>Literatur x Kultur x Linguistik</a:t>
            </a:r>
          </a:p>
        </p:txBody>
      </p:sp>
    </p:spTree>
    <p:extLst>
      <p:ext uri="{BB962C8B-B14F-4D97-AF65-F5344CB8AC3E}">
        <p14:creationId xmlns:p14="http://schemas.microsoft.com/office/powerpoint/2010/main" val="3718516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707C41D-AC82-4AFB-9E26-68C58B4DE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Einheit</a:t>
            </a:r>
            <a:r>
              <a:rPr lang="cs-CZ" dirty="0"/>
              <a:t>: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Diplomarbeit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734969-F21A-4C1F-A823-02B9FC41E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Woraus besteht eine Diplomarbeit?</a:t>
            </a:r>
          </a:p>
          <a:p>
            <a:endParaRPr lang="de-DE" dirty="0"/>
          </a:p>
          <a:p>
            <a:r>
              <a:rPr lang="de-DE" dirty="0"/>
              <a:t>Aufbau einer Diplomarbeit</a:t>
            </a:r>
          </a:p>
          <a:p>
            <a:endParaRPr lang="de-DE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2DBC8B0-432B-49D8-B530-D06048F08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4681" y="1497313"/>
            <a:ext cx="4413919" cy="441391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BC9EFA46-F6B4-4208-9AB8-FC184135C48A}"/>
              </a:ext>
            </a:extLst>
          </p:cNvPr>
          <p:cNvSpPr txBox="1"/>
          <p:nvPr/>
        </p:nvSpPr>
        <p:spPr>
          <a:xfrm>
            <a:off x="310242" y="6269627"/>
            <a:ext cx="81479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hlinkClick r:id="rId3"/>
              </a:rPr>
              <a:t>https://padlet.com/4495131/diplomarbeit-s9q6qwd3p3kfe2ws</a:t>
            </a:r>
            <a:endParaRPr lang="cs-CZ" sz="1100" dirty="0"/>
          </a:p>
          <a:p>
            <a:pPr algn="l"/>
            <a:endParaRPr lang="cs-CZ" sz="11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394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E83ACD6-1550-4A46-9028-FEC6F448F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Einheit</a:t>
            </a:r>
            <a:r>
              <a:rPr lang="cs-CZ" dirty="0"/>
              <a:t>: </a:t>
            </a:r>
            <a:r>
              <a:rPr lang="cs-CZ" dirty="0" err="1"/>
              <a:t>Thema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2E771-4D9F-4DAB-95E1-B5559F119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Haben Sie schon Ihre Themen?</a:t>
            </a:r>
          </a:p>
          <a:p>
            <a:endParaRPr lang="de-DE" dirty="0"/>
          </a:p>
          <a:p>
            <a:r>
              <a:rPr lang="de-DE" dirty="0"/>
              <a:t>Welches Thema haben Sie?</a:t>
            </a:r>
          </a:p>
          <a:p>
            <a:endParaRPr lang="de-DE" dirty="0"/>
          </a:p>
          <a:p>
            <a:r>
              <a:rPr lang="de-DE" dirty="0"/>
              <a:t>Wie sieht ein gutes Thema aus?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920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FA365A9-4109-4A95-95E8-36BDCAD63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Beispielfall</a:t>
            </a:r>
            <a:r>
              <a:rPr lang="cs-CZ" dirty="0"/>
              <a:t> I: Franz Kafka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9CEA1A-F7A6-495D-A7E6-192B34AF4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hlinkClick r:id="rId2"/>
              </a:rPr>
              <a:t>https://padlet.com/4495131/franz-kafka-rxn9bsoxp55fghlx</a:t>
            </a:r>
            <a:endParaRPr lang="cs-CZ" sz="1800" dirty="0"/>
          </a:p>
          <a:p>
            <a:endParaRPr lang="cs-CZ" sz="1800" dirty="0"/>
          </a:p>
        </p:txBody>
      </p:sp>
      <p:pic>
        <p:nvPicPr>
          <p:cNvPr id="1026" name="Picture 2" descr="QR kód tohoto padletu">
            <a:extLst>
              <a:ext uri="{FF2B5EF4-FFF2-40B4-BE49-F238E27FC236}">
                <a16:creationId xmlns:a16="http://schemas.microsoft.com/office/drawing/2014/main" id="{37F81C3F-4492-46DC-82FD-98216A6F0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271" y="1468885"/>
            <a:ext cx="4291692" cy="42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17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8920D2C-DC04-4BA2-B16E-8471B8CD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Beispielfall</a:t>
            </a:r>
            <a:r>
              <a:rPr lang="cs-CZ" dirty="0"/>
              <a:t> I: Franz Kafka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D593F4-A47C-405D-A6AC-5310895C0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Bilder des Vaters in der Korrespondenz von Franz Kafka</a:t>
            </a:r>
            <a:endParaRPr lang="cs-CZ" dirty="0"/>
          </a:p>
          <a:p>
            <a:endParaRPr lang="cs-CZ" dirty="0"/>
          </a:p>
          <a:p>
            <a:r>
              <a:rPr lang="de-DE" dirty="0"/>
              <a:t>Menschenwürde in den Werken von Franz Kafka am Beispiel von "Das Urteil", "Die Verwandlung" und "In der Strafkolonie" </a:t>
            </a:r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  <a:r>
              <a:rPr lang="de-DE" dirty="0"/>
              <a:t>Raumproblematik in Franz Kafkas Roman. Das </a:t>
            </a:r>
            <a:r>
              <a:rPr lang="de-DE" dirty="0" err="1"/>
              <a:t>Schloß</a:t>
            </a:r>
            <a:r>
              <a:rPr lang="de-DE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33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BCBD2D4-A8BF-41B2-8786-5A0CA29D0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Beispielfall</a:t>
            </a:r>
            <a:r>
              <a:rPr lang="cs-CZ" dirty="0"/>
              <a:t> II: </a:t>
            </a:r>
            <a:r>
              <a:rPr lang="cs-CZ" dirty="0" err="1"/>
              <a:t>Phraseologismen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349CD86-AB90-4460-B48E-30B20BEE1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59345"/>
            <a:ext cx="10753200" cy="4139998"/>
          </a:xfrm>
        </p:spPr>
        <p:txBody>
          <a:bodyPr/>
          <a:lstStyle/>
          <a:p>
            <a:r>
              <a:rPr lang="cs-CZ" sz="1400" dirty="0">
                <a:hlinkClick r:id="rId2"/>
              </a:rPr>
              <a:t>https://padlet.com/4495131/phraseologismen-x44n8l5toqjfifap</a:t>
            </a:r>
            <a:endParaRPr lang="cs-CZ" sz="1400" dirty="0"/>
          </a:p>
          <a:p>
            <a:endParaRPr lang="cs-CZ" sz="1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CE3DCD2-9F15-41B7-B2B5-EA38E5158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4228" y="1659345"/>
            <a:ext cx="3811543" cy="381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56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4155A7E-546F-4F1B-8816-0DECEBF69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Beispielfall</a:t>
            </a:r>
            <a:r>
              <a:rPr lang="cs-CZ" dirty="0"/>
              <a:t> II: </a:t>
            </a:r>
            <a:r>
              <a:rPr lang="cs-CZ" dirty="0" err="1"/>
              <a:t>Phraseologismen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C2D3094-44EE-4ED5-B595-781DECD26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de-DE" dirty="0"/>
              <a:t>Der "Tod" in der deutschen Phraseologie</a:t>
            </a:r>
            <a:r>
              <a:rPr lang="cs-CZ" dirty="0"/>
              <a:t>. </a:t>
            </a:r>
            <a:r>
              <a:rPr lang="de-DE" dirty="0"/>
              <a:t>Ein Vergleich Deutsch</a:t>
            </a:r>
            <a:r>
              <a:rPr lang="cs-CZ" dirty="0"/>
              <a:t> </a:t>
            </a:r>
            <a:r>
              <a:rPr lang="de-DE" dirty="0"/>
              <a:t>Tschechisch</a:t>
            </a:r>
            <a:endParaRPr lang="cs-CZ" dirty="0"/>
          </a:p>
          <a:p>
            <a:endParaRPr lang="cs-CZ" dirty="0"/>
          </a:p>
          <a:p>
            <a:r>
              <a:rPr lang="de-DE" dirty="0"/>
              <a:t>Phraseologismen in den deutschen</a:t>
            </a:r>
            <a:r>
              <a:rPr lang="cs-CZ" dirty="0"/>
              <a:t> </a:t>
            </a:r>
            <a:r>
              <a:rPr lang="de-DE" dirty="0"/>
              <a:t>Jugendzeitschriften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Pflanzenwelt</a:t>
            </a:r>
            <a:r>
              <a:rPr lang="de-DE" dirty="0"/>
              <a:t> </a:t>
            </a:r>
            <a:r>
              <a:rPr lang="cs-CZ" dirty="0"/>
              <a:t>i</a:t>
            </a:r>
            <a:r>
              <a:rPr lang="de-DE" dirty="0"/>
              <a:t>n Phraseologie </a:t>
            </a:r>
            <a:r>
              <a:rPr lang="cs-CZ" dirty="0"/>
              <a:t>u</a:t>
            </a:r>
            <a:r>
              <a:rPr lang="de-DE" dirty="0" err="1"/>
              <a:t>nd</a:t>
            </a:r>
            <a:r>
              <a:rPr lang="cs-CZ" dirty="0"/>
              <a:t> </a:t>
            </a:r>
            <a:r>
              <a:rPr lang="de-DE" dirty="0"/>
              <a:t>Volksweisheit </a:t>
            </a:r>
            <a:r>
              <a:rPr lang="cs-CZ" dirty="0"/>
              <a:t>a</a:t>
            </a:r>
            <a:r>
              <a:rPr lang="de-DE" dirty="0" err="1"/>
              <a:t>us</a:t>
            </a:r>
            <a:r>
              <a:rPr lang="de-DE" dirty="0"/>
              <a:t> </a:t>
            </a:r>
            <a:r>
              <a:rPr lang="cs-CZ" dirty="0"/>
              <a:t>k</a:t>
            </a:r>
            <a:r>
              <a:rPr lang="de-DE" dirty="0" err="1"/>
              <a:t>ontrastiver</a:t>
            </a:r>
            <a:r>
              <a:rPr lang="cs-CZ" dirty="0"/>
              <a:t> </a:t>
            </a:r>
            <a:r>
              <a:rPr lang="de-DE" dirty="0"/>
              <a:t>Deutsch-Tschechischer Sicht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7994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122</TotalTime>
  <Words>323</Words>
  <Application>Microsoft Office PowerPoint</Application>
  <PresentationFormat>Širokoúhlá obrazovka</PresentationFormat>
  <Paragraphs>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NJI_15A Práce s textem II</vt:lpstr>
      <vt:lpstr>NJI_15A Práce s textem II</vt:lpstr>
      <vt:lpstr>Wie ist die Lage?</vt:lpstr>
      <vt:lpstr>1. Einheit: Was ist eine Diplomarbeit?</vt:lpstr>
      <vt:lpstr>1. Einheit: Thema</vt:lpstr>
      <vt:lpstr>Beispielfall I: Franz Kafka</vt:lpstr>
      <vt:lpstr>Beispielfall I: Franz Kafka</vt:lpstr>
      <vt:lpstr>Beispielfall II: Phraseologismen</vt:lpstr>
      <vt:lpstr>Beispielfall II: Phraseologismen</vt:lpstr>
      <vt:lpstr>HA: Thema</vt:lpstr>
      <vt:lpstr>DANKE.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NJI_15A Práce s textem II</dc:title>
  <dc:creator>Edita Fialová</dc:creator>
  <cp:lastModifiedBy>Edita Fialová</cp:lastModifiedBy>
  <cp:revision>13</cp:revision>
  <cp:lastPrinted>1601-01-01T00:00:00Z</cp:lastPrinted>
  <dcterms:created xsi:type="dcterms:W3CDTF">2023-09-21T13:40:24Z</dcterms:created>
  <dcterms:modified xsi:type="dcterms:W3CDTF">2023-09-21T17:12:13Z</dcterms:modified>
</cp:coreProperties>
</file>