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2" r:id="rId4"/>
    <p:sldId id="263" r:id="rId5"/>
    <p:sldId id="261" r:id="rId6"/>
    <p:sldId id="260" r:id="rId7"/>
    <p:sldId id="259" r:id="rId8"/>
    <p:sldId id="258" r:id="rId9"/>
    <p:sldId id="25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964720-1750-45E7-A274-123DC7AF31C2}" v="221" dt="2023-12-11T13:58:42.6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Trombiková" userId="S::218028@muni.cz::aa43d5c6-3096-4896-86b0-904a846525db" providerId="AD" clId="Web-{CA964720-1750-45E7-A274-123DC7AF31C2}"/>
    <pc:docChg chg="addSld delSld modSld">
      <pc:chgData name="Martina Trombiková" userId="S::218028@muni.cz::aa43d5c6-3096-4896-86b0-904a846525db" providerId="AD" clId="Web-{CA964720-1750-45E7-A274-123DC7AF31C2}" dt="2023-12-11T13:58:42.534" v="208" actId="20577"/>
      <pc:docMkLst>
        <pc:docMk/>
      </pc:docMkLst>
      <pc:sldChg chg="del">
        <pc:chgData name="Martina Trombiková" userId="S::218028@muni.cz::aa43d5c6-3096-4896-86b0-904a846525db" providerId="AD" clId="Web-{CA964720-1750-45E7-A274-123DC7AF31C2}" dt="2023-12-11T13:48:39.938" v="10"/>
        <pc:sldMkLst>
          <pc:docMk/>
          <pc:sldMk cId="3799523001" sldId="256"/>
        </pc:sldMkLst>
      </pc:sldChg>
      <pc:sldChg chg="modSp add">
        <pc:chgData name="Martina Trombiková" userId="S::218028@muni.cz::aa43d5c6-3096-4896-86b0-904a846525db" providerId="AD" clId="Web-{CA964720-1750-45E7-A274-123DC7AF31C2}" dt="2023-12-11T13:57:43.360" v="189" actId="20577"/>
        <pc:sldMkLst>
          <pc:docMk/>
          <pc:sldMk cId="2014394292" sldId="257"/>
        </pc:sldMkLst>
        <pc:spChg chg="mod">
          <ac:chgData name="Martina Trombiková" userId="S::218028@muni.cz::aa43d5c6-3096-4896-86b0-904a846525db" providerId="AD" clId="Web-{CA964720-1750-45E7-A274-123DC7AF31C2}" dt="2023-12-11T13:57:43.360" v="189" actId="20577"/>
          <ac:spMkLst>
            <pc:docMk/>
            <pc:sldMk cId="2014394292" sldId="257"/>
            <ac:spMk id="3" creationId="{24ECB4C6-065D-9C7A-CC23-16F88497715B}"/>
          </ac:spMkLst>
        </pc:spChg>
        <pc:spChg chg="mod">
          <ac:chgData name="Martina Trombiková" userId="S::218028@muni.cz::aa43d5c6-3096-4896-86b0-904a846525db" providerId="AD" clId="Web-{CA964720-1750-45E7-A274-123DC7AF31C2}" dt="2023-12-11T13:57:09.875" v="169" actId="20577"/>
          <ac:spMkLst>
            <pc:docMk/>
            <pc:sldMk cId="2014394292" sldId="257"/>
            <ac:spMk id="4" creationId="{820AAC9F-7B32-42E8-9F0F-4281E4FF8500}"/>
          </ac:spMkLst>
        </pc:spChg>
      </pc:sldChg>
      <pc:sldChg chg="modSp add">
        <pc:chgData name="Martina Trombiková" userId="S::218028@muni.cz::aa43d5c6-3096-4896-86b0-904a846525db" providerId="AD" clId="Web-{CA964720-1750-45E7-A274-123DC7AF31C2}" dt="2023-12-11T13:58:42.534" v="208" actId="20577"/>
        <pc:sldMkLst>
          <pc:docMk/>
          <pc:sldMk cId="186580656" sldId="258"/>
        </pc:sldMkLst>
        <pc:spChg chg="mod">
          <ac:chgData name="Martina Trombiková" userId="S::218028@muni.cz::aa43d5c6-3096-4896-86b0-904a846525db" providerId="AD" clId="Web-{CA964720-1750-45E7-A274-123DC7AF31C2}" dt="2023-12-11T13:56:18.233" v="167" actId="20577"/>
          <ac:spMkLst>
            <pc:docMk/>
            <pc:sldMk cId="186580656" sldId="258"/>
            <ac:spMk id="4" creationId="{9F865441-07D7-44AC-94EE-4485FAB1CA13}"/>
          </ac:spMkLst>
        </pc:spChg>
        <pc:spChg chg="mod">
          <ac:chgData name="Martina Trombiková" userId="S::218028@muni.cz::aa43d5c6-3096-4896-86b0-904a846525db" providerId="AD" clId="Web-{CA964720-1750-45E7-A274-123DC7AF31C2}" dt="2023-12-11T13:58:42.534" v="208" actId="20577"/>
          <ac:spMkLst>
            <pc:docMk/>
            <pc:sldMk cId="186580656" sldId="258"/>
            <ac:spMk id="5" creationId="{ABEC875F-F0CE-4599-80B5-416C1DADE399}"/>
          </ac:spMkLst>
        </pc:spChg>
      </pc:sldChg>
      <pc:sldChg chg="modSp add">
        <pc:chgData name="Martina Trombiková" userId="S::218028@muni.cz::aa43d5c6-3096-4896-86b0-904a846525db" providerId="AD" clId="Web-{CA964720-1750-45E7-A274-123DC7AF31C2}" dt="2023-12-11T13:55:54.857" v="166" actId="20577"/>
        <pc:sldMkLst>
          <pc:docMk/>
          <pc:sldMk cId="2845778335" sldId="259"/>
        </pc:sldMkLst>
        <pc:spChg chg="mod">
          <ac:chgData name="Martina Trombiková" userId="S::218028@muni.cz::aa43d5c6-3096-4896-86b0-904a846525db" providerId="AD" clId="Web-{CA964720-1750-45E7-A274-123DC7AF31C2}" dt="2023-12-11T13:55:54.857" v="166" actId="20577"/>
          <ac:spMkLst>
            <pc:docMk/>
            <pc:sldMk cId="2845778335" sldId="259"/>
            <ac:spMk id="4" creationId="{E7AED5C0-8D74-487A-8564-45F13D81F59D}"/>
          </ac:spMkLst>
        </pc:spChg>
      </pc:sldChg>
      <pc:sldChg chg="modSp add">
        <pc:chgData name="Martina Trombiková" userId="S::218028@muni.cz::aa43d5c6-3096-4896-86b0-904a846525db" providerId="AD" clId="Web-{CA964720-1750-45E7-A274-123DC7AF31C2}" dt="2023-12-11T13:55:40.716" v="165" actId="20577"/>
        <pc:sldMkLst>
          <pc:docMk/>
          <pc:sldMk cId="668557538" sldId="260"/>
        </pc:sldMkLst>
        <pc:spChg chg="mod">
          <ac:chgData name="Martina Trombiková" userId="S::218028@muni.cz::aa43d5c6-3096-4896-86b0-904a846525db" providerId="AD" clId="Web-{CA964720-1750-45E7-A274-123DC7AF31C2}" dt="2023-12-11T13:54:46.636" v="130" actId="20577"/>
          <ac:spMkLst>
            <pc:docMk/>
            <pc:sldMk cId="668557538" sldId="260"/>
            <ac:spMk id="4" creationId="{E7AED5C0-8D74-487A-8564-45F13D81F59D}"/>
          </ac:spMkLst>
        </pc:spChg>
        <pc:spChg chg="mod">
          <ac:chgData name="Martina Trombiková" userId="S::218028@muni.cz::aa43d5c6-3096-4896-86b0-904a846525db" providerId="AD" clId="Web-{CA964720-1750-45E7-A274-123DC7AF31C2}" dt="2023-12-11T13:55:40.716" v="165" actId="20577"/>
          <ac:spMkLst>
            <pc:docMk/>
            <pc:sldMk cId="668557538" sldId="260"/>
            <ac:spMk id="5" creationId="{2B4901CC-702F-46EC-83BA-6FC4EDCAF2B4}"/>
          </ac:spMkLst>
        </pc:spChg>
      </pc:sldChg>
      <pc:sldChg chg="modSp add">
        <pc:chgData name="Martina Trombiková" userId="S::218028@muni.cz::aa43d5c6-3096-4896-86b0-904a846525db" providerId="AD" clId="Web-{CA964720-1750-45E7-A274-123DC7AF31C2}" dt="2023-12-11T13:54:40.777" v="129" actId="20577"/>
        <pc:sldMkLst>
          <pc:docMk/>
          <pc:sldMk cId="2958974750" sldId="261"/>
        </pc:sldMkLst>
        <pc:spChg chg="mod">
          <ac:chgData name="Martina Trombiková" userId="S::218028@muni.cz::aa43d5c6-3096-4896-86b0-904a846525db" providerId="AD" clId="Web-{CA964720-1750-45E7-A274-123DC7AF31C2}" dt="2023-12-11T13:54:40.777" v="129" actId="20577"/>
          <ac:spMkLst>
            <pc:docMk/>
            <pc:sldMk cId="2958974750" sldId="261"/>
            <ac:spMk id="5" creationId="{A53E2AF9-2350-4A38-AAEC-6456F6337152}"/>
          </ac:spMkLst>
        </pc:spChg>
      </pc:sldChg>
      <pc:sldChg chg="addSp delSp modSp add">
        <pc:chgData name="Martina Trombiková" userId="S::218028@muni.cz::aa43d5c6-3096-4896-86b0-904a846525db" providerId="AD" clId="Web-{CA964720-1750-45E7-A274-123DC7AF31C2}" dt="2023-12-11T13:52:38.929" v="80"/>
        <pc:sldMkLst>
          <pc:docMk/>
          <pc:sldMk cId="49236401" sldId="262"/>
        </pc:sldMkLst>
        <pc:spChg chg="add mod">
          <ac:chgData name="Martina Trombiková" userId="S::218028@muni.cz::aa43d5c6-3096-4896-86b0-904a846525db" providerId="AD" clId="Web-{CA964720-1750-45E7-A274-123DC7AF31C2}" dt="2023-12-11T13:52:38.929" v="80"/>
          <ac:spMkLst>
            <pc:docMk/>
            <pc:sldMk cId="49236401" sldId="262"/>
            <ac:spMk id="3" creationId="{97227252-D927-66E6-B825-EF4DFCFC4F78}"/>
          </ac:spMkLst>
        </pc:spChg>
        <pc:spChg chg="del mod">
          <ac:chgData name="Martina Trombiková" userId="S::218028@muni.cz::aa43d5c6-3096-4896-86b0-904a846525db" providerId="AD" clId="Web-{CA964720-1750-45E7-A274-123DC7AF31C2}" dt="2023-12-11T13:52:38.929" v="80"/>
          <ac:spMkLst>
            <pc:docMk/>
            <pc:sldMk cId="49236401" sldId="262"/>
            <ac:spMk id="4" creationId="{7428D230-FD17-44E8-96F8-8B6E0E331C61}"/>
          </ac:spMkLst>
        </pc:spChg>
      </pc:sldChg>
      <pc:sldChg chg="modSp add">
        <pc:chgData name="Martina Trombiková" userId="S::218028@muni.cz::aa43d5c6-3096-4896-86b0-904a846525db" providerId="AD" clId="Web-{CA964720-1750-45E7-A274-123DC7AF31C2}" dt="2023-12-11T13:53:17.040" v="97" actId="20577"/>
        <pc:sldMkLst>
          <pc:docMk/>
          <pc:sldMk cId="100720774" sldId="263"/>
        </pc:sldMkLst>
        <pc:spChg chg="mod">
          <ac:chgData name="Martina Trombiková" userId="S::218028@muni.cz::aa43d5c6-3096-4896-86b0-904a846525db" providerId="AD" clId="Web-{CA964720-1750-45E7-A274-123DC7AF31C2}" dt="2023-12-11T13:52:45.883" v="81" actId="20577"/>
          <ac:spMkLst>
            <pc:docMk/>
            <pc:sldMk cId="100720774" sldId="263"/>
            <ac:spMk id="4" creationId="{8456F8A4-246E-46F0-942C-39A0B7E3F20D}"/>
          </ac:spMkLst>
        </pc:spChg>
        <pc:spChg chg="mod">
          <ac:chgData name="Martina Trombiková" userId="S::218028@muni.cz::aa43d5c6-3096-4896-86b0-904a846525db" providerId="AD" clId="Web-{CA964720-1750-45E7-A274-123DC7AF31C2}" dt="2023-12-11T13:53:17.040" v="97" actId="20577"/>
          <ac:spMkLst>
            <pc:docMk/>
            <pc:sldMk cId="100720774" sldId="263"/>
            <ac:spMk id="5" creationId="{60553CCD-4DF8-481C-A74E-B53B11BD3075}"/>
          </ac:spMkLst>
        </pc:spChg>
      </pc:sldChg>
      <pc:sldChg chg="modSp add">
        <pc:chgData name="Martina Trombiková" userId="S::218028@muni.cz::aa43d5c6-3096-4896-86b0-904a846525db" providerId="AD" clId="Web-{CA964720-1750-45E7-A274-123DC7AF31C2}" dt="2023-12-11T13:50:07.925" v="52" actId="20577"/>
        <pc:sldMkLst>
          <pc:docMk/>
          <pc:sldMk cId="1436736640" sldId="264"/>
        </pc:sldMkLst>
        <pc:spChg chg="mod">
          <ac:chgData name="Martina Trombiková" userId="S::218028@muni.cz::aa43d5c6-3096-4896-86b0-904a846525db" providerId="AD" clId="Web-{CA964720-1750-45E7-A274-123DC7AF31C2}" dt="2023-12-11T13:49:23.298" v="41" actId="20577"/>
          <ac:spMkLst>
            <pc:docMk/>
            <pc:sldMk cId="1436736640" sldId="264"/>
            <ac:spMk id="4" creationId="{2491EF5B-3067-7546-837B-2D005F3ED499}"/>
          </ac:spMkLst>
        </pc:spChg>
        <pc:spChg chg="mod">
          <ac:chgData name="Martina Trombiková" userId="S::218028@muni.cz::aa43d5c6-3096-4896-86b0-904a846525db" providerId="AD" clId="Web-{CA964720-1750-45E7-A274-123DC7AF31C2}" dt="2023-12-11T13:50:07.925" v="52" actId="20577"/>
          <ac:spMkLst>
            <pc:docMk/>
            <pc:sldMk cId="1436736640" sldId="264"/>
            <ac:spMk id="5" creationId="{BDA74EBB-06F9-2F42-BBA7-49358111EC86}"/>
          </ac:spMkLst>
        </pc:spChg>
      </pc:sldChg>
      <pc:sldChg chg="modSp add">
        <pc:chgData name="Martina Trombiková" userId="S::218028@muni.cz::aa43d5c6-3096-4896-86b0-904a846525db" providerId="AD" clId="Web-{CA964720-1750-45E7-A274-123DC7AF31C2}" dt="2023-12-11T13:52:24.913" v="76" actId="20577"/>
        <pc:sldMkLst>
          <pc:docMk/>
          <pc:sldMk cId="2185857343" sldId="265"/>
        </pc:sldMkLst>
        <pc:spChg chg="mod">
          <ac:chgData name="Martina Trombiková" userId="S::218028@muni.cz::aa43d5c6-3096-4896-86b0-904a846525db" providerId="AD" clId="Web-{CA964720-1750-45E7-A274-123DC7AF31C2}" dt="2023-12-11T13:52:24.913" v="76" actId="20577"/>
          <ac:spMkLst>
            <pc:docMk/>
            <pc:sldMk cId="2185857343" sldId="265"/>
            <ac:spMk id="4" creationId="{F1302D84-4750-3F20-A073-6006BA71283C}"/>
          </ac:spMkLst>
        </pc:spChg>
        <pc:spChg chg="mod">
          <ac:chgData name="Martina Trombiková" userId="S::218028@muni.cz::aa43d5c6-3096-4896-86b0-904a846525db" providerId="AD" clId="Web-{CA964720-1750-45E7-A274-123DC7AF31C2}" dt="2023-12-11T13:51:52.209" v="73" actId="20577"/>
          <ac:spMkLst>
            <pc:docMk/>
            <pc:sldMk cId="2185857343" sldId="265"/>
            <ac:spMk id="5" creationId="{478AB89D-96FC-D494-B161-81762AA45CB7}"/>
          </ac:spMkLst>
        </pc:spChg>
      </pc:sldChg>
      <pc:sldChg chg="modSp add del">
        <pc:chgData name="Martina Trombiková" userId="S::218028@muni.cz::aa43d5c6-3096-4896-86b0-904a846525db" providerId="AD" clId="Web-{CA964720-1750-45E7-A274-123DC7AF31C2}" dt="2023-12-11T13:50:48.004" v="55"/>
        <pc:sldMkLst>
          <pc:docMk/>
          <pc:sldMk cId="3254956249" sldId="266"/>
        </pc:sldMkLst>
        <pc:spChg chg="mod">
          <ac:chgData name="Martina Trombiková" userId="S::218028@muni.cz::aa43d5c6-3096-4896-86b0-904a846525db" providerId="AD" clId="Web-{CA964720-1750-45E7-A274-123DC7AF31C2}" dt="2023-12-11T13:50:46.285" v="54" actId="20577"/>
          <ac:spMkLst>
            <pc:docMk/>
            <pc:sldMk cId="3254956249" sldId="266"/>
            <ac:spMk id="5" creationId="{E1726D8E-1E04-A399-A6B0-B9633D5D218B}"/>
          </ac:spMkLst>
        </pc:spChg>
      </pc:sldChg>
      <pc:sldMasterChg chg="addSldLayout">
        <pc:chgData name="Martina Trombiková" userId="S::218028@muni.cz::aa43d5c6-3096-4896-86b0-904a846525db" providerId="AD" clId="Web-{CA964720-1750-45E7-A274-123DC7AF31C2}" dt="2023-12-11T13:48:35.812" v="0"/>
        <pc:sldMasterMkLst>
          <pc:docMk/>
          <pc:sldMasterMk cId="464252367" sldId="2147483648"/>
        </pc:sldMasterMkLst>
        <pc:sldLayoutChg chg="add">
          <pc:chgData name="Martina Trombiková" userId="S::218028@muni.cz::aa43d5c6-3096-4896-86b0-904a846525db" providerId="AD" clId="Web-{CA964720-1750-45E7-A274-123DC7AF31C2}" dt="2023-12-11T13:48:35.812" v="0"/>
          <pc:sldLayoutMkLst>
            <pc:docMk/>
            <pc:sldMasterMk cId="464252367" sldId="2147483648"/>
            <pc:sldLayoutMk cId="823917275" sldId="2147483660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228C8A-99ED-467F-BBCD-E960C1C67ED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F3F45C4-5C81-45F1-AB6C-A055D2561BDB}">
      <dgm:prSet phldrT="[Text]" phldr="0"/>
      <dgm:spPr/>
      <dgm:t>
        <a:bodyPr/>
        <a:lstStyle/>
        <a:p>
          <a:pPr rtl="0"/>
          <a:r>
            <a:rPr lang="cs-CZ" dirty="0">
              <a:latin typeface="Arial"/>
            </a:rPr>
            <a:t>Úko</a:t>
          </a:r>
          <a:r>
            <a:rPr lang="cs-CZ" dirty="0">
              <a:solidFill>
                <a:schemeClr val="bg1"/>
              </a:solidFill>
              <a:latin typeface="Arial"/>
            </a:rPr>
            <a:t>l 1:</a:t>
          </a:r>
          <a:r>
            <a:rPr lang="cs-CZ" dirty="0">
              <a:solidFill>
                <a:schemeClr val="accent6"/>
              </a:solidFill>
              <a:latin typeface="Arial"/>
            </a:rPr>
            <a:t> </a:t>
          </a:r>
          <a:r>
            <a:rPr lang="cs-CZ" dirty="0" err="1">
              <a:solidFill>
                <a:schemeClr val="accent6"/>
              </a:solidFill>
              <a:latin typeface="Arial"/>
            </a:rPr>
            <a:t>Leseverstehen</a:t>
          </a:r>
          <a:endParaRPr lang="cs-CZ" dirty="0">
            <a:solidFill>
              <a:schemeClr val="accent6"/>
            </a:solidFill>
            <a:latin typeface="Arial"/>
          </a:endParaRPr>
        </a:p>
      </dgm:t>
    </dgm:pt>
    <dgm:pt modelId="{11464790-00DC-4E57-B944-3EFF5DD20BC5}" type="parTrans" cxnId="{7F681C07-F163-4CEF-AA09-DD9439E54E95}">
      <dgm:prSet/>
      <dgm:spPr/>
    </dgm:pt>
    <dgm:pt modelId="{4812CAAE-700A-4A68-9A00-5E7724BF042A}" type="sibTrans" cxnId="{7F681C07-F163-4CEF-AA09-DD9439E54E95}">
      <dgm:prSet/>
      <dgm:spPr/>
    </dgm:pt>
    <dgm:pt modelId="{1C0757EF-2F3F-4F6B-8BA2-3F7D36A20C3E}">
      <dgm:prSet phldrT="[Text]" phldr="0"/>
      <dgm:spPr/>
      <dgm:t>
        <a:bodyPr/>
        <a:lstStyle/>
        <a:p>
          <a:pPr rtl="0"/>
          <a:r>
            <a:rPr lang="cs-CZ" dirty="0">
              <a:latin typeface="Arial"/>
            </a:rPr>
            <a:t>Úkol 2: </a:t>
          </a:r>
          <a:r>
            <a:rPr lang="cs-CZ" dirty="0">
              <a:solidFill>
                <a:schemeClr val="accent6"/>
              </a:solidFill>
              <a:latin typeface="Arial"/>
            </a:rPr>
            <a:t>Grammatik</a:t>
          </a:r>
          <a:endParaRPr lang="cs-CZ" dirty="0">
            <a:solidFill>
              <a:schemeClr val="accent6"/>
            </a:solidFill>
          </a:endParaRPr>
        </a:p>
      </dgm:t>
    </dgm:pt>
    <dgm:pt modelId="{D79A616B-AF47-40B0-8B41-AB1387809E7C}" type="parTrans" cxnId="{72FBA77F-2A06-462E-A70A-62801143E22E}">
      <dgm:prSet/>
      <dgm:spPr/>
    </dgm:pt>
    <dgm:pt modelId="{975A7D9A-2581-4094-A0CD-18A14463837C}" type="sibTrans" cxnId="{72FBA77F-2A06-462E-A70A-62801143E22E}">
      <dgm:prSet/>
      <dgm:spPr/>
    </dgm:pt>
    <dgm:pt modelId="{E4E1AC4B-942C-41CB-AE2F-B86CAA661F30}" type="pres">
      <dgm:prSet presAssocID="{98228C8A-99ED-467F-BBCD-E960C1C67EDE}" presName="CompostProcess" presStyleCnt="0">
        <dgm:presLayoutVars>
          <dgm:dir/>
          <dgm:resizeHandles val="exact"/>
        </dgm:presLayoutVars>
      </dgm:prSet>
      <dgm:spPr/>
    </dgm:pt>
    <dgm:pt modelId="{B96E5EB6-8AE2-4E34-AE60-58D856EEEDD6}" type="pres">
      <dgm:prSet presAssocID="{98228C8A-99ED-467F-BBCD-E960C1C67EDE}" presName="arrow" presStyleLbl="bgShp" presStyleIdx="0" presStyleCnt="1"/>
      <dgm:spPr/>
    </dgm:pt>
    <dgm:pt modelId="{67C58BB8-78FC-4C76-870B-74140B85EEBB}" type="pres">
      <dgm:prSet presAssocID="{98228C8A-99ED-467F-BBCD-E960C1C67EDE}" presName="linearProcess" presStyleCnt="0"/>
      <dgm:spPr/>
    </dgm:pt>
    <dgm:pt modelId="{45C07AEF-CC05-4167-B0A1-4479AEB951E5}" type="pres">
      <dgm:prSet presAssocID="{CF3F45C4-5C81-45F1-AB6C-A055D2561BDB}" presName="textNode" presStyleLbl="node1" presStyleIdx="0" presStyleCnt="2">
        <dgm:presLayoutVars>
          <dgm:bulletEnabled val="1"/>
        </dgm:presLayoutVars>
      </dgm:prSet>
      <dgm:spPr/>
    </dgm:pt>
    <dgm:pt modelId="{116434B0-701C-4779-8544-AFFE12AB4451}" type="pres">
      <dgm:prSet presAssocID="{4812CAAE-700A-4A68-9A00-5E7724BF042A}" presName="sibTrans" presStyleCnt="0"/>
      <dgm:spPr/>
    </dgm:pt>
    <dgm:pt modelId="{262FD8A0-2380-4FED-A949-888B3CD45BAA}" type="pres">
      <dgm:prSet presAssocID="{1C0757EF-2F3F-4F6B-8BA2-3F7D36A20C3E}" presName="textNode" presStyleLbl="node1" presStyleIdx="1" presStyleCnt="2">
        <dgm:presLayoutVars>
          <dgm:bulletEnabled val="1"/>
        </dgm:presLayoutVars>
      </dgm:prSet>
      <dgm:spPr/>
    </dgm:pt>
  </dgm:ptLst>
  <dgm:cxnLst>
    <dgm:cxn modelId="{7F681C07-F163-4CEF-AA09-DD9439E54E95}" srcId="{98228C8A-99ED-467F-BBCD-E960C1C67EDE}" destId="{CF3F45C4-5C81-45F1-AB6C-A055D2561BDB}" srcOrd="0" destOrd="0" parTransId="{11464790-00DC-4E57-B944-3EFF5DD20BC5}" sibTransId="{4812CAAE-700A-4A68-9A00-5E7724BF042A}"/>
    <dgm:cxn modelId="{44E8AA4A-D458-4981-9FAB-5EDD3ED62596}" type="presOf" srcId="{1C0757EF-2F3F-4F6B-8BA2-3F7D36A20C3E}" destId="{262FD8A0-2380-4FED-A949-888B3CD45BAA}" srcOrd="0" destOrd="0" presId="urn:microsoft.com/office/officeart/2005/8/layout/hProcess9"/>
    <dgm:cxn modelId="{350A6970-B45C-46AB-B691-83B8D6735A13}" type="presOf" srcId="{CF3F45C4-5C81-45F1-AB6C-A055D2561BDB}" destId="{45C07AEF-CC05-4167-B0A1-4479AEB951E5}" srcOrd="0" destOrd="0" presId="urn:microsoft.com/office/officeart/2005/8/layout/hProcess9"/>
    <dgm:cxn modelId="{72FBA77F-2A06-462E-A70A-62801143E22E}" srcId="{98228C8A-99ED-467F-BBCD-E960C1C67EDE}" destId="{1C0757EF-2F3F-4F6B-8BA2-3F7D36A20C3E}" srcOrd="1" destOrd="0" parTransId="{D79A616B-AF47-40B0-8B41-AB1387809E7C}" sibTransId="{975A7D9A-2581-4094-A0CD-18A14463837C}"/>
    <dgm:cxn modelId="{23A96A95-C245-4DA1-8F7D-E88C3BFC424C}" type="presOf" srcId="{98228C8A-99ED-467F-BBCD-E960C1C67EDE}" destId="{E4E1AC4B-942C-41CB-AE2F-B86CAA661F30}" srcOrd="0" destOrd="0" presId="urn:microsoft.com/office/officeart/2005/8/layout/hProcess9"/>
    <dgm:cxn modelId="{18233A0E-AEAE-4CC3-9EE5-6F1F853FFE21}" type="presParOf" srcId="{E4E1AC4B-942C-41CB-AE2F-B86CAA661F30}" destId="{B96E5EB6-8AE2-4E34-AE60-58D856EEEDD6}" srcOrd="0" destOrd="0" presId="urn:microsoft.com/office/officeart/2005/8/layout/hProcess9"/>
    <dgm:cxn modelId="{5AFB9202-B8EB-43E0-B951-01469D99737C}" type="presParOf" srcId="{E4E1AC4B-942C-41CB-AE2F-B86CAA661F30}" destId="{67C58BB8-78FC-4C76-870B-74140B85EEBB}" srcOrd="1" destOrd="0" presId="urn:microsoft.com/office/officeart/2005/8/layout/hProcess9"/>
    <dgm:cxn modelId="{D1ABCB12-97F0-41BA-BBC2-49C085290CCF}" type="presParOf" srcId="{67C58BB8-78FC-4C76-870B-74140B85EEBB}" destId="{45C07AEF-CC05-4167-B0A1-4479AEB951E5}" srcOrd="0" destOrd="0" presId="urn:microsoft.com/office/officeart/2005/8/layout/hProcess9"/>
    <dgm:cxn modelId="{0F43158D-4961-472E-B7FB-8EF1EAEC0ED1}" type="presParOf" srcId="{67C58BB8-78FC-4C76-870B-74140B85EEBB}" destId="{116434B0-701C-4779-8544-AFFE12AB4451}" srcOrd="1" destOrd="0" presId="urn:microsoft.com/office/officeart/2005/8/layout/hProcess9"/>
    <dgm:cxn modelId="{BEEC4EB2-6579-482D-B247-E7C94497A377}" type="presParOf" srcId="{67C58BB8-78FC-4C76-870B-74140B85EEBB}" destId="{262FD8A0-2380-4FED-A949-888B3CD45BAA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E5EB6-8AE2-4E34-AE60-58D856EEEDD6}">
      <dsp:nvSpPr>
        <dsp:cNvPr id="0" name=""/>
        <dsp:cNvSpPr/>
      </dsp:nvSpPr>
      <dsp:spPr>
        <a:xfrm>
          <a:off x="342899" y="0"/>
          <a:ext cx="3886200" cy="36576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C07AEF-CC05-4167-B0A1-4479AEB951E5}">
      <dsp:nvSpPr>
        <dsp:cNvPr id="0" name=""/>
        <dsp:cNvSpPr/>
      </dsp:nvSpPr>
      <dsp:spPr>
        <a:xfrm>
          <a:off x="58545" y="1097279"/>
          <a:ext cx="2171700" cy="1463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>
              <a:latin typeface="Arial"/>
            </a:rPr>
            <a:t>Úko</a:t>
          </a:r>
          <a:r>
            <a:rPr lang="cs-CZ" sz="2200" kern="1200" dirty="0">
              <a:solidFill>
                <a:schemeClr val="bg1"/>
              </a:solidFill>
              <a:latin typeface="Arial"/>
            </a:rPr>
            <a:t>l 1:</a:t>
          </a:r>
          <a:r>
            <a:rPr lang="cs-CZ" sz="2200" kern="1200" dirty="0">
              <a:solidFill>
                <a:schemeClr val="accent6"/>
              </a:solidFill>
              <a:latin typeface="Arial"/>
            </a:rPr>
            <a:t> </a:t>
          </a:r>
          <a:r>
            <a:rPr lang="cs-CZ" sz="2200" kern="1200" dirty="0" err="1">
              <a:solidFill>
                <a:schemeClr val="accent6"/>
              </a:solidFill>
              <a:latin typeface="Arial"/>
            </a:rPr>
            <a:t>Leseverstehen</a:t>
          </a:r>
          <a:endParaRPr lang="cs-CZ" sz="2200" kern="1200" dirty="0">
            <a:solidFill>
              <a:schemeClr val="accent6"/>
            </a:solidFill>
            <a:latin typeface="Arial"/>
          </a:endParaRPr>
        </a:p>
      </dsp:txBody>
      <dsp:txXfrm>
        <a:off x="129965" y="1168699"/>
        <a:ext cx="2028860" cy="1320200"/>
      </dsp:txXfrm>
    </dsp:sp>
    <dsp:sp modelId="{262FD8A0-2380-4FED-A949-888B3CD45BAA}">
      <dsp:nvSpPr>
        <dsp:cNvPr id="0" name=""/>
        <dsp:cNvSpPr/>
      </dsp:nvSpPr>
      <dsp:spPr>
        <a:xfrm>
          <a:off x="2341754" y="1097279"/>
          <a:ext cx="2171700" cy="1463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>
              <a:latin typeface="Arial"/>
            </a:rPr>
            <a:t>Úkol 2: </a:t>
          </a:r>
          <a:r>
            <a:rPr lang="cs-CZ" sz="2200" kern="1200" dirty="0">
              <a:solidFill>
                <a:schemeClr val="accent6"/>
              </a:solidFill>
              <a:latin typeface="Arial"/>
            </a:rPr>
            <a:t>Grammatik</a:t>
          </a:r>
          <a:endParaRPr lang="cs-CZ" sz="2200" kern="1200" dirty="0">
            <a:solidFill>
              <a:schemeClr val="accent6"/>
            </a:solidFill>
          </a:endParaRPr>
        </a:p>
      </dsp:txBody>
      <dsp:txXfrm>
        <a:off x="2413174" y="1168699"/>
        <a:ext cx="2028860" cy="1320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9172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uropaeischer-referenzrahmen.d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unispace.muni.cz/library/catalog/book/1953" TargetMode="External"/><Relationship Id="rId2" Type="http://schemas.openxmlformats.org/officeDocument/2006/relationships/hyperlink" Target="https://ucnmuni-my.sharepoint.com/:p:/g/personal/218028_muni_cz/ERa7-YyRHcVFipuwKUqeyvIBjv3OBe9CgdmxCizUDklBdw?e=VRK35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>
                <a:solidFill>
                  <a:schemeClr val="bg2"/>
                </a:solidFill>
                <a:cs typeface="Calibri Light"/>
              </a:rPr>
            </a:br>
            <a:r>
              <a:rPr lang="cs-CZ" dirty="0">
                <a:ea typeface="Calibri Light"/>
                <a:cs typeface="Calibri Light"/>
              </a:rPr>
              <a:t>SOUBORNÁ ZKOUŠKA Z PRAKTICKÉHO JAZYKA</a:t>
            </a:r>
            <a:br>
              <a:rPr lang="cs-CZ" dirty="0">
                <a:cs typeface="Calibri Light"/>
              </a:rPr>
            </a:br>
            <a:r>
              <a:rPr lang="cs-CZ" dirty="0">
                <a:solidFill>
                  <a:schemeClr val="bg2"/>
                </a:solidFill>
                <a:cs typeface="Calibri Light"/>
              </a:rPr>
              <a:t>ukončení</a:t>
            </a:r>
            <a:r>
              <a:rPr lang="cs-CZ" dirty="0">
                <a:solidFill>
                  <a:schemeClr val="bg2"/>
                </a:solidFill>
                <a:ea typeface="+mj-lt"/>
                <a:cs typeface="+mj-lt"/>
              </a:rPr>
              <a:t> předmětu NJI_32A 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solidFill>
                  <a:schemeClr val="accent6"/>
                </a:solidFill>
                <a:cs typeface="Arial"/>
              </a:rPr>
              <a:t>aktuální informace (PS 2023)</a:t>
            </a:r>
          </a:p>
          <a:p>
            <a:pPr>
              <a:lnSpc>
                <a:spcPct val="113999"/>
              </a:lnSpc>
            </a:pPr>
            <a:r>
              <a:rPr lang="cs-CZ" sz="1600" dirty="0"/>
              <a:t>doc. Mgr. Aleš </a:t>
            </a:r>
            <a:r>
              <a:rPr lang="cs-CZ" sz="1600" dirty="0" err="1"/>
              <a:t>Urválek</a:t>
            </a:r>
            <a:r>
              <a:rPr lang="cs-CZ" sz="1600" dirty="0"/>
              <a:t>, Mgr. et Mgr. Jan Trna, Mgr. Martina </a:t>
            </a:r>
            <a:r>
              <a:rPr lang="cs-CZ" sz="1600" dirty="0" err="1"/>
              <a:t>Trombiková</a:t>
            </a:r>
            <a:r>
              <a:rPr lang="cs-CZ" sz="1600" dirty="0"/>
              <a:t>, Ph.D.</a:t>
            </a:r>
            <a:endParaRPr lang="cs-CZ" sz="1600" dirty="0">
              <a:ea typeface="Calibri"/>
              <a:cs typeface="Arial"/>
            </a:endParaRPr>
          </a:p>
          <a:p>
            <a:pPr>
              <a:lnSpc>
                <a:spcPct val="113999"/>
              </a:lnSpc>
            </a:pPr>
            <a:endParaRPr lang="cs-CZ" dirty="0">
              <a:cs typeface="Arial"/>
            </a:endParaRPr>
          </a:p>
        </p:txBody>
      </p:sp>
      <p:pic>
        <p:nvPicPr>
          <p:cNvPr id="6" name="Obrázek 5" descr="Obsah obrázku text&#10;&#10;Popis se vygeneroval automaticky.">
            <a:extLst>
              <a:ext uri="{FF2B5EF4-FFF2-40B4-BE49-F238E27FC236}">
                <a16:creationId xmlns:a16="http://schemas.microsoft.com/office/drawing/2014/main" id="{F23A2ED8-F4F3-48E6-85FB-A53A99C37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5598" y="5825921"/>
            <a:ext cx="2743200" cy="94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736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2C4103-B8BB-7CB0-14F9-494A54B39C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CE8AF9-3CB8-8D75-04DE-E203D278B0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1302D84-4750-3F20-A073-6006BA712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sz="5400" dirty="0">
                <a:solidFill>
                  <a:schemeClr val="bg2"/>
                </a:solidFill>
                <a:ea typeface="+mj-lt"/>
                <a:cs typeface="+mj-lt"/>
              </a:rPr>
            </a:br>
            <a:r>
              <a:rPr lang="cs-CZ" sz="5400" dirty="0">
                <a:solidFill>
                  <a:srgbClr val="000000"/>
                </a:solidFill>
                <a:ea typeface="+mj-lt"/>
                <a:cs typeface="+mj-lt"/>
              </a:rPr>
              <a:t>SOUBORNÁ ZKOUŠKA Z PRAKTICKÉHO JAZYKA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78AB89D-96FC-D494-B161-81762AA4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9859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endParaRPr lang="cs-CZ" sz="2000" b="1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000" b="1" dirty="0">
                <a:ea typeface="+mn-lt"/>
                <a:cs typeface="+mn-lt"/>
              </a:rPr>
              <a:t>Ukončení předmětu NJI_32A</a:t>
            </a:r>
            <a:r>
              <a:rPr lang="cs-CZ" sz="2000" dirty="0">
                <a:ea typeface="+mn-lt"/>
                <a:cs typeface="+mn-lt"/>
              </a:rPr>
              <a:t> (v pátém semestru) krom běžného ukončení </a:t>
            </a:r>
            <a:r>
              <a:rPr lang="cs-CZ" sz="2000" dirty="0" err="1">
                <a:ea typeface="+mn-lt"/>
                <a:cs typeface="+mn-lt"/>
              </a:rPr>
              <a:t>ukončení</a:t>
            </a:r>
            <a:r>
              <a:rPr lang="cs-CZ" sz="2000" dirty="0">
                <a:ea typeface="+mn-lt"/>
                <a:cs typeface="+mn-lt"/>
              </a:rPr>
              <a:t> v režii Mgr. Jana Trny </a:t>
            </a:r>
            <a:r>
              <a:rPr lang="cs-CZ" sz="2000" b="1" dirty="0">
                <a:ea typeface="+mn-lt"/>
                <a:cs typeface="+mn-lt"/>
              </a:rPr>
              <a:t>zahrnuje ještě druhou písemnou část: </a:t>
            </a:r>
            <a:r>
              <a:rPr lang="cs-CZ" sz="2000" dirty="0">
                <a:ea typeface="+mn-lt"/>
                <a:cs typeface="+mn-lt"/>
              </a:rPr>
              <a:t>Skládá se vždy v lednu a obsahuje </a:t>
            </a:r>
            <a:r>
              <a:rPr lang="cs-CZ" sz="2000" i="1" dirty="0" err="1">
                <a:ea typeface="+mn-lt"/>
                <a:cs typeface="+mn-lt"/>
              </a:rPr>
              <a:t>close</a:t>
            </a:r>
            <a:r>
              <a:rPr lang="cs-CZ" sz="2000" i="1" dirty="0">
                <a:ea typeface="+mn-lt"/>
                <a:cs typeface="+mn-lt"/>
              </a:rPr>
              <a:t> </a:t>
            </a:r>
            <a:r>
              <a:rPr lang="cs-CZ" sz="2000" i="1" dirty="0" err="1">
                <a:ea typeface="+mn-lt"/>
                <a:cs typeface="+mn-lt"/>
              </a:rPr>
              <a:t>reading</a:t>
            </a:r>
            <a:r>
              <a:rPr lang="cs-CZ" sz="2000" i="1" dirty="0">
                <a:ea typeface="+mn-lt"/>
                <a:cs typeface="+mn-lt"/>
              </a:rPr>
              <a:t> s otázkami k textu</a:t>
            </a:r>
            <a:r>
              <a:rPr lang="cs-CZ" sz="2000" dirty="0">
                <a:ea typeface="+mn-lt"/>
                <a:cs typeface="+mn-lt"/>
              </a:rPr>
              <a:t> a </a:t>
            </a:r>
            <a:r>
              <a:rPr lang="cs-CZ" sz="2000" i="1" dirty="0">
                <a:ea typeface="+mn-lt"/>
                <a:cs typeface="+mn-lt"/>
              </a:rPr>
              <a:t>gramatickou část</a:t>
            </a:r>
            <a:r>
              <a:rPr lang="cs-CZ" sz="2000" dirty="0">
                <a:ea typeface="+mn-lt"/>
                <a:cs typeface="+mn-lt"/>
              </a:rPr>
              <a:t>. </a:t>
            </a:r>
            <a:endParaRPr lang="cs-CZ" sz="200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5857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3E835F7-E7CD-4700-AAA9-EA2E0F446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>
                <a:ea typeface="+mn-lt"/>
                <a:cs typeface="+mn-lt"/>
              </a:rPr>
              <a:t>Cíl: ověření jazykové úrovně </a:t>
            </a:r>
            <a:r>
              <a:rPr lang="cs-CZ" sz="2000" b="1" u="sng" dirty="0">
                <a:ea typeface="+mn-lt"/>
                <a:cs typeface="+mn-lt"/>
              </a:rPr>
              <a:t>C1 dle </a:t>
            </a:r>
            <a:r>
              <a:rPr lang="cs-CZ" sz="2000" b="1" i="1" u="sng" dirty="0">
                <a:ea typeface="+mn-lt"/>
                <a:cs typeface="+mn-lt"/>
              </a:rPr>
              <a:t>GER*</a:t>
            </a:r>
            <a:r>
              <a:rPr lang="cs-CZ" sz="1600" b="1" i="1" dirty="0">
                <a:ea typeface="+mn-lt"/>
                <a:cs typeface="+mn-lt"/>
              </a:rPr>
              <a:t> (Společného evropského referenčního rámce pro jazyky)</a:t>
            </a:r>
            <a:endParaRPr lang="cs-CZ" sz="1600" dirty="0">
              <a:cs typeface="Arial"/>
            </a:endParaRPr>
          </a:p>
          <a:p>
            <a:pPr marL="71755" indent="0">
              <a:buNone/>
            </a:pPr>
            <a:endParaRPr lang="cs-CZ" sz="2000" b="1" i="1" u="sng" dirty="0">
              <a:cs typeface="Arial"/>
            </a:endParaRPr>
          </a:p>
          <a:p>
            <a:pPr marL="71755" indent="0">
              <a:buNone/>
            </a:pPr>
            <a:endParaRPr lang="cs-CZ" sz="2000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sz="2000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49329F0F-C07F-411E-92A8-7B5F692A68D0}"/>
              </a:ext>
            </a:extLst>
          </p:cNvPr>
          <p:cNvGraphicFramePr>
            <a:graphicFrameLocks noGrp="1"/>
          </p:cNvGraphicFramePr>
          <p:nvPr/>
        </p:nvGraphicFramePr>
        <p:xfrm>
          <a:off x="608633" y="2222185"/>
          <a:ext cx="9874069" cy="3675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4069">
                  <a:extLst>
                    <a:ext uri="{9D8B030D-6E8A-4147-A177-3AD203B41FA5}">
                      <a16:colId xmlns:a16="http://schemas.microsoft.com/office/drawing/2014/main" val="4272348154"/>
                    </a:ext>
                  </a:extLst>
                </a:gridCol>
              </a:tblGrid>
              <a:tr h="374952">
                <a:tc>
                  <a:txBody>
                    <a:bodyPr/>
                    <a:lstStyle/>
                    <a:p>
                      <a:pPr marL="71755" marR="0" lvl="0" indent="0" algn="l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cs-CZ" sz="1800" b="1" i="0" u="none" strike="noStrike" noProof="0" dirty="0">
                          <a:solidFill>
                            <a:srgbClr val="002060"/>
                          </a:solidFill>
                          <a:latin typeface="Arial"/>
                        </a:rPr>
                        <a:t>C1 – </a:t>
                      </a:r>
                      <a:r>
                        <a:rPr lang="cs-CZ" sz="1800" b="1" i="0" u="sng" strike="noStrike" noProof="0" dirty="0" err="1">
                          <a:solidFill>
                            <a:srgbClr val="002060"/>
                          </a:solidFill>
                          <a:latin typeface="Arial"/>
                        </a:rPr>
                        <a:t>Fachkundige</a:t>
                      </a:r>
                      <a:r>
                        <a:rPr lang="cs-CZ" sz="1800" b="1" i="0" u="sng" strike="noStrike" noProof="0" dirty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  <a:r>
                        <a:rPr lang="cs-CZ" sz="1800" b="1" i="0" u="none" strike="noStrike" noProof="0" dirty="0" err="1">
                          <a:solidFill>
                            <a:srgbClr val="002060"/>
                          </a:solidFill>
                          <a:latin typeface="Arial"/>
                        </a:rPr>
                        <a:t>Sprachkenntnisse</a:t>
                      </a:r>
                    </a:p>
                    <a:p>
                      <a:pPr marL="71755" marR="0" lvl="0" indent="0" algn="l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cs-CZ" sz="1400" b="1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Kann </a:t>
                      </a:r>
                      <a:r>
                        <a:rPr lang="cs-CZ" sz="1400" b="1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ein</a:t>
                      </a:r>
                      <a:r>
                        <a:rPr lang="cs-CZ" sz="1400" b="1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1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breites</a:t>
                      </a:r>
                      <a:r>
                        <a:rPr lang="cs-CZ" sz="1400" b="1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Spektrum </a:t>
                      </a: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anspruchsvoller</a:t>
                      </a:r>
                      <a:r>
                        <a:rPr lang="cs-CZ" sz="1400" b="1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, </a:t>
                      </a: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längerer</a:t>
                      </a:r>
                      <a:r>
                        <a:rPr lang="cs-CZ" sz="1400" b="1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Texte </a:t>
                      </a: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verstehen</a:t>
                      </a:r>
                      <a:r>
                        <a:rPr lang="cs-CZ" sz="1400" b="1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1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und</a:t>
                      </a:r>
                      <a:r>
                        <a:rPr lang="cs-CZ" sz="1400" b="1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1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auch</a:t>
                      </a:r>
                      <a:r>
                        <a:rPr lang="cs-CZ" sz="1400" b="1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1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implizite</a:t>
                      </a:r>
                      <a:r>
                        <a:rPr lang="cs-CZ" sz="1400" b="1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Bedeutungen</a:t>
                      </a:r>
                      <a:r>
                        <a:rPr lang="cs-CZ" sz="1400" b="1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erfassen</a:t>
                      </a:r>
                      <a:r>
                        <a:rPr lang="cs-CZ" sz="1400" b="1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.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 Kann </a:t>
                      </a:r>
                      <a:r>
                        <a:rPr lang="cs-CZ" sz="1400" b="0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sich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0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spontan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0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und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0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fließend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0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ausdrücken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, ohne </a:t>
                      </a:r>
                      <a:r>
                        <a:rPr lang="cs-CZ" sz="1400" b="0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öfter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0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deutlich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0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erkennbar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nach </a:t>
                      </a:r>
                      <a:r>
                        <a:rPr lang="cs-CZ" sz="1400" b="0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Worten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0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suchen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0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zu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0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müssen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. Kann </a:t>
                      </a:r>
                      <a:r>
                        <a:rPr lang="cs-CZ" sz="1400" b="0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die</a:t>
                      </a:r>
                      <a:r>
                        <a:rPr lang="cs-CZ" sz="1400" b="0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0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Sprache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0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im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0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gesellschaftlichen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0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und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0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beruflichen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0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Leben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oder in </a:t>
                      </a:r>
                      <a:r>
                        <a:rPr lang="cs-CZ" sz="1400" b="0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Ausbildung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0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und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Studium </a:t>
                      </a:r>
                      <a:r>
                        <a:rPr lang="cs-CZ" sz="1400" b="0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wirksam</a:t>
                      </a:r>
                      <a:r>
                        <a:rPr lang="cs-CZ" sz="1400" b="0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0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und</a:t>
                      </a:r>
                      <a:r>
                        <a:rPr lang="cs-CZ" sz="1400" b="0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0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flexibel</a:t>
                      </a:r>
                      <a:r>
                        <a:rPr lang="cs-CZ" sz="1400" b="0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0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gebrauchen</a:t>
                      </a:r>
                      <a:r>
                        <a:rPr lang="cs-CZ" sz="1400" b="0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. </a:t>
                      </a:r>
                      <a:r>
                        <a:rPr lang="cs-CZ" sz="1400" b="1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Kann </a:t>
                      </a:r>
                      <a:r>
                        <a:rPr lang="cs-CZ" sz="1400" b="1" i="0" u="none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sich</a:t>
                      </a:r>
                      <a:r>
                        <a:rPr lang="cs-CZ" sz="1400" b="1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klar</a:t>
                      </a:r>
                      <a:r>
                        <a:rPr lang="cs-CZ" sz="1400" b="1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, </a:t>
                      </a: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strukturiert</a:t>
                      </a:r>
                      <a:r>
                        <a:rPr lang="cs-CZ" sz="1400" b="1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und</a:t>
                      </a:r>
                      <a:r>
                        <a:rPr lang="cs-CZ" sz="1400" b="1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ausführlich</a:t>
                      </a:r>
                      <a:r>
                        <a:rPr lang="cs-CZ" sz="1400" b="1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zu</a:t>
                      </a:r>
                      <a:r>
                        <a:rPr lang="cs-CZ" sz="1400" b="1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komplexen</a:t>
                      </a:r>
                      <a:r>
                        <a:rPr lang="cs-CZ" sz="1400" b="1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Sachverhalten</a:t>
                      </a:r>
                      <a:r>
                        <a:rPr lang="cs-CZ" sz="1400" b="1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äußern</a:t>
                      </a:r>
                      <a:r>
                        <a:rPr lang="cs-CZ" sz="1400" b="1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und</a:t>
                      </a:r>
                      <a:r>
                        <a:rPr lang="cs-CZ" sz="1400" b="1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dabei</a:t>
                      </a:r>
                      <a:r>
                        <a:rPr lang="cs-CZ" sz="1400" b="1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verschiedene</a:t>
                      </a:r>
                      <a:r>
                        <a:rPr lang="cs-CZ" sz="1400" b="1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Mittel</a:t>
                      </a:r>
                      <a:r>
                        <a:rPr lang="cs-CZ" sz="1400" b="1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br>
                        <a:rPr lang="cs-CZ" sz="1400" b="1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</a:b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zur</a:t>
                      </a:r>
                      <a:r>
                        <a:rPr lang="cs-CZ" sz="1400" b="1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Textverknüpfung</a:t>
                      </a:r>
                      <a:r>
                        <a:rPr lang="cs-CZ" sz="1400" b="1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angemessen</a:t>
                      </a:r>
                      <a:r>
                        <a:rPr lang="cs-CZ" sz="1400" b="1" i="0" u="sng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 </a:t>
                      </a:r>
                      <a:r>
                        <a:rPr lang="cs-CZ" sz="1400" b="1" i="0" u="sng" strike="noStrike" noProof="0" dirty="0" err="1">
                          <a:solidFill>
                            <a:srgbClr val="0000DC"/>
                          </a:solidFill>
                          <a:latin typeface="Arial"/>
                        </a:rPr>
                        <a:t>verwenden</a:t>
                      </a:r>
                      <a:r>
                        <a:rPr lang="cs-CZ" sz="1400" b="1" i="0" u="none" strike="noStrike" noProof="0" dirty="0">
                          <a:solidFill>
                            <a:srgbClr val="0000DC"/>
                          </a:solidFill>
                          <a:latin typeface="Arial"/>
                        </a:rPr>
                        <a:t>.</a:t>
                      </a:r>
                      <a:endParaRPr lang="cs-CZ" sz="1400" b="1" dirty="0">
                        <a:solidFill>
                          <a:srgbClr val="0000DC"/>
                        </a:solidFill>
                      </a:endParaRPr>
                    </a:p>
                    <a:p>
                      <a:pPr marL="71755" marR="0" lvl="0" indent="0" algn="l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cs-CZ" sz="1400" b="0" i="0" u="none" strike="noStrike" noProof="0" dirty="0">
                          <a:solidFill>
                            <a:schemeClr val="tx2"/>
                          </a:solidFill>
                          <a:latin typeface="Arial"/>
                        </a:rPr>
                        <a:t>* </a:t>
                      </a:r>
                      <a:r>
                        <a:rPr lang="cs-CZ" sz="1200" b="0" i="0" u="none" strike="noStrike" noProof="0" dirty="0">
                          <a:solidFill>
                            <a:schemeClr val="tx2"/>
                          </a:solidFill>
                          <a:latin typeface="Arial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[https://www.europaeischer-referenzrahmen.de]</a:t>
                      </a:r>
                      <a:endParaRPr lang="cs-CZ" sz="1200" b="0" i="0" u="none" strike="noStrike" noProof="0" dirty="0">
                        <a:solidFill>
                          <a:schemeClr val="tx2"/>
                        </a:solidFill>
                        <a:latin typeface="Arial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015638"/>
                  </a:ext>
                </a:extLst>
              </a:tr>
            </a:tbl>
          </a:graphicData>
        </a:graphic>
      </p:graphicFrame>
      <p:sp>
        <p:nvSpPr>
          <p:cNvPr id="3" name="Nadpis 2">
            <a:extLst>
              <a:ext uri="{FF2B5EF4-FFF2-40B4-BE49-F238E27FC236}">
                <a16:creationId xmlns:a16="http://schemas.microsoft.com/office/drawing/2014/main" id="{97227252-D927-66E6-B825-EF4DFCFC4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36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8456F8A4-246E-46F0-942C-39A0B7E3F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937714"/>
            <a:ext cx="10753200" cy="451576"/>
          </a:xfrm>
        </p:spPr>
        <p:txBody>
          <a:bodyPr/>
          <a:lstStyle/>
          <a:p>
            <a:pPr algn="ctr"/>
            <a:r>
              <a:rPr lang="cs-CZ" sz="2400" dirty="0">
                <a:solidFill>
                  <a:schemeClr val="bg2"/>
                </a:solidFill>
                <a:ea typeface="+mj-lt"/>
                <a:cs typeface="+mj-lt"/>
              </a:rPr>
              <a:t>Praktický jazyk </a:t>
            </a:r>
            <a:endParaRPr lang="cs-CZ" sz="2400" b="0" dirty="0">
              <a:solidFill>
                <a:schemeClr val="bg2"/>
              </a:solidFill>
              <a:ea typeface="+mj-lt"/>
              <a:cs typeface="+mj-lt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0553CCD-4DF8-481C-A74E-B53B11BD3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61335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cs typeface="Arial"/>
              </a:rPr>
              <a:t>termín konání: 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i="1" dirty="0">
                <a:cs typeface="Arial"/>
              </a:rPr>
              <a:t>            vždy </a:t>
            </a:r>
            <a:r>
              <a:rPr lang="cs-CZ" i="1" dirty="0">
                <a:solidFill>
                  <a:srgbClr val="000000"/>
                </a:solidFill>
                <a:cs typeface="Arial"/>
              </a:rPr>
              <a:t>lednu</a:t>
            </a:r>
            <a:endParaRPr lang="cs-CZ" i="1" dirty="0">
              <a:ea typeface="Calibri"/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b="1" dirty="0">
                <a:cs typeface="Arial"/>
              </a:rPr>
              <a:t>2 části, písemně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časová dotace: </a:t>
            </a:r>
            <a:r>
              <a:rPr lang="cs-CZ" dirty="0">
                <a:solidFill>
                  <a:srgbClr val="92D050"/>
                </a:solidFill>
                <a:cs typeface="Arial"/>
              </a:rPr>
              <a:t>90 minut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>
              <a:cs typeface="Arial"/>
            </a:endParaRPr>
          </a:p>
        </p:txBody>
      </p:sp>
      <p:graphicFrame>
        <p:nvGraphicFramePr>
          <p:cNvPr id="20" name="Diagram 20">
            <a:extLst>
              <a:ext uri="{FF2B5EF4-FFF2-40B4-BE49-F238E27FC236}">
                <a16:creationId xmlns:a16="http://schemas.microsoft.com/office/drawing/2014/main" id="{72E8937D-2DDE-44B8-84AA-5C827EC34A2D}"/>
              </a:ext>
            </a:extLst>
          </p:cNvPr>
          <p:cNvGraphicFramePr/>
          <p:nvPr/>
        </p:nvGraphicFramePr>
        <p:xfrm>
          <a:off x="5334912" y="2932958"/>
          <a:ext cx="45720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80" name="Grafický objekt 280" descr="Šipka doprava obrys">
            <a:extLst>
              <a:ext uri="{FF2B5EF4-FFF2-40B4-BE49-F238E27FC236}">
                <a16:creationId xmlns:a16="http://schemas.microsoft.com/office/drawing/2014/main" id="{F34B396B-2730-496D-A936-3861C25F04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64420" y="2088848"/>
            <a:ext cx="914400" cy="914400"/>
          </a:xfrm>
          <a:prstGeom prst="rect">
            <a:avLst/>
          </a:prstGeom>
        </p:spPr>
      </p:pic>
      <p:pic>
        <p:nvPicPr>
          <p:cNvPr id="288" name="Grafický objekt 288" descr="Přesýpací hodiny 30% obrys">
            <a:extLst>
              <a:ext uri="{FF2B5EF4-FFF2-40B4-BE49-F238E27FC236}">
                <a16:creationId xmlns:a16="http://schemas.microsoft.com/office/drawing/2014/main" id="{6E23D7C3-04CD-4E74-9054-55B0A0661F8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76830" y="430227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20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21E183D-84E5-4CCA-AE85-B0B711280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>
                <a:solidFill>
                  <a:schemeClr val="bg2"/>
                </a:solidFill>
                <a:ea typeface="+mj-lt"/>
                <a:cs typeface="+mj-lt"/>
              </a:rPr>
              <a:t>Praktický jazyk – ukončení před SZZ (Bc.)</a:t>
            </a:r>
            <a:endParaRPr lang="cs-CZ" sz="2400" b="0" dirty="0">
              <a:solidFill>
                <a:schemeClr val="bg2"/>
              </a:solidFill>
              <a:ea typeface="+mj-lt"/>
              <a:cs typeface="+mj-lt"/>
            </a:endParaRPr>
          </a:p>
          <a:p>
            <a:endParaRPr lang="cs-CZ" sz="2400" b="0">
              <a:ea typeface="+mj-lt"/>
              <a:cs typeface="+mj-lt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53E2AF9-2350-4A38-AAEC-6456F6337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571" y="1498478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solidFill>
                  <a:schemeClr val="accent6"/>
                </a:solidFill>
                <a:ea typeface="+mn-lt"/>
                <a:cs typeface="+mn-lt"/>
              </a:rPr>
              <a:t>  </a:t>
            </a:r>
            <a:r>
              <a:rPr lang="cs-CZ" err="1">
                <a:solidFill>
                  <a:schemeClr val="accent6"/>
                </a:solidFill>
                <a:ea typeface="+mn-lt"/>
                <a:cs typeface="+mn-lt"/>
              </a:rPr>
              <a:t>Leseverstehen</a:t>
            </a:r>
            <a:r>
              <a:rPr lang="cs-CZ" dirty="0">
                <a:solidFill>
                  <a:schemeClr val="accent6"/>
                </a:solidFill>
                <a:ea typeface="+mn-lt"/>
                <a:cs typeface="+mn-lt"/>
              </a:rPr>
              <a:t>: </a:t>
            </a:r>
            <a:r>
              <a:rPr lang="cs-CZ" err="1">
                <a:solidFill>
                  <a:schemeClr val="accent6"/>
                </a:solidFill>
                <a:ea typeface="+mn-lt"/>
                <a:cs typeface="+mn-lt"/>
              </a:rPr>
              <a:t>Close</a:t>
            </a:r>
            <a:r>
              <a:rPr lang="cs-CZ" dirty="0">
                <a:solidFill>
                  <a:schemeClr val="accent6"/>
                </a:solidFill>
                <a:ea typeface="+mn-lt"/>
                <a:cs typeface="+mn-lt"/>
              </a:rPr>
              <a:t> </a:t>
            </a:r>
            <a:r>
              <a:rPr lang="cs-CZ" err="1">
                <a:solidFill>
                  <a:schemeClr val="accent6"/>
                </a:solidFill>
                <a:ea typeface="+mn-lt"/>
                <a:cs typeface="+mn-lt"/>
              </a:rPr>
              <a:t>Reading</a:t>
            </a:r>
            <a:r>
              <a:rPr lang="cs-CZ" dirty="0">
                <a:solidFill>
                  <a:schemeClr val="accent6"/>
                </a:solidFill>
                <a:ea typeface="+mn-lt"/>
                <a:cs typeface="+mn-lt"/>
              </a:rPr>
              <a:t> </a:t>
            </a:r>
            <a:r>
              <a:rPr lang="cs-CZ" err="1">
                <a:solidFill>
                  <a:schemeClr val="accent6"/>
                </a:solidFill>
                <a:ea typeface="+mn-lt"/>
                <a:cs typeface="+mn-lt"/>
              </a:rPr>
              <a:t>samt</a:t>
            </a:r>
            <a:r>
              <a:rPr lang="cs-CZ" dirty="0">
                <a:solidFill>
                  <a:schemeClr val="accent6"/>
                </a:solidFill>
                <a:ea typeface="+mn-lt"/>
                <a:cs typeface="+mn-lt"/>
              </a:rPr>
              <a:t> </a:t>
            </a:r>
            <a:r>
              <a:rPr lang="cs-CZ" err="1">
                <a:solidFill>
                  <a:schemeClr val="accent6"/>
                </a:solidFill>
                <a:ea typeface="+mn-lt"/>
                <a:cs typeface="+mn-lt"/>
              </a:rPr>
              <a:t>Fragen</a:t>
            </a:r>
            <a:r>
              <a:rPr lang="cs-CZ" dirty="0">
                <a:solidFill>
                  <a:schemeClr val="accent6"/>
                </a:solidFill>
                <a:ea typeface="+mn-lt"/>
                <a:cs typeface="+mn-lt"/>
              </a:rPr>
              <a:t> </a:t>
            </a:r>
            <a:r>
              <a:rPr lang="cs-CZ" err="1">
                <a:solidFill>
                  <a:schemeClr val="accent6"/>
                </a:solidFill>
                <a:ea typeface="+mn-lt"/>
                <a:cs typeface="+mn-lt"/>
              </a:rPr>
              <a:t>zum</a:t>
            </a:r>
            <a:r>
              <a:rPr lang="cs-CZ" dirty="0">
                <a:solidFill>
                  <a:schemeClr val="accent6"/>
                </a:solidFill>
                <a:ea typeface="+mn-lt"/>
                <a:cs typeface="+mn-lt"/>
              </a:rPr>
              <a:t> Text </a:t>
            </a:r>
            <a:endParaRPr lang="cs-CZ" sz="2000" dirty="0">
              <a:solidFill>
                <a:schemeClr val="accent6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000" dirty="0">
                <a:ea typeface="+mn-lt"/>
                <a:cs typeface="+mn-lt"/>
              </a:rPr>
              <a:t>dle kurzů Jazykových cvičení 1-5 a Práce s textem 1 (popř. 2)</a:t>
            </a:r>
            <a:br>
              <a:rPr lang="cs-CZ" sz="2000" dirty="0">
                <a:ea typeface="+mn-lt"/>
                <a:cs typeface="+mn-lt"/>
              </a:rPr>
            </a:br>
            <a:r>
              <a:rPr lang="cs-CZ" sz="2000" dirty="0">
                <a:solidFill>
                  <a:srgbClr val="000000"/>
                </a:solidFill>
                <a:ea typeface="+mn-lt"/>
                <a:cs typeface="+mn-lt"/>
              </a:rPr>
              <a:t>příprava možná i dle prezentace: </a:t>
            </a:r>
            <a:r>
              <a:rPr lang="cs-CZ" sz="2000" dirty="0">
                <a:ea typeface="+mn-lt"/>
                <a:cs typeface="+mn-lt"/>
                <a:hlinkClick r:id="rId2"/>
              </a:rPr>
              <a:t>Příprava na písemnou část ukončení předmětu NJI_32A – vzor (2022)</a:t>
            </a:r>
            <a:br>
              <a:rPr lang="cs-CZ" sz="2000" dirty="0">
                <a:ea typeface="+mn-lt"/>
                <a:cs typeface="+mn-lt"/>
              </a:rPr>
            </a:br>
            <a:r>
              <a:rPr lang="cs-CZ" sz="2000" dirty="0">
                <a:solidFill>
                  <a:srgbClr val="000000"/>
                </a:solidFill>
                <a:ea typeface="+mn-lt"/>
                <a:cs typeface="+mn-lt"/>
              </a:rPr>
              <a:t>pro další přípravu lze využít </a:t>
            </a:r>
            <a:r>
              <a:rPr lang="cs-CZ" sz="2000" dirty="0">
                <a:ea typeface="+mn-lt"/>
                <a:cs typeface="+mn-lt"/>
              </a:rPr>
              <a:t>např. </a:t>
            </a:r>
            <a:r>
              <a:rPr lang="cs-CZ" sz="2000" b="1" i="1" dirty="0" err="1">
                <a:ea typeface="+mn-lt"/>
                <a:cs typeface="+mn-lt"/>
              </a:rPr>
              <a:t>Reader</a:t>
            </a:r>
            <a:r>
              <a:rPr lang="cs-CZ" sz="2000" b="1" i="1" dirty="0">
                <a:ea typeface="+mn-lt"/>
                <a:cs typeface="+mn-lt"/>
              </a:rPr>
              <a:t> Politik </a:t>
            </a:r>
            <a:r>
              <a:rPr lang="cs-CZ" sz="2000" b="1" i="1" dirty="0" err="1">
                <a:ea typeface="+mn-lt"/>
                <a:cs typeface="+mn-lt"/>
              </a:rPr>
              <a:t>und</a:t>
            </a:r>
            <a:r>
              <a:rPr lang="cs-CZ" sz="2000" b="1" i="1" dirty="0">
                <a:ea typeface="+mn-lt"/>
                <a:cs typeface="+mn-lt"/>
              </a:rPr>
              <a:t> </a:t>
            </a:r>
            <a:r>
              <a:rPr lang="cs-CZ" sz="2000" b="1" i="1" dirty="0" err="1">
                <a:ea typeface="+mn-lt"/>
                <a:cs typeface="+mn-lt"/>
              </a:rPr>
              <a:t>Gesellschaft</a:t>
            </a:r>
            <a:r>
              <a:rPr lang="cs-CZ" sz="2000" b="1" i="1" dirty="0">
                <a:ea typeface="+mn-lt"/>
                <a:cs typeface="+mn-lt"/>
              </a:rPr>
              <a:t>. </a:t>
            </a:r>
            <a:r>
              <a:rPr lang="cs-CZ" sz="2000" b="1" i="1" dirty="0" err="1">
                <a:ea typeface="+mn-lt"/>
                <a:cs typeface="+mn-lt"/>
              </a:rPr>
              <a:t>Materialien</a:t>
            </a:r>
            <a:r>
              <a:rPr lang="cs-CZ" sz="2000" b="1" i="1" dirty="0">
                <a:ea typeface="+mn-lt"/>
                <a:cs typeface="+mn-lt"/>
              </a:rPr>
              <a:t> </a:t>
            </a:r>
            <a:r>
              <a:rPr lang="cs-CZ" sz="2000" b="1" i="1" dirty="0" err="1">
                <a:ea typeface="+mn-lt"/>
                <a:cs typeface="+mn-lt"/>
              </a:rPr>
              <a:t>für</a:t>
            </a:r>
            <a:r>
              <a:rPr lang="cs-CZ" sz="2000" b="1" i="1" dirty="0">
                <a:ea typeface="+mn-lt"/>
                <a:cs typeface="+mn-lt"/>
              </a:rPr>
              <a:t> den </a:t>
            </a:r>
            <a:r>
              <a:rPr lang="cs-CZ" sz="2000" b="1" i="1" dirty="0" err="1">
                <a:ea typeface="+mn-lt"/>
                <a:cs typeface="+mn-lt"/>
              </a:rPr>
              <a:t>Unterricht</a:t>
            </a:r>
            <a:r>
              <a:rPr lang="cs-CZ" sz="2000" b="1" i="1" dirty="0">
                <a:ea typeface="+mn-lt"/>
                <a:cs typeface="+mn-lt"/>
              </a:rPr>
              <a:t> </a:t>
            </a:r>
            <a:r>
              <a:rPr lang="cs-CZ" sz="2000" dirty="0">
                <a:ea typeface="+mn-lt"/>
                <a:cs typeface="+mn-lt"/>
              </a:rPr>
              <a:t>(</a:t>
            </a:r>
            <a:r>
              <a:rPr lang="cs-CZ" sz="2000" dirty="0" err="1">
                <a:ea typeface="+mn-lt"/>
                <a:cs typeface="+mn-lt"/>
              </a:rPr>
              <a:t>Budňák</a:t>
            </a:r>
            <a:r>
              <a:rPr lang="cs-CZ" sz="2000" dirty="0">
                <a:ea typeface="+mn-lt"/>
                <a:cs typeface="+mn-lt"/>
              </a:rPr>
              <a:t>, </a:t>
            </a:r>
            <a:r>
              <a:rPr lang="cs-CZ" sz="2000" dirty="0" err="1">
                <a:ea typeface="+mn-lt"/>
                <a:cs typeface="+mn-lt"/>
              </a:rPr>
              <a:t>Osmanovi</a:t>
            </a:r>
            <a:r>
              <a:rPr lang="cs-CZ" sz="2000" dirty="0" err="1"/>
              <a:t>ć</a:t>
            </a:r>
            <a:r>
              <a:rPr lang="cs-CZ" sz="2000" dirty="0">
                <a:ea typeface="+mn-lt"/>
                <a:cs typeface="+mn-lt"/>
              </a:rPr>
              <a:t>): </a:t>
            </a:r>
            <a:r>
              <a:rPr lang="cs-CZ" sz="2000" dirty="0">
                <a:ea typeface="+mn-lt"/>
                <a:cs typeface="+mn-lt"/>
                <a:hlinkClick r:id="rId3"/>
              </a:rPr>
              <a:t>https://munispace.muni.cz/library/catalog/book/1953</a:t>
            </a:r>
            <a:r>
              <a:rPr lang="cs-CZ" sz="2000" dirty="0">
                <a:ea typeface="+mn-lt"/>
                <a:cs typeface="+mn-lt"/>
              </a:rPr>
              <a:t>. </a:t>
            </a:r>
            <a:endParaRPr lang="cs-CZ" sz="2000">
              <a:solidFill>
                <a:srgbClr val="000000"/>
              </a:solidFill>
              <a:ea typeface="+mn-lt"/>
              <a:cs typeface="+mn-lt"/>
            </a:endParaRPr>
          </a:p>
          <a:p>
            <a:pPr marL="528955" indent="-457200"/>
            <a:r>
              <a:rPr lang="cs-CZ" dirty="0" err="1">
                <a:solidFill>
                  <a:schemeClr val="accent6"/>
                </a:solidFill>
                <a:ea typeface="+mn-lt"/>
                <a:cs typeface="+mn-lt"/>
              </a:rPr>
              <a:t>Grammatik</a:t>
            </a:r>
            <a:endParaRPr lang="cs-CZ">
              <a:solidFill>
                <a:schemeClr val="accent6"/>
              </a:solidFill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000" dirty="0">
                <a:solidFill>
                  <a:srgbClr val="000000"/>
                </a:solidFill>
                <a:ea typeface="+mn-lt"/>
                <a:cs typeface="+mn-lt"/>
              </a:rPr>
              <a:t>dle</a:t>
            </a:r>
            <a:r>
              <a:rPr lang="cs-CZ" sz="2000" dirty="0">
                <a:cs typeface="Arial"/>
              </a:rPr>
              <a:t> kurzů Jazykových cvičení 1-5</a:t>
            </a:r>
            <a:br>
              <a:rPr lang="cs-CZ" sz="2000" b="1" dirty="0">
                <a:ea typeface="+mn-lt"/>
                <a:cs typeface="+mn-lt"/>
              </a:rPr>
            </a:br>
            <a:r>
              <a:rPr lang="cs-CZ" sz="2000" dirty="0">
                <a:ea typeface="+mn-lt"/>
                <a:cs typeface="+mn-lt"/>
              </a:rPr>
              <a:t>pro další přípravu můžeme doporučit </a:t>
            </a:r>
            <a:r>
              <a:rPr lang="cs-CZ" sz="2000" b="1" i="1" dirty="0" err="1">
                <a:ea typeface="+mn-lt"/>
                <a:cs typeface="+mn-lt"/>
              </a:rPr>
              <a:t>Grammatik</a:t>
            </a:r>
            <a:r>
              <a:rPr lang="cs-CZ" sz="2000" b="1" i="1" dirty="0">
                <a:ea typeface="+mn-lt"/>
                <a:cs typeface="+mn-lt"/>
              </a:rPr>
              <a:t> aktiv</a:t>
            </a:r>
            <a:r>
              <a:rPr lang="cs-CZ" sz="2000" i="1" dirty="0">
                <a:ea typeface="+mn-lt"/>
                <a:cs typeface="+mn-lt"/>
              </a:rPr>
              <a:t> </a:t>
            </a:r>
            <a:r>
              <a:rPr lang="cs-CZ" sz="2000" b="1" i="1" dirty="0">
                <a:ea typeface="+mn-lt"/>
                <a:cs typeface="+mn-lt"/>
              </a:rPr>
              <a:t>B2-C1</a:t>
            </a:r>
            <a:r>
              <a:rPr lang="cs-CZ" sz="2000" dirty="0">
                <a:ea typeface="+mn-lt"/>
                <a:cs typeface="+mn-lt"/>
              </a:rPr>
              <a:t> od vyd. </a:t>
            </a:r>
            <a:r>
              <a:rPr lang="cs-CZ" sz="2000" i="1" dirty="0" err="1">
                <a:ea typeface="+mn-lt"/>
                <a:cs typeface="+mn-lt"/>
              </a:rPr>
              <a:t>Cornelsen</a:t>
            </a:r>
            <a:r>
              <a:rPr lang="cs-CZ" sz="2000" i="1" dirty="0">
                <a:ea typeface="+mn-lt"/>
                <a:cs typeface="+mn-lt"/>
              </a:rPr>
              <a:t> a </a:t>
            </a:r>
            <a:r>
              <a:rPr lang="cs-CZ" sz="2000" b="1" i="1" dirty="0">
                <a:ea typeface="+mn-lt"/>
                <a:cs typeface="+mn-lt"/>
              </a:rPr>
              <a:t>C-</a:t>
            </a:r>
            <a:r>
              <a:rPr lang="cs-CZ" sz="2000" b="1" i="1" dirty="0" err="1">
                <a:ea typeface="+mn-lt"/>
                <a:cs typeface="+mn-lt"/>
              </a:rPr>
              <a:t>Grammatik</a:t>
            </a:r>
            <a:endParaRPr lang="cs-CZ" sz="2000" b="1" i="1" dirty="0" err="1">
              <a:ea typeface="Calibri"/>
              <a:cs typeface="Calibri"/>
            </a:endParaRPr>
          </a:p>
          <a:p>
            <a:pPr marL="71755" indent="0">
              <a:buNone/>
            </a:pPr>
            <a:endParaRPr lang="cs-CZ"/>
          </a:p>
          <a:p>
            <a:pPr marL="528955" indent="-457200">
              <a:buChar char="•"/>
            </a:pPr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5897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7AED5C0-8D74-487A-8564-45F13D81F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950038"/>
            <a:ext cx="10753200" cy="451576"/>
          </a:xfrm>
        </p:spPr>
        <p:txBody>
          <a:bodyPr/>
          <a:lstStyle/>
          <a:p>
            <a:pPr algn="ctr"/>
            <a:r>
              <a:rPr lang="cs-CZ" sz="2400" dirty="0">
                <a:solidFill>
                  <a:schemeClr val="bg2"/>
                </a:solidFill>
                <a:ea typeface="+mj-lt"/>
                <a:cs typeface="+mj-lt"/>
              </a:rPr>
              <a:t>Praktický jazyk</a:t>
            </a:r>
          </a:p>
          <a:p>
            <a:endParaRPr lang="cs-CZ" sz="2400" b="0">
              <a:ea typeface="+mj-lt"/>
              <a:cs typeface="+mj-lt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B4901CC-702F-46EC-83BA-6FC4EDCAF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528" y="1505097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endParaRPr lang="cs-CZ" dirty="0">
              <a:solidFill>
                <a:srgbClr val="92D050"/>
              </a:solidFill>
              <a:cs typeface="Arial"/>
            </a:endParaRPr>
          </a:p>
          <a:p>
            <a:pPr marL="71755" indent="0">
              <a:buNone/>
            </a:pPr>
            <a:r>
              <a:rPr lang="cs-CZ" dirty="0">
                <a:solidFill>
                  <a:srgbClr val="92D050"/>
                </a:solidFill>
                <a:cs typeface="Arial"/>
              </a:rPr>
              <a:t>Evaluace písemné zkoušky: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Pro úspěšné složení písemné zkoušky je potřeba dosáhnout </a:t>
            </a:r>
            <a:br>
              <a:rPr lang="cs-CZ" dirty="0">
                <a:cs typeface="Arial"/>
              </a:rPr>
            </a:br>
            <a:r>
              <a:rPr lang="cs-CZ" b="1" u="sng" dirty="0">
                <a:cs typeface="Arial"/>
              </a:rPr>
              <a:t>minimálně 60% u každého jednotlivého úkolu</a:t>
            </a:r>
            <a:r>
              <a:rPr lang="cs-CZ" b="1" dirty="0">
                <a:cs typeface="Arial"/>
              </a:rPr>
              <a:t>: </a:t>
            </a:r>
            <a:r>
              <a:rPr lang="cs-CZ" dirty="0">
                <a:cs typeface="Arial"/>
              </a:rPr>
              <a:t>60% = E.</a:t>
            </a:r>
          </a:p>
          <a:p>
            <a:pPr marL="71755" indent="0">
              <a:buNone/>
            </a:pPr>
            <a:br>
              <a:rPr lang="cs-CZ" dirty="0">
                <a:cs typeface="Arial"/>
              </a:rPr>
            </a:br>
            <a:r>
              <a:rPr lang="cs-CZ" dirty="0">
                <a:cs typeface="Arial"/>
              </a:rPr>
              <a:t>Zůstane-li jedna část písemné zkoušky nevyplněná, považuje se celá zkouška za neúspěšnou.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Na písemnou zkoušku máte celkem </a:t>
            </a:r>
            <a:r>
              <a:rPr lang="cs-CZ" b="1" dirty="0">
                <a:cs typeface="Arial"/>
              </a:rPr>
              <a:t>tři pokusy: </a:t>
            </a:r>
            <a:r>
              <a:rPr lang="cs-CZ" dirty="0">
                <a:cs typeface="Arial"/>
              </a:rPr>
              <a:t>první řádný, druhý řádný + opravný a třetí jen opravný. </a:t>
            </a:r>
            <a:r>
              <a:rPr lang="cs-CZ" b="1" dirty="0">
                <a:cs typeface="Arial"/>
              </a:rPr>
              <a:t>V případě neúspěšnosti lze předmět </a:t>
            </a:r>
            <a:r>
              <a:rPr lang="cs-CZ" b="1" dirty="0">
                <a:ea typeface="+mn-lt"/>
                <a:cs typeface="+mn-lt"/>
              </a:rPr>
              <a:t>NJI_32A </a:t>
            </a:r>
            <a:r>
              <a:rPr lang="cs-CZ" b="1" dirty="0">
                <a:cs typeface="Arial"/>
              </a:rPr>
              <a:t>opakovat v následujícím podzimním semestru.</a:t>
            </a:r>
          </a:p>
        </p:txBody>
      </p:sp>
    </p:spTree>
    <p:extLst>
      <p:ext uri="{BB962C8B-B14F-4D97-AF65-F5344CB8AC3E}">
        <p14:creationId xmlns:p14="http://schemas.microsoft.com/office/powerpoint/2010/main" val="668557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7AED5C0-8D74-487A-8564-45F13D81F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950038"/>
            <a:ext cx="10753200" cy="451576"/>
          </a:xfrm>
        </p:spPr>
        <p:txBody>
          <a:bodyPr/>
          <a:lstStyle/>
          <a:p>
            <a:pPr algn="ctr"/>
            <a:r>
              <a:rPr lang="cs-CZ" sz="2400" dirty="0">
                <a:solidFill>
                  <a:schemeClr val="bg2"/>
                </a:solidFill>
                <a:ea typeface="+mj-lt"/>
                <a:cs typeface="+mj-lt"/>
              </a:rPr>
              <a:t>Praktický jazyk </a:t>
            </a:r>
            <a:endParaRPr lang="cs-CZ" sz="2400" b="0" dirty="0">
              <a:solidFill>
                <a:schemeClr val="bg2"/>
              </a:solidFill>
              <a:ea typeface="+mj-lt"/>
              <a:cs typeface="+mj-lt"/>
            </a:endParaRPr>
          </a:p>
          <a:p>
            <a:endParaRPr lang="cs-CZ" sz="2400" b="0">
              <a:ea typeface="+mj-lt"/>
              <a:cs typeface="+mj-lt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B4901CC-702F-46EC-83BA-6FC4EDCAF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491" y="1720756"/>
            <a:ext cx="10710067" cy="4111244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solidFill>
                  <a:srgbClr val="92D050"/>
                </a:solidFill>
                <a:cs typeface="Arial"/>
              </a:rPr>
              <a:t>Kritéria hodnocení:</a:t>
            </a:r>
          </a:p>
          <a:p>
            <a:pPr marL="71755" indent="0">
              <a:buNone/>
            </a:pPr>
            <a:r>
              <a:rPr lang="cs-CZ" dirty="0" err="1">
                <a:solidFill>
                  <a:schemeClr val="accent6"/>
                </a:solidFill>
                <a:ea typeface="+mn-lt"/>
                <a:cs typeface="+mn-lt"/>
              </a:rPr>
              <a:t>Leseverstehen</a:t>
            </a:r>
            <a:r>
              <a:rPr lang="cs-CZ" dirty="0">
                <a:solidFill>
                  <a:schemeClr val="accent6"/>
                </a:solidFill>
                <a:ea typeface="+mn-lt"/>
                <a:cs typeface="+mn-lt"/>
              </a:rPr>
              <a:t> (dle </a:t>
            </a:r>
            <a:r>
              <a:rPr lang="cs-CZ" i="1" dirty="0">
                <a:solidFill>
                  <a:schemeClr val="accent6"/>
                </a:solidFill>
                <a:ea typeface="+mn-lt"/>
                <a:cs typeface="+mn-lt"/>
              </a:rPr>
              <a:t>GER </a:t>
            </a:r>
            <a:r>
              <a:rPr lang="cs-CZ" dirty="0">
                <a:solidFill>
                  <a:schemeClr val="accent6"/>
                </a:solidFill>
                <a:ea typeface="+mn-lt"/>
                <a:cs typeface="+mn-lt"/>
              </a:rPr>
              <a:t>C1)</a:t>
            </a:r>
            <a:endParaRPr lang="cs-CZ" sz="2000">
              <a:solidFill>
                <a:schemeClr val="accent6"/>
              </a:solidFill>
              <a:cs typeface="Arial"/>
            </a:endParaRPr>
          </a:p>
          <a:p>
            <a:pPr marL="414655" indent="-342900"/>
            <a:r>
              <a:rPr lang="cs-CZ" sz="2000" dirty="0" err="1">
                <a:cs typeface="Arial"/>
              </a:rPr>
              <a:t>Inhaltliche</a:t>
            </a:r>
            <a:r>
              <a:rPr lang="cs-CZ" sz="2000" dirty="0">
                <a:cs typeface="Arial"/>
              </a:rPr>
              <a:t> </a:t>
            </a:r>
            <a:r>
              <a:rPr lang="cs-CZ" sz="2000" dirty="0" err="1">
                <a:cs typeface="Arial"/>
              </a:rPr>
              <a:t>Angemessenheit</a:t>
            </a:r>
            <a:endParaRPr lang="cs-CZ" sz="2000">
              <a:cs typeface="Arial"/>
            </a:endParaRPr>
          </a:p>
          <a:p>
            <a:pPr marL="414655" indent="-342900"/>
            <a:r>
              <a:rPr lang="cs-CZ" sz="2000" dirty="0" err="1">
                <a:cs typeface="Arial"/>
              </a:rPr>
              <a:t>Korrektheit</a:t>
            </a:r>
            <a:r>
              <a:rPr lang="cs-CZ" sz="2000" dirty="0">
                <a:cs typeface="Arial"/>
              </a:rPr>
              <a:t> </a:t>
            </a:r>
            <a:r>
              <a:rPr lang="cs-CZ" sz="2000" dirty="0">
                <a:ea typeface="+mn-lt"/>
                <a:cs typeface="+mn-lt"/>
              </a:rPr>
              <a:t>(</a:t>
            </a:r>
            <a:r>
              <a:rPr lang="cs-CZ" sz="2000" dirty="0" err="1">
                <a:ea typeface="+mn-lt"/>
                <a:cs typeface="+mn-lt"/>
              </a:rPr>
              <a:t>Morphologie</a:t>
            </a:r>
            <a:r>
              <a:rPr lang="cs-CZ" sz="2000" dirty="0">
                <a:ea typeface="+mn-lt"/>
                <a:cs typeface="+mn-lt"/>
              </a:rPr>
              <a:t>, Syntax, </a:t>
            </a:r>
            <a:r>
              <a:rPr lang="cs-CZ" sz="2000" dirty="0" err="1">
                <a:ea typeface="+mn-lt"/>
                <a:cs typeface="+mn-lt"/>
              </a:rPr>
              <a:t>Orthografie</a:t>
            </a:r>
            <a:r>
              <a:rPr lang="cs-CZ" sz="2000" dirty="0">
                <a:ea typeface="+mn-lt"/>
                <a:cs typeface="+mn-lt"/>
              </a:rPr>
              <a:t>, </a:t>
            </a:r>
            <a:r>
              <a:rPr lang="cs-CZ" sz="2000" dirty="0" err="1">
                <a:ea typeface="+mn-lt"/>
                <a:cs typeface="+mn-lt"/>
              </a:rPr>
              <a:t>Interpunktion</a:t>
            </a:r>
            <a:r>
              <a:rPr lang="cs-CZ" sz="2000" dirty="0">
                <a:ea typeface="+mn-lt"/>
                <a:cs typeface="+mn-lt"/>
              </a:rPr>
              <a:t>)</a:t>
            </a:r>
          </a:p>
          <a:p>
            <a:pPr marL="414655" indent="-342900"/>
            <a:r>
              <a:rPr lang="cs-CZ" sz="2000" dirty="0" err="1">
                <a:ea typeface="+mn-lt"/>
                <a:cs typeface="+mn-lt"/>
              </a:rPr>
              <a:t>Kohärenz</a:t>
            </a:r>
            <a:r>
              <a:rPr lang="cs-CZ" sz="2000" dirty="0">
                <a:ea typeface="+mn-lt"/>
                <a:cs typeface="+mn-lt"/>
              </a:rPr>
              <a:t> </a:t>
            </a:r>
            <a:endParaRPr lang="cs-CZ" sz="2000" dirty="0">
              <a:cs typeface="Arial"/>
            </a:endParaRPr>
          </a:p>
          <a:p>
            <a:pPr marL="71755" indent="0">
              <a:buNone/>
            </a:pPr>
            <a:r>
              <a:rPr lang="cs-CZ" dirty="0" err="1">
                <a:solidFill>
                  <a:schemeClr val="accent6"/>
                </a:solidFill>
                <a:ea typeface="+mn-lt"/>
                <a:cs typeface="+mn-lt"/>
              </a:rPr>
              <a:t>Grammatik</a:t>
            </a:r>
            <a:r>
              <a:rPr lang="cs-CZ" dirty="0">
                <a:solidFill>
                  <a:schemeClr val="accent6"/>
                </a:solidFill>
                <a:ea typeface="+mn-lt"/>
                <a:cs typeface="+mn-lt"/>
              </a:rPr>
              <a:t> </a:t>
            </a:r>
            <a:endParaRPr lang="cs-CZ" sz="2000" dirty="0">
              <a:solidFill>
                <a:schemeClr val="accent6"/>
              </a:solidFill>
              <a:ea typeface="+mn-lt"/>
              <a:cs typeface="+mn-lt"/>
            </a:endParaRPr>
          </a:p>
          <a:p>
            <a:pPr marL="342900" indent="-342900"/>
            <a:r>
              <a:rPr lang="cs-CZ" sz="2000" dirty="0" err="1">
                <a:ea typeface="+mn-lt"/>
                <a:cs typeface="+mn-lt"/>
              </a:rPr>
              <a:t>Korrektheit</a:t>
            </a:r>
            <a:r>
              <a:rPr lang="cs-CZ" sz="2000" dirty="0">
                <a:ea typeface="+mn-lt"/>
                <a:cs typeface="+mn-lt"/>
              </a:rPr>
              <a:t> (</a:t>
            </a:r>
            <a:r>
              <a:rPr lang="cs-CZ" sz="2000" dirty="0" err="1">
                <a:ea typeface="+mn-lt"/>
                <a:cs typeface="+mn-lt"/>
              </a:rPr>
              <a:t>richtig</a:t>
            </a:r>
            <a:r>
              <a:rPr lang="cs-CZ" sz="2000" dirty="0">
                <a:ea typeface="+mn-lt"/>
                <a:cs typeface="+mn-lt"/>
              </a:rPr>
              <a:t> / </a:t>
            </a:r>
            <a:r>
              <a:rPr lang="cs-CZ" sz="2000" dirty="0" err="1">
                <a:ea typeface="+mn-lt"/>
                <a:cs typeface="+mn-lt"/>
              </a:rPr>
              <a:t>falsch</a:t>
            </a:r>
            <a:r>
              <a:rPr lang="cs-CZ" sz="2000" dirty="0">
                <a:ea typeface="+mn-lt"/>
                <a:cs typeface="+mn-lt"/>
              </a:rPr>
              <a:t>)</a:t>
            </a:r>
            <a:endParaRPr lang="cs-CZ" sz="2000" dirty="0">
              <a:cs typeface="Arial"/>
            </a:endParaRPr>
          </a:p>
          <a:p>
            <a:pPr marL="342900" indent="-342900"/>
            <a:endParaRPr lang="cs-CZ" sz="2000" dirty="0">
              <a:cs typeface="Arial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92D050"/>
                </a:solidFill>
                <a:cs typeface="Arial"/>
              </a:rPr>
              <a:t>Pro vyhodnocení využíváme </a:t>
            </a:r>
            <a:r>
              <a:rPr lang="cs-CZ" sz="2000" b="1" dirty="0">
                <a:solidFill>
                  <a:srgbClr val="92D050"/>
                </a:solidFill>
                <a:cs typeface="Arial"/>
              </a:rPr>
              <a:t>bodový systém</a:t>
            </a:r>
            <a:r>
              <a:rPr lang="cs-CZ" sz="2000" dirty="0">
                <a:solidFill>
                  <a:srgbClr val="92D050"/>
                </a:solidFill>
                <a:cs typeface="Arial"/>
              </a:rPr>
              <a:t> (max. 100 bodů za jednu část), minimální hranice úspěšnosti je zmíněných 60%, tedy 60 bodů za jednu část písemné zkoušky. </a:t>
            </a:r>
          </a:p>
          <a:p>
            <a:pPr marL="457200" indent="-457200">
              <a:buAutoNum type="arabicParenR"/>
            </a:pPr>
            <a:endParaRPr lang="cs-CZ" sz="2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5778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F865441-07D7-44AC-94EE-4485FAB1C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950038"/>
            <a:ext cx="10753200" cy="451576"/>
          </a:xfrm>
        </p:spPr>
        <p:txBody>
          <a:bodyPr/>
          <a:lstStyle/>
          <a:p>
            <a:pPr algn="ctr"/>
            <a:r>
              <a:rPr lang="cs-CZ" sz="2400" dirty="0">
                <a:solidFill>
                  <a:schemeClr val="bg2"/>
                </a:solidFill>
                <a:ea typeface="+mj-lt"/>
                <a:cs typeface="+mj-lt"/>
              </a:rPr>
              <a:t>Praktický jazyk </a:t>
            </a:r>
            <a:endParaRPr lang="cs-CZ" sz="2400" b="0" dirty="0">
              <a:solidFill>
                <a:schemeClr val="bg2"/>
              </a:solidFill>
              <a:ea typeface="+mj-lt"/>
              <a:cs typeface="+mj-lt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EC875F-F0CE-4599-80B5-416C1DADE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solidFill>
                  <a:srgbClr val="92D050"/>
                </a:solidFill>
                <a:cs typeface="Arial"/>
              </a:rPr>
              <a:t>Oznámení výsledků: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Písemnou část zkoušky bude hodnocena známkou </a:t>
            </a:r>
            <a:r>
              <a:rPr lang="cs-CZ" b="1" dirty="0">
                <a:cs typeface="Arial"/>
              </a:rPr>
              <a:t>A-F</a:t>
            </a:r>
            <a:r>
              <a:rPr lang="cs-CZ" dirty="0">
                <a:cs typeface="Arial"/>
              </a:rPr>
              <a:t>. </a:t>
            </a:r>
            <a:endParaRPr lang="cs-CZ" dirty="0">
              <a:ea typeface="Calibri"/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solidFill>
                  <a:srgbClr val="000000"/>
                </a:solidFill>
                <a:cs typeface="Arial"/>
              </a:rPr>
              <a:t>Tato známka </a:t>
            </a:r>
            <a:r>
              <a:rPr lang="cs-CZ" b="1" dirty="0">
                <a:solidFill>
                  <a:srgbClr val="000000"/>
                </a:solidFill>
                <a:cs typeface="Arial"/>
              </a:rPr>
              <a:t>se průměruje se známkou</a:t>
            </a:r>
            <a:r>
              <a:rPr lang="cs-CZ" dirty="0">
                <a:solidFill>
                  <a:srgbClr val="000000"/>
                </a:solidFill>
                <a:cs typeface="Arial"/>
              </a:rPr>
              <a:t> </a:t>
            </a:r>
            <a:r>
              <a:rPr lang="cs-CZ" b="1" dirty="0">
                <a:solidFill>
                  <a:srgbClr val="000000"/>
                </a:solidFill>
                <a:cs typeface="Arial"/>
              </a:rPr>
              <a:t>za první část ukončení předmětu NJI_32A</a:t>
            </a:r>
            <a:r>
              <a:rPr lang="cs-CZ" dirty="0">
                <a:solidFill>
                  <a:srgbClr val="000000"/>
                </a:solidFill>
                <a:cs typeface="Arial"/>
              </a:rPr>
              <a:t>.</a:t>
            </a:r>
            <a:endParaRPr lang="cs-CZ" i="1" dirty="0">
              <a:solidFill>
                <a:srgbClr val="000000"/>
              </a:solidFill>
              <a:ea typeface="Calibri"/>
              <a:cs typeface="Arial"/>
            </a:endParaRPr>
          </a:p>
          <a:p>
            <a:pPr marL="71755" indent="0">
              <a:buNone/>
            </a:pPr>
            <a:endParaRPr lang="cs-CZ" dirty="0">
              <a:solidFill>
                <a:srgbClr val="000000"/>
              </a:solidFill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Výsledky písemné části zkoušky Vám budou sděleny jednotlivě </a:t>
            </a:r>
            <a:br>
              <a:rPr lang="cs-CZ" dirty="0">
                <a:cs typeface="Arial"/>
              </a:rPr>
            </a:br>
            <a:r>
              <a:rPr lang="cs-CZ" b="1" dirty="0">
                <a:cs typeface="Arial"/>
              </a:rPr>
              <a:t>v poznámkovém bloku.</a:t>
            </a:r>
            <a:endParaRPr lang="cs-CZ" b="1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580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820AAC9F-7B32-42E8-9F0F-4281E4FF8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vert="horz" lIns="0" tIns="0" rIns="0" bIns="0" rtlCol="0" anchor="t" anchorCtr="0">
            <a:noAutofit/>
          </a:bodyPr>
          <a:lstStyle/>
          <a:p>
            <a:pPr algn="ctr"/>
            <a:r>
              <a:rPr lang="cs-CZ" sz="2400" dirty="0">
                <a:solidFill>
                  <a:schemeClr val="bg2"/>
                </a:solidFill>
              </a:rPr>
              <a:t>Praktický jazyk </a:t>
            </a:r>
            <a:endParaRPr lang="cs-CZ" sz="2400" b="0" dirty="0">
              <a:solidFill>
                <a:schemeClr val="bg2"/>
              </a:solidFill>
              <a:ea typeface="+mj-lt"/>
              <a:cs typeface="+mj-lt"/>
            </a:endParaRPr>
          </a:p>
        </p:txBody>
      </p:sp>
      <p:pic>
        <p:nvPicPr>
          <p:cNvPr id="8" name="Grafický objekt 8" descr="Hodnocení zákazníka obrys">
            <a:extLst>
              <a:ext uri="{FF2B5EF4-FFF2-40B4-BE49-F238E27FC236}">
                <a16:creationId xmlns:a16="http://schemas.microsoft.com/office/drawing/2014/main" id="{F7115ACE-2AA1-48D8-B4CC-B046F2C49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54214" y="1755934"/>
            <a:ext cx="4139998" cy="4139998"/>
          </a:xfrm>
          <a:prstGeom prst="rect">
            <a:avLst/>
          </a:prstGeom>
        </p:spPr>
      </p:pic>
      <p:pic>
        <p:nvPicPr>
          <p:cNvPr id="7" name="Obrázek 6" descr="Obsah obrázku text&#10;&#10;Popis se vygeneroval automaticky.">
            <a:extLst>
              <a:ext uri="{FF2B5EF4-FFF2-40B4-BE49-F238E27FC236}">
                <a16:creationId xmlns:a16="http://schemas.microsoft.com/office/drawing/2014/main" id="{896C50C4-B8F2-4D20-BE06-1EAD2D924B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7457" y="5946270"/>
            <a:ext cx="2376106" cy="821182"/>
          </a:xfrm>
          <a:prstGeom prst="rect">
            <a:avLst/>
          </a:prstGeom>
          <a:noFill/>
        </p:spPr>
      </p:pic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ECB4C6-065D-9C7A-CC23-16F88497715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482975" y="1227709"/>
            <a:ext cx="5220000" cy="271576"/>
          </a:xfrm>
        </p:spPr>
        <p:txBody>
          <a:bodyPr vert="horz" lIns="0" tIns="0" rIns="0" bIns="0" rtlCol="0" anchor="t">
            <a:noAutofit/>
          </a:bodyPr>
          <a:lstStyle/>
          <a:p>
            <a:pPr algn="ctr"/>
            <a:r>
              <a:rPr lang="cs-CZ" dirty="0">
                <a:solidFill>
                  <a:schemeClr val="accent6"/>
                </a:solidFill>
                <a:cs typeface="Arial"/>
              </a:rPr>
              <a:t>prostor pro Vaše dotazy: </a:t>
            </a:r>
            <a:r>
              <a:rPr lang="cs-CZ" dirty="0">
                <a:solidFill>
                  <a:schemeClr val="tx1"/>
                </a:solidFill>
                <a:cs typeface="Arial"/>
              </a:rPr>
              <a:t>trombikova@phil.muni.cz</a:t>
            </a:r>
          </a:p>
        </p:txBody>
      </p:sp>
    </p:spTree>
    <p:extLst>
      <p:ext uri="{BB962C8B-B14F-4D97-AF65-F5344CB8AC3E}">
        <p14:creationId xmlns:p14="http://schemas.microsoft.com/office/powerpoint/2010/main" val="20143942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 SOUBORNÁ ZKOUŠKA Z PRAKTICKÉHO JAZYKA ukončení předmětu NJI_32A </vt:lpstr>
      <vt:lpstr> SOUBORNÁ ZKOUŠKA Z PRAKTICKÉHO JAZYKA</vt:lpstr>
      <vt:lpstr>Prezentace aplikace PowerPoint</vt:lpstr>
      <vt:lpstr>Praktický jazyk </vt:lpstr>
      <vt:lpstr>Praktický jazyk – ukončení před SZZ (Bc.) </vt:lpstr>
      <vt:lpstr>Praktický jazyk </vt:lpstr>
      <vt:lpstr>Praktický jazyk  </vt:lpstr>
      <vt:lpstr>Praktický jazyk </vt:lpstr>
      <vt:lpstr>Praktický jazyk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63</cp:revision>
  <dcterms:created xsi:type="dcterms:W3CDTF">2023-12-11T13:48:05Z</dcterms:created>
  <dcterms:modified xsi:type="dcterms:W3CDTF">2023-12-11T13:58:52Z</dcterms:modified>
</cp:coreProperties>
</file>