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57" r:id="rId3"/>
    <p:sldId id="261" r:id="rId4"/>
    <p:sldId id="258" r:id="rId5"/>
    <p:sldId id="260" r:id="rId6"/>
    <p:sldId id="259"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cs-CZ"/>
              <a:t>Kliknutím lze upravit styl.</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smtClean="0"/>
              <a:pPr/>
              <a:t>9/20/2023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1932472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smtClean="0"/>
              <a:pPr/>
              <a:t>9/20/2023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237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cs-CZ"/>
              <a:t>Kliknutím lze upravit styl.</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smtClean="0"/>
              <a:pPr/>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187524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cs-CZ"/>
              <a:t>Kliknutím lze upravit styl.</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smtClean="0"/>
              <a:pPr/>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40468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cs-CZ"/>
              <a:t>Kliknutím lze upravit styl.</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smtClean="0"/>
              <a:pPr/>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56183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cs-CZ"/>
              <a:t>Kliknutím lze upravit styl.</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cs-CZ"/>
              <a:t>Po kliknutí můžete upravovat styly textu v předloze.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smtClean="0"/>
              <a:pPr/>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237807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cs-CZ"/>
              <a:t>Kliknutím lze upravit styl.</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a:t>Po kliknutí můžete upravovat styly textu v předloze.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smtClean="0"/>
              <a:pPr/>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62786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8" name="Title 1"/>
          <p:cNvSpPr>
            <a:spLocks noGrp="1"/>
          </p:cNvSpPr>
          <p:nvPr>
            <p:ph type="title"/>
          </p:nvPr>
        </p:nvSpPr>
        <p:spPr>
          <a:xfrm>
            <a:off x="685801" y="609600"/>
            <a:ext cx="10131425" cy="1456267"/>
          </a:xfrm>
        </p:spPr>
        <p:txBody>
          <a:bodyPr/>
          <a:lstStyle/>
          <a:p>
            <a:r>
              <a:rPr lang="cs-CZ"/>
              <a:t>Kliknutím lze upravit styl.</a:t>
            </a:r>
            <a:endParaRPr lang="en-US" dirty="0"/>
          </a:p>
        </p:txBody>
      </p:sp>
    </p:spTree>
    <p:extLst>
      <p:ext uri="{BB962C8B-B14F-4D97-AF65-F5344CB8AC3E}">
        <p14:creationId xmlns:p14="http://schemas.microsoft.com/office/powerpoint/2010/main" val="4196658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44172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37796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cs-CZ"/>
              <a:t>Kliknutím lze upravit styl.</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smtClean="0"/>
              <a:pPr/>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56381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9/20/2023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77605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57796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5595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smtClean="0"/>
              <a:pPr/>
              <a:t>9/20/2023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97389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smtClean="0"/>
              <a:pPr/>
              <a:t>9/20/2023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24196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cs-CZ"/>
              <a:t>Kliknutím lze upravit styl.</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smtClean="0"/>
              <a:pPr/>
              <a:t>9/20/2023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5043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9/20/2023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0204592"/>
      </p:ext>
    </p:extLst>
  </p:cSld>
  <p:clrMap bg1="dk1" tx1="lt1" bg2="dk2" tx2="lt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youtube.com/@DeutschMitBenjamin" TargetMode="External"/><Relationship Id="rId3" Type="http://schemas.openxmlformats.org/officeDocument/2006/relationships/hyperlink" Target="https://dschule.de/a-grammatik-pdf/" TargetMode="External"/><Relationship Id="rId7" Type="http://schemas.openxmlformats.org/officeDocument/2006/relationships/hyperlink" Target="https://www.czmero.cz/" TargetMode="External"/><Relationship Id="rId2" Type="http://schemas.openxmlformats.org/officeDocument/2006/relationships/hyperlink" Target="https://www.schubert-verlag.de/aufgaben/index.htm" TargetMode="External"/><Relationship Id="rId1" Type="http://schemas.openxmlformats.org/officeDocument/2006/relationships/slideLayout" Target="../slideLayouts/slideLayout2.xml"/><Relationship Id="rId6" Type="http://schemas.openxmlformats.org/officeDocument/2006/relationships/hyperlink" Target="https://www.youtube.com/@liamcarps" TargetMode="External"/><Relationship Id="rId5" Type="http://schemas.openxmlformats.org/officeDocument/2006/relationships/hyperlink" Target="https://www.youtube.com/@dwdeutsch" TargetMode="External"/><Relationship Id="rId4" Type="http://schemas.openxmlformats.org/officeDocument/2006/relationships/hyperlink" Target="https://www.youtube.com/@EasyGerma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Viuzz66n5x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D598E9-20AE-DC59-A303-D3EFB28F921D}"/>
              </a:ext>
            </a:extLst>
          </p:cNvPr>
          <p:cNvSpPr>
            <a:spLocks noGrp="1"/>
          </p:cNvSpPr>
          <p:nvPr>
            <p:ph type="ctrTitle"/>
          </p:nvPr>
        </p:nvSpPr>
        <p:spPr/>
        <p:txBody>
          <a:bodyPr/>
          <a:lstStyle/>
          <a:p>
            <a:r>
              <a:rPr lang="cs-CZ" dirty="0"/>
              <a:t>Kurs </a:t>
            </a:r>
            <a:r>
              <a:rPr lang="cs-CZ" dirty="0" err="1"/>
              <a:t>Deutsch</a:t>
            </a:r>
            <a:r>
              <a:rPr lang="cs-CZ" dirty="0"/>
              <a:t> </a:t>
            </a:r>
            <a:r>
              <a:rPr lang="cs-CZ" dirty="0" err="1"/>
              <a:t>für</a:t>
            </a:r>
            <a:r>
              <a:rPr lang="cs-CZ" dirty="0"/>
              <a:t> </a:t>
            </a:r>
            <a:r>
              <a:rPr lang="cs-CZ" dirty="0" err="1"/>
              <a:t>Nichtgermanisten</a:t>
            </a:r>
            <a:endParaRPr lang="cs-CZ" dirty="0"/>
          </a:p>
        </p:txBody>
      </p:sp>
      <p:sp>
        <p:nvSpPr>
          <p:cNvPr id="3" name="Podnadpis 2">
            <a:extLst>
              <a:ext uri="{FF2B5EF4-FFF2-40B4-BE49-F238E27FC236}">
                <a16:creationId xmlns:a16="http://schemas.microsoft.com/office/drawing/2014/main" id="{87C0C7B0-A378-99C1-8847-58C16EAD8B1D}"/>
              </a:ext>
            </a:extLst>
          </p:cNvPr>
          <p:cNvSpPr>
            <a:spLocks noGrp="1"/>
          </p:cNvSpPr>
          <p:nvPr>
            <p:ph type="subTitle" idx="1"/>
          </p:nvPr>
        </p:nvSpPr>
        <p:spPr/>
        <p:txBody>
          <a:bodyPr>
            <a:normAutofit fontScale="92500" lnSpcReduction="10000"/>
          </a:bodyPr>
          <a:lstStyle/>
          <a:p>
            <a:r>
              <a:rPr lang="cs-CZ" dirty="0" err="1"/>
              <a:t>Herbst</a:t>
            </a:r>
            <a:r>
              <a:rPr lang="cs-CZ" dirty="0"/>
              <a:t> 2023</a:t>
            </a:r>
          </a:p>
          <a:p>
            <a:r>
              <a:rPr lang="cs-CZ" dirty="0"/>
              <a:t>Mgr. Anežka Klimentová</a:t>
            </a:r>
          </a:p>
          <a:p>
            <a:r>
              <a:rPr lang="cs-CZ" dirty="0"/>
              <a:t>Institut </a:t>
            </a:r>
            <a:r>
              <a:rPr lang="cs-CZ" dirty="0" err="1"/>
              <a:t>für</a:t>
            </a:r>
            <a:r>
              <a:rPr lang="cs-CZ" dirty="0"/>
              <a:t> Germanistik, Nordistik </a:t>
            </a:r>
            <a:r>
              <a:rPr lang="cs-CZ" dirty="0" err="1"/>
              <a:t>und</a:t>
            </a:r>
            <a:r>
              <a:rPr lang="cs-CZ" dirty="0"/>
              <a:t> </a:t>
            </a:r>
            <a:r>
              <a:rPr lang="cs-CZ" dirty="0" err="1"/>
              <a:t>Nederlandistik</a:t>
            </a:r>
            <a:endParaRPr lang="cs-CZ" dirty="0"/>
          </a:p>
          <a:p>
            <a:r>
              <a:rPr lang="cs-CZ" dirty="0" err="1"/>
              <a:t>Philosophische</a:t>
            </a:r>
            <a:r>
              <a:rPr lang="cs-CZ" dirty="0"/>
              <a:t> </a:t>
            </a:r>
            <a:r>
              <a:rPr lang="cs-CZ" dirty="0" err="1"/>
              <a:t>Fakultät</a:t>
            </a:r>
            <a:endParaRPr lang="cs-CZ" dirty="0"/>
          </a:p>
        </p:txBody>
      </p:sp>
    </p:spTree>
    <p:extLst>
      <p:ext uri="{BB962C8B-B14F-4D97-AF65-F5344CB8AC3E}">
        <p14:creationId xmlns:p14="http://schemas.microsoft.com/office/powerpoint/2010/main" val="1412589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E05869-66D9-9567-AD54-366195C8C79D}"/>
              </a:ext>
            </a:extLst>
          </p:cNvPr>
          <p:cNvSpPr>
            <a:spLocks noGrp="1"/>
          </p:cNvSpPr>
          <p:nvPr>
            <p:ph type="title"/>
          </p:nvPr>
        </p:nvSpPr>
        <p:spPr/>
        <p:txBody>
          <a:bodyPr/>
          <a:lstStyle/>
          <a:p>
            <a:r>
              <a:rPr lang="de-DE" dirty="0"/>
              <a:t>Anträge</a:t>
            </a:r>
          </a:p>
        </p:txBody>
      </p:sp>
      <p:sp>
        <p:nvSpPr>
          <p:cNvPr id="3" name="Zástupný obsah 2">
            <a:extLst>
              <a:ext uri="{FF2B5EF4-FFF2-40B4-BE49-F238E27FC236}">
                <a16:creationId xmlns:a16="http://schemas.microsoft.com/office/drawing/2014/main" id="{550E56D0-0727-A7C8-E643-DDF806893DB8}"/>
              </a:ext>
            </a:extLst>
          </p:cNvPr>
          <p:cNvSpPr>
            <a:spLocks noGrp="1"/>
          </p:cNvSpPr>
          <p:nvPr>
            <p:ph idx="1"/>
          </p:nvPr>
        </p:nvSpPr>
        <p:spPr/>
        <p:txBody>
          <a:bodyPr>
            <a:normAutofit/>
          </a:bodyPr>
          <a:lstStyle/>
          <a:p>
            <a:r>
              <a:rPr lang="de-DE" sz="3200" dirty="0"/>
              <a:t>aktive Beteiligung am Unterricht</a:t>
            </a:r>
          </a:p>
          <a:p>
            <a:r>
              <a:rPr lang="de-DE" sz="3200" dirty="0"/>
              <a:t>rechtzeitige Abgabe der Hausaufgaben per MS Teams</a:t>
            </a:r>
          </a:p>
          <a:p>
            <a:r>
              <a:rPr lang="de-DE" sz="3200" dirty="0"/>
              <a:t>Abschlusstest (mindestens 50% Punkte)</a:t>
            </a:r>
          </a:p>
          <a:p>
            <a:r>
              <a:rPr lang="de-DE" sz="3200" dirty="0"/>
              <a:t>orale Prüfung (min. 50%)</a:t>
            </a:r>
          </a:p>
        </p:txBody>
      </p:sp>
    </p:spTree>
    <p:extLst>
      <p:ext uri="{BB962C8B-B14F-4D97-AF65-F5344CB8AC3E}">
        <p14:creationId xmlns:p14="http://schemas.microsoft.com/office/powerpoint/2010/main" val="344620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0FE0AA-4CDF-D0EF-8DBF-799D95931A2D}"/>
              </a:ext>
            </a:extLst>
          </p:cNvPr>
          <p:cNvSpPr>
            <a:spLocks noGrp="1"/>
          </p:cNvSpPr>
          <p:nvPr>
            <p:ph type="title"/>
          </p:nvPr>
        </p:nvSpPr>
        <p:spPr>
          <a:xfrm>
            <a:off x="685801" y="247650"/>
            <a:ext cx="10131425" cy="1219201"/>
          </a:xfrm>
        </p:spPr>
        <p:txBody>
          <a:bodyPr/>
          <a:lstStyle/>
          <a:p>
            <a:r>
              <a:rPr lang="de-DE" dirty="0"/>
              <a:t>quelle</a:t>
            </a:r>
            <a:r>
              <a:rPr lang="cs-CZ" dirty="0"/>
              <a:t>n</a:t>
            </a:r>
            <a:endParaRPr lang="de-DE" dirty="0"/>
          </a:p>
        </p:txBody>
      </p:sp>
      <p:sp>
        <p:nvSpPr>
          <p:cNvPr id="3" name="Zástupný obsah 2">
            <a:extLst>
              <a:ext uri="{FF2B5EF4-FFF2-40B4-BE49-F238E27FC236}">
                <a16:creationId xmlns:a16="http://schemas.microsoft.com/office/drawing/2014/main" id="{060A39B9-E942-44C1-D255-E77D7913808E}"/>
              </a:ext>
            </a:extLst>
          </p:cNvPr>
          <p:cNvSpPr>
            <a:spLocks noGrp="1"/>
          </p:cNvSpPr>
          <p:nvPr>
            <p:ph idx="1"/>
          </p:nvPr>
        </p:nvSpPr>
        <p:spPr>
          <a:xfrm>
            <a:off x="419101" y="1619250"/>
            <a:ext cx="11172824" cy="4829175"/>
          </a:xfrm>
        </p:spPr>
        <p:txBody>
          <a:bodyPr>
            <a:normAutofit fontScale="92500" lnSpcReduction="20000"/>
          </a:bodyPr>
          <a:lstStyle/>
          <a:p>
            <a:r>
              <a:rPr lang="de-DE" sz="2400" dirty="0"/>
              <a:t>Online-Übungen: </a:t>
            </a:r>
            <a:r>
              <a:rPr lang="de-DE" sz="2400" dirty="0">
                <a:hlinkClick r:id="rId2"/>
              </a:rPr>
              <a:t>https://www.schubert-verlag.de/aufgaben/index.htm</a:t>
            </a:r>
            <a:r>
              <a:rPr lang="de-DE" sz="2400" dirty="0"/>
              <a:t> </a:t>
            </a:r>
          </a:p>
          <a:p>
            <a:r>
              <a:rPr lang="de-DE" sz="2400" dirty="0"/>
              <a:t>Lehrbücher: A-/B-Grammatik (Schubert-Verlag): als PDF hier: </a:t>
            </a:r>
            <a:r>
              <a:rPr lang="de-DE" sz="2400" dirty="0">
                <a:hlinkClick r:id="rId3"/>
              </a:rPr>
              <a:t>https://dschule.de/a-grammatik-pdf/</a:t>
            </a:r>
            <a:r>
              <a:rPr lang="de-DE" sz="2400" dirty="0"/>
              <a:t> </a:t>
            </a:r>
          </a:p>
          <a:p>
            <a:r>
              <a:rPr lang="de-DE" sz="2400" dirty="0"/>
              <a:t>YouTube:</a:t>
            </a:r>
          </a:p>
          <a:p>
            <a:pPr>
              <a:buFont typeface="Wingdings" panose="05000000000000000000" pitchFamily="2" charset="2"/>
              <a:buChar char="ü"/>
            </a:pPr>
            <a:r>
              <a:rPr lang="de-DE" sz="2400" dirty="0"/>
              <a:t>Easy German: </a:t>
            </a:r>
            <a:r>
              <a:rPr lang="de-DE" sz="2400" dirty="0">
                <a:hlinkClick r:id="rId4"/>
              </a:rPr>
              <a:t>https://www.youtube.com/@EasyGerman</a:t>
            </a:r>
            <a:endParaRPr lang="de-DE" sz="2400" dirty="0"/>
          </a:p>
          <a:p>
            <a:pPr>
              <a:buFont typeface="Wingdings" panose="05000000000000000000" pitchFamily="2" charset="2"/>
              <a:buChar char="ü"/>
            </a:pPr>
            <a:r>
              <a:rPr lang="de-DE" sz="2400" dirty="0"/>
              <a:t>DW Langsam gesprochene Nachrichten (per Spotify), DW Deutsch: </a:t>
            </a:r>
            <a:r>
              <a:rPr lang="de-DE" sz="2400" dirty="0">
                <a:hlinkClick r:id="rId5"/>
              </a:rPr>
              <a:t>https://www.youtube.com/@dwdeutsch</a:t>
            </a:r>
            <a:r>
              <a:rPr lang="de-DE" sz="2400" dirty="0"/>
              <a:t> </a:t>
            </a:r>
          </a:p>
          <a:p>
            <a:r>
              <a:rPr lang="de-DE" sz="2400" dirty="0"/>
              <a:t>Soziale Medien</a:t>
            </a:r>
          </a:p>
          <a:p>
            <a:pPr>
              <a:buFont typeface="Wingdings" panose="05000000000000000000" pitchFamily="2" charset="2"/>
              <a:buChar char="ü"/>
            </a:pPr>
            <a:r>
              <a:rPr lang="de-DE" sz="2400" dirty="0"/>
              <a:t>Liam Carpenter: </a:t>
            </a:r>
            <a:r>
              <a:rPr lang="de-DE" sz="2400" dirty="0">
                <a:hlinkClick r:id="rId6"/>
              </a:rPr>
              <a:t>https://www.youtube.com/@liamcarps</a:t>
            </a:r>
            <a:r>
              <a:rPr lang="de-DE" sz="2400" dirty="0"/>
              <a:t> , Instagram</a:t>
            </a:r>
          </a:p>
          <a:p>
            <a:pPr>
              <a:buFont typeface="Wingdings" panose="05000000000000000000" pitchFamily="2" charset="2"/>
              <a:buChar char="ü"/>
            </a:pPr>
            <a:r>
              <a:rPr lang="de-DE" sz="2400" dirty="0"/>
              <a:t>Instagram</a:t>
            </a:r>
            <a:r>
              <a:rPr lang="cs-CZ" sz="2400" dirty="0"/>
              <a:t>-P</a:t>
            </a:r>
            <a:r>
              <a:rPr lang="de-DE" sz="2400" dirty="0" err="1"/>
              <a:t>rofil</a:t>
            </a:r>
            <a:r>
              <a:rPr lang="de-DE" sz="2400" dirty="0"/>
              <a:t> </a:t>
            </a:r>
            <a:r>
              <a:rPr lang="de-DE" sz="2400" dirty="0" err="1"/>
              <a:t>Fandím</a:t>
            </a:r>
            <a:r>
              <a:rPr lang="de-DE" sz="2400" dirty="0"/>
              <a:t> </a:t>
            </a:r>
            <a:r>
              <a:rPr lang="de-DE" sz="2400" dirty="0" err="1"/>
              <a:t>němčině</a:t>
            </a:r>
            <a:r>
              <a:rPr lang="de-DE" sz="2400" dirty="0"/>
              <a:t> (</a:t>
            </a:r>
            <a:r>
              <a:rPr lang="de-DE" sz="2400" dirty="0" err="1"/>
              <a:t>fandim_nemcine</a:t>
            </a:r>
            <a:r>
              <a:rPr lang="de-DE" sz="2400" dirty="0"/>
              <a:t>)</a:t>
            </a:r>
            <a:r>
              <a:rPr lang="cs-CZ" sz="2400" dirty="0"/>
              <a:t>: </a:t>
            </a:r>
            <a:r>
              <a:rPr lang="cs-CZ" sz="2400" dirty="0">
                <a:hlinkClick r:id="rId7"/>
              </a:rPr>
              <a:t>https://www.czmero.cz/</a:t>
            </a:r>
            <a:r>
              <a:rPr lang="cs-CZ" sz="2400" dirty="0"/>
              <a:t> </a:t>
            </a:r>
          </a:p>
          <a:p>
            <a:pPr>
              <a:buFont typeface="Wingdings" panose="05000000000000000000" pitchFamily="2" charset="2"/>
              <a:buChar char="ü"/>
            </a:pPr>
            <a:r>
              <a:rPr lang="cs-CZ" sz="2400" dirty="0" err="1"/>
              <a:t>Deutsch</a:t>
            </a:r>
            <a:r>
              <a:rPr lang="cs-CZ" sz="2400" dirty="0"/>
              <a:t> </a:t>
            </a:r>
            <a:r>
              <a:rPr lang="cs-CZ" sz="2400" dirty="0" err="1"/>
              <a:t>mit</a:t>
            </a:r>
            <a:r>
              <a:rPr lang="cs-CZ" sz="2400" dirty="0"/>
              <a:t> Benjamin: </a:t>
            </a:r>
            <a:r>
              <a:rPr lang="cs-CZ" sz="2400" dirty="0">
                <a:hlinkClick r:id="rId8"/>
              </a:rPr>
              <a:t>https://www.youtube.com/@DeutschMitBenjamin</a:t>
            </a:r>
            <a:r>
              <a:rPr lang="cs-CZ" sz="2400" dirty="0"/>
              <a:t> oder per Instagram </a:t>
            </a:r>
            <a:r>
              <a:rPr lang="cs-CZ" sz="2400" dirty="0" err="1"/>
              <a:t>nemcina_s_benjaminem</a:t>
            </a:r>
            <a:endParaRPr lang="de-DE" sz="2400" dirty="0"/>
          </a:p>
          <a:p>
            <a:pPr>
              <a:buFont typeface="Wingdings" panose="05000000000000000000" pitchFamily="2" charset="2"/>
              <a:buChar char="ü"/>
            </a:pPr>
            <a:r>
              <a:rPr lang="de-DE" sz="2400" dirty="0"/>
              <a:t>Goethe-Institut Tschechien (</a:t>
            </a:r>
            <a:r>
              <a:rPr lang="de-DE" sz="2400" dirty="0" err="1"/>
              <a:t>gi_tschechien</a:t>
            </a:r>
            <a:r>
              <a:rPr lang="de-DE" sz="2400" dirty="0"/>
              <a:t>)</a:t>
            </a:r>
          </a:p>
        </p:txBody>
      </p:sp>
    </p:spTree>
    <p:extLst>
      <p:ext uri="{BB962C8B-B14F-4D97-AF65-F5344CB8AC3E}">
        <p14:creationId xmlns:p14="http://schemas.microsoft.com/office/powerpoint/2010/main" val="3160205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DFFFAD-0BDB-092C-C07E-E63CBE3B0450}"/>
              </a:ext>
            </a:extLst>
          </p:cNvPr>
          <p:cNvSpPr>
            <a:spLocks noGrp="1"/>
          </p:cNvSpPr>
          <p:nvPr>
            <p:ph type="title"/>
          </p:nvPr>
        </p:nvSpPr>
        <p:spPr>
          <a:xfrm>
            <a:off x="657226" y="96308"/>
            <a:ext cx="10131425" cy="808567"/>
          </a:xfrm>
        </p:spPr>
        <p:txBody>
          <a:bodyPr/>
          <a:lstStyle/>
          <a:p>
            <a:r>
              <a:rPr lang="de-DE" dirty="0"/>
              <a:t>Das Studium an der Uni</a:t>
            </a:r>
          </a:p>
        </p:txBody>
      </p:sp>
      <p:sp>
        <p:nvSpPr>
          <p:cNvPr id="3" name="Zástupný obsah 2">
            <a:extLst>
              <a:ext uri="{FF2B5EF4-FFF2-40B4-BE49-F238E27FC236}">
                <a16:creationId xmlns:a16="http://schemas.microsoft.com/office/drawing/2014/main" id="{EFA02060-1FC3-F1B2-6AD1-A13CD16EC990}"/>
              </a:ext>
            </a:extLst>
          </p:cNvPr>
          <p:cNvSpPr>
            <a:spLocks noGrp="1"/>
          </p:cNvSpPr>
          <p:nvPr>
            <p:ph idx="1"/>
          </p:nvPr>
        </p:nvSpPr>
        <p:spPr>
          <a:xfrm>
            <a:off x="657225" y="828675"/>
            <a:ext cx="10677525" cy="5667375"/>
          </a:xfrm>
        </p:spPr>
        <p:txBody>
          <a:bodyPr>
            <a:normAutofit lnSpcReduction="10000"/>
          </a:bodyPr>
          <a:lstStyle/>
          <a:p>
            <a:pPr marL="0" indent="0">
              <a:buNone/>
            </a:pPr>
            <a:r>
              <a:rPr lang="de-DE" sz="2800" i="1" dirty="0"/>
              <a:t>Arbeiten Sie in 3er Gruppen. Diskutieren über Ihre Erfahrungen mit dem Studium an der Masaryk-Universität. </a:t>
            </a:r>
          </a:p>
          <a:p>
            <a:r>
              <a:rPr lang="de-DE" sz="2800" b="1" dirty="0"/>
              <a:t>Ich studiere an der XY Fakultät. Mein Fachbereich ist…</a:t>
            </a:r>
          </a:p>
          <a:p>
            <a:r>
              <a:rPr lang="de-DE" sz="2800" b="1" dirty="0"/>
              <a:t>Ich finde das Studium</a:t>
            </a:r>
            <a:r>
              <a:rPr lang="de-DE" sz="2800" dirty="0"/>
              <a:t>: interessant, wichtig, schwierig, akademisch, interdisziplinär, spannend, aufregend, anspruchsvoll, lehrreich</a:t>
            </a:r>
          </a:p>
          <a:p>
            <a:r>
              <a:rPr lang="de-DE" sz="2800" b="1" dirty="0"/>
              <a:t>Die Vorlesungen / Seminare sind: </a:t>
            </a:r>
            <a:r>
              <a:rPr lang="de-DE" sz="2800" dirty="0"/>
              <a:t>theoretisch/praktisch, bildungsorientiert/forschungsorientiert, verpflichtend/freiwillig, fachspezifisch, kooperativ/selbstständig, anspruchsvoll, langweilig</a:t>
            </a:r>
          </a:p>
          <a:p>
            <a:r>
              <a:rPr lang="de-DE" sz="2800" b="1" dirty="0"/>
              <a:t>Die Lehrenden sind</a:t>
            </a:r>
            <a:r>
              <a:rPr lang="de-DE" sz="2800" dirty="0"/>
              <a:t>: nett, streng, freundlich, hilfsbereit, lustig, verdrießlich… </a:t>
            </a:r>
          </a:p>
          <a:p>
            <a:r>
              <a:rPr lang="de-DE" sz="2800" b="1" dirty="0"/>
              <a:t>Das Studium macht mir (kein) Spaß + warum?</a:t>
            </a:r>
          </a:p>
          <a:p>
            <a:r>
              <a:rPr lang="de-DE" sz="2800" b="1" dirty="0"/>
              <a:t>Nach dem Studienabschluss möchte </a:t>
            </a:r>
            <a:r>
              <a:rPr lang="de-DE" sz="2800" b="1" dirty="0" err="1"/>
              <a:t>ic</a:t>
            </a:r>
            <a:r>
              <a:rPr lang="cs-CZ" sz="2800" b="1" dirty="0"/>
              <a:t>h XY </a:t>
            </a:r>
            <a:r>
              <a:rPr lang="cs-CZ" sz="2800" b="1" dirty="0" err="1"/>
              <a:t>werden</a:t>
            </a:r>
            <a:r>
              <a:rPr lang="cs-CZ" sz="2800" b="1" dirty="0"/>
              <a:t> / </a:t>
            </a:r>
            <a:r>
              <a:rPr lang="cs-CZ" sz="2800" b="1" dirty="0" err="1"/>
              <a:t>als</a:t>
            </a:r>
            <a:r>
              <a:rPr lang="cs-CZ" sz="2800" b="1" dirty="0"/>
              <a:t> XY </a:t>
            </a:r>
            <a:r>
              <a:rPr lang="cs-CZ" sz="2800" b="1" dirty="0" err="1"/>
              <a:t>arbeiten</a:t>
            </a:r>
            <a:endParaRPr lang="de-DE" sz="2800" b="1" dirty="0"/>
          </a:p>
        </p:txBody>
      </p:sp>
    </p:spTree>
    <p:extLst>
      <p:ext uri="{BB962C8B-B14F-4D97-AF65-F5344CB8AC3E}">
        <p14:creationId xmlns:p14="http://schemas.microsoft.com/office/powerpoint/2010/main" val="1416272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8DA759-326E-04E1-7CE0-44E13BC23779}"/>
              </a:ext>
            </a:extLst>
          </p:cNvPr>
          <p:cNvSpPr>
            <a:spLocks noGrp="1"/>
          </p:cNvSpPr>
          <p:nvPr>
            <p:ph type="title"/>
          </p:nvPr>
        </p:nvSpPr>
        <p:spPr>
          <a:xfrm>
            <a:off x="685801" y="115358"/>
            <a:ext cx="10131425" cy="1456267"/>
          </a:xfrm>
        </p:spPr>
        <p:txBody>
          <a:bodyPr/>
          <a:lstStyle/>
          <a:p>
            <a:r>
              <a:rPr lang="de-DE" dirty="0"/>
              <a:t>Konjugation von Verben im Präsens</a:t>
            </a:r>
          </a:p>
        </p:txBody>
      </p:sp>
      <p:sp>
        <p:nvSpPr>
          <p:cNvPr id="3" name="Zástupný obsah 2">
            <a:extLst>
              <a:ext uri="{FF2B5EF4-FFF2-40B4-BE49-F238E27FC236}">
                <a16:creationId xmlns:a16="http://schemas.microsoft.com/office/drawing/2014/main" id="{0A4A1FE0-4178-8C66-08D2-2696D72D791E}"/>
              </a:ext>
            </a:extLst>
          </p:cNvPr>
          <p:cNvSpPr>
            <a:spLocks noGrp="1"/>
          </p:cNvSpPr>
          <p:nvPr>
            <p:ph idx="1"/>
          </p:nvPr>
        </p:nvSpPr>
        <p:spPr>
          <a:xfrm>
            <a:off x="685801" y="1590675"/>
            <a:ext cx="10467974" cy="4762500"/>
          </a:xfrm>
        </p:spPr>
        <p:txBody>
          <a:bodyPr>
            <a:normAutofit lnSpcReduction="10000"/>
          </a:bodyPr>
          <a:lstStyle/>
          <a:p>
            <a:r>
              <a:rPr lang="de-DE" sz="2800" dirty="0"/>
              <a:t>3 Personen, 2 Nummer</a:t>
            </a:r>
            <a:r>
              <a:rPr lang="cs-CZ" sz="2800" dirty="0"/>
              <a:t>i</a:t>
            </a:r>
            <a:r>
              <a:rPr lang="de-DE" sz="2800" dirty="0"/>
              <a:t> (Singular, Plural)</a:t>
            </a:r>
          </a:p>
          <a:p>
            <a:r>
              <a:rPr lang="de-DE" sz="2800" dirty="0"/>
              <a:t>spezifische Endungen </a:t>
            </a:r>
            <a:r>
              <a:rPr lang="de-DE" sz="2800" dirty="0">
                <a:solidFill>
                  <a:schemeClr val="accent1"/>
                </a:solidFill>
              </a:rPr>
              <a:t>-e, -(e)</a:t>
            </a:r>
            <a:r>
              <a:rPr lang="de-DE" sz="2800" dirty="0" err="1">
                <a:solidFill>
                  <a:schemeClr val="accent1"/>
                </a:solidFill>
              </a:rPr>
              <a:t>st</a:t>
            </a:r>
            <a:r>
              <a:rPr lang="de-DE" sz="2800" dirty="0">
                <a:solidFill>
                  <a:schemeClr val="accent1"/>
                </a:solidFill>
              </a:rPr>
              <a:t>, -t </a:t>
            </a:r>
            <a:r>
              <a:rPr lang="de-DE" sz="2800" dirty="0"/>
              <a:t>im </a:t>
            </a:r>
            <a:r>
              <a:rPr lang="de-DE" sz="2800" dirty="0" err="1"/>
              <a:t>Sg</a:t>
            </a:r>
            <a:r>
              <a:rPr lang="de-DE" sz="2800" dirty="0"/>
              <a:t>., </a:t>
            </a:r>
            <a:r>
              <a:rPr lang="de-DE" sz="2800" dirty="0">
                <a:solidFill>
                  <a:schemeClr val="accent1"/>
                </a:solidFill>
              </a:rPr>
              <a:t>-en, -et, -en </a:t>
            </a:r>
            <a:r>
              <a:rPr lang="de-DE" sz="2800" dirty="0"/>
              <a:t>im Pl.</a:t>
            </a:r>
          </a:p>
          <a:p>
            <a:r>
              <a:rPr lang="de-DE" sz="2800" dirty="0"/>
              <a:t>regelmäßige Verben (ohne Vokalwechsel): </a:t>
            </a:r>
            <a:r>
              <a:rPr lang="de-DE" sz="2800" i="1" dirty="0">
                <a:solidFill>
                  <a:schemeClr val="accent1"/>
                </a:solidFill>
              </a:rPr>
              <a:t>machen</a:t>
            </a:r>
            <a:r>
              <a:rPr lang="de-DE" sz="2800" dirty="0"/>
              <a:t>: </a:t>
            </a:r>
            <a:r>
              <a:rPr lang="de-DE" sz="2800" i="1" dirty="0">
                <a:solidFill>
                  <a:schemeClr val="accent1"/>
                </a:solidFill>
              </a:rPr>
              <a:t>ich m</a:t>
            </a:r>
            <a:r>
              <a:rPr lang="de-DE" sz="2800" i="1" u="sng" dirty="0">
                <a:solidFill>
                  <a:schemeClr val="accent1"/>
                </a:solidFill>
              </a:rPr>
              <a:t>a</a:t>
            </a:r>
            <a:r>
              <a:rPr lang="de-DE" sz="2800" i="1" dirty="0">
                <a:solidFill>
                  <a:schemeClr val="accent1"/>
                </a:solidFill>
              </a:rPr>
              <a:t>che, du m</a:t>
            </a:r>
            <a:r>
              <a:rPr lang="de-DE" sz="2800" i="1" u="sng" dirty="0">
                <a:solidFill>
                  <a:schemeClr val="accent1"/>
                </a:solidFill>
              </a:rPr>
              <a:t>a</a:t>
            </a:r>
            <a:r>
              <a:rPr lang="de-DE" sz="2800" i="1" dirty="0">
                <a:solidFill>
                  <a:schemeClr val="accent1"/>
                </a:solidFill>
              </a:rPr>
              <a:t>chst </a:t>
            </a:r>
            <a:r>
              <a:rPr lang="de-DE" sz="2800" dirty="0"/>
              <a:t>x </a:t>
            </a:r>
            <a:r>
              <a:rPr lang="de-DE" sz="2800" b="1" dirty="0"/>
              <a:t>unregelmäßige Verben</a:t>
            </a:r>
            <a:r>
              <a:rPr lang="de-DE" sz="2800" dirty="0"/>
              <a:t> (mit Vokalwechsel): </a:t>
            </a:r>
            <a:r>
              <a:rPr lang="de-DE" sz="2800" i="1" dirty="0">
                <a:solidFill>
                  <a:schemeClr val="accent1"/>
                </a:solidFill>
              </a:rPr>
              <a:t>schlafen</a:t>
            </a:r>
            <a:r>
              <a:rPr lang="de-DE" sz="2800" dirty="0"/>
              <a:t>: </a:t>
            </a:r>
            <a:r>
              <a:rPr lang="de-DE" sz="2800" i="1" dirty="0">
                <a:solidFill>
                  <a:schemeClr val="accent1"/>
                </a:solidFill>
              </a:rPr>
              <a:t>ich schl</a:t>
            </a:r>
            <a:r>
              <a:rPr lang="de-DE" sz="2800" i="1" u="sng" dirty="0">
                <a:solidFill>
                  <a:schemeClr val="accent1"/>
                </a:solidFill>
              </a:rPr>
              <a:t>a</a:t>
            </a:r>
            <a:r>
              <a:rPr lang="de-DE" sz="2800" i="1" dirty="0">
                <a:solidFill>
                  <a:schemeClr val="accent1"/>
                </a:solidFill>
              </a:rPr>
              <a:t>fe, du schl</a:t>
            </a:r>
            <a:r>
              <a:rPr lang="de-DE" sz="2800" i="1" u="sng" dirty="0">
                <a:solidFill>
                  <a:schemeClr val="accent1"/>
                </a:solidFill>
              </a:rPr>
              <a:t>ä</a:t>
            </a:r>
            <a:r>
              <a:rPr lang="de-DE" sz="2800" i="1" dirty="0">
                <a:solidFill>
                  <a:schemeClr val="accent1"/>
                </a:solidFill>
              </a:rPr>
              <a:t>fst</a:t>
            </a:r>
          </a:p>
          <a:p>
            <a:r>
              <a:rPr lang="de-DE" sz="2800" dirty="0"/>
              <a:t>! Verben auf –t, -d, -m, -n </a:t>
            </a:r>
            <a:r>
              <a:rPr lang="de-DE" sz="2800" i="1" dirty="0">
                <a:solidFill>
                  <a:schemeClr val="accent1"/>
                </a:solidFill>
              </a:rPr>
              <a:t>(arbeiten, landen, reiten, beraten, vorbereiten</a:t>
            </a:r>
            <a:r>
              <a:rPr lang="de-DE" sz="2800" dirty="0"/>
              <a:t>…): binnen–e- </a:t>
            </a:r>
            <a:r>
              <a:rPr lang="de-DE" sz="2800" dirty="0">
                <a:sym typeface="Wingdings" panose="05000000000000000000" pitchFamily="2" charset="2"/>
              </a:rPr>
              <a:t> </a:t>
            </a:r>
            <a:r>
              <a:rPr lang="de-DE" sz="2800" i="1" dirty="0">
                <a:solidFill>
                  <a:schemeClr val="accent1"/>
                </a:solidFill>
                <a:sym typeface="Wingdings" panose="05000000000000000000" pitchFamily="2" charset="2"/>
              </a:rPr>
              <a:t>ich arbeite, du arbeit</a:t>
            </a:r>
            <a:r>
              <a:rPr lang="de-DE" sz="2800" i="1" u="sng" dirty="0">
                <a:solidFill>
                  <a:schemeClr val="accent1"/>
                </a:solidFill>
                <a:sym typeface="Wingdings" panose="05000000000000000000" pitchFamily="2" charset="2"/>
              </a:rPr>
              <a:t>e</a:t>
            </a:r>
            <a:r>
              <a:rPr lang="de-DE" sz="2800" i="1" dirty="0">
                <a:solidFill>
                  <a:schemeClr val="accent1"/>
                </a:solidFill>
                <a:sym typeface="Wingdings" panose="05000000000000000000" pitchFamily="2" charset="2"/>
              </a:rPr>
              <a:t>st, er/sie/es arbeit</a:t>
            </a:r>
            <a:r>
              <a:rPr lang="de-DE" sz="2800" i="1" u="sng" dirty="0">
                <a:solidFill>
                  <a:schemeClr val="accent1"/>
                </a:solidFill>
                <a:sym typeface="Wingdings" panose="05000000000000000000" pitchFamily="2" charset="2"/>
              </a:rPr>
              <a:t>e</a:t>
            </a:r>
            <a:r>
              <a:rPr lang="de-DE" sz="2800" i="1" dirty="0">
                <a:solidFill>
                  <a:schemeClr val="accent1"/>
                </a:solidFill>
                <a:sym typeface="Wingdings" panose="05000000000000000000" pitchFamily="2" charset="2"/>
              </a:rPr>
              <a:t>t</a:t>
            </a:r>
          </a:p>
          <a:p>
            <a:r>
              <a:rPr lang="de-DE" sz="2800" dirty="0">
                <a:sym typeface="Wingdings" panose="05000000000000000000" pitchFamily="2" charset="2"/>
              </a:rPr>
              <a:t>Fremde Verben auf –</a:t>
            </a:r>
            <a:r>
              <a:rPr lang="de-DE" sz="2800" dirty="0" err="1">
                <a:sym typeface="Wingdings" panose="05000000000000000000" pitchFamily="2" charset="2"/>
              </a:rPr>
              <a:t>ieren</a:t>
            </a:r>
            <a:r>
              <a:rPr lang="de-DE" sz="2800" dirty="0">
                <a:sym typeface="Wingdings" panose="05000000000000000000" pitchFamily="2" charset="2"/>
              </a:rPr>
              <a:t> sind immer regelmäßig: </a:t>
            </a:r>
            <a:r>
              <a:rPr lang="de-DE" sz="2800" i="1" dirty="0">
                <a:solidFill>
                  <a:schemeClr val="accent1"/>
                </a:solidFill>
                <a:sym typeface="Wingdings" panose="05000000000000000000" pitchFamily="2" charset="2"/>
              </a:rPr>
              <a:t>fotografieren, gratulieren, diskutieren, sich konzentrieren, reparieren </a:t>
            </a:r>
            <a:r>
              <a:rPr lang="cs-CZ" sz="2800" i="1" dirty="0" err="1">
                <a:solidFill>
                  <a:schemeClr val="accent1"/>
                </a:solidFill>
                <a:sym typeface="Wingdings" panose="05000000000000000000" pitchFamily="2" charset="2"/>
              </a:rPr>
              <a:t>usw</a:t>
            </a:r>
            <a:r>
              <a:rPr lang="de-DE" sz="2800" i="1" dirty="0">
                <a:solidFill>
                  <a:schemeClr val="accent1"/>
                </a:solidFill>
                <a:sym typeface="Wingdings" panose="05000000000000000000" pitchFamily="2" charset="2"/>
              </a:rPr>
              <a:t>.</a:t>
            </a:r>
            <a:endParaRPr lang="de-DE" sz="2800" i="1" dirty="0">
              <a:solidFill>
                <a:schemeClr val="accent1"/>
              </a:solidFill>
            </a:endParaRPr>
          </a:p>
          <a:p>
            <a:endParaRPr lang="de-DE" dirty="0"/>
          </a:p>
        </p:txBody>
      </p:sp>
    </p:spTree>
    <p:extLst>
      <p:ext uri="{BB962C8B-B14F-4D97-AF65-F5344CB8AC3E}">
        <p14:creationId xmlns:p14="http://schemas.microsoft.com/office/powerpoint/2010/main" val="3987432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A1CBC9-670C-231F-5BFD-8C105ADA6722}"/>
              </a:ext>
            </a:extLst>
          </p:cNvPr>
          <p:cNvSpPr>
            <a:spLocks noGrp="1"/>
          </p:cNvSpPr>
          <p:nvPr>
            <p:ph type="title"/>
          </p:nvPr>
        </p:nvSpPr>
        <p:spPr/>
        <p:txBody>
          <a:bodyPr/>
          <a:lstStyle/>
          <a:p>
            <a:r>
              <a:rPr lang="de-DE" dirty="0"/>
              <a:t>Verschiedene Möglichkeiten der Verwendung von Präsens</a:t>
            </a:r>
          </a:p>
        </p:txBody>
      </p:sp>
      <p:sp>
        <p:nvSpPr>
          <p:cNvPr id="3" name="Zástupný obsah 2">
            <a:extLst>
              <a:ext uri="{FF2B5EF4-FFF2-40B4-BE49-F238E27FC236}">
                <a16:creationId xmlns:a16="http://schemas.microsoft.com/office/drawing/2014/main" id="{CA2E06E3-8A01-6D54-86DA-B9832DC4FA41}"/>
              </a:ext>
            </a:extLst>
          </p:cNvPr>
          <p:cNvSpPr>
            <a:spLocks noGrp="1"/>
          </p:cNvSpPr>
          <p:nvPr>
            <p:ph idx="1"/>
          </p:nvPr>
        </p:nvSpPr>
        <p:spPr>
          <a:xfrm>
            <a:off x="685801" y="1838325"/>
            <a:ext cx="10131425" cy="4791075"/>
          </a:xfrm>
        </p:spPr>
        <p:txBody>
          <a:bodyPr>
            <a:normAutofit/>
          </a:bodyPr>
          <a:lstStyle/>
          <a:p>
            <a:pPr>
              <a:lnSpc>
                <a:spcPct val="110000"/>
              </a:lnSpc>
            </a:pPr>
            <a:r>
              <a:rPr lang="de-DE" sz="2400" b="1" dirty="0"/>
              <a:t>mit der </a:t>
            </a:r>
            <a:r>
              <a:rPr lang="de-DE" sz="2400" b="1" dirty="0" err="1"/>
              <a:t>Tempusform</a:t>
            </a:r>
            <a:r>
              <a:rPr lang="de-DE" sz="2400" b="1" dirty="0"/>
              <a:t> Präsens drückt man nicht nur einfache Gegenwart aus, sondern auch die Handlungen in der Vergangenheit oder in der Zukunft oder Äußerungen mit allgemeiner Gültigkeit:</a:t>
            </a:r>
          </a:p>
          <a:p>
            <a:pPr>
              <a:lnSpc>
                <a:spcPct val="110000"/>
              </a:lnSpc>
            </a:pPr>
            <a:r>
              <a:rPr lang="de-DE" sz="2400" b="1" dirty="0"/>
              <a:t>gegenwärtiges Geschehen</a:t>
            </a:r>
            <a:r>
              <a:rPr lang="de-DE" sz="2400" dirty="0"/>
              <a:t>: Ich gehe </a:t>
            </a:r>
            <a:r>
              <a:rPr lang="de-DE" sz="2400" u="sng" dirty="0"/>
              <a:t>jetzt</a:t>
            </a:r>
            <a:r>
              <a:rPr lang="de-DE" sz="2400" dirty="0"/>
              <a:t> nach Hause. Eva ist </a:t>
            </a:r>
            <a:r>
              <a:rPr lang="de-DE" sz="2400" u="sng" dirty="0"/>
              <a:t>heute</a:t>
            </a:r>
            <a:r>
              <a:rPr lang="de-DE" sz="2400" dirty="0"/>
              <a:t> krank.</a:t>
            </a:r>
          </a:p>
          <a:p>
            <a:pPr>
              <a:lnSpc>
                <a:spcPct val="110000"/>
              </a:lnSpc>
            </a:pPr>
            <a:r>
              <a:rPr lang="de-DE" sz="2400" b="1" dirty="0"/>
              <a:t>Handlungen in der Zukunft: </a:t>
            </a:r>
            <a:r>
              <a:rPr lang="de-DE" sz="2400" dirty="0"/>
              <a:t>+ Zeitangabe: </a:t>
            </a:r>
            <a:r>
              <a:rPr lang="de-DE" sz="2400" u="sng" dirty="0"/>
              <a:t>Morgen</a:t>
            </a:r>
            <a:r>
              <a:rPr lang="de-DE" sz="2400" dirty="0"/>
              <a:t> fahren wir nach Monaco.</a:t>
            </a:r>
          </a:p>
          <a:p>
            <a:pPr>
              <a:lnSpc>
                <a:spcPct val="110000"/>
              </a:lnSpc>
            </a:pPr>
            <a:r>
              <a:rPr lang="de-DE" sz="2400" b="1" dirty="0"/>
              <a:t>allgemeine / verallgemeinernde Äußerungen</a:t>
            </a:r>
            <a:r>
              <a:rPr lang="de-DE" sz="2400" dirty="0"/>
              <a:t>: Die Katze hat vier Beine. Berlin ist die Hauptstadt Deutschlands.</a:t>
            </a:r>
          </a:p>
          <a:p>
            <a:pPr>
              <a:lnSpc>
                <a:spcPct val="110000"/>
              </a:lnSpc>
            </a:pPr>
            <a:r>
              <a:rPr lang="de-DE" sz="2400" b="1" dirty="0"/>
              <a:t>historisches Präsens</a:t>
            </a:r>
            <a:r>
              <a:rPr lang="de-DE" sz="2400" dirty="0"/>
              <a:t>: 1934 stirbt der Präsident Paul von Hindenburg. In New York komponiert Antonín </a:t>
            </a:r>
            <a:r>
              <a:rPr lang="de-DE" sz="2400" dirty="0" err="1"/>
              <a:t>Dvořák</a:t>
            </a:r>
            <a:r>
              <a:rPr lang="de-DE" sz="2400" dirty="0"/>
              <a:t> seine Symphonie </a:t>
            </a:r>
            <a:r>
              <a:rPr lang="de-DE" sz="2400" i="1" dirty="0"/>
              <a:t>Aus der Neuen Welt</a:t>
            </a:r>
            <a:r>
              <a:rPr lang="de-DE" sz="2400" dirty="0"/>
              <a:t>.</a:t>
            </a:r>
          </a:p>
        </p:txBody>
      </p:sp>
    </p:spTree>
    <p:extLst>
      <p:ext uri="{BB962C8B-B14F-4D97-AF65-F5344CB8AC3E}">
        <p14:creationId xmlns:p14="http://schemas.microsoft.com/office/powerpoint/2010/main" val="3916523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0EF5F3-7765-28C5-9540-CF70FD99ADBB}"/>
              </a:ext>
            </a:extLst>
          </p:cNvPr>
          <p:cNvSpPr>
            <a:spLocks noGrp="1"/>
          </p:cNvSpPr>
          <p:nvPr>
            <p:ph type="title"/>
          </p:nvPr>
        </p:nvSpPr>
        <p:spPr>
          <a:xfrm>
            <a:off x="633171" y="134293"/>
            <a:ext cx="10184056" cy="1256358"/>
          </a:xfrm>
        </p:spPr>
        <p:txBody>
          <a:bodyPr/>
          <a:lstStyle/>
          <a:p>
            <a:r>
              <a:rPr lang="de-DE" dirty="0"/>
              <a:t>Zeitmanagement</a:t>
            </a:r>
          </a:p>
        </p:txBody>
      </p:sp>
      <p:sp>
        <p:nvSpPr>
          <p:cNvPr id="3" name="Zástupný obsah 2">
            <a:extLst>
              <a:ext uri="{FF2B5EF4-FFF2-40B4-BE49-F238E27FC236}">
                <a16:creationId xmlns:a16="http://schemas.microsoft.com/office/drawing/2014/main" id="{477895F4-37D8-459B-6724-368EDE593011}"/>
              </a:ext>
            </a:extLst>
          </p:cNvPr>
          <p:cNvSpPr>
            <a:spLocks noGrp="1"/>
          </p:cNvSpPr>
          <p:nvPr>
            <p:ph idx="1"/>
          </p:nvPr>
        </p:nvSpPr>
        <p:spPr>
          <a:xfrm>
            <a:off x="447675" y="1476375"/>
            <a:ext cx="11058524" cy="5010150"/>
          </a:xfrm>
        </p:spPr>
        <p:txBody>
          <a:bodyPr>
            <a:normAutofit fontScale="92500"/>
          </a:bodyPr>
          <a:lstStyle/>
          <a:p>
            <a:r>
              <a:rPr lang="de-DE" sz="2400" dirty="0"/>
              <a:t>Zeitmanagement in 3 Minuten erklärt: </a:t>
            </a:r>
            <a:r>
              <a:rPr lang="de-DE" sz="2400" dirty="0">
                <a:hlinkClick r:id="rId2"/>
              </a:rPr>
              <a:t>https://www.youtube.com/watch?v=Viuzz66n5xY</a:t>
            </a:r>
            <a:r>
              <a:rPr lang="de-DE" sz="2400" dirty="0"/>
              <a:t> </a:t>
            </a:r>
          </a:p>
          <a:p>
            <a:r>
              <a:rPr lang="de-DE" sz="2400" b="1" dirty="0"/>
              <a:t>Schauen Sie sich das Video an. Notieren Sie die Wörter, die für Sie neu sind.</a:t>
            </a:r>
          </a:p>
          <a:p>
            <a:r>
              <a:rPr lang="de-DE" sz="2400" b="1" dirty="0"/>
              <a:t>Thomas hat viel zu tun. Arbeiten Sie in 3er Gruppe. Welche Aufgaben hat Thomas.  Helfen Sie ihn, seine Zeit besser zu organisieren. Bilden Sie ein Schema von Aufgaben nach der Eisenhower-Methode. Diskutieren über die Methoden der Zeitmanagement.</a:t>
            </a:r>
          </a:p>
          <a:p>
            <a:pPr>
              <a:buFont typeface="Wingdings" panose="05000000000000000000" pitchFamily="2" charset="2"/>
              <a:buChar char="ü"/>
            </a:pPr>
            <a:r>
              <a:rPr lang="de-DE" sz="2400" dirty="0"/>
              <a:t>Welche Aufgaben sind wichtig (die Steine), welche sind nicht so wichtig (die Krümel)?</a:t>
            </a:r>
          </a:p>
          <a:p>
            <a:pPr>
              <a:buFont typeface="Wingdings" panose="05000000000000000000" pitchFamily="2" charset="2"/>
              <a:buChar char="ü"/>
            </a:pPr>
            <a:r>
              <a:rPr lang="de-DE" sz="2400" dirty="0"/>
              <a:t>Wie finden Sie die Eisenhower-Methode (kompliziert, gut, einfach, interessant, inspirativ, spannend, nützlich…)?</a:t>
            </a:r>
          </a:p>
          <a:p>
            <a:pPr>
              <a:buFont typeface="Wingdings" panose="05000000000000000000" pitchFamily="2" charset="2"/>
              <a:buChar char="ü"/>
            </a:pPr>
            <a:r>
              <a:rPr lang="de-DE" sz="2400" dirty="0"/>
              <a:t>Benutzen Sie eine andere Methode, um Ihre Zeit / Aufgaben zu organisieren? Teilen Sie Ihre Ideen/Tipps mit Ihren KollegInnen mit. </a:t>
            </a:r>
          </a:p>
          <a:p>
            <a:pPr>
              <a:buFont typeface="Wingdings" panose="05000000000000000000" pitchFamily="2" charset="2"/>
              <a:buChar char="ü"/>
            </a:pPr>
            <a:r>
              <a:rPr lang="de-DE" sz="2400" dirty="0"/>
              <a:t>Was ist Work-Life-Balance? Wie wichtig ist es für Sie? </a:t>
            </a:r>
          </a:p>
        </p:txBody>
      </p:sp>
    </p:spTree>
    <p:extLst>
      <p:ext uri="{BB962C8B-B14F-4D97-AF65-F5344CB8AC3E}">
        <p14:creationId xmlns:p14="http://schemas.microsoft.com/office/powerpoint/2010/main" val="21383775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be">
  <a:themeElements>
    <a:clrScheme name="Nebe">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Neb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be">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TM03457452[[fn=Nebe]]</Template>
  <TotalTime>344</TotalTime>
  <Words>690</Words>
  <Application>Microsoft Office PowerPoint</Application>
  <PresentationFormat>Širokoúhlá obrazovka</PresentationFormat>
  <Paragraphs>49</Paragraphs>
  <Slides>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7</vt:i4>
      </vt:variant>
    </vt:vector>
  </HeadingPairs>
  <TitlesOfParts>
    <vt:vector size="12" baseType="lpstr">
      <vt:lpstr>Arial</vt:lpstr>
      <vt:lpstr>Calibri</vt:lpstr>
      <vt:lpstr>Calibri Light</vt:lpstr>
      <vt:lpstr>Wingdings</vt:lpstr>
      <vt:lpstr>Nebe</vt:lpstr>
      <vt:lpstr>Kurs Deutsch für Nichtgermanisten</vt:lpstr>
      <vt:lpstr>Anträge</vt:lpstr>
      <vt:lpstr>quellen</vt:lpstr>
      <vt:lpstr>Das Studium an der Uni</vt:lpstr>
      <vt:lpstr>Konjugation von Verben im Präsens</vt:lpstr>
      <vt:lpstr>Verschiedene Möglichkeiten der Verwendung von Präsens</vt:lpstr>
      <vt:lpstr>Zeitmanagement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Kurs Deutsch für Nichtgermanisten</dc:title>
  <dc:creator>Anežka Klimentová</dc:creator>
  <cp:lastModifiedBy>Anežka Klimentová</cp:lastModifiedBy>
  <cp:revision>4</cp:revision>
  <dcterms:created xsi:type="dcterms:W3CDTF">2023-09-18T12:20:53Z</dcterms:created>
  <dcterms:modified xsi:type="dcterms:W3CDTF">2023-09-20T17:23:04Z</dcterms:modified>
</cp:coreProperties>
</file>