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781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ADFF436-EFB9-4FF2-926F-D988BB9D1411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FF436-EFB9-4FF2-926F-D988BB9D1411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FF436-EFB9-4FF2-926F-D988BB9D1411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ADFF436-EFB9-4FF2-926F-D988BB9D1411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ADFF436-EFB9-4FF2-926F-D988BB9D1411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FF436-EFB9-4FF2-926F-D988BB9D1411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FF436-EFB9-4FF2-926F-D988BB9D1411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DFF436-EFB9-4FF2-926F-D988BB9D1411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FF436-EFB9-4FF2-926F-D988BB9D1411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ADFF436-EFB9-4FF2-926F-D988BB9D1411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DFF436-EFB9-4FF2-926F-D988BB9D1411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ADFF436-EFB9-4FF2-926F-D988BB9D1411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OVERBESTEMT SUBSTANTIV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</a:rPr>
              <a:t>Einar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Lundeby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>
                <a:solidFill>
                  <a:schemeClr val="tx1"/>
                </a:solidFill>
              </a:rPr>
              <a:t>MJ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150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Den svarte hesten, huset mitt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>
                <a:solidFill>
                  <a:srgbClr val="FF0000"/>
                </a:solidFill>
              </a:rPr>
              <a:t>Dobbelt bestemmelse</a:t>
            </a:r>
          </a:p>
          <a:p>
            <a:r>
              <a:rPr lang="nb-NO" dirty="0">
                <a:solidFill>
                  <a:srgbClr val="FF0000"/>
                </a:solidFill>
              </a:rPr>
              <a:t>Overbestemthet</a:t>
            </a:r>
          </a:p>
          <a:p>
            <a:r>
              <a:rPr lang="nb-NO" dirty="0">
                <a:solidFill>
                  <a:srgbClr val="FF0000"/>
                </a:solidFill>
              </a:rPr>
              <a:t>Overbestemt substantiv</a:t>
            </a:r>
          </a:p>
          <a:p>
            <a:r>
              <a:rPr lang="nb-NO" dirty="0"/>
              <a:t>Hyperdetermination</a:t>
            </a:r>
          </a:p>
          <a:p>
            <a:r>
              <a:rPr lang="nb-NO" dirty="0"/>
              <a:t>Overflødig demonstrasjon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0031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Bestemt</a:t>
            </a:r>
            <a:r>
              <a:rPr lang="cs-CZ" dirty="0"/>
              <a:t> </a:t>
            </a:r>
            <a:r>
              <a:rPr lang="cs-CZ" dirty="0" err="1"/>
              <a:t>artikkels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err="1"/>
              <a:t>opprinnelse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funksjon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1. </a:t>
            </a:r>
            <a:r>
              <a:rPr lang="cs-CZ" dirty="0" err="1"/>
              <a:t>Overalt</a:t>
            </a:r>
            <a:r>
              <a:rPr lang="cs-CZ" dirty="0"/>
              <a:t> der en </a:t>
            </a:r>
            <a:r>
              <a:rPr lang="cs-CZ" dirty="0" err="1"/>
              <a:t>bestemt</a:t>
            </a:r>
            <a:r>
              <a:rPr lang="cs-CZ" dirty="0"/>
              <a:t> </a:t>
            </a:r>
            <a:r>
              <a:rPr lang="cs-CZ" dirty="0" err="1"/>
              <a:t>artikkel</a:t>
            </a:r>
            <a:r>
              <a:rPr lang="cs-CZ" dirty="0"/>
              <a:t> </a:t>
            </a:r>
            <a:r>
              <a:rPr lang="cs-CZ" dirty="0" err="1"/>
              <a:t>forekommer</a:t>
            </a:r>
            <a:r>
              <a:rPr lang="cs-CZ" dirty="0"/>
              <a:t>, </a:t>
            </a:r>
            <a:r>
              <a:rPr lang="cs-CZ" dirty="0" err="1"/>
              <a:t>syns</a:t>
            </a:r>
            <a:r>
              <a:rPr lang="cs-CZ" dirty="0"/>
              <a:t> den </a:t>
            </a:r>
            <a:r>
              <a:rPr lang="nb-NO" dirty="0"/>
              <a:t>å være utviklet på et forholdsvis seint stadium i språkets historie.</a:t>
            </a:r>
          </a:p>
          <a:p>
            <a:r>
              <a:rPr lang="nb-NO" dirty="0"/>
              <a:t>2. Den bestemte artikkel er utviklet av et demonstrativt pronomen.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0763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Bestemt artikkel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En markering av bekjenthet - bestemthet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8528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Bestemt artikkel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En strømning motsatt den allminnelige språkutvikling (dvs. forenkling i bøyningssystemet)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726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Bestemt artikkel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Står artikkelen foran, blir den i regelen beholdt som egen stavelse. En etterhengt artikkel derimot kan – slik som ofte i de nordiske språk – smelte sammen med substantivet i så sterk grad at den blir desyllabisert, og bare består av en eneste lyd.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3408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hovedfunksjoner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1. artikkelen blir brukt </a:t>
            </a:r>
            <a:r>
              <a:rPr lang="nb-NO" u="sng" dirty="0"/>
              <a:t>anaforisk</a:t>
            </a:r>
            <a:r>
              <a:rPr lang="nb-NO" dirty="0"/>
              <a:t>, dvs den angir at gjenstanden eller begrepet er omtalt før. </a:t>
            </a:r>
            <a:r>
              <a:rPr lang="nb-NO" i="1" dirty="0"/>
              <a:t>En mann kom gående på veien. Mannen var svartkledd.</a:t>
            </a:r>
          </a:p>
          <a:p>
            <a:r>
              <a:rPr lang="nb-NO" i="1" dirty="0"/>
              <a:t>2. </a:t>
            </a:r>
            <a:r>
              <a:rPr lang="nb-NO" dirty="0"/>
              <a:t>artikkelen betegner begrepet som uten videre kjent</a:t>
            </a:r>
          </a:p>
          <a:p>
            <a:r>
              <a:rPr lang="nb-NO" dirty="0"/>
              <a:t>a/ fordi ordet blir oppfattet som gjeldende eksemplar, representant for et miljø (</a:t>
            </a:r>
            <a:r>
              <a:rPr lang="nb-NO" i="1" dirty="0"/>
              <a:t>kirken, lensmannen</a:t>
            </a:r>
            <a:r>
              <a:rPr lang="nb-NO" dirty="0"/>
              <a:t>) – situasjonsbestemthet</a:t>
            </a:r>
          </a:p>
        </p:txBody>
      </p:sp>
    </p:spTree>
    <p:extLst>
      <p:ext uri="{BB962C8B-B14F-4D97-AF65-F5344CB8AC3E}">
        <p14:creationId xmlns:p14="http://schemas.microsoft.com/office/powerpoint/2010/main" val="3252590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hovedfunksjoner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b/ kjent gjennom </a:t>
            </a:r>
            <a:r>
              <a:rPr lang="nb-NO" u="sng" dirty="0"/>
              <a:t>sammenhengen</a:t>
            </a:r>
            <a:r>
              <a:rPr lang="nb-NO" dirty="0"/>
              <a:t>, f. eks kroppsdeler på en person som er omtalt før (</a:t>
            </a:r>
            <a:r>
              <a:rPr lang="nb-NO" i="1" dirty="0"/>
              <a:t>Han rystet på hodet</a:t>
            </a:r>
            <a:r>
              <a:rPr lang="nb-NO" dirty="0"/>
              <a:t>)</a:t>
            </a:r>
          </a:p>
          <a:p>
            <a:r>
              <a:rPr lang="nb-NO" dirty="0"/>
              <a:t>c/ begrepet er enestående i sin art – det fins bare ett eksemplar (</a:t>
            </a:r>
            <a:r>
              <a:rPr lang="nb-NO" i="1" dirty="0"/>
              <a:t>sola, jorda, himmelen</a:t>
            </a:r>
            <a:r>
              <a:rPr lang="nb-NO" dirty="0"/>
              <a:t>)</a:t>
            </a:r>
          </a:p>
          <a:p>
            <a:endParaRPr lang="nb-NO" dirty="0"/>
          </a:p>
          <a:p>
            <a:r>
              <a:rPr lang="nb-NO" dirty="0"/>
              <a:t>3. artikkelen blir brukt </a:t>
            </a:r>
            <a:r>
              <a:rPr lang="nb-NO" u="sng" dirty="0"/>
              <a:t>determinativt</a:t>
            </a:r>
            <a:r>
              <a:rPr lang="cs-CZ" u="sng" dirty="0"/>
              <a:t>, </a:t>
            </a:r>
            <a:r>
              <a:rPr lang="cs-CZ" dirty="0" err="1"/>
              <a:t>dvs</a:t>
            </a:r>
            <a:r>
              <a:rPr lang="cs-CZ" dirty="0"/>
              <a:t> et komplement, et </a:t>
            </a:r>
            <a:r>
              <a:rPr lang="cs-CZ" dirty="0" err="1"/>
              <a:t>adverb</a:t>
            </a:r>
            <a:r>
              <a:rPr lang="cs-CZ" dirty="0"/>
              <a:t>, en infinitiv, en </a:t>
            </a:r>
            <a:r>
              <a:rPr lang="cs-CZ" dirty="0" err="1"/>
              <a:t>bisetning</a:t>
            </a:r>
            <a:r>
              <a:rPr lang="cs-CZ" dirty="0"/>
              <a:t>. </a:t>
            </a:r>
            <a:r>
              <a:rPr lang="cs-CZ" i="1" dirty="0" err="1"/>
              <a:t>Veien</a:t>
            </a:r>
            <a:r>
              <a:rPr lang="cs-CZ" i="1" dirty="0"/>
              <a:t> til </a:t>
            </a:r>
            <a:r>
              <a:rPr lang="cs-CZ" i="1" dirty="0" err="1"/>
              <a:t>byen</a:t>
            </a:r>
            <a:r>
              <a:rPr lang="cs-CZ" i="1" dirty="0"/>
              <a:t>, </a:t>
            </a:r>
            <a:r>
              <a:rPr lang="cs-CZ" i="1" dirty="0" err="1"/>
              <a:t>veien</a:t>
            </a:r>
            <a:r>
              <a:rPr lang="cs-CZ" i="1" dirty="0"/>
              <a:t> </a:t>
            </a:r>
            <a:r>
              <a:rPr lang="cs-CZ" i="1" dirty="0" err="1"/>
              <a:t>hjem</a:t>
            </a:r>
            <a:r>
              <a:rPr lang="cs-CZ" i="1" dirty="0"/>
              <a:t>, </a:t>
            </a:r>
            <a:r>
              <a:rPr lang="cs-CZ" i="1" dirty="0" err="1"/>
              <a:t>veien</a:t>
            </a:r>
            <a:r>
              <a:rPr lang="cs-CZ" i="1" dirty="0"/>
              <a:t> </a:t>
            </a:r>
            <a:r>
              <a:rPr lang="nb-NO" i="1" dirty="0"/>
              <a:t>å</a:t>
            </a:r>
            <a:r>
              <a:rPr lang="cs-CZ" i="1" dirty="0"/>
              <a:t> g</a:t>
            </a:r>
            <a:r>
              <a:rPr lang="nb-NO" i="1" dirty="0"/>
              <a:t>å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7243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hovedfunksjoner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u="sng" dirty="0"/>
              <a:t>Generisk</a:t>
            </a:r>
            <a:r>
              <a:rPr lang="nb-NO" dirty="0"/>
              <a:t> bestemthet (motsatt: individualiserende). Vanligst i entall: </a:t>
            </a:r>
            <a:r>
              <a:rPr lang="nb-NO" i="1" dirty="0"/>
              <a:t>Hunden er klokere enn katten. Menneskene oppfører seg iblant som dyr.</a:t>
            </a:r>
          </a:p>
          <a:p>
            <a:endParaRPr lang="nb-NO" dirty="0"/>
          </a:p>
          <a:p>
            <a:r>
              <a:rPr lang="nb-NO" dirty="0"/>
              <a:t>I de nordiske språk – utenom dansk – er overbestemthet en fast regel.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60449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</TotalTime>
  <Words>308</Words>
  <Application>Microsoft Office PowerPoint</Application>
  <PresentationFormat>Předvádění na obrazovce 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Century Schoolbook</vt:lpstr>
      <vt:lpstr>Wingdings</vt:lpstr>
      <vt:lpstr>Wingdings 2</vt:lpstr>
      <vt:lpstr>Arkýř</vt:lpstr>
      <vt:lpstr>OVERBESTEMT SUBSTANTIV</vt:lpstr>
      <vt:lpstr>Den svarte hesten, huset mitt</vt:lpstr>
      <vt:lpstr>Bestemt artikkels  opprinnelse og funksjon</vt:lpstr>
      <vt:lpstr>Bestemt artikkel</vt:lpstr>
      <vt:lpstr>Bestemt artikkel</vt:lpstr>
      <vt:lpstr>Bestemt artikkel</vt:lpstr>
      <vt:lpstr>hovedfunksjoner</vt:lpstr>
      <vt:lpstr>hovedfunksjoner</vt:lpstr>
      <vt:lpstr>hovedfunksjoner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OVERBESTEMT SUBSTANTIV</dc:title>
  <dc:creator>user</dc:creator>
  <cp:lastModifiedBy>Miluše Juříčková</cp:lastModifiedBy>
  <cp:revision>7</cp:revision>
  <dcterms:created xsi:type="dcterms:W3CDTF">2015-02-25T20:58:39Z</dcterms:created>
  <dcterms:modified xsi:type="dcterms:W3CDTF">2023-10-31T06:44:17Z</dcterms:modified>
</cp:coreProperties>
</file>