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084D47EB-A5BD-4960-915D-6621C6C65F39}"/>
    <pc:docChg chg="custSel modSld">
      <pc:chgData name="Pavel Přibáň" userId="072b247a92f8c739" providerId="LiveId" clId="{084D47EB-A5BD-4960-915D-6621C6C65F39}" dt="2023-10-03T05:00:26.426" v="10" actId="20577"/>
      <pc:docMkLst>
        <pc:docMk/>
      </pc:docMkLst>
      <pc:sldChg chg="modSp mod">
        <pc:chgData name="Pavel Přibáň" userId="072b247a92f8c739" providerId="LiveId" clId="{084D47EB-A5BD-4960-915D-6621C6C65F39}" dt="2023-10-03T05:00:26.426" v="10" actId="20577"/>
        <pc:sldMkLst>
          <pc:docMk/>
          <pc:sldMk cId="1127617860" sldId="260"/>
        </pc:sldMkLst>
        <pc:spChg chg="mod">
          <ac:chgData name="Pavel Přibáň" userId="072b247a92f8c739" providerId="LiveId" clId="{084D47EB-A5BD-4960-915D-6621C6C65F39}" dt="2023-10-03T05:00:26.426" v="10" actId="20577"/>
          <ac:spMkLst>
            <pc:docMk/>
            <pc:sldMk cId="1127617860" sldId="260"/>
            <ac:spMk id="3" creationId="{FEA33639-49BD-0118-2955-B58B00E3D0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9B0AA-4C6E-254F-0B45-A4E43E4DA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Samer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40C5B8-28B0-F552-79ED-2F18A07FC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dirty="0" err="1"/>
              <a:t>Hvem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Samer?</a:t>
            </a:r>
          </a:p>
        </p:txBody>
      </p:sp>
    </p:spTree>
    <p:extLst>
      <p:ext uri="{BB962C8B-B14F-4D97-AF65-F5344CB8AC3E}">
        <p14:creationId xmlns:p14="http://schemas.microsoft.com/office/powerpoint/2010/main" val="286983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31459-4B2E-F96B-2645-FC6C1D84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Uklar forhistorie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4A111-CB79-3E55-B819-F13EAB3A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 Samer til Skandinavia fra øst?</a:t>
            </a:r>
          </a:p>
          <a:p>
            <a:r>
              <a:rPr lang="nb-NO" dirty="0"/>
              <a:t>Fennoskandia – et felles </a:t>
            </a:r>
            <a:r>
              <a:rPr lang="nb-NO" dirty="0" err="1"/>
              <a:t>urhjemland</a:t>
            </a:r>
            <a:r>
              <a:rPr lang="nb-NO" dirty="0"/>
              <a:t>?</a:t>
            </a:r>
          </a:p>
          <a:p>
            <a:r>
              <a:rPr lang="nb-NO" dirty="0"/>
              <a:t>Fangst og jakt</a:t>
            </a:r>
          </a:p>
          <a:p>
            <a:r>
              <a:rPr lang="nb-NO" dirty="0"/>
              <a:t>Er de europeere eller asiater? Hva sier genetiske studier?</a:t>
            </a:r>
          </a:p>
          <a:p>
            <a:r>
              <a:rPr lang="nb-NO" dirty="0"/>
              <a:t>Ingen har hørt at lappene skulle ha kommet hit fra noe sted. Lappene har vært eldgammel innbygger overalt her i Lappland, og når lappen før bodde her på kysten, så var det ikke en eneste annen innbygger der, og da var det godt for lappen å være der. Og lappen bodde også overalt på svensk side før. Da var det ingen bønder noe sted; Samene visste ikke at det fantes andre enn dem selv. – Johan Uri, samisk forsker, 1917</a:t>
            </a:r>
          </a:p>
        </p:txBody>
      </p:sp>
    </p:spTree>
    <p:extLst>
      <p:ext uri="{BB962C8B-B14F-4D97-AF65-F5344CB8AC3E}">
        <p14:creationId xmlns:p14="http://schemas.microsoft.com/office/powerpoint/2010/main" val="301169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A725A-B721-AC8F-5847-588CCFB5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00" y="5109689"/>
            <a:ext cx="3498979" cy="2456442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Olaus Magnus, etter 1500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obsah 4" descr="Obsah obrázku skica, kresba, Perokresba, kresba tužkou&#10;&#10;Popis byl vytvořen automaticky">
            <a:extLst>
              <a:ext uri="{FF2B5EF4-FFF2-40B4-BE49-F238E27FC236}">
                <a16:creationId xmlns:a16="http://schemas.microsoft.com/office/drawing/2014/main" id="{1DCB7077-1AC3-1A5A-C082-0A8DAEFA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90" y="368309"/>
            <a:ext cx="11487810" cy="5302065"/>
          </a:xfrm>
        </p:spPr>
      </p:pic>
    </p:spTree>
    <p:extLst>
      <p:ext uri="{BB962C8B-B14F-4D97-AF65-F5344CB8AC3E}">
        <p14:creationId xmlns:p14="http://schemas.microsoft.com/office/powerpoint/2010/main" val="121222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BA8EE-6B01-ADA8-4C64-00232ED9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Språket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62B53B-A345-AC47-DF6A-0BDE47E5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err="1"/>
              <a:t>Tidlig</a:t>
            </a:r>
            <a:r>
              <a:rPr lang="cs-CZ" dirty="0"/>
              <a:t> </a:t>
            </a:r>
            <a:r>
              <a:rPr lang="cs-CZ" dirty="0" err="1"/>
              <a:t>ur-finsk-samisk</a:t>
            </a:r>
            <a:r>
              <a:rPr lang="cs-CZ" dirty="0"/>
              <a:t> (1500–1000 </a:t>
            </a:r>
            <a:r>
              <a:rPr lang="cs-CZ" dirty="0" err="1"/>
              <a:t>fvt</a:t>
            </a:r>
            <a:r>
              <a:rPr lang="cs-CZ" dirty="0"/>
              <a:t>.)</a:t>
            </a:r>
          </a:p>
          <a:p>
            <a:pPr>
              <a:buFont typeface="+mj-lt"/>
              <a:buAutoNum type="arabicPeriod"/>
            </a:pPr>
            <a:r>
              <a:rPr lang="cs-CZ" dirty="0" err="1"/>
              <a:t>Ursamisk</a:t>
            </a:r>
            <a:r>
              <a:rPr lang="cs-CZ" dirty="0"/>
              <a:t> (1000 </a:t>
            </a:r>
            <a:r>
              <a:rPr lang="cs-CZ" dirty="0" err="1"/>
              <a:t>fvt</a:t>
            </a:r>
            <a:r>
              <a:rPr lang="cs-CZ" dirty="0"/>
              <a:t>.–800 </a:t>
            </a:r>
            <a:r>
              <a:rPr lang="cs-CZ" dirty="0" err="1"/>
              <a:t>evt</a:t>
            </a:r>
            <a:r>
              <a:rPr lang="cs-CZ" dirty="0"/>
              <a:t>.)</a:t>
            </a:r>
          </a:p>
          <a:p>
            <a:pPr>
              <a:buFont typeface="+mj-lt"/>
              <a:buAutoNum type="arabicPeriod"/>
            </a:pPr>
            <a:r>
              <a:rPr lang="cs-CZ" dirty="0" err="1"/>
              <a:t>Gammelsamisk</a:t>
            </a:r>
            <a:r>
              <a:rPr lang="cs-CZ" dirty="0"/>
              <a:t> (800–1619)</a:t>
            </a:r>
          </a:p>
          <a:p>
            <a:pPr>
              <a:buFont typeface="+mj-lt"/>
              <a:buAutoNum type="arabicPeriod"/>
            </a:pPr>
            <a:r>
              <a:rPr lang="cs-CZ" dirty="0" err="1"/>
              <a:t>Moderne</a:t>
            </a:r>
            <a:r>
              <a:rPr lang="cs-CZ" dirty="0"/>
              <a:t> </a:t>
            </a:r>
            <a:r>
              <a:rPr lang="cs-CZ" dirty="0" err="1"/>
              <a:t>samisk</a:t>
            </a:r>
            <a:r>
              <a:rPr lang="cs-CZ" dirty="0"/>
              <a:t> (1619–)</a:t>
            </a:r>
          </a:p>
          <a:p>
            <a:r>
              <a:rPr lang="nb-NO" dirty="0" err="1"/>
              <a:t>Korhonen</a:t>
            </a:r>
            <a:r>
              <a:rPr lang="nb-NO" dirty="0"/>
              <a:t> (1990)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9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mapa, rukopis&#10;&#10;Popis byl vytvořen automaticky">
            <a:extLst>
              <a:ext uri="{FF2B5EF4-FFF2-40B4-BE49-F238E27FC236}">
                <a16:creationId xmlns:a16="http://schemas.microsoft.com/office/drawing/2014/main" id="{FD877611-8C7C-C98F-BB37-B2738864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3" b="62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F5EF5-AD6F-A52C-73E4-81062805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Klar </a:t>
            </a:r>
            <a:r>
              <a:rPr lang="cs-CZ" dirty="0" err="1"/>
              <a:t>forhistorie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E4D18-3A12-6E8A-F4EB-221962FE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nb-NO" dirty="0" err="1"/>
              <a:t>ørste</a:t>
            </a:r>
            <a:r>
              <a:rPr lang="nb-NO" dirty="0"/>
              <a:t> mennesker kom til nord Skandinavia rundt 8000 før Kristus – jegerfolket</a:t>
            </a:r>
          </a:p>
          <a:p>
            <a:r>
              <a:rPr lang="nb-NO" dirty="0" err="1"/>
              <a:t>Innflyttelse</a:t>
            </a:r>
            <a:r>
              <a:rPr lang="nb-NO" dirty="0"/>
              <a:t> fra øst</a:t>
            </a:r>
          </a:p>
          <a:p>
            <a:r>
              <a:rPr lang="nb-NO" dirty="0" err="1"/>
              <a:t>Reindsyr</a:t>
            </a:r>
            <a:r>
              <a:rPr lang="nb-NO" dirty="0"/>
              <a:t> og fisk, begrenset jordbruk</a:t>
            </a:r>
          </a:p>
          <a:p>
            <a:r>
              <a:rPr lang="nb-NO" dirty="0"/>
              <a:t>Påvirkning av jordbruksområdet i dagens Tyskland og Danmark – påvirkning av språket</a:t>
            </a:r>
          </a:p>
          <a:p>
            <a:r>
              <a:rPr lang="nb-NO" dirty="0"/>
              <a:t>Klimaendringer – endringer i levemåten til innbyggere </a:t>
            </a:r>
          </a:p>
          <a:p>
            <a:r>
              <a:rPr lang="nb-NO" dirty="0"/>
              <a:t>Mellom vest og øst</a:t>
            </a:r>
          </a:p>
          <a:p>
            <a:r>
              <a:rPr lang="nb-NO" dirty="0"/>
              <a:t>Funn av boplasser, redskap, osv.</a:t>
            </a:r>
          </a:p>
          <a:p>
            <a:r>
              <a:rPr lang="nb-NO" dirty="0"/>
              <a:t>500 før Kristus – jordbruk kommer til nord Fennoskandia</a:t>
            </a:r>
          </a:p>
          <a:p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56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675AA-DB7C-EE5F-D499-BF482AB3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Gravene ved </a:t>
            </a:r>
            <a:r>
              <a:rPr lang="cs-CZ" sz="3200" dirty="0" err="1"/>
              <a:t>Krankmårtenhögen</a:t>
            </a:r>
            <a:r>
              <a:rPr lang="cs-CZ" sz="3200" dirty="0"/>
              <a:t> </a:t>
            </a:r>
          </a:p>
        </p:txBody>
      </p:sp>
      <p:pic>
        <p:nvPicPr>
          <p:cNvPr id="5" name="Zástupný obsah 4" descr="Obsah obrázku venku, černobílá, obloha, strom&#10;&#10;Popis byl vytvořen automaticky">
            <a:extLst>
              <a:ext uri="{FF2B5EF4-FFF2-40B4-BE49-F238E27FC236}">
                <a16:creationId xmlns:a16="http://schemas.microsoft.com/office/drawing/2014/main" id="{8CFFA11B-60DF-B6DA-09B3-F7AFD5EDA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0914" y="803275"/>
            <a:ext cx="5296110" cy="5248275"/>
          </a:xfrm>
        </p:spPr>
      </p:pic>
    </p:spTree>
    <p:extLst>
      <p:ext uri="{BB962C8B-B14F-4D97-AF65-F5344CB8AC3E}">
        <p14:creationId xmlns:p14="http://schemas.microsoft.com/office/powerpoint/2010/main" val="87922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9C0F4-5494-8516-1122-A73C7F02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Samer i vikingtida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33639-49BD-0118-2955-B58B00E3D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Mangel på fellesidentitet</a:t>
            </a:r>
          </a:p>
          <a:p>
            <a:r>
              <a:rPr lang="nb-NO" dirty="0"/>
              <a:t>3 Hovedgrupper – jordbruk for finnene, påvirkning av germansk miljø ved kysten og fangst og jakt for samene</a:t>
            </a:r>
          </a:p>
          <a:p>
            <a:r>
              <a:rPr lang="nb-NO" dirty="0"/>
              <a:t>Tacitus – rundt 100 evt. – samene med ski – germansk ord </a:t>
            </a:r>
            <a:r>
              <a:rPr lang="nb-NO" i="1" dirty="0"/>
              <a:t>finn</a:t>
            </a:r>
          </a:p>
          <a:p>
            <a:r>
              <a:rPr lang="nb-NO" i="1" dirty="0"/>
              <a:t>Same </a:t>
            </a:r>
            <a:r>
              <a:rPr lang="nb-NO" dirty="0"/>
              <a:t>eller </a:t>
            </a:r>
            <a:r>
              <a:rPr lang="nb-NO" i="1" dirty="0"/>
              <a:t>Sami</a:t>
            </a:r>
            <a:r>
              <a:rPr lang="nb-NO" dirty="0"/>
              <a:t> veldig gammelt begrep</a:t>
            </a:r>
          </a:p>
          <a:p>
            <a:r>
              <a:rPr lang="nb-NO" dirty="0"/>
              <a:t>Et felles identitet eller flere små grupper?</a:t>
            </a:r>
          </a:p>
          <a:p>
            <a:r>
              <a:rPr lang="nb-NO" dirty="0"/>
              <a:t>Samarbeid med andre grupper – handel og gaver</a:t>
            </a:r>
          </a:p>
          <a:p>
            <a:r>
              <a:rPr lang="nb-NO" dirty="0"/>
              <a:t>Finnmark </a:t>
            </a:r>
            <a:r>
              <a:rPr lang="cs-CZ" dirty="0"/>
              <a:t>„kun“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samer</a:t>
            </a:r>
            <a:r>
              <a:rPr lang="cs-CZ" dirty="0"/>
              <a:t> </a:t>
            </a:r>
            <a:endParaRPr lang="nb-NO" dirty="0"/>
          </a:p>
          <a:p>
            <a:r>
              <a:rPr lang="nb-NO" dirty="0"/>
              <a:t>Sørlige deler av Skandinavia delt med norrøn befolkning</a:t>
            </a:r>
            <a:endParaRPr lang="cs-CZ" dirty="0"/>
          </a:p>
          <a:p>
            <a:r>
              <a:rPr lang="cs-CZ" dirty="0"/>
              <a:t>F</a:t>
            </a:r>
            <a:r>
              <a:rPr lang="nb-NO" dirty="0" err="1"/>
              <a:t>ørste</a:t>
            </a:r>
            <a:r>
              <a:rPr lang="nb-NO" dirty="0"/>
              <a:t> </a:t>
            </a:r>
            <a:r>
              <a:rPr lang="nb-NO" dirty="0" err="1"/>
              <a:t>Siider</a:t>
            </a:r>
            <a:r>
              <a:rPr lang="nb-NO" dirty="0"/>
              <a:t> – samfunnsorganisering</a:t>
            </a:r>
            <a:endParaRPr lang="cs-CZ" dirty="0"/>
          </a:p>
          <a:p>
            <a:r>
              <a:rPr lang="cs-CZ" dirty="0" err="1"/>
              <a:t>Kvener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61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69724-1753-8D9B-3574-1AC1C8F8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2A408-335C-E961-BC53-21FADD72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605D94-941D-6A1A-F0BF-7A37BF3B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0" y="0"/>
            <a:ext cx="10192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491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930</TotalTime>
  <Words>306</Words>
  <Application>Microsoft Office PowerPoint</Application>
  <PresentationFormat>Širokoúhlá obrazovka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Samer</vt:lpstr>
      <vt:lpstr>Uklar forhistorie</vt:lpstr>
      <vt:lpstr>Olaus Magnus, etter 1500</vt:lpstr>
      <vt:lpstr>Språket</vt:lpstr>
      <vt:lpstr>Prezentace aplikace PowerPoint</vt:lpstr>
      <vt:lpstr>Klar forhistorie</vt:lpstr>
      <vt:lpstr>Gravene ved Krankmårtenhögen </vt:lpstr>
      <vt:lpstr>Samer i vikingtida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Samer</dc:title>
  <dc:creator>Pavel Přibáň</dc:creator>
  <cp:lastModifiedBy>Pavel Přibáň</cp:lastModifiedBy>
  <cp:revision>4</cp:revision>
  <dcterms:created xsi:type="dcterms:W3CDTF">2023-10-02T12:24:15Z</dcterms:created>
  <dcterms:modified xsi:type="dcterms:W3CDTF">2023-10-03T05:17:05Z</dcterms:modified>
</cp:coreProperties>
</file>