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89" d="100"/>
          <a:sy n="89" d="100"/>
        </p:scale>
        <p:origin x="72" y="6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450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18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7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0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94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8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6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60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39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10/16/2023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03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460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6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0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arkivinordland.no/fylkesleksikon/innhold/kommuner/vagan/vagar-mellomalderby-og-et-urbant-fiskevar-i-lofoten.54759.asp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bsah obrázku kancelářské potřeby, Barevnost, tužka&#10;&#10;Popis byl vytvořen automaticky">
            <a:extLst>
              <a:ext uri="{FF2B5EF4-FFF2-40B4-BE49-F238E27FC236}">
                <a16:creationId xmlns:a16="http://schemas.microsoft.com/office/drawing/2014/main" id="{2EF1A791-A4CF-EF94-1CEE-932FF87B55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7462" b="826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FA1A108-C8F1-4C10-D41E-540B54D30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2091263"/>
            <a:ext cx="8652938" cy="2461504"/>
          </a:xfrm>
        </p:spPr>
        <p:txBody>
          <a:bodyPr>
            <a:normAutofit/>
          </a:bodyPr>
          <a:lstStyle/>
          <a:p>
            <a:r>
              <a:rPr lang="cs-CZ" dirty="0"/>
              <a:t>Samer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EF9DE45-490D-AF2B-7918-3D6381062F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532" y="4623127"/>
            <a:ext cx="8655200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>
                <a:solidFill>
                  <a:schemeClr val="tx1"/>
                </a:solidFill>
              </a:rPr>
              <a:t>P</a:t>
            </a:r>
            <a:r>
              <a:rPr lang="nb-NO">
                <a:solidFill>
                  <a:schemeClr val="tx1"/>
                </a:solidFill>
              </a:rPr>
              <a:t>å vei mot fornorskning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3608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C4B6B6D-CA3C-CFFF-6711-EB711394EE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98" r="3167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1417701-1E6B-1D51-66D8-9D4211324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cs-CZ" sz="4000"/>
              <a:t>Middelalderen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E75621-7153-D22F-B1D4-F0E4D7897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r>
              <a:rPr lang="cs-CZ" dirty="0" err="1"/>
              <a:t>Flere</a:t>
            </a:r>
            <a:r>
              <a:rPr lang="cs-CZ" dirty="0"/>
              <a:t> </a:t>
            </a:r>
            <a:r>
              <a:rPr lang="cs-CZ" dirty="0" err="1"/>
              <a:t>og</a:t>
            </a:r>
            <a:r>
              <a:rPr lang="cs-CZ" dirty="0"/>
              <a:t> </a:t>
            </a:r>
            <a:r>
              <a:rPr lang="cs-CZ" dirty="0" err="1"/>
              <a:t>flere</a:t>
            </a:r>
            <a:r>
              <a:rPr lang="cs-CZ" dirty="0"/>
              <a:t> </a:t>
            </a:r>
            <a:r>
              <a:rPr lang="cs-CZ" dirty="0" err="1"/>
              <a:t>koloniserer</a:t>
            </a:r>
            <a:r>
              <a:rPr lang="cs-CZ" dirty="0"/>
              <a:t> </a:t>
            </a:r>
            <a:r>
              <a:rPr lang="cs-CZ" dirty="0" err="1"/>
              <a:t>Sápmi</a:t>
            </a:r>
            <a:endParaRPr lang="cs-CZ" dirty="0"/>
          </a:p>
          <a:p>
            <a:r>
              <a:rPr lang="cs-CZ" dirty="0" err="1"/>
              <a:t>Mellom</a:t>
            </a:r>
            <a:r>
              <a:rPr lang="cs-CZ" dirty="0"/>
              <a:t> Norge, </a:t>
            </a:r>
            <a:r>
              <a:rPr lang="cs-CZ" dirty="0" err="1"/>
              <a:t>Danmark</a:t>
            </a:r>
            <a:r>
              <a:rPr lang="cs-CZ" dirty="0"/>
              <a:t>, </a:t>
            </a:r>
            <a:r>
              <a:rPr lang="cs-CZ" dirty="0" err="1"/>
              <a:t>Sverige</a:t>
            </a:r>
            <a:r>
              <a:rPr lang="cs-CZ" dirty="0"/>
              <a:t> </a:t>
            </a:r>
            <a:r>
              <a:rPr lang="cs-CZ" dirty="0" err="1"/>
              <a:t>og</a:t>
            </a:r>
            <a:r>
              <a:rPr lang="cs-CZ" dirty="0"/>
              <a:t> </a:t>
            </a:r>
            <a:r>
              <a:rPr lang="cs-CZ" dirty="0" err="1"/>
              <a:t>Russland</a:t>
            </a:r>
            <a:r>
              <a:rPr lang="cs-CZ" dirty="0"/>
              <a:t> (Novgorod)</a:t>
            </a:r>
          </a:p>
          <a:p>
            <a:r>
              <a:rPr lang="cs-CZ" dirty="0" err="1"/>
              <a:t>Samenes</a:t>
            </a:r>
            <a:r>
              <a:rPr lang="cs-CZ" dirty="0"/>
              <a:t> </a:t>
            </a:r>
            <a:r>
              <a:rPr lang="cs-CZ" dirty="0" err="1"/>
              <a:t>Rike</a:t>
            </a:r>
            <a:r>
              <a:rPr lang="cs-CZ" dirty="0"/>
              <a:t>?</a:t>
            </a:r>
          </a:p>
          <a:p>
            <a:r>
              <a:rPr lang="cs-CZ" dirty="0" err="1"/>
              <a:t>Skatt</a:t>
            </a:r>
            <a:r>
              <a:rPr lang="cs-CZ" dirty="0"/>
              <a:t>(r), </a:t>
            </a:r>
            <a:r>
              <a:rPr lang="cs-CZ" dirty="0" err="1"/>
              <a:t>leidang</a:t>
            </a:r>
            <a:r>
              <a:rPr lang="cs-CZ" dirty="0"/>
              <a:t> </a:t>
            </a:r>
            <a:r>
              <a:rPr lang="cs-CZ" dirty="0" err="1"/>
              <a:t>og</a:t>
            </a:r>
            <a:r>
              <a:rPr lang="cs-CZ" dirty="0"/>
              <a:t> </a:t>
            </a:r>
            <a:r>
              <a:rPr lang="cs-CZ" dirty="0" err="1"/>
              <a:t>tributt</a:t>
            </a:r>
            <a:r>
              <a:rPr lang="cs-CZ" dirty="0"/>
              <a:t>  </a:t>
            </a:r>
          </a:p>
          <a:p>
            <a:r>
              <a:rPr lang="cs-CZ" dirty="0" err="1"/>
              <a:t>Uoversiktlige</a:t>
            </a:r>
            <a:r>
              <a:rPr lang="cs-CZ" dirty="0"/>
              <a:t> </a:t>
            </a:r>
            <a:r>
              <a:rPr lang="cs-CZ" dirty="0" err="1"/>
              <a:t>grenser</a:t>
            </a:r>
            <a:endParaRPr lang="cs-CZ" dirty="0"/>
          </a:p>
          <a:p>
            <a:r>
              <a:rPr lang="cs-CZ" dirty="0"/>
              <a:t>En </a:t>
            </a:r>
            <a:r>
              <a:rPr lang="cs-CZ" dirty="0" err="1"/>
              <a:t>del</a:t>
            </a:r>
            <a:r>
              <a:rPr lang="cs-CZ" dirty="0"/>
              <a:t> </a:t>
            </a:r>
            <a:r>
              <a:rPr lang="cs-CZ" dirty="0" err="1"/>
              <a:t>av</a:t>
            </a:r>
            <a:r>
              <a:rPr lang="cs-CZ" dirty="0"/>
              <a:t> </a:t>
            </a:r>
            <a:r>
              <a:rPr lang="cs-CZ" dirty="0" err="1"/>
              <a:t>norsk</a:t>
            </a:r>
            <a:r>
              <a:rPr lang="cs-CZ" dirty="0"/>
              <a:t> </a:t>
            </a:r>
            <a:r>
              <a:rPr lang="cs-CZ" dirty="0" err="1"/>
              <a:t>lovverket</a:t>
            </a:r>
            <a:r>
              <a:rPr lang="cs-CZ" dirty="0"/>
              <a:t>?</a:t>
            </a:r>
          </a:p>
          <a:p>
            <a:r>
              <a:rPr lang="cs-CZ" dirty="0" err="1"/>
              <a:t>Kart</a:t>
            </a:r>
            <a:r>
              <a:rPr lang="cs-CZ" dirty="0"/>
              <a:t> </a:t>
            </a:r>
            <a:r>
              <a:rPr lang="cs-CZ" dirty="0" err="1"/>
              <a:t>over</a:t>
            </a:r>
            <a:r>
              <a:rPr lang="cs-CZ" dirty="0"/>
              <a:t> Norge </a:t>
            </a:r>
            <a:r>
              <a:rPr lang="cs-CZ" dirty="0" err="1"/>
              <a:t>fra</a:t>
            </a:r>
            <a:r>
              <a:rPr lang="cs-CZ" dirty="0"/>
              <a:t> ca. 1662</a:t>
            </a:r>
          </a:p>
          <a:p>
            <a:r>
              <a:rPr lang="cs-CZ" dirty="0" err="1"/>
              <a:t>Samane</a:t>
            </a:r>
            <a:r>
              <a:rPr lang="cs-CZ" dirty="0"/>
              <a:t> x De </a:t>
            </a:r>
            <a:r>
              <a:rPr lang="cs-CZ" dirty="0" err="1"/>
              <a:t>kristne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1319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7475FC-A0BF-3135-5044-FE04B0827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Samene</a:t>
            </a:r>
            <a:r>
              <a:rPr lang="cs-CZ" dirty="0"/>
              <a:t> </a:t>
            </a:r>
            <a:r>
              <a:rPr lang="cs-CZ" dirty="0" err="1"/>
              <a:t>og</a:t>
            </a:r>
            <a:r>
              <a:rPr lang="cs-CZ" dirty="0"/>
              <a:t> </a:t>
            </a:r>
            <a:r>
              <a:rPr lang="cs-CZ" dirty="0" err="1"/>
              <a:t>ny</a:t>
            </a:r>
            <a:r>
              <a:rPr lang="cs-CZ" dirty="0"/>
              <a:t> religion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DCCF2B-D0D6-547B-90E3-B14B33C90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Djevelsk samisk religion</a:t>
            </a:r>
          </a:p>
          <a:p>
            <a:r>
              <a:rPr lang="nb-NO" dirty="0"/>
              <a:t>Borgertingsloven: Ingen skal oppsøke samer eller tro på trolldommen deres</a:t>
            </a:r>
          </a:p>
          <a:p>
            <a:r>
              <a:rPr lang="nb-NO" dirty="0"/>
              <a:t>Første kirker i Tromsø området rundt 1250</a:t>
            </a:r>
          </a:p>
          <a:p>
            <a:r>
              <a:rPr lang="nb-NO" dirty="0"/>
              <a:t>Påvirkning av samisk religion fra Norge og Sverige, ortodokse kirke kom senere. </a:t>
            </a:r>
          </a:p>
          <a:p>
            <a:r>
              <a:rPr lang="nb-NO" dirty="0"/>
              <a:t>Veldig få misjoner, forkristning gikk veldig sakte</a:t>
            </a:r>
          </a:p>
          <a:p>
            <a:r>
              <a:rPr lang="nb-NO" dirty="0"/>
              <a:t>Fortsatt animistisk religion</a:t>
            </a:r>
          </a:p>
          <a:p>
            <a:r>
              <a:rPr lang="nb-NO" dirty="0"/>
              <a:t>Den eldste kjente tegningen av samiske trommer – 1600 tallet, Anders </a:t>
            </a:r>
            <a:r>
              <a:rPr lang="nb-NO" dirty="0" err="1"/>
              <a:t>Huitlok</a:t>
            </a:r>
            <a:endParaRPr lang="nb-NO" dirty="0"/>
          </a:p>
          <a:p>
            <a:endParaRPr lang="cs-CZ" dirty="0"/>
          </a:p>
        </p:txBody>
      </p:sp>
      <p:pic>
        <p:nvPicPr>
          <p:cNvPr id="5" name="Obrázek 4" descr="Obsah obrázku kresba, kruh, černá tabule, vzor&#10;&#10;Popis byl vytvořen automaticky">
            <a:extLst>
              <a:ext uri="{FF2B5EF4-FFF2-40B4-BE49-F238E27FC236}">
                <a16:creationId xmlns:a16="http://schemas.microsoft.com/office/drawing/2014/main" id="{1B6657A3-3BB7-6133-CCF0-BA18F1C51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506" y="545884"/>
            <a:ext cx="2863962" cy="417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96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D989860-09FE-4006-DC9A-49446E081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nb-NO" dirty="0"/>
              <a:t>Jordbruk og handel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2B0683-12EC-25A8-E3C3-47373DE8D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dirty="0"/>
              <a:t>Ikke-samisk jordbruk ved kysten</a:t>
            </a:r>
            <a:endParaRPr lang="nb-NO"/>
          </a:p>
          <a:p>
            <a:pPr>
              <a:lnSpc>
                <a:spcPct val="90000"/>
              </a:lnSpc>
            </a:pPr>
            <a:r>
              <a:rPr lang="nb-NO" dirty="0"/>
              <a:t>Fangs</a:t>
            </a:r>
            <a:r>
              <a:rPr lang="cs-CZ" dirty="0"/>
              <a:t>t</a:t>
            </a:r>
            <a:r>
              <a:rPr lang="nb-NO" dirty="0"/>
              <a:t> + jakt</a:t>
            </a:r>
            <a:r>
              <a:rPr lang="cs-CZ" dirty="0"/>
              <a:t> = </a:t>
            </a:r>
            <a:r>
              <a:rPr lang="cs-CZ" dirty="0" err="1"/>
              <a:t>pels</a:t>
            </a:r>
            <a:r>
              <a:rPr lang="cs-CZ" dirty="0"/>
              <a:t> til </a:t>
            </a:r>
            <a:r>
              <a:rPr lang="cs-CZ" dirty="0" err="1"/>
              <a:t>konger</a:t>
            </a:r>
            <a:endParaRPr lang="cs-CZ"/>
          </a:p>
          <a:p>
            <a:pPr>
              <a:lnSpc>
                <a:spcPct val="90000"/>
              </a:lnSpc>
            </a:pPr>
            <a:r>
              <a:rPr lang="cs-CZ" dirty="0"/>
              <a:t>„</a:t>
            </a:r>
            <a:r>
              <a:rPr lang="cs-CZ" dirty="0" err="1"/>
              <a:t>Ingen</a:t>
            </a:r>
            <a:r>
              <a:rPr lang="cs-CZ" dirty="0"/>
              <a:t> skal </a:t>
            </a:r>
            <a:r>
              <a:rPr lang="cs-CZ" dirty="0" err="1"/>
              <a:t>hindre</a:t>
            </a:r>
            <a:r>
              <a:rPr lang="cs-CZ" dirty="0"/>
              <a:t> de </a:t>
            </a:r>
            <a:r>
              <a:rPr lang="cs-CZ" dirty="0" err="1"/>
              <a:t>skogs</a:t>
            </a:r>
            <a:r>
              <a:rPr lang="cs-CZ" dirty="0"/>
              <a:t>- </a:t>
            </a:r>
            <a:r>
              <a:rPr lang="cs-CZ" dirty="0" err="1"/>
              <a:t>og</a:t>
            </a:r>
            <a:r>
              <a:rPr lang="cs-CZ" dirty="0"/>
              <a:t> </a:t>
            </a:r>
            <a:r>
              <a:rPr lang="cs-CZ" dirty="0" err="1"/>
              <a:t>nomademennesker</a:t>
            </a:r>
            <a:r>
              <a:rPr lang="cs-CZ" dirty="0"/>
              <a:t> </a:t>
            </a:r>
            <a:r>
              <a:rPr lang="cs-CZ" dirty="0" err="1"/>
              <a:t>som</a:t>
            </a:r>
            <a:r>
              <a:rPr lang="cs-CZ" dirty="0"/>
              <a:t> </a:t>
            </a:r>
            <a:r>
              <a:rPr lang="cs-CZ" dirty="0" err="1"/>
              <a:t>på</a:t>
            </a:r>
            <a:r>
              <a:rPr lang="cs-CZ" dirty="0"/>
              <a:t> </a:t>
            </a:r>
            <a:r>
              <a:rPr lang="cs-CZ" dirty="0" err="1"/>
              <a:t>folkespråket</a:t>
            </a:r>
            <a:r>
              <a:rPr lang="cs-CZ" dirty="0"/>
              <a:t> </a:t>
            </a:r>
            <a:r>
              <a:rPr lang="cs-CZ" dirty="0" err="1"/>
              <a:t>kalles</a:t>
            </a:r>
            <a:r>
              <a:rPr lang="cs-CZ" dirty="0"/>
              <a:t> </a:t>
            </a:r>
            <a:r>
              <a:rPr lang="cs-CZ" dirty="0" err="1"/>
              <a:t>lapper</a:t>
            </a:r>
            <a:r>
              <a:rPr lang="cs-CZ" dirty="0"/>
              <a:t>, i </a:t>
            </a:r>
            <a:r>
              <a:rPr lang="cs-CZ" dirty="0" err="1"/>
              <a:t>deres</a:t>
            </a:r>
            <a:r>
              <a:rPr lang="cs-CZ" dirty="0"/>
              <a:t> </a:t>
            </a:r>
            <a:r>
              <a:rPr lang="cs-CZ" dirty="0" err="1"/>
              <a:t>jakt</a:t>
            </a:r>
            <a:r>
              <a:rPr lang="cs-CZ" dirty="0"/>
              <a:t>, </a:t>
            </a:r>
            <a:r>
              <a:rPr lang="cs-CZ" dirty="0" err="1"/>
              <a:t>og</a:t>
            </a:r>
            <a:r>
              <a:rPr lang="cs-CZ" dirty="0"/>
              <a:t> </a:t>
            </a:r>
            <a:r>
              <a:rPr lang="cs-CZ" dirty="0" err="1"/>
              <a:t>ei</a:t>
            </a:r>
            <a:r>
              <a:rPr lang="cs-CZ" dirty="0"/>
              <a:t> </a:t>
            </a:r>
            <a:r>
              <a:rPr lang="cs-CZ" dirty="0" err="1"/>
              <a:t>heller</a:t>
            </a:r>
            <a:r>
              <a:rPr lang="cs-CZ" dirty="0"/>
              <a:t> de </a:t>
            </a:r>
            <a:r>
              <a:rPr lang="cs-CZ" dirty="0" err="1"/>
              <a:t>tidligere</a:t>
            </a:r>
            <a:r>
              <a:rPr lang="cs-CZ" dirty="0"/>
              <a:t> </a:t>
            </a:r>
            <a:r>
              <a:rPr lang="cs-CZ" dirty="0" err="1"/>
              <a:t>omtalte</a:t>
            </a:r>
            <a:r>
              <a:rPr lang="cs-CZ" dirty="0"/>
              <a:t> </a:t>
            </a:r>
            <a:r>
              <a:rPr lang="cs-CZ" dirty="0" err="1"/>
              <a:t>Birkarlarboa</a:t>
            </a:r>
            <a:r>
              <a:rPr lang="cs-CZ" dirty="0"/>
              <a:t> </a:t>
            </a:r>
            <a:r>
              <a:rPr lang="cs-CZ" dirty="0" err="1"/>
              <a:t>som</a:t>
            </a:r>
            <a:r>
              <a:rPr lang="cs-CZ" dirty="0"/>
              <a:t> </a:t>
            </a:r>
            <a:r>
              <a:rPr lang="cs-CZ" dirty="0" err="1"/>
              <a:t>ferdes</a:t>
            </a:r>
            <a:r>
              <a:rPr lang="cs-CZ" dirty="0"/>
              <a:t> til </a:t>
            </a:r>
            <a:r>
              <a:rPr lang="cs-CZ" dirty="0" err="1"/>
              <a:t>nevnte</a:t>
            </a:r>
            <a:r>
              <a:rPr lang="cs-CZ" dirty="0"/>
              <a:t> </a:t>
            </a:r>
            <a:r>
              <a:rPr lang="cs-CZ" dirty="0" err="1"/>
              <a:t>lapper</a:t>
            </a:r>
            <a:r>
              <a:rPr lang="cs-CZ" dirty="0"/>
              <a:t>“ – Kong </a:t>
            </a:r>
            <a:r>
              <a:rPr lang="cs-CZ" dirty="0" err="1"/>
              <a:t>Magnuss</a:t>
            </a:r>
            <a:r>
              <a:rPr lang="cs-CZ" dirty="0"/>
              <a:t> </a:t>
            </a:r>
            <a:r>
              <a:rPr lang="cs-CZ" dirty="0" err="1"/>
              <a:t>Eriksson</a:t>
            </a:r>
            <a:r>
              <a:rPr lang="cs-CZ" dirty="0"/>
              <a:t> 1328</a:t>
            </a:r>
            <a:endParaRPr lang="cs-CZ"/>
          </a:p>
          <a:p>
            <a:pPr>
              <a:lnSpc>
                <a:spcPct val="90000"/>
              </a:lnSpc>
            </a:pPr>
            <a:r>
              <a:rPr lang="nb-NO" dirty="0"/>
              <a:t>Første bygder – samisk oppdemming mot kommende fra sør</a:t>
            </a:r>
            <a:endParaRPr lang="nb-NO"/>
          </a:p>
          <a:p>
            <a:pPr>
              <a:lnSpc>
                <a:spcPct val="90000"/>
              </a:lnSpc>
            </a:pPr>
            <a:r>
              <a:rPr lang="nb-NO" dirty="0"/>
              <a:t>Fiske</a:t>
            </a:r>
            <a:r>
              <a:rPr lang="cs-CZ" dirty="0"/>
              <a:t> – </a:t>
            </a:r>
            <a:r>
              <a:rPr lang="cs-CZ" dirty="0" err="1"/>
              <a:t>fortsatt</a:t>
            </a:r>
            <a:r>
              <a:rPr lang="cs-CZ" dirty="0"/>
              <a:t> </a:t>
            </a:r>
            <a:r>
              <a:rPr lang="cs-CZ" dirty="0" err="1"/>
              <a:t>viktig</a:t>
            </a:r>
            <a:r>
              <a:rPr lang="cs-CZ" dirty="0"/>
              <a:t> – f</a:t>
            </a:r>
            <a:r>
              <a:rPr lang="nb-NO" dirty="0" err="1"/>
              <a:t>ørste</a:t>
            </a:r>
            <a:r>
              <a:rPr lang="nb-NO" dirty="0"/>
              <a:t> byer på Lofoten – V</a:t>
            </a:r>
            <a:r>
              <a:rPr lang="cs-CZ" dirty="0" err="1"/>
              <a:t>ágar</a:t>
            </a:r>
            <a:r>
              <a:rPr lang="cs-CZ" dirty="0"/>
              <a:t> (</a:t>
            </a:r>
            <a:r>
              <a:rPr lang="cs-CZ" dirty="0">
                <a:hlinkClick r:id="rId2"/>
              </a:rPr>
              <a:t>https://arkivinordland.no/</a:t>
            </a:r>
            <a:r>
              <a:rPr lang="cs-CZ" dirty="0" err="1">
                <a:hlinkClick r:id="rId2"/>
              </a:rPr>
              <a:t>fylkesleksikon</a:t>
            </a:r>
            <a:r>
              <a:rPr lang="cs-CZ" dirty="0">
                <a:hlinkClick r:id="rId2"/>
              </a:rPr>
              <a:t>/</a:t>
            </a:r>
            <a:r>
              <a:rPr lang="cs-CZ" dirty="0" err="1">
                <a:hlinkClick r:id="rId2"/>
              </a:rPr>
              <a:t>innhold</a:t>
            </a:r>
            <a:r>
              <a:rPr lang="cs-CZ" dirty="0">
                <a:hlinkClick r:id="rId2"/>
              </a:rPr>
              <a:t>/</a:t>
            </a:r>
            <a:r>
              <a:rPr lang="cs-CZ" dirty="0" err="1">
                <a:hlinkClick r:id="rId2"/>
              </a:rPr>
              <a:t>kommuner</a:t>
            </a:r>
            <a:r>
              <a:rPr lang="cs-CZ" dirty="0">
                <a:hlinkClick r:id="rId2"/>
              </a:rPr>
              <a:t>/</a:t>
            </a:r>
            <a:r>
              <a:rPr lang="cs-CZ" dirty="0" err="1">
                <a:hlinkClick r:id="rId2"/>
              </a:rPr>
              <a:t>vagan</a:t>
            </a:r>
            <a:r>
              <a:rPr lang="cs-CZ" dirty="0">
                <a:hlinkClick r:id="rId2"/>
              </a:rPr>
              <a:t>/vagar-mellomalderby-og-et-urbant-fiskevar-i-lofoten.54759.aspx</a:t>
            </a:r>
            <a:r>
              <a:rPr lang="cs-CZ" dirty="0"/>
              <a:t>) </a:t>
            </a:r>
            <a:endParaRPr lang="cs-CZ"/>
          </a:p>
          <a:p>
            <a:pPr>
              <a:lnSpc>
                <a:spcPct val="90000"/>
              </a:lnSpc>
            </a:pPr>
            <a:r>
              <a:rPr lang="cs-CZ" dirty="0" err="1"/>
              <a:t>Samarbeid</a:t>
            </a:r>
            <a:r>
              <a:rPr lang="cs-CZ" dirty="0"/>
              <a:t> med Hansa</a:t>
            </a:r>
            <a:endParaRPr lang="cs-CZ"/>
          </a:p>
          <a:p>
            <a:pPr>
              <a:lnSpc>
                <a:spcPct val="90000"/>
              </a:lnSpc>
            </a:pPr>
            <a:r>
              <a:rPr lang="cs-CZ" dirty="0" err="1"/>
              <a:t>Reindyr</a:t>
            </a:r>
            <a:r>
              <a:rPr lang="cs-CZ" dirty="0"/>
              <a:t> i </a:t>
            </a:r>
            <a:r>
              <a:rPr lang="cs-CZ" dirty="0" err="1"/>
              <a:t>sentrum</a:t>
            </a:r>
            <a:endParaRPr lang="cs-CZ"/>
          </a:p>
          <a:p>
            <a:pPr>
              <a:lnSpc>
                <a:spcPct val="90000"/>
              </a:lnSpc>
            </a:pPr>
            <a:endParaRPr lang="cs-CZ"/>
          </a:p>
          <a:p>
            <a:pPr>
              <a:lnSpc>
                <a:spcPct val="90000"/>
              </a:lnSpc>
            </a:pPr>
            <a:endParaRPr lang="cs-CZ"/>
          </a:p>
        </p:txBody>
      </p:sp>
      <p:pic>
        <p:nvPicPr>
          <p:cNvPr id="5" name="Obrázek 4" descr="Obsah obrázku socha, Postavička zvířete, žirafa, umění&#10;&#10;Popis byl vytvořen automaticky">
            <a:extLst>
              <a:ext uri="{FF2B5EF4-FFF2-40B4-BE49-F238E27FC236}">
                <a16:creationId xmlns:a16="http://schemas.microsoft.com/office/drawing/2014/main" id="{BEEE5899-7FBE-728C-4646-3C588058FE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6" r="682" b="-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15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4A0F7FA-59F8-CDF8-1035-DE46AD59E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cs-CZ" sz="2800" dirty="0"/>
              <a:t>F</a:t>
            </a:r>
            <a:r>
              <a:rPr lang="nb-NO" sz="2800" dirty="0" err="1"/>
              <a:t>ørste</a:t>
            </a:r>
            <a:r>
              <a:rPr lang="nb-NO" sz="2800" dirty="0"/>
              <a:t> konflikter	</a:t>
            </a: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D0BBEA-8A09-062D-D613-00DA4E3EF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" y="2149813"/>
            <a:ext cx="2312479" cy="3854197"/>
          </a:xfrm>
        </p:spPr>
        <p:txBody>
          <a:bodyPr>
            <a:normAutofit/>
          </a:bodyPr>
          <a:lstStyle/>
          <a:p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Skattbetaling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til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flere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land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Det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var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forskjellige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typer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av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skattinnkreving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ved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bruk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av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soldater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Finnskatt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begrep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Det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tok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lang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tid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</a:t>
            </a:r>
            <a:r>
              <a:rPr lang="nb-NO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ør grensene ble stabile (1751 og 1826)</a:t>
            </a:r>
          </a:p>
          <a:p>
            <a:r>
              <a:rPr lang="nb-NO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Skatt kunne være opp til ¾ av produktenes verdi – betalt i </a:t>
            </a:r>
            <a:r>
              <a:rPr lang="nb-NO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pelseverk</a:t>
            </a:r>
            <a:endParaRPr lang="nb-NO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600CBCB-4C7A-7D7B-9329-5363F332A6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27" r="18385" b="865"/>
          <a:stretch/>
        </p:blipFill>
        <p:spPr>
          <a:xfrm>
            <a:off x="4049422" y="1407546"/>
            <a:ext cx="7237877" cy="407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85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tráva, venku, obraz, muž&#10;&#10;Popis byl vytvořen automaticky">
            <a:extLst>
              <a:ext uri="{FF2B5EF4-FFF2-40B4-BE49-F238E27FC236}">
                <a16:creationId xmlns:a16="http://schemas.microsoft.com/office/drawing/2014/main" id="{870C53BE-C4DC-F080-06C3-CE72FDD61E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4" r="16742" b="-2"/>
          <a:stretch/>
        </p:blipFill>
        <p:spPr>
          <a:xfrm>
            <a:off x="-14268" y="10"/>
            <a:ext cx="6392647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21791DE-496A-788A-F893-B1195E664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nb-NO" sz="4000"/>
              <a:t>På vei mot nasjonalisme	</a:t>
            </a:r>
            <a:endParaRPr lang="cs-CZ" sz="4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5DA57A-692A-4A42-A04E-F59B76722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sz="1400" dirty="0"/>
              <a:t>Sterkere påvirkning av protestanter etter reformasjon</a:t>
            </a:r>
          </a:p>
          <a:p>
            <a:pPr>
              <a:lnSpc>
                <a:spcPct val="90000"/>
              </a:lnSpc>
            </a:pPr>
            <a:r>
              <a:rPr lang="nb-NO" sz="1400" dirty="0"/>
              <a:t>Den samiske religionen nesten forsvant</a:t>
            </a:r>
          </a:p>
          <a:p>
            <a:pPr>
              <a:lnSpc>
                <a:spcPct val="90000"/>
              </a:lnSpc>
            </a:pPr>
            <a:r>
              <a:rPr lang="nb-NO" sz="1400" dirty="0"/>
              <a:t>Samer ble minoritet i sitt land</a:t>
            </a:r>
          </a:p>
          <a:p>
            <a:pPr>
              <a:lnSpc>
                <a:spcPct val="90000"/>
              </a:lnSpc>
            </a:pPr>
            <a:r>
              <a:rPr lang="nb-NO" sz="1400" dirty="0"/>
              <a:t>Første oversettelser til samisk i 1600-tallet</a:t>
            </a:r>
          </a:p>
          <a:p>
            <a:pPr>
              <a:lnSpc>
                <a:spcPct val="90000"/>
              </a:lnSpc>
            </a:pPr>
            <a:r>
              <a:rPr lang="nb-NO" sz="1400" dirty="0"/>
              <a:t>Lappekodisillen – 1751 – samene fikk fri ferdsel mellom landene for å følge rein, men måtte betale leie, om de ferdet ut av </a:t>
            </a:r>
            <a:r>
              <a:rPr lang="cs-CZ" sz="1400" dirty="0"/>
              <a:t>„</a:t>
            </a:r>
            <a:r>
              <a:rPr lang="cs-CZ" sz="1400" dirty="0" err="1"/>
              <a:t>sitt</a:t>
            </a:r>
            <a:r>
              <a:rPr lang="cs-CZ" sz="1400" dirty="0"/>
              <a:t>“ </a:t>
            </a:r>
            <a:r>
              <a:rPr lang="cs-CZ" sz="1400" dirty="0" err="1"/>
              <a:t>land</a:t>
            </a:r>
            <a:endParaRPr lang="cs-CZ" sz="1400" dirty="0"/>
          </a:p>
          <a:p>
            <a:pPr>
              <a:lnSpc>
                <a:spcPct val="90000"/>
              </a:lnSpc>
            </a:pPr>
            <a:r>
              <a:rPr lang="cs-CZ" sz="1400" dirty="0"/>
              <a:t>St</a:t>
            </a:r>
            <a:r>
              <a:rPr lang="nb-NO" sz="1400" dirty="0" err="1"/>
              <a:t>øtte</a:t>
            </a:r>
            <a:r>
              <a:rPr lang="nb-NO" sz="1400" dirty="0"/>
              <a:t> for alle som vil bo i Finnmark – vanskelige forhold</a:t>
            </a:r>
          </a:p>
          <a:p>
            <a:pPr>
              <a:lnSpc>
                <a:spcPct val="90000"/>
              </a:lnSpc>
            </a:pPr>
            <a:r>
              <a:rPr lang="nb-NO" sz="1400" dirty="0"/>
              <a:t>Skattefritak for nordmenn i Finnmark (Samer betalte </a:t>
            </a:r>
            <a:r>
              <a:rPr lang="nb-NO" sz="1400" dirty="0" err="1"/>
              <a:t>alikevel</a:t>
            </a:r>
            <a:r>
              <a:rPr lang="nb-NO" sz="1400" dirty="0"/>
              <a:t>)</a:t>
            </a:r>
          </a:p>
          <a:p>
            <a:pPr>
              <a:lnSpc>
                <a:spcPct val="90000"/>
              </a:lnSpc>
            </a:pPr>
            <a:r>
              <a:rPr lang="nb-NO" sz="1400" dirty="0"/>
              <a:t>Hvem skal bo i Finnmark? Straffedømte! Og kolonister…Førte til konflikter (fra 1752 av)</a:t>
            </a:r>
          </a:p>
          <a:p>
            <a:pPr>
              <a:lnSpc>
                <a:spcPct val="90000"/>
              </a:lnSpc>
            </a:pPr>
            <a:r>
              <a:rPr lang="nb-NO" sz="1400" dirty="0"/>
              <a:t>Kautokeino opprøret</a:t>
            </a:r>
          </a:p>
          <a:p>
            <a:pPr>
              <a:lnSpc>
                <a:spcPct val="90000"/>
              </a:lnSpc>
            </a:pPr>
            <a:r>
              <a:rPr lang="cs-CZ" sz="1400" dirty="0" err="1"/>
              <a:t>Lapplägret</a:t>
            </a:r>
            <a:r>
              <a:rPr lang="cs-CZ" sz="1400" dirty="0"/>
              <a:t> i Green </a:t>
            </a:r>
            <a:r>
              <a:rPr lang="nb-NO" sz="1400" dirty="0"/>
              <a:t>(Johan Tir</a:t>
            </a:r>
            <a:r>
              <a:rPr lang="cs-CZ" sz="1400" dirty="0" err="1"/>
              <a:t>én</a:t>
            </a:r>
            <a:r>
              <a:rPr lang="cs-CZ" sz="1400" dirty="0"/>
              <a:t>) 1892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41752548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_2SEEDS">
      <a:dk1>
        <a:srgbClr val="000000"/>
      </a:dk1>
      <a:lt1>
        <a:srgbClr val="FFFFFF"/>
      </a:lt1>
      <a:dk2>
        <a:srgbClr val="243141"/>
      </a:dk2>
      <a:lt2>
        <a:srgbClr val="E2E8E4"/>
      </a:lt2>
      <a:accent1>
        <a:srgbClr val="D31987"/>
      </a:accent1>
      <a:accent2>
        <a:srgbClr val="E42BE5"/>
      </a:accent2>
      <a:accent3>
        <a:srgbClr val="E52B4B"/>
      </a:accent3>
      <a:accent4>
        <a:srgbClr val="16B98F"/>
      </a:accent4>
      <a:accent5>
        <a:srgbClr val="26B2CC"/>
      </a:accent5>
      <a:accent6>
        <a:srgbClr val="1969D3"/>
      </a:accent6>
      <a:hlink>
        <a:srgbClr val="8E862F"/>
      </a:hlink>
      <a:folHlink>
        <a:srgbClr val="7F7F7F"/>
      </a:folHlink>
    </a:clrScheme>
    <a:fontScheme name="Savon">
      <a:maj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374</Words>
  <Application>Microsoft Office PowerPoint</Application>
  <PresentationFormat>Širokoúhlá obrazovka</PresentationFormat>
  <Paragraphs>47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Garamond</vt:lpstr>
      <vt:lpstr>Gill Sans MT</vt:lpstr>
      <vt:lpstr>SavonVTI</vt:lpstr>
      <vt:lpstr>Samer</vt:lpstr>
      <vt:lpstr>Middelalderen</vt:lpstr>
      <vt:lpstr>Samene og ny religion</vt:lpstr>
      <vt:lpstr>Jordbruk og handel</vt:lpstr>
      <vt:lpstr>Første konflikter </vt:lpstr>
      <vt:lpstr>På vei mot nasjonalisme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Samer</dc:title>
  <dc:creator>Pavel Přibáň</dc:creator>
  <cp:lastModifiedBy>Pavel Přibáň</cp:lastModifiedBy>
  <cp:revision>1</cp:revision>
  <dcterms:created xsi:type="dcterms:W3CDTF">2023-10-16T12:43:01Z</dcterms:created>
  <dcterms:modified xsi:type="dcterms:W3CDTF">2023-10-16T19:26:54Z</dcterms:modified>
</cp:coreProperties>
</file>