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7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609CA-0F7A-401C-8E65-B97893636244}" type="datetimeFigureOut">
              <a:rPr lang="cs-CZ" smtClean="0"/>
              <a:t>04.12.2023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6B567-E7FF-440F-9428-1431AAB7E6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5294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609CA-0F7A-401C-8E65-B97893636244}" type="datetimeFigureOut">
              <a:rPr lang="cs-CZ" smtClean="0"/>
              <a:t>04.12.2023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6B567-E7FF-440F-9428-1431AAB7E6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3113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609CA-0F7A-401C-8E65-B97893636244}" type="datetimeFigureOut">
              <a:rPr lang="cs-CZ" smtClean="0"/>
              <a:t>04.12.2023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6B567-E7FF-440F-9428-1431AAB7E69D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36779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609CA-0F7A-401C-8E65-B97893636244}" type="datetimeFigureOut">
              <a:rPr lang="cs-CZ" smtClean="0"/>
              <a:t>04.12.2023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6B567-E7FF-440F-9428-1431AAB7E6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29042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609CA-0F7A-401C-8E65-B97893636244}" type="datetimeFigureOut">
              <a:rPr lang="cs-CZ" smtClean="0"/>
              <a:t>04.12.2023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6B567-E7FF-440F-9428-1431AAB7E69D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737028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609CA-0F7A-401C-8E65-B97893636244}" type="datetimeFigureOut">
              <a:rPr lang="cs-CZ" smtClean="0"/>
              <a:t>04.12.2023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6B567-E7FF-440F-9428-1431AAB7E6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78055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609CA-0F7A-401C-8E65-B97893636244}" type="datetimeFigureOut">
              <a:rPr lang="cs-CZ" smtClean="0"/>
              <a:t>04.12.2023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6B567-E7FF-440F-9428-1431AAB7E6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74047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609CA-0F7A-401C-8E65-B97893636244}" type="datetimeFigureOut">
              <a:rPr lang="cs-CZ" smtClean="0"/>
              <a:t>04.12.2023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6B567-E7FF-440F-9428-1431AAB7E6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5712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609CA-0F7A-401C-8E65-B97893636244}" type="datetimeFigureOut">
              <a:rPr lang="cs-CZ" smtClean="0"/>
              <a:t>04.12.2023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6B567-E7FF-440F-9428-1431AAB7E6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8944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609CA-0F7A-401C-8E65-B97893636244}" type="datetimeFigureOut">
              <a:rPr lang="cs-CZ" smtClean="0"/>
              <a:t>04.12.2023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6B567-E7FF-440F-9428-1431AAB7E6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2556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609CA-0F7A-401C-8E65-B97893636244}" type="datetimeFigureOut">
              <a:rPr lang="cs-CZ" smtClean="0"/>
              <a:t>04.12.2023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6B567-E7FF-440F-9428-1431AAB7E6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2791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609CA-0F7A-401C-8E65-B97893636244}" type="datetimeFigureOut">
              <a:rPr lang="cs-CZ" smtClean="0"/>
              <a:t>04.12.2023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6B567-E7FF-440F-9428-1431AAB7E6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3540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609CA-0F7A-401C-8E65-B97893636244}" type="datetimeFigureOut">
              <a:rPr lang="cs-CZ" smtClean="0"/>
              <a:t>04.12.2023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6B567-E7FF-440F-9428-1431AAB7E6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1024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609CA-0F7A-401C-8E65-B97893636244}" type="datetimeFigureOut">
              <a:rPr lang="cs-CZ" smtClean="0"/>
              <a:t>04.12.2023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6B567-E7FF-440F-9428-1431AAB7E6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3819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609CA-0F7A-401C-8E65-B97893636244}" type="datetimeFigureOut">
              <a:rPr lang="cs-CZ" smtClean="0"/>
              <a:t>04.12.2023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6B567-E7FF-440F-9428-1431AAB7E6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6177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609CA-0F7A-401C-8E65-B97893636244}" type="datetimeFigureOut">
              <a:rPr lang="cs-CZ" smtClean="0"/>
              <a:t>04.12.2023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6B567-E7FF-440F-9428-1431AAB7E6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6391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1609CA-0F7A-401C-8E65-B97893636244}" type="datetimeFigureOut">
              <a:rPr lang="cs-CZ" smtClean="0"/>
              <a:t>04.12.2023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C16B567-E7FF-440F-9428-1431AAB7E6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7713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E7AB9C-3708-FF14-FD0E-EB0B1C9EA61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/>
              <a:t>Dopln</a:t>
            </a:r>
            <a:r>
              <a:rPr lang="cs-CZ" dirty="0"/>
              <a:t>ě</a:t>
            </a:r>
            <a:r>
              <a:rPr lang="nb-NO" dirty="0"/>
              <a:t>k k p</a:t>
            </a:r>
            <a:r>
              <a:rPr lang="cs-CZ" dirty="0"/>
              <a:t>ř</a:t>
            </a:r>
            <a:r>
              <a:rPr lang="nb-NO" dirty="0"/>
              <a:t>ekladu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BEB8FA2-1B48-C7DF-4B25-C33C8F34959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4. 12. </a:t>
            </a:r>
            <a:r>
              <a:rPr lang="cs-CZ"/>
              <a:t>2023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15134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D8F613-C451-5614-F074-489CBD548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Tři fáze překladatelovy práce (Levý)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5B99D4-94D9-D7E0-40DB-52C73AF373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Pochopení předlohy (výchozího textu) – pochopení filologické (řemeslná praxe)</a:t>
            </a:r>
          </a:p>
          <a:p>
            <a:r>
              <a:rPr lang="cs-CZ" sz="2000" dirty="0"/>
              <a:t>Interpretace výchozího textu (estetické hodnoty, nálada, atmosféra, ironické nebo tragické zabarvení….)</a:t>
            </a:r>
          </a:p>
          <a:p>
            <a:r>
              <a:rPr lang="cs-CZ" sz="2000" dirty="0"/>
              <a:t>Přestylizování předlohy Text překladu – </a:t>
            </a:r>
            <a:r>
              <a:rPr lang="cs-CZ" sz="2000" dirty="0" err="1"/>
              <a:t>translát</a:t>
            </a:r>
            <a:r>
              <a:rPr lang="cs-CZ" sz="2000" dirty="0"/>
              <a:t>.</a:t>
            </a:r>
          </a:p>
          <a:p>
            <a:r>
              <a:rPr lang="cs-CZ" sz="2000" dirty="0"/>
              <a:t>- pochopení uměleckých celků, pochopení i detailů, naznačujících postupné odhalování charakteru postavy…</a:t>
            </a:r>
          </a:p>
        </p:txBody>
      </p:sp>
    </p:spTree>
    <p:extLst>
      <p:ext uri="{BB962C8B-B14F-4D97-AF65-F5344CB8AC3E}">
        <p14:creationId xmlns:p14="http://schemas.microsoft.com/office/powerpoint/2010/main" val="4065221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EAD2D3-13AD-8169-4BF5-A787561854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Nesouměřitelnost obou jazykových systémů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9CF133B-D363-4378-974B-C5CA360E8D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Sémantický aspekt</a:t>
            </a:r>
          </a:p>
          <a:p>
            <a:r>
              <a:rPr lang="cs-CZ" sz="2400" dirty="0"/>
              <a:t>V jednotlivých etnických oblastech jsou velké rozdíly v označení příbuzenských vztahů</a:t>
            </a:r>
          </a:p>
          <a:p>
            <a:r>
              <a:rPr lang="cs-CZ" sz="2400" dirty="0"/>
              <a:t>Stylistický aspekt</a:t>
            </a:r>
          </a:p>
          <a:p>
            <a:r>
              <a:rPr lang="cs-CZ" sz="2400" dirty="0"/>
              <a:t>Tvořivost i kázeň</a:t>
            </a:r>
          </a:p>
        </p:txBody>
      </p:sp>
    </p:spTree>
    <p:extLst>
      <p:ext uri="{BB962C8B-B14F-4D97-AF65-F5344CB8AC3E}">
        <p14:creationId xmlns:p14="http://schemas.microsoft.com/office/powerpoint/2010/main" val="23716215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D3D037-A36B-FD51-60D5-DC4381C2D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Pozor na ochuzování slovníku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47D20A5-86DA-CDD5-4494-53D7B8E4C4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a/užití obecného pojmu místo konkrétního přesného označení</a:t>
            </a:r>
          </a:p>
          <a:p>
            <a:r>
              <a:rPr lang="cs-CZ" sz="2400" dirty="0"/>
              <a:t>b/ užití stylisticky neutrálního slova místo citově zabarveného, expresivního</a:t>
            </a:r>
          </a:p>
          <a:p>
            <a:r>
              <a:rPr lang="cs-CZ" sz="2400" dirty="0"/>
              <a:t>c/ malé využití škály synonym</a:t>
            </a:r>
          </a:p>
        </p:txBody>
      </p:sp>
    </p:spTree>
    <p:extLst>
      <p:ext uri="{BB962C8B-B14F-4D97-AF65-F5344CB8AC3E}">
        <p14:creationId xmlns:p14="http://schemas.microsoft.com/office/powerpoint/2010/main" val="23352355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FD7C27-EA27-7767-66F6-3C1D996459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 typy nevhodné intelektualizace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C1973C9-54DB-325E-5FEA-7716DE9889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a/ zlogičťování textu</a:t>
            </a:r>
          </a:p>
          <a:p>
            <a:r>
              <a:rPr lang="cs-CZ" sz="2800" dirty="0"/>
              <a:t>b/vykládání nedořečeného</a:t>
            </a:r>
          </a:p>
          <a:p>
            <a:r>
              <a:rPr lang="cs-CZ" sz="2800" dirty="0"/>
              <a:t>c/ formální vyjadřování syntaktických vztahů</a:t>
            </a:r>
          </a:p>
        </p:txBody>
      </p:sp>
    </p:spTree>
    <p:extLst>
      <p:ext uri="{BB962C8B-B14F-4D97-AF65-F5344CB8AC3E}">
        <p14:creationId xmlns:p14="http://schemas.microsoft.com/office/powerpoint/2010/main" val="8903048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CD3065-D7DD-AC06-68E7-7D1232859E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Wolfgang </a:t>
            </a:r>
            <a:r>
              <a:rPr lang="cs-CZ" dirty="0" err="1"/>
              <a:t>Iser</a:t>
            </a:r>
            <a:r>
              <a:rPr lang="cs-CZ"/>
              <a:t>.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330B92-1A59-8BDE-B112-FA4F797573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Percepce literárního textu je proces individuální.</a:t>
            </a:r>
          </a:p>
          <a:p>
            <a:r>
              <a:rPr lang="cs-CZ" sz="2400" dirty="0"/>
              <a:t>Významy textu jsou generovány až v procesu čtení</a:t>
            </a:r>
          </a:p>
          <a:p>
            <a:r>
              <a:rPr lang="cs-CZ" sz="2400" dirty="0"/>
              <a:t>Významy jsou výsledným produktem interakce textu a čtenáře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27058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FD4999-E155-7263-EB1F-CB938C0DF8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Teorie </a:t>
            </a:r>
            <a:r>
              <a:rPr lang="cs-CZ" dirty="0" err="1"/>
              <a:t>skoposu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A0792CB-FE6C-8CB9-F75E-E2DFEBCB4E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Účel</a:t>
            </a:r>
          </a:p>
          <a:p>
            <a:r>
              <a:rPr lang="cs-CZ" sz="2400" dirty="0"/>
              <a:t>Pro překládání je rozhodující jeho funkce, cíl, účel</a:t>
            </a:r>
          </a:p>
          <a:p>
            <a:r>
              <a:rPr lang="cs-CZ" sz="2400" dirty="0"/>
              <a:t>Na základě </a:t>
            </a:r>
            <a:r>
              <a:rPr lang="cs-CZ" sz="2400" dirty="0" err="1"/>
              <a:t>skoposu</a:t>
            </a:r>
            <a:r>
              <a:rPr lang="cs-CZ" sz="2400" dirty="0"/>
              <a:t> se překladatel rozhoduje, jaké postupy použije při tvorbě komunikujícího překladu. </a:t>
            </a:r>
          </a:p>
          <a:p>
            <a:r>
              <a:rPr lang="cs-CZ" sz="2400" dirty="0"/>
              <a:t>Je chybou, stane-li se kritériem překladatelské práce nikoli cílový text, ale text výchozí. Je vždy nutné vyjednat se zadavatelem účel a realizační modus (Zbyněk Fišer).</a:t>
            </a:r>
          </a:p>
          <a:p>
            <a:r>
              <a:rPr lang="cs-CZ" sz="2400" dirty="0"/>
              <a:t>Přeložit text znamená ho v cílovém jazyce vytvořit.</a:t>
            </a:r>
          </a:p>
        </p:txBody>
      </p:sp>
    </p:spTree>
    <p:extLst>
      <p:ext uri="{BB962C8B-B14F-4D97-AF65-F5344CB8AC3E}">
        <p14:creationId xmlns:p14="http://schemas.microsoft.com/office/powerpoint/2010/main" val="21861196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17FBD1-0DF3-012D-2AC8-F9AAA7E57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Překladatelská strategie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3399B7-46C7-A656-DF4D-744D047DAF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K překladatelské kompetenci patří mj. dovednost recipovat, analyzovat, </a:t>
            </a:r>
            <a:r>
              <a:rPr lang="cs-CZ" sz="2400" dirty="0" err="1"/>
              <a:t>rešeršovat</a:t>
            </a:r>
            <a:r>
              <a:rPr lang="cs-CZ" sz="2400" dirty="0"/>
              <a:t> a produkovat text. A synchronizovat tyto recepčně-produkční činnosti tak, aby mezi výchozím a cílovým textem byl adekvátní vztah.</a:t>
            </a:r>
          </a:p>
        </p:txBody>
      </p:sp>
    </p:spTree>
    <p:extLst>
      <p:ext uri="{BB962C8B-B14F-4D97-AF65-F5344CB8AC3E}">
        <p14:creationId xmlns:p14="http://schemas.microsoft.com/office/powerpoint/2010/main" val="24242866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: se zakulacenými rohy 1">
            <a:extLst>
              <a:ext uri="{FF2B5EF4-FFF2-40B4-BE49-F238E27FC236}">
                <a16:creationId xmlns:a16="http://schemas.microsoft.com/office/drawing/2014/main" id="{0E3049E5-1D49-F272-64A2-C4D937DCA200}"/>
              </a:ext>
            </a:extLst>
          </p:cNvPr>
          <p:cNvSpPr/>
          <p:nvPr/>
        </p:nvSpPr>
        <p:spPr>
          <a:xfrm>
            <a:off x="559254" y="2307771"/>
            <a:ext cx="1551214" cy="1159329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Cizojazyčný</a:t>
            </a:r>
          </a:p>
          <a:p>
            <a:pPr algn="ctr"/>
            <a:r>
              <a:rPr lang="cs-CZ" dirty="0"/>
              <a:t>výchozí text</a:t>
            </a:r>
          </a:p>
        </p:txBody>
      </p:sp>
      <p:sp>
        <p:nvSpPr>
          <p:cNvPr id="3" name="Obdélník: se zakulacenými rohy 2">
            <a:extLst>
              <a:ext uri="{FF2B5EF4-FFF2-40B4-BE49-F238E27FC236}">
                <a16:creationId xmlns:a16="http://schemas.microsoft.com/office/drawing/2014/main" id="{1012F5DE-3F44-F9B5-2527-A1351A203A43}"/>
              </a:ext>
            </a:extLst>
          </p:cNvPr>
          <p:cNvSpPr/>
          <p:nvPr/>
        </p:nvSpPr>
        <p:spPr>
          <a:xfrm>
            <a:off x="2807155" y="1763487"/>
            <a:ext cx="1857372" cy="20574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Překladatel:</a:t>
            </a:r>
          </a:p>
          <a:p>
            <a:pPr algn="ctr"/>
            <a:r>
              <a:rPr lang="cs-CZ" dirty="0"/>
              <a:t>Proces čtení</a:t>
            </a:r>
          </a:p>
          <a:p>
            <a:pPr algn="ctr"/>
            <a:r>
              <a:rPr lang="cs-CZ" dirty="0"/>
              <a:t>(dekódování)</a:t>
            </a:r>
          </a:p>
          <a:p>
            <a:pPr algn="ctr"/>
            <a:r>
              <a:rPr lang="cs-CZ" dirty="0"/>
              <a:t>Proces překladu (překódování)</a:t>
            </a:r>
          </a:p>
          <a:p>
            <a:pPr algn="ctr"/>
            <a:endParaRPr lang="cs-CZ" dirty="0"/>
          </a:p>
        </p:txBody>
      </p:sp>
      <p:sp>
        <p:nvSpPr>
          <p:cNvPr id="4" name="Obdélník: se zakulacenými rohy 3">
            <a:extLst>
              <a:ext uri="{FF2B5EF4-FFF2-40B4-BE49-F238E27FC236}">
                <a16:creationId xmlns:a16="http://schemas.microsoft.com/office/drawing/2014/main" id="{5F0227B0-DE24-5649-8C02-FDDF7D1D6978}"/>
              </a:ext>
            </a:extLst>
          </p:cNvPr>
          <p:cNvSpPr/>
          <p:nvPr/>
        </p:nvSpPr>
        <p:spPr>
          <a:xfrm>
            <a:off x="5361214" y="2307771"/>
            <a:ext cx="1728108" cy="1159329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Text v jazyce překladu (cílovém)</a:t>
            </a:r>
          </a:p>
        </p:txBody>
      </p:sp>
      <p:sp>
        <p:nvSpPr>
          <p:cNvPr id="5" name="Obdélník: se zakulacenými rohy 4">
            <a:extLst>
              <a:ext uri="{FF2B5EF4-FFF2-40B4-BE49-F238E27FC236}">
                <a16:creationId xmlns:a16="http://schemas.microsoft.com/office/drawing/2014/main" id="{A32FA140-B4FC-8322-F47F-CD165D15BF59}"/>
              </a:ext>
            </a:extLst>
          </p:cNvPr>
          <p:cNvSpPr/>
          <p:nvPr/>
        </p:nvSpPr>
        <p:spPr>
          <a:xfrm>
            <a:off x="7786009" y="2269671"/>
            <a:ext cx="1733549" cy="1159329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Čtenář: čtení,</a:t>
            </a:r>
          </a:p>
          <a:p>
            <a:pPr algn="ctr"/>
            <a:r>
              <a:rPr lang="cs-CZ" dirty="0"/>
              <a:t>konkretizace</a:t>
            </a:r>
          </a:p>
        </p:txBody>
      </p:sp>
    </p:spTree>
    <p:extLst>
      <p:ext uri="{BB962C8B-B14F-4D97-AF65-F5344CB8AC3E}">
        <p14:creationId xmlns:p14="http://schemas.microsoft.com/office/powerpoint/2010/main" val="146544578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56</TotalTime>
  <Words>295</Words>
  <Application>Microsoft Office PowerPoint</Application>
  <PresentationFormat>Širokoúhlá obrazovka</PresentationFormat>
  <Paragraphs>41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Trebuchet MS</vt:lpstr>
      <vt:lpstr>Wingdings 3</vt:lpstr>
      <vt:lpstr>Fazeta</vt:lpstr>
      <vt:lpstr>Doplněk k překladu</vt:lpstr>
      <vt:lpstr>Tři fáze překladatelovy práce (Levý)</vt:lpstr>
      <vt:lpstr>Nesouměřitelnost obou jazykových systémů</vt:lpstr>
      <vt:lpstr>Pozor na ochuzování slovníku</vt:lpstr>
      <vt:lpstr>3 typy nevhodné intelektualizace</vt:lpstr>
      <vt:lpstr>Wolfgang Iser.</vt:lpstr>
      <vt:lpstr>Teorie skoposu</vt:lpstr>
      <vt:lpstr>Překladatelská strategie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Doplněk k překladu</dc:title>
  <dc:creator>Miluše Juříčková</dc:creator>
  <cp:lastModifiedBy>Miluše Juříčková</cp:lastModifiedBy>
  <cp:revision>6</cp:revision>
  <dcterms:created xsi:type="dcterms:W3CDTF">2022-11-28T09:54:17Z</dcterms:created>
  <dcterms:modified xsi:type="dcterms:W3CDTF">2023-12-04T09:58:25Z</dcterms:modified>
</cp:coreProperties>
</file>