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3" r:id="rId3"/>
    <p:sldId id="265" r:id="rId4"/>
    <p:sldId id="262" r:id="rId5"/>
    <p:sldId id="264" r:id="rId6"/>
    <p:sldId id="271" r:id="rId7"/>
    <p:sldId id="257" r:id="rId8"/>
    <p:sldId id="258" r:id="rId9"/>
    <p:sldId id="259" r:id="rId10"/>
    <p:sldId id="260" r:id="rId11"/>
    <p:sldId id="261" r:id="rId12"/>
    <p:sldId id="272" r:id="rId13"/>
    <p:sldId id="266" r:id="rId14"/>
    <p:sldId id="270" r:id="rId15"/>
    <p:sldId id="269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0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53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1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74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006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00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43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94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8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13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6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18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32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6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01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7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253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A95B01-557B-4E96-9497-1E06380CDF3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45FDDF-44CE-42BC-A138-2D5531D5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11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4F2A6-2607-4ED0-9AB9-9484C5C91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76000"/>
          </a:xfrm>
        </p:spPr>
        <p:txBody>
          <a:bodyPr>
            <a:normAutofit/>
          </a:bodyPr>
          <a:lstStyle/>
          <a:p>
            <a:r>
              <a:rPr lang="cs-CZ" dirty="0"/>
              <a:t>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830D3D-5904-401D-852E-69327150B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Miluše Juříčková</a:t>
            </a:r>
          </a:p>
          <a:p>
            <a:pPr algn="just"/>
            <a:r>
              <a:rPr lang="cs-CZ" dirty="0" err="1"/>
              <a:t>Institutt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germanistikk</a:t>
            </a:r>
            <a:r>
              <a:rPr lang="cs-CZ" dirty="0"/>
              <a:t>, </a:t>
            </a:r>
            <a:r>
              <a:rPr lang="cs-CZ" dirty="0" err="1"/>
              <a:t>nordistikk</a:t>
            </a:r>
            <a:r>
              <a:rPr lang="cs-CZ" dirty="0"/>
              <a:t> </a:t>
            </a:r>
            <a:r>
              <a:rPr lang="cs-CZ" dirty="0" err="1"/>
              <a:t>og</a:t>
            </a:r>
            <a:r>
              <a:rPr lang="cs-CZ" dirty="0"/>
              <a:t> </a:t>
            </a:r>
            <a:r>
              <a:rPr lang="cs-CZ" dirty="0" err="1"/>
              <a:t>nederlandistikk</a:t>
            </a:r>
            <a:endParaRPr lang="cs-CZ" dirty="0"/>
          </a:p>
          <a:p>
            <a:pPr algn="just"/>
            <a:r>
              <a:rPr lang="cs-CZ" dirty="0" err="1"/>
              <a:t>Filosofisk</a:t>
            </a:r>
            <a:r>
              <a:rPr lang="cs-CZ" dirty="0"/>
              <a:t> </a:t>
            </a:r>
            <a:r>
              <a:rPr lang="cs-CZ" dirty="0" err="1"/>
              <a:t>fakultet</a:t>
            </a:r>
            <a:r>
              <a:rPr lang="cs-CZ" dirty="0"/>
              <a:t>, Masaryk University</a:t>
            </a:r>
          </a:p>
          <a:p>
            <a:pPr algn="just"/>
            <a:r>
              <a:rPr lang="cs-CZ" dirty="0"/>
              <a:t>Brno</a:t>
            </a:r>
          </a:p>
        </p:txBody>
      </p:sp>
      <p:pic>
        <p:nvPicPr>
          <p:cNvPr id="3074" name="Picture 2" descr="Projekty s VŠ - Masarykova univerzita v Brně | Projekty školy | Obchodní  akademie a Střední zdravotnická škola Blansko">
            <a:extLst>
              <a:ext uri="{FF2B5EF4-FFF2-40B4-BE49-F238E27FC236}">
                <a16:creationId xmlns:a16="http://schemas.microsoft.com/office/drawing/2014/main" id="{B6452373-07F8-4694-8F13-31BA41B9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45" y="1018688"/>
            <a:ext cx="2376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52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12E7BE-7C21-4E88-9C5F-F92DF755D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48" y="532692"/>
            <a:ext cx="3980856" cy="5796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73F8487-DBD7-4690-B48D-5D81F7105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2692"/>
            <a:ext cx="3744000" cy="57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D90B0A-34A4-4DD6-9EE4-55543750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33" y="1961541"/>
            <a:ext cx="2880360" cy="45018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D1BB1D6-FF0B-427D-A84A-E4611639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1" y="288489"/>
            <a:ext cx="2544273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l Fredriksens transport - Kagge">
            <a:extLst>
              <a:ext uri="{FF2B5EF4-FFF2-40B4-BE49-F238E27FC236}">
                <a16:creationId xmlns:a16="http://schemas.microsoft.com/office/drawing/2014/main" id="{FF90C077-6FFB-4DB9-9D29-77A40C5B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84" y="804914"/>
            <a:ext cx="2772000" cy="39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rs historie - &#10;      Mona Levin&#10;   ">
            <a:extLst>
              <a:ext uri="{FF2B5EF4-FFF2-40B4-BE49-F238E27FC236}">
                <a16:creationId xmlns:a16="http://schemas.microsoft.com/office/drawing/2014/main" id="{7683813E-2793-493F-9965-DA784E2A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42" y="2581444"/>
            <a:ext cx="2664000" cy="386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6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n største forbrytelsen">
            <a:extLst>
              <a:ext uri="{FF2B5EF4-FFF2-40B4-BE49-F238E27FC236}">
                <a16:creationId xmlns:a16="http://schemas.microsoft.com/office/drawing/2014/main" id="{801FC51C-BB8F-44A8-90FF-5D7723FB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7" y="531000"/>
            <a:ext cx="3676111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locaust forside lav">
            <a:extLst>
              <a:ext uri="{FF2B5EF4-FFF2-40B4-BE49-F238E27FC236}">
                <a16:creationId xmlns:a16="http://schemas.microsoft.com/office/drawing/2014/main" id="{239C76DB-4830-4A0E-B74D-78E36636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80" y="675000"/>
            <a:ext cx="3884565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91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3246305. sy475 ">
            <a:extLst>
              <a:ext uri="{FF2B5EF4-FFF2-40B4-BE49-F238E27FC236}">
                <a16:creationId xmlns:a16="http://schemas.microsoft.com/office/drawing/2014/main" id="{BF6D4163-B280-4967-AF81-4C5222EA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4175148" y="745777"/>
            <a:ext cx="3606519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3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CF563E-693B-4B41-96AC-1076564D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6" y="603000"/>
            <a:ext cx="3818240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1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C02B579-04B3-40E7-A13E-81227A306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37139"/>
              </p:ext>
            </p:extLst>
          </p:nvPr>
        </p:nvGraphicFramePr>
        <p:xfrm>
          <a:off x="1154097" y="701337"/>
          <a:ext cx="7776839" cy="5748459"/>
        </p:xfrm>
        <a:graphic>
          <a:graphicData uri="http://schemas.openxmlformats.org/drawingml/2006/table">
            <a:tbl>
              <a:tblPr firstRow="1" firstCol="1" bandRow="1"/>
              <a:tblGrid>
                <a:gridCol w="509037">
                  <a:extLst>
                    <a:ext uri="{9D8B030D-6E8A-4147-A177-3AD203B41FA5}">
                      <a16:colId xmlns:a16="http://schemas.microsoft.com/office/drawing/2014/main" val="1061895588"/>
                    </a:ext>
                  </a:extLst>
                </a:gridCol>
                <a:gridCol w="3564250">
                  <a:extLst>
                    <a:ext uri="{9D8B030D-6E8A-4147-A177-3AD203B41FA5}">
                      <a16:colId xmlns:a16="http://schemas.microsoft.com/office/drawing/2014/main" val="2587703714"/>
                    </a:ext>
                  </a:extLst>
                </a:gridCol>
                <a:gridCol w="3703552">
                  <a:extLst>
                    <a:ext uri="{9D8B030D-6E8A-4147-A177-3AD203B41FA5}">
                      <a16:colId xmlns:a16="http://schemas.microsoft.com/office/drawing/2014/main" val="670858069"/>
                    </a:ext>
                  </a:extLst>
                </a:gridCol>
              </a:tblGrid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1966</a:t>
                      </a: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 Vogt (1900 – 1991)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 store brennoffer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150911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Herman Sachnowitz/Jakoby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 angår også deg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765269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Magne Skjæråsen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Legen for livet. Leo Eitinger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294030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Oskar Mendelsohn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Jødenes historie i Norge gjennom 300 år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75129"/>
                  </a:ext>
                </a:extLst>
              </a:tr>
              <a:tr h="58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Kristian Ottosen</a:t>
                      </a:r>
                      <a:r>
                        <a:rPr lang="cs-CZ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(1921 – 2006)</a:t>
                      </a: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slik en natt: Historien om </a:t>
                      </a:r>
                      <a:endParaRPr lang="cs-CZ" sz="1100" dirty="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deportasjonen av jøder fra Norge</a:t>
                      </a:r>
                      <a:endParaRPr lang="cs-CZ" sz="1100" dirty="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77983"/>
                  </a:ext>
                </a:extLst>
              </a:tr>
              <a:tr h="484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Ellinor F. Major</a:t>
                      </a:r>
                      <a:endParaRPr lang="cs-CZ" sz="1100" dirty="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Reise gjennom krig og fred. En beretning om krigens arv</a:t>
                      </a:r>
                      <a:r>
                        <a:rPr lang="nb-NO" sz="1100" b="1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45758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Espen Søbye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Kathe, alltid vært i Norge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078150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Jakob Lothe red.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Tidsvitner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037286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Kristian Sebak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blir neppe nogensinne mange her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29963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Frode Sæland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Herman Beckers krig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700105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cs-CZ" sz="1100" dirty="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Frank Rossavik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 niende barnet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650143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Bjarte Bruland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ØYENVITNER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653977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Therese Alvik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 byen gråt. Familien Steinfeld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53642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Jakob Lothe red.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Kvinnelige tidsvitner</a:t>
                      </a:r>
                      <a:endParaRPr lang="cs-CZ" sz="110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092774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Marte Michelet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 største forbrytelsen</a:t>
                      </a:r>
                      <a:endParaRPr lang="cs-CZ" sz="110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115025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Mona Levin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Mors historie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276866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Birgit H.Rimstad red.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Unge tidsvitner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576954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Hilde Vesaas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 Fredriksens transport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753516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Marte Michelet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Hva visste hjemmefronten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050067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Berggren, Bruland, Tangestuen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Rapport fra en gjennomgang...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376966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Irene Levin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snakket ikke om Holocaust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690908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Nina F. Gr</a:t>
                      </a:r>
                      <a:r>
                        <a:rPr lang="de-DE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ünfeld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Frida, min ukjente farmors krig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4174"/>
                  </a:ext>
                </a:extLst>
              </a:tr>
              <a:tr h="222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Ståle Dingstad</a:t>
                      </a:r>
                      <a:endParaRPr lang="cs-CZ" sz="1100"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FF0000"/>
                          </a:solidFill>
                          <a:effectLst/>
                          <a:latin typeface="New Times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Knut Hamsun og det norske Holocaust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New Times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6" marR="62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289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49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nut Hamsun og det norske Holocaust">
            <a:extLst>
              <a:ext uri="{FF2B5EF4-FFF2-40B4-BE49-F238E27FC236}">
                <a16:creationId xmlns:a16="http://schemas.microsoft.com/office/drawing/2014/main" id="{A0E0768B-2542-444C-AB67-29A1B7B6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30" y="601066"/>
            <a:ext cx="3996000" cy="56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5A1D1-0AF2-46FB-B1F1-E5268031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0" y="636901"/>
            <a:ext cx="348318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0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AC5BF0-87FB-4697-927E-BC292E528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4372400" y="410937"/>
            <a:ext cx="3780000" cy="60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4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C4D174-88EF-42FA-B766-92CB10DEE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1" y="163773"/>
            <a:ext cx="8640000" cy="65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2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A454CA-3CA2-4E5C-B350-ACE8A53E3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6494753" y="769262"/>
            <a:ext cx="3708000" cy="58134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A83D40-71C2-4730-8D98-65C2179D5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1154920" y="147123"/>
            <a:ext cx="4968000" cy="65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04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08B6D7-132B-492C-8F57-7C2610596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68" y="666000"/>
            <a:ext cx="3924843" cy="576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4B03B3-D374-481B-AF1B-160EA4F3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71" y="558898"/>
            <a:ext cx="3528000" cy="574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A9B6F8-8A1B-41CF-B51E-C8D04224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73" y="419919"/>
            <a:ext cx="3852000" cy="60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5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6A4DA0-D586-40DA-A341-AF6F95D3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9" y="656456"/>
            <a:ext cx="2790825" cy="427672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3B6E9EE-720B-48F7-84DA-876169A24F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77A7083-0051-441C-8817-F6AFFEE24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F786BA-0EE7-43C4-A297-D19C00DE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40" y="2002704"/>
            <a:ext cx="263376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16007E-23B9-49A4-8E15-F425C510A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76" y="1696753"/>
            <a:ext cx="2950001" cy="45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E8897D-DD5D-49BD-B506-14A4537A9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9" y="638280"/>
            <a:ext cx="3026887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1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3645DA-37E2-44CB-8483-B3E3B532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80" y="105843"/>
            <a:ext cx="4284000" cy="64483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C8B2CC1-CCDD-4852-9B7F-512C9B0F0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20" y="0"/>
            <a:ext cx="4073353" cy="66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8E445F-880B-4269-A44E-4B5F6FDDF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73" y="0"/>
            <a:ext cx="3888000" cy="62445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965183-3217-4396-8131-E665301BF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73" y="46398"/>
            <a:ext cx="4248000" cy="658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97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302</TotalTime>
  <Words>221</Words>
  <Application>Microsoft Office PowerPoint</Application>
  <PresentationFormat>Širokoúhlá obrazovka</PresentationFormat>
  <Paragraphs>75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Garamond</vt:lpstr>
      <vt:lpstr>New Times Roman</vt:lpstr>
      <vt:lpstr>Organika</vt:lpstr>
      <vt:lpstr>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</dc:title>
  <dc:creator>Miluše Juříčková</dc:creator>
  <cp:lastModifiedBy>Miluše Juříčková</cp:lastModifiedBy>
  <cp:revision>10</cp:revision>
  <dcterms:created xsi:type="dcterms:W3CDTF">2021-08-05T09:30:44Z</dcterms:created>
  <dcterms:modified xsi:type="dcterms:W3CDTF">2023-09-19T18:34:57Z</dcterms:modified>
</cp:coreProperties>
</file>