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36" r:id="rId4"/>
    <p:sldId id="263" r:id="rId5"/>
    <p:sldId id="280" r:id="rId6"/>
    <p:sldId id="334" r:id="rId7"/>
    <p:sldId id="266" r:id="rId8"/>
    <p:sldId id="284" r:id="rId9"/>
    <p:sldId id="335" r:id="rId10"/>
    <p:sldId id="282" r:id="rId11"/>
    <p:sldId id="337" r:id="rId12"/>
    <p:sldId id="271" r:id="rId13"/>
    <p:sldId id="341" r:id="rId14"/>
    <p:sldId id="340" r:id="rId15"/>
    <p:sldId id="329" r:id="rId16"/>
    <p:sldId id="264" r:id="rId17"/>
    <p:sldId id="332" r:id="rId18"/>
    <p:sldId id="265" r:id="rId19"/>
    <p:sldId id="267" r:id="rId20"/>
    <p:sldId id="258" r:id="rId21"/>
    <p:sldId id="323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293FA6-69C4-D478-C571-AC28CCB88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D152DC2-FD51-94E8-2B46-DC2861763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992ADB-0E34-9E82-44FA-F6A7508B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3C6C1-3ADA-DA7B-C27D-2C51B853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B9385-A6B8-C330-14B8-8962D3C4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24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72D687-886A-43A3-C3EB-FCE7AE67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11CE8F3-4950-4AFF-6546-300EBC6AC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A16FF3-1043-34E4-5C5D-5ACB77BB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E3404-18C7-5F3D-064C-9D62026D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45C97A-07A5-631A-406F-1960CC25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48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B3C196A-2D48-2841-5F30-4577FDB38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E87B194-1D69-A565-EF86-BCD2AF153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16A48E-D599-E2EA-6D46-6B8D00F27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EF89A9-AF38-4AA0-2F0E-CCA230CC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1F320-51AC-2F7F-8A86-A61B58E1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9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EFF78-6C90-574E-A1F8-25F733FA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1F998-67E8-43D6-769C-DDAC7B72E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2E300E-87DB-B6AC-99E8-AEE1FB13A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2C867D-CA64-614D-B3C7-B35F58E2C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763349-44F1-D86D-76D1-019DAC03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78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3EEA69-C3FA-8639-9DD2-339AB096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F9FD87-3D15-8AE4-A0A3-F30FC9B1F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39D8FB-26FF-0A03-9BFF-DA07C39B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837111-669E-59A9-E728-08D3BAC3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8722DF-4BF9-06A4-F80F-575B6806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05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5B1B92-9BBC-CC7A-FC56-8C898F6F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8DC0A3-A09C-925D-5A96-B270B49B5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F51DEF-BDB4-C41C-47F3-243E5F243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86D3C4-A639-7803-0D78-37E2F034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354769-05DE-337E-8027-4489EE25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E752D0-CF73-451D-6CA6-44AFC41E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06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09047D-BB69-8CA2-0A03-1D66BEB2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3AB229-F132-BE19-1513-274D12A2B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751BB27-F820-DDE6-6F27-29FD80A44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55B6EE5-E49D-C78F-0BC6-2FB079273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88E3DE9-688C-F688-EA1B-2BFFA72CF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6B88D5E-5925-C51D-C25F-04218D615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0EA2D0-CF3C-202A-A0AA-4F156F3F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E12BB86-43FF-B52B-0187-2278010D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FD6C7-C804-43E6-22CB-52948A5F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5263243-3DC9-9678-499B-FBA7AAC4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41DEB14-2451-1FEF-F0CE-DEE1DA48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14BF99-8838-200A-A89B-933DC9C1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518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4AF0C9-3224-B1E5-CC67-B209677F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8D0CE39-B9CD-0B28-E525-A892945B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D1FF22-C00E-BB95-22E0-2A238963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54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7245E-9176-E99B-CDEF-C4B782F3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90622-9C35-99A0-996E-C52E11939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E9A683-D638-C54B-473C-DAC27FB97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16BC61-AC4C-F0DC-3DAD-81ABC6E9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3EC07D-009F-DFC6-4756-E7B3DB85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448B71-805F-853A-CE57-5FD89C5F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58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7E4E8-A14C-FFF4-8987-F8A743DC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8C43FD-360D-8630-2E00-1FD6F57C5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F6845D-6912-8552-B11E-B53B46B1D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3D0C8A-AE49-5651-612F-82145EA4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0689B7-6716-9F73-D3D5-CA1A2BDA7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B35B48-B3B0-EC18-2CE7-7A34A19C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9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AAD8891-E963-DF8B-B65B-A438C4054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03FB79A-E143-3FCD-D866-1A7316EC0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11E9B1-4135-C891-3142-47E1F8572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FD78-2698-4E19-8514-7125CD97096E}" type="datetimeFigureOut">
              <a:rPr lang="cs-CZ" smtClean="0"/>
              <a:t>31.10.2023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D0E18F-5C6C-3622-346C-9807CEE75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5B59CD-857E-285B-A89D-028125BA0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91D1F-2CEB-4856-A459-BBA3D5B177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07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Righteous_Among_the_Nations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D2D091-8F80-59FB-CB50-5879FDE5B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Nansen-hjelpen: </a:t>
            </a:r>
            <a:br>
              <a:rPr lang="cs-CZ" sz="4800"/>
            </a:br>
            <a:r>
              <a:rPr lang="nb-NO" sz="4800"/>
              <a:t>et </a:t>
            </a:r>
            <a:r>
              <a:rPr lang="nb-NO" sz="4800" dirty="0"/>
              <a:t>mislykket prosjekt?</a:t>
            </a:r>
            <a:endParaRPr lang="cs-CZ" sz="5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482B3A-F1C3-ACD4-EA05-5673A96826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800" i="1" dirty="0"/>
              <a:t>Krigsmøter: Tsjekkoslovakiske flyktninger i Norge</a:t>
            </a:r>
          </a:p>
          <a:p>
            <a:r>
              <a:rPr lang="cs-CZ" sz="3200" dirty="0"/>
              <a:t>Miluše Juříčková, </a:t>
            </a:r>
            <a:r>
              <a:rPr lang="cs-CZ" sz="3200" dirty="0" err="1"/>
              <a:t>nordisk</a:t>
            </a:r>
            <a:r>
              <a:rPr lang="cs-CZ" sz="3200" dirty="0"/>
              <a:t> </a:t>
            </a:r>
            <a:r>
              <a:rPr lang="cs-CZ" sz="3200" dirty="0" err="1"/>
              <a:t>avdeling</a:t>
            </a:r>
            <a:endParaRPr lang="cs-CZ" sz="3200" dirty="0"/>
          </a:p>
          <a:p>
            <a:r>
              <a:rPr lang="cs-CZ" sz="3200" dirty="0" err="1"/>
              <a:t>Filosofisk</a:t>
            </a:r>
            <a:r>
              <a:rPr lang="cs-CZ" sz="3200" dirty="0"/>
              <a:t> </a:t>
            </a:r>
            <a:r>
              <a:rPr lang="cs-CZ" sz="3200" dirty="0" err="1"/>
              <a:t>fakultet</a:t>
            </a:r>
            <a:r>
              <a:rPr lang="cs-CZ" sz="3200" dirty="0"/>
              <a:t> </a:t>
            </a:r>
            <a:r>
              <a:rPr lang="cs-CZ" sz="3200" dirty="0" err="1"/>
              <a:t>ved</a:t>
            </a:r>
            <a:r>
              <a:rPr lang="cs-CZ" sz="3200" dirty="0"/>
              <a:t> Masaryk </a:t>
            </a:r>
            <a:r>
              <a:rPr lang="cs-CZ" sz="3200" dirty="0" err="1"/>
              <a:t>Universitet</a:t>
            </a:r>
            <a:r>
              <a:rPr lang="cs-CZ" sz="3200" dirty="0"/>
              <a:t> (Brno)</a:t>
            </a:r>
            <a:endParaRPr lang="nb-NO" sz="3200" dirty="0"/>
          </a:p>
          <a:p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D3BC94-2152-751A-E972-DA73A4370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849" y="5473486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2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Quisl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7150"/>
            <a:ext cx="97536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9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985FC67-E380-7E79-AC10-B4D96591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714392"/>
            <a:ext cx="6840000" cy="45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06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install\Plocha\PREZ\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575" y="287339"/>
            <a:ext cx="9086850" cy="6281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898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E2998-071D-C231-E235-F9BCD435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Lomnice u </a:t>
            </a:r>
            <a:r>
              <a:rPr lang="cs-CZ" dirty="0"/>
              <a:t>Tišnova </a:t>
            </a:r>
            <a:r>
              <a:rPr lang="cs-CZ" dirty="0" err="1"/>
              <a:t>oktober</a:t>
            </a:r>
            <a:r>
              <a:rPr lang="cs-CZ" dirty="0"/>
              <a:t> 2012</a:t>
            </a:r>
          </a:p>
        </p:txBody>
      </p:sp>
      <p:pic>
        <p:nvPicPr>
          <p:cNvPr id="3" name="Picture 2" descr="Bysta | Leo Eitinger">
            <a:extLst>
              <a:ext uri="{FF2B5EF4-FFF2-40B4-BE49-F238E27FC236}">
                <a16:creationId xmlns:a16="http://schemas.microsoft.com/office/drawing/2014/main" id="{9C45A525-3456-9247-4750-52CAA28B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39" y="1674000"/>
            <a:ext cx="6624000" cy="48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77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8788A-540C-5F8F-6B5E-C40C8607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Astrid Nøklebye Heiberg (1936 – 2020)</a:t>
            </a:r>
            <a:endParaRPr lang="cs-CZ" dirty="0"/>
          </a:p>
        </p:txBody>
      </p:sp>
      <p:pic>
        <p:nvPicPr>
          <p:cNvPr id="2050" name="Picture 2" descr="Astrid Nøklebye Heiberg (1936-2020) | Skeivt arkiv">
            <a:extLst>
              <a:ext uri="{FF2B5EF4-FFF2-40B4-BE49-F238E27FC236}">
                <a16:creationId xmlns:a16="http://schemas.microsoft.com/office/drawing/2014/main" id="{8DFF516E-E43E-B192-52C1-86B3497E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1" y="1818968"/>
            <a:ext cx="6408000" cy="48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32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C3DF5-845D-6C94-AFDA-B5C75422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Yad Vashem</a:t>
            </a:r>
            <a:br>
              <a:rPr lang="nb-NO" sz="2800" b="1" u="sng" dirty="0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</a:br>
            <a:r>
              <a:rPr lang="cs-CZ" sz="2800" b="1" u="sng" dirty="0" err="1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Righteous</a:t>
            </a: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cs-CZ" sz="2800" b="1" u="sng" dirty="0" err="1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Among</a:t>
            </a: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cs-CZ" sz="2800" b="1" u="sng" dirty="0" err="1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the</a:t>
            </a: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cs-CZ" sz="2800" b="1" u="sng" dirty="0" err="1">
                <a:solidFill>
                  <a:srgbClr val="FAA700"/>
                </a:solidFill>
                <a:latin typeface="Arial" panose="020B0604020202020204" pitchFamily="34" charset="0"/>
                <a:hlinkClick r:id="rId2"/>
              </a:rPr>
              <a:t>Nations</a:t>
            </a:r>
            <a:b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</a:b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  <a:t>Spravedlivý mezi národy</a:t>
            </a:r>
            <a:br>
              <a:rPr lang="nb-NO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</a:b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  <a:t>PL 6863, </a:t>
            </a:r>
            <a:r>
              <a:rPr lang="nb-NO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  <a:t>CZ 11</a:t>
            </a:r>
            <a:r>
              <a:rPr lang="cs-CZ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  <a:t>8</a:t>
            </a:r>
            <a:r>
              <a:rPr lang="nb-NO" sz="2800" b="1" u="sng" dirty="0">
                <a:solidFill>
                  <a:srgbClr val="FAA700"/>
                </a:solidFill>
                <a:latin typeface="Arial" panose="020B0604020202020204" pitchFamily="34" charset="0"/>
              </a:rPr>
              <a:t>, NO 67</a:t>
            </a:r>
            <a:endParaRPr lang="cs-CZ" sz="2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4C39DB-B9FA-9E32-624B-67A06DCF6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.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273514-2A1A-C660-B9BD-C869BB66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524" y="2010378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52" y="211850"/>
            <a:ext cx="4428000" cy="66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AF472B-93F1-3668-2823-A7540ED3ADA7}"/>
              </a:ext>
            </a:extLst>
          </p:cNvPr>
          <p:cNvSpPr txBox="1"/>
          <p:nvPr/>
        </p:nvSpPr>
        <p:spPr>
          <a:xfrm>
            <a:off x="1303573" y="3193312"/>
            <a:ext cx="65184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dirty="0"/>
              <a:t>Sigrid He</a:t>
            </a:r>
            <a:r>
              <a:rPr lang="nb-NO" sz="4000" dirty="0"/>
              <a:t>l</a:t>
            </a:r>
            <a:r>
              <a:rPr lang="cs-CZ" sz="4000" dirty="0" err="1"/>
              <a:t>liesen</a:t>
            </a:r>
            <a:r>
              <a:rPr lang="cs-CZ" sz="4000" dirty="0"/>
              <a:t> Lund</a:t>
            </a:r>
            <a:br>
              <a:rPr lang="cs-CZ" sz="4000" dirty="0"/>
            </a:br>
            <a:r>
              <a:rPr lang="cs-CZ" sz="4000" dirty="0"/>
              <a:t>(1892 – 1987)</a:t>
            </a:r>
            <a:endParaRPr lang="nb-NO" sz="4000" dirty="0"/>
          </a:p>
          <a:p>
            <a:r>
              <a:rPr lang="nb-NO" sz="2800" dirty="0"/>
              <a:t>Den Internasjonale Kvinneliga </a:t>
            </a:r>
          </a:p>
          <a:p>
            <a:r>
              <a:rPr lang="nb-NO" sz="2800" dirty="0"/>
              <a:t>for Fred og Frihet: </a:t>
            </a:r>
          </a:p>
          <a:p>
            <a:r>
              <a:rPr lang="nb-NO" sz="2800" dirty="0"/>
              <a:t>Kongress i Luha</a:t>
            </a:r>
            <a:r>
              <a:rPr lang="cs-CZ" sz="2800" dirty="0" err="1"/>
              <a:t>čovice</a:t>
            </a:r>
            <a:r>
              <a:rPr lang="cs-CZ" sz="2800" dirty="0"/>
              <a:t> </a:t>
            </a:r>
            <a:r>
              <a:rPr lang="nb-NO" sz="2800" dirty="0"/>
              <a:t>- </a:t>
            </a:r>
            <a:r>
              <a:rPr lang="cs-CZ" sz="2800" dirty="0" err="1"/>
              <a:t>juli</a:t>
            </a:r>
            <a:r>
              <a:rPr lang="cs-CZ" sz="2800" dirty="0"/>
              <a:t> 1937</a:t>
            </a:r>
            <a:r>
              <a:rPr lang="nb-NO" sz="2800" dirty="0"/>
              <a:t> </a:t>
            </a:r>
          </a:p>
          <a:p>
            <a:r>
              <a:rPr lang="nb-NO" sz="2800" dirty="0"/>
              <a:t>Hun ledet siste barnetransport </a:t>
            </a:r>
          </a:p>
          <a:p>
            <a:r>
              <a:rPr lang="nb-NO" sz="2800" dirty="0"/>
              <a:t>I oktober 1939 via Berlin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33674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641E38-006A-DC78-4E10-003CF960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76" y="457200"/>
            <a:ext cx="4797272" cy="1600200"/>
          </a:xfrm>
        </p:spPr>
        <p:txBody>
          <a:bodyPr/>
          <a:lstStyle/>
          <a:p>
            <a:r>
              <a:rPr lang="cs-CZ" sz="3200" dirty="0"/>
              <a:t> </a:t>
            </a:r>
            <a:r>
              <a:rPr lang="cs-CZ" b="1" dirty="0" err="1">
                <a:solidFill>
                  <a:srgbClr val="7030A0"/>
                </a:solidFill>
              </a:rPr>
              <a:t>Ingebj</a:t>
            </a:r>
            <a:r>
              <a:rPr lang="nb-NO" b="1" dirty="0">
                <a:solidFill>
                  <a:srgbClr val="7030A0"/>
                </a:solidFill>
              </a:rPr>
              <a:t>ørg Sletten Fosstvedt</a:t>
            </a:r>
            <a:endParaRPr lang="cs-CZ" b="1" dirty="0">
              <a:solidFill>
                <a:srgbClr val="7030A0"/>
              </a:solidFill>
            </a:endParaRPr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A8A986E2-A782-440F-4245-101AF2F95B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81" r="14381"/>
          <a:stretch>
            <a:fillRect/>
          </a:stretch>
        </p:blipFill>
        <p:spPr>
          <a:xfrm>
            <a:off x="5773124" y="1398485"/>
            <a:ext cx="6172200" cy="4873625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95CB9C-CDEF-B887-6EAA-51A870257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  <a:p>
            <a:r>
              <a:rPr lang="nb-NO" sz="2000" dirty="0"/>
              <a:t>Barn:</a:t>
            </a:r>
          </a:p>
          <a:p>
            <a:r>
              <a:rPr lang="cs-CZ" sz="2400" dirty="0" err="1"/>
              <a:t>Joseff</a:t>
            </a:r>
            <a:r>
              <a:rPr lang="cs-CZ" sz="2400" dirty="0"/>
              <a:t> </a:t>
            </a:r>
            <a:r>
              <a:rPr lang="cs-CZ" sz="2400" dirty="0" err="1"/>
              <a:t>Propper</a:t>
            </a:r>
            <a:endParaRPr lang="cs-CZ" sz="2400" dirty="0"/>
          </a:p>
          <a:p>
            <a:r>
              <a:rPr lang="nb-NO" sz="2400" dirty="0"/>
              <a:t>Susie Peckov</a:t>
            </a:r>
            <a:r>
              <a:rPr lang="cs-CZ" sz="2400" dirty="0"/>
              <a:t>á</a:t>
            </a:r>
            <a:endParaRPr lang="nb-NO" sz="2400" dirty="0"/>
          </a:p>
          <a:p>
            <a:r>
              <a:rPr lang="nb-NO" sz="2400" dirty="0"/>
              <a:t>Harry Hermann</a:t>
            </a:r>
            <a:endParaRPr lang="cs-CZ" sz="2400" dirty="0"/>
          </a:p>
          <a:p>
            <a:endParaRPr lang="cs-CZ" sz="1800" dirty="0"/>
          </a:p>
          <a:p>
            <a:r>
              <a:rPr lang="cs-CZ" sz="1800" i="1" dirty="0" err="1"/>
              <a:t>Stavanger</a:t>
            </a:r>
            <a:r>
              <a:rPr lang="cs-CZ" sz="1800" i="1" dirty="0"/>
              <a:t> </a:t>
            </a:r>
            <a:r>
              <a:rPr lang="cs-CZ" sz="1800" i="1" dirty="0" err="1"/>
              <a:t>Aftenbladet</a:t>
            </a:r>
            <a:endParaRPr lang="cs-CZ" sz="1800" i="1" dirty="0"/>
          </a:p>
          <a:p>
            <a:r>
              <a:rPr lang="cs-CZ" sz="1800" dirty="0" err="1"/>
              <a:t>Desember</a:t>
            </a:r>
            <a:r>
              <a:rPr lang="cs-CZ" sz="1800" dirty="0"/>
              <a:t> 1939</a:t>
            </a:r>
            <a:endParaRPr lang="nb-NO" sz="18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E11CFA-5D58-3C8D-D41F-99C2AF63D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124" y="91150"/>
            <a:ext cx="5255207" cy="66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5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C4D174-88EF-42FA-B766-92CB10DEE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23" y="980081"/>
            <a:ext cx="6480000" cy="48978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AF7D10B-3FC8-6882-E09C-B56FF241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812" y="5353621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2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96A4DA0-D586-40DA-A341-AF6F95D3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63" y="1165238"/>
            <a:ext cx="2093119" cy="3207544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3B6E9EE-720B-48F7-84DA-876169A24F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77A7083-0051-441C-8817-F6AFFEE24C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F786BA-0EE7-43C4-A297-D19C00DEC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56" y="1165238"/>
            <a:ext cx="1975320" cy="3186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7B56CA-1E3B-71F6-E5AF-9E9461EDB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812" y="5353621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02704-126E-9FE9-CB89-33148796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solidFill>
                  <a:srgbClr val="FF0000"/>
                </a:solidFill>
              </a:rPr>
              <a:t>Odd Nansen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 useBgFill="1">
        <p:nvSpPr>
          <p:cNvPr id="4" name="Zástupný text 3">
            <a:extLst>
              <a:ext uri="{FF2B5EF4-FFF2-40B4-BE49-F238E27FC236}">
                <a16:creationId xmlns:a16="http://schemas.microsoft.com/office/drawing/2014/main" id="{6B3FEE68-9D41-B01B-166E-6F67E884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(</a:t>
            </a:r>
            <a:r>
              <a:rPr lang="nb-NO" sz="2000" dirty="0"/>
              <a:t>1901 – 1973</a:t>
            </a:r>
            <a:r>
              <a:rPr lang="cs-CZ" sz="2000" dirty="0"/>
              <a:t>)</a:t>
            </a:r>
            <a:endParaRPr lang="nb-NO" sz="2000" dirty="0"/>
          </a:p>
          <a:p>
            <a:r>
              <a:rPr lang="nb-NO" sz="2000" dirty="0"/>
              <a:t>Arkitekt </a:t>
            </a:r>
          </a:p>
          <a:p>
            <a:r>
              <a:rPr lang="nb-NO" sz="2000" dirty="0"/>
              <a:t>Nansenhjelpen 1936/37 – 1942</a:t>
            </a:r>
            <a:endParaRPr lang="cs-CZ" sz="2000" dirty="0"/>
          </a:p>
          <a:p>
            <a:r>
              <a:rPr lang="cs-CZ" sz="2000" dirty="0"/>
              <a:t>I Praha 15. </a:t>
            </a:r>
            <a:r>
              <a:rPr lang="cs-CZ" sz="2000" dirty="0" err="1"/>
              <a:t>mars</a:t>
            </a:r>
            <a:r>
              <a:rPr lang="cs-CZ" sz="2000" dirty="0"/>
              <a:t> 1939 (</a:t>
            </a:r>
            <a:r>
              <a:rPr lang="cs-CZ" sz="2000" dirty="0" err="1"/>
              <a:t>sammen</a:t>
            </a:r>
            <a:r>
              <a:rPr lang="cs-CZ" sz="2000" dirty="0"/>
              <a:t> med sin </a:t>
            </a:r>
            <a:r>
              <a:rPr lang="cs-CZ" sz="2000" dirty="0" err="1"/>
              <a:t>kone</a:t>
            </a:r>
            <a:r>
              <a:rPr lang="cs-CZ" sz="2000" dirty="0"/>
              <a:t> Kari)</a:t>
            </a:r>
            <a:endParaRPr lang="nb-NO" sz="2000" dirty="0"/>
          </a:p>
          <a:p>
            <a:r>
              <a:rPr lang="nb-NO" sz="2000" dirty="0"/>
              <a:t>F</a:t>
            </a:r>
            <a:r>
              <a:rPr lang="cs-CZ" sz="2000" dirty="0" err="1"/>
              <a:t>ange</a:t>
            </a:r>
            <a:r>
              <a:rPr lang="nb-NO" sz="2000" dirty="0"/>
              <a:t> på Grini og i Sachsenhausen</a:t>
            </a:r>
          </a:p>
          <a:p>
            <a:endParaRPr lang="nb-NO" sz="2000" dirty="0"/>
          </a:p>
          <a:p>
            <a:r>
              <a:rPr lang="nb-NO" sz="2400" dirty="0"/>
              <a:t>Dagbøker: </a:t>
            </a:r>
            <a:r>
              <a:rPr lang="nb-NO" sz="2400" i="1" dirty="0"/>
              <a:t>Fra dag til dag (1947)</a:t>
            </a:r>
          </a:p>
          <a:p>
            <a:r>
              <a:rPr lang="cs-CZ" sz="1800" i="1" dirty="0" err="1"/>
              <a:t>Langs</a:t>
            </a:r>
            <a:r>
              <a:rPr lang="cs-CZ" sz="1800" i="1" dirty="0"/>
              <a:t> </a:t>
            </a:r>
            <a:r>
              <a:rPr lang="cs-CZ" sz="1800" i="1" dirty="0" err="1"/>
              <a:t>veien</a:t>
            </a:r>
            <a:r>
              <a:rPr lang="cs-CZ" sz="1800" i="1" dirty="0"/>
              <a:t>. </a:t>
            </a:r>
            <a:r>
              <a:rPr lang="cs-CZ" sz="1800" i="1" dirty="0" err="1"/>
              <a:t>Opplevelser</a:t>
            </a:r>
            <a:r>
              <a:rPr lang="cs-CZ" sz="1800" i="1" dirty="0"/>
              <a:t>, m</a:t>
            </a:r>
            <a:r>
              <a:rPr lang="nb-NO" sz="1800" i="1" dirty="0"/>
              <a:t>øter og samtaler </a:t>
            </a:r>
            <a:r>
              <a:rPr lang="nb-NO" sz="1800" dirty="0"/>
              <a:t>(1970)</a:t>
            </a:r>
          </a:p>
          <a:p>
            <a:r>
              <a:rPr lang="nb-NO" sz="1800" i="1" dirty="0"/>
              <a:t>Tommy. En sannferdig historie </a:t>
            </a:r>
            <a:r>
              <a:rPr lang="nb-NO" sz="1800" dirty="0"/>
              <a:t>(1970)</a:t>
            </a: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1425C2B-E833-F11A-F364-A729408F0D1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r="6110"/>
          <a:stretch>
            <a:fillRect/>
          </a:stretch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606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16007E-23B9-49A4-8E15-F425C510A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1" y="1151606"/>
            <a:ext cx="2212501" cy="3375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E8897D-DD5D-49BD-B506-14A4537A9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94" y="1151608"/>
            <a:ext cx="2133000" cy="33486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D728239-671F-A130-89EF-FC15EE54E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1812" y="5353621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ida - Nina F. Grünfeld">
            <a:extLst>
              <a:ext uri="{FF2B5EF4-FFF2-40B4-BE49-F238E27FC236}">
                <a16:creationId xmlns:a16="http://schemas.microsoft.com/office/drawing/2014/main" id="{5D3C41D2-5F83-3874-13F9-EA2FE09A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96602"/>
            <a:ext cx="3415284" cy="523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ida - Nina F. Grünfeld | Databáze knih">
            <a:extLst>
              <a:ext uri="{FF2B5EF4-FFF2-40B4-BE49-F238E27FC236}">
                <a16:creationId xmlns:a16="http://schemas.microsoft.com/office/drawing/2014/main" id="{27E05213-86E6-0BEC-254F-46797308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96601"/>
            <a:ext cx="3492000" cy="48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5F414C-D599-EA89-2B12-311704DB1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625" y="5660189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C538B-F14A-9675-5BD9-E5E12BE1766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 err="1"/>
              <a:t>Nansenhjelp</a:t>
            </a:r>
            <a:r>
              <a:rPr lang="nb-NO" dirty="0"/>
              <a:t> for flyktninger og statsløse</a:t>
            </a:r>
            <a:r>
              <a:rPr lang="cs-CZ" dirty="0"/>
              <a:t>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E7C558-EC4F-2B83-0587-9A6DEC27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Grunnlagt på Lysaker, lokaler i Nansens arkitektskontor i sentrum</a:t>
            </a:r>
          </a:p>
          <a:p>
            <a:r>
              <a:rPr lang="nb-NO" dirty="0"/>
              <a:t>sentrale</a:t>
            </a:r>
            <a:r>
              <a:rPr lang="cs-CZ" dirty="0"/>
              <a:t> i </a:t>
            </a:r>
            <a:r>
              <a:rPr lang="cs-CZ" dirty="0" err="1"/>
              <a:t>Wien</a:t>
            </a:r>
            <a:r>
              <a:rPr lang="cs-CZ" dirty="0"/>
              <a:t> 37-38</a:t>
            </a:r>
            <a:r>
              <a:rPr lang="nb-NO" dirty="0"/>
              <a:t>, k</a:t>
            </a:r>
            <a:r>
              <a:rPr lang="cs-CZ" dirty="0" err="1"/>
              <a:t>ontor</a:t>
            </a:r>
            <a:r>
              <a:rPr lang="cs-CZ" dirty="0"/>
              <a:t> i Praha </a:t>
            </a:r>
            <a:r>
              <a:rPr lang="cs-CZ" dirty="0" err="1"/>
              <a:t>fra</a:t>
            </a:r>
            <a:r>
              <a:rPr lang="cs-CZ" dirty="0"/>
              <a:t> </a:t>
            </a:r>
            <a:r>
              <a:rPr lang="cs-CZ" dirty="0" err="1"/>
              <a:t>desember</a:t>
            </a:r>
            <a:r>
              <a:rPr lang="cs-CZ" dirty="0"/>
              <a:t> 38</a:t>
            </a:r>
          </a:p>
          <a:p>
            <a:r>
              <a:rPr lang="nb-NO" dirty="0"/>
              <a:t>Fra forskjellige steder i Tsjekkoslovakia: </a:t>
            </a:r>
            <a:r>
              <a:rPr lang="cs-CZ" dirty="0"/>
              <a:t>Ca 200 </a:t>
            </a:r>
            <a:r>
              <a:rPr lang="cs-CZ" dirty="0" err="1"/>
              <a:t>personer</a:t>
            </a:r>
            <a:r>
              <a:rPr lang="cs-CZ" dirty="0"/>
              <a:t>, </a:t>
            </a:r>
            <a:r>
              <a:rPr lang="cs-CZ" dirty="0" err="1"/>
              <a:t>voksne</a:t>
            </a:r>
            <a:r>
              <a:rPr lang="cs-CZ" dirty="0"/>
              <a:t> </a:t>
            </a:r>
            <a:r>
              <a:rPr lang="cs-CZ" dirty="0" err="1"/>
              <a:t>og</a:t>
            </a:r>
            <a:r>
              <a:rPr lang="cs-CZ" dirty="0"/>
              <a:t> barn</a:t>
            </a:r>
            <a:r>
              <a:rPr lang="nb-NO" dirty="0"/>
              <a:t> (fosterfamilier, barnehjem)</a:t>
            </a:r>
            <a:endParaRPr lang="cs-CZ" dirty="0"/>
          </a:p>
          <a:p>
            <a:r>
              <a:rPr lang="cs-CZ" dirty="0"/>
              <a:t>Alle </a:t>
            </a:r>
            <a:r>
              <a:rPr lang="nb-NO" dirty="0"/>
              <a:t>disse </a:t>
            </a:r>
            <a:r>
              <a:rPr lang="cs-CZ" dirty="0" err="1"/>
              <a:t>delte</a:t>
            </a:r>
            <a:r>
              <a:rPr lang="cs-CZ" dirty="0"/>
              <a:t> </a:t>
            </a:r>
            <a:r>
              <a:rPr lang="cs-CZ" dirty="0" err="1"/>
              <a:t>skjebne</a:t>
            </a:r>
            <a:r>
              <a:rPr lang="nb-NO" dirty="0"/>
              <a:t>n</a:t>
            </a:r>
            <a:r>
              <a:rPr lang="cs-CZ" dirty="0"/>
              <a:t> med </a:t>
            </a:r>
            <a:r>
              <a:rPr lang="cs-CZ" dirty="0" err="1"/>
              <a:t>norske</a:t>
            </a:r>
            <a:r>
              <a:rPr lang="cs-CZ" dirty="0"/>
              <a:t> j</a:t>
            </a:r>
            <a:r>
              <a:rPr lang="nb-NO" dirty="0"/>
              <a:t>øder: enten flykt over til Sverige, eller tvangsdeportasjon til konsentrassjonsleir</a:t>
            </a:r>
            <a:r>
              <a:rPr lang="cs-CZ" dirty="0"/>
              <a:t> </a:t>
            </a:r>
            <a:endParaRPr lang="nb-NO" dirty="0"/>
          </a:p>
          <a:p>
            <a:r>
              <a:rPr lang="nb-NO" dirty="0"/>
              <a:t>Blant frivillige var: Sigrid Helliesen Lund, Tove Filseth Tau, Marie Lous Mohr, sekretær Ragnar Nordli, Odd Eidem, litteraturviteren Fredrik Paasche, barnepsykiateren Nic Waal, psykologiprofessor Harald Schjelderup...</a:t>
            </a:r>
          </a:p>
          <a:p>
            <a:r>
              <a:rPr lang="nb-NO" b="1" dirty="0">
                <a:solidFill>
                  <a:srgbClr val="0070C0"/>
                </a:solidFill>
              </a:rPr>
              <a:t>Finansiering: private givere, staten og den Norske Nobelkomit</a:t>
            </a:r>
            <a:r>
              <a:rPr lang="cs-CZ" b="1" dirty="0">
                <a:solidFill>
                  <a:srgbClr val="0070C0"/>
                </a:solidFill>
              </a:rPr>
              <a:t>é, </a:t>
            </a:r>
            <a:r>
              <a:rPr lang="cs-CZ" b="1" dirty="0" err="1">
                <a:solidFill>
                  <a:srgbClr val="0070C0"/>
                </a:solidFill>
              </a:rPr>
              <a:t>Det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Mosaiske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Trossamfunn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1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cs-CZ" sz="4000" dirty="0"/>
              <a:t>T</a:t>
            </a:r>
            <a:r>
              <a:rPr lang="nb-NO" sz="4000" dirty="0"/>
              <a:t>il Norge (</a:t>
            </a:r>
            <a:r>
              <a:rPr lang="cs-CZ" sz="4000" dirty="0" err="1"/>
              <a:t>oftest</a:t>
            </a:r>
            <a:r>
              <a:rPr lang="cs-CZ" sz="4000" dirty="0"/>
              <a:t> </a:t>
            </a:r>
            <a:r>
              <a:rPr lang="nb-NO" sz="4000" dirty="0"/>
              <a:t>via Polen) </a:t>
            </a:r>
            <a:r>
              <a:rPr lang="cs-CZ" sz="4000" dirty="0" err="1"/>
              <a:t>april</a:t>
            </a:r>
            <a:r>
              <a:rPr lang="nb-NO" sz="4000" dirty="0"/>
              <a:t> – oktober 39</a:t>
            </a:r>
            <a:br>
              <a:rPr lang="nb-NO" sz="4000" dirty="0"/>
            </a:br>
            <a:r>
              <a:rPr lang="nb-NO" sz="4000" dirty="0"/>
              <a:t>På flukt i Norge: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nb-NO" dirty="0"/>
              <a:t>I Oslo til april 1940 (arkitekt Otto Eisler, hans bror med kona, Robert Weinstein, Leo Eitinger, Nora Lustig med sønnene Hans og Fritz, senere Taglicht-barna fra Bratislava)</a:t>
            </a:r>
          </a:p>
          <a:p>
            <a:r>
              <a:rPr lang="cs-CZ" dirty="0" err="1"/>
              <a:t>Nesjestranda</a:t>
            </a:r>
            <a:r>
              <a:rPr lang="cs-CZ" dirty="0"/>
              <a:t> </a:t>
            </a:r>
            <a:r>
              <a:rPr lang="nb-NO" dirty="0"/>
              <a:t>til mars</a:t>
            </a:r>
            <a:r>
              <a:rPr lang="cs-CZ" dirty="0"/>
              <a:t> 1942</a:t>
            </a:r>
          </a:p>
          <a:p>
            <a:r>
              <a:rPr lang="cs-CZ" dirty="0" err="1"/>
              <a:t>Molde</a:t>
            </a:r>
            <a:r>
              <a:rPr lang="nb-NO" dirty="0"/>
              <a:t> - </a:t>
            </a:r>
            <a:r>
              <a:rPr lang="cs-CZ" dirty="0" err="1"/>
              <a:t>Trondheim</a:t>
            </a:r>
            <a:r>
              <a:rPr lang="cs-CZ" dirty="0"/>
              <a:t> – </a:t>
            </a:r>
            <a:r>
              <a:rPr lang="cs-CZ" dirty="0" err="1"/>
              <a:t>Falstad</a:t>
            </a:r>
            <a:r>
              <a:rPr lang="cs-CZ" dirty="0"/>
              <a:t> </a:t>
            </a:r>
          </a:p>
          <a:p>
            <a:r>
              <a:rPr lang="nb-NO" dirty="0"/>
              <a:t>Skipet</a:t>
            </a:r>
            <a:r>
              <a:rPr lang="cs-CZ" dirty="0"/>
              <a:t> </a:t>
            </a:r>
            <a:r>
              <a:rPr lang="cs-CZ" dirty="0" err="1"/>
              <a:t>Donau</a:t>
            </a:r>
            <a:r>
              <a:rPr lang="cs-CZ" dirty="0"/>
              <a:t> – 26. 11. 1942</a:t>
            </a:r>
          </a:p>
          <a:p>
            <a:r>
              <a:rPr lang="cs-CZ" dirty="0"/>
              <a:t>Oslo – </a:t>
            </a:r>
            <a:r>
              <a:rPr lang="cs-CZ" dirty="0" err="1"/>
              <a:t>Bretvedt</a:t>
            </a:r>
            <a:r>
              <a:rPr lang="cs-CZ" dirty="0"/>
              <a:t> (</a:t>
            </a:r>
            <a:r>
              <a:rPr lang="nb-NO" dirty="0"/>
              <a:t>november</a:t>
            </a:r>
            <a:r>
              <a:rPr lang="cs-CZ" dirty="0"/>
              <a:t> 1942-</a:t>
            </a:r>
            <a:r>
              <a:rPr lang="nb-NO" dirty="0"/>
              <a:t> februar</a:t>
            </a:r>
            <a:r>
              <a:rPr lang="cs-CZ" dirty="0"/>
              <a:t> 1943)</a:t>
            </a:r>
          </a:p>
          <a:p>
            <a:r>
              <a:rPr lang="cs-CZ" dirty="0" err="1"/>
              <a:t>Gotenland</a:t>
            </a:r>
            <a:r>
              <a:rPr lang="cs-CZ" dirty="0"/>
              <a:t> 26. 02. 1943 </a:t>
            </a:r>
          </a:p>
          <a:p>
            <a:r>
              <a:rPr lang="nb-NO" dirty="0"/>
              <a:t>Stettin – </a:t>
            </a:r>
            <a:r>
              <a:rPr lang="cs-CZ" dirty="0" err="1"/>
              <a:t>Berl</a:t>
            </a:r>
            <a:r>
              <a:rPr lang="nb-NO" dirty="0"/>
              <a:t>i</a:t>
            </a:r>
            <a:r>
              <a:rPr lang="cs-CZ" dirty="0"/>
              <a:t>n</a:t>
            </a:r>
            <a:r>
              <a:rPr lang="nb-NO" dirty="0"/>
              <a:t> – Auschwitz 3. 3. 1943</a:t>
            </a:r>
          </a:p>
          <a:p>
            <a:r>
              <a:rPr lang="nb-NO" dirty="0"/>
              <a:t>Dødsmarsjen til </a:t>
            </a:r>
            <a:r>
              <a:rPr lang="cs-CZ" dirty="0"/>
              <a:t>Buchenwald</a:t>
            </a:r>
            <a:r>
              <a:rPr lang="nb-NO" dirty="0"/>
              <a:t> X </a:t>
            </a:r>
            <a:r>
              <a:rPr lang="nb-NO" i="1" dirty="0"/>
              <a:t>De hvite bussene</a:t>
            </a:r>
            <a:endParaRPr lang="cs-CZ" i="1" dirty="0"/>
          </a:p>
          <a:p>
            <a:r>
              <a:rPr lang="cs-CZ" dirty="0"/>
              <a:t>Leo </a:t>
            </a:r>
            <a:r>
              <a:rPr lang="cs-CZ" dirty="0" err="1"/>
              <a:t>Eitinger</a:t>
            </a:r>
            <a:r>
              <a:rPr lang="cs-CZ" dirty="0"/>
              <a:t> </a:t>
            </a:r>
            <a:r>
              <a:rPr lang="nb-NO" dirty="0"/>
              <a:t>kom tilbake til Norge</a:t>
            </a:r>
            <a:r>
              <a:rPr lang="cs-CZ" dirty="0"/>
              <a:t> 17. </a:t>
            </a:r>
            <a:r>
              <a:rPr lang="nb-NO" dirty="0"/>
              <a:t>mai</a:t>
            </a:r>
            <a:r>
              <a:rPr lang="cs-CZ" dirty="0"/>
              <a:t> 1945</a:t>
            </a:r>
          </a:p>
        </p:txBody>
      </p:sp>
    </p:spTree>
    <p:extLst>
      <p:ext uri="{BB962C8B-B14F-4D97-AF65-F5344CB8AC3E}">
        <p14:creationId xmlns:p14="http://schemas.microsoft.com/office/powerpoint/2010/main" val="156166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4" y="93500"/>
            <a:ext cx="4212000" cy="634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28086-A83C-BB7B-0771-9A09B0FB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261" y="0"/>
            <a:ext cx="571381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cdn-az.allevents.in/banners/4331ffcbe8c011fea287186ce4d28f14">
            <a:extLst>
              <a:ext uri="{FF2B5EF4-FFF2-40B4-BE49-F238E27FC236}">
                <a16:creationId xmlns:a16="http://schemas.microsoft.com/office/drawing/2014/main" id="{E0D279C0-FF34-FF39-2020-CDF2069C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19" y="3043238"/>
            <a:ext cx="7619343" cy="37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82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A49DE-3C12-5708-46BD-EEFEB387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19956" cy="1600200"/>
          </a:xfrm>
        </p:spPr>
        <p:txBody>
          <a:bodyPr>
            <a:normAutofit/>
          </a:bodyPr>
          <a:lstStyle/>
          <a:p>
            <a:r>
              <a:rPr lang="nb-NO" sz="3600" dirty="0"/>
              <a:t>Kirkegården i Sølsnes</a:t>
            </a:r>
            <a:endParaRPr lang="cs-CZ" sz="3600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F8DF819-2A4B-5713-01C2-8B74725CD0E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34B9AA-BEC2-EBB8-A4AA-269CB68FB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129" y="1986379"/>
            <a:ext cx="4153124" cy="3811588"/>
          </a:xfrm>
        </p:spPr>
        <p:txBody>
          <a:bodyPr>
            <a:normAutofit/>
          </a:bodyPr>
          <a:lstStyle/>
          <a:p>
            <a:r>
              <a:rPr lang="nb-NO" sz="2400" dirty="0"/>
              <a:t>Jødiske flyktyningar jaga frå heimane sine av nazistane, fann ein tilfluktstad i bygda vår. Også her forfølgde nazistane dei. Dei vart tvangssende og drepne i konsentrasjonsleiren Auschwitz.</a:t>
            </a:r>
          </a:p>
          <a:p>
            <a:r>
              <a:rPr lang="nb-NO" sz="2400" dirty="0"/>
              <a:t>MÅ STEINEN ALLTID MINNE OSS OM AT ALLE MENNESKE ER BRØR.</a:t>
            </a:r>
          </a:p>
          <a:p>
            <a:endParaRPr lang="nb-NO" sz="2000" dirty="0"/>
          </a:p>
          <a:p>
            <a:endParaRPr lang="nb-NO" sz="2000" dirty="0"/>
          </a:p>
          <a:p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48A334B-56AF-B2A6-F29C-A38001CA6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0" y="6138649"/>
            <a:ext cx="774259" cy="524301"/>
          </a:xfrm>
          <a:prstGeom prst="rect">
            <a:avLst/>
          </a:prstGeom>
        </p:spPr>
      </p:pic>
      <p:pic>
        <p:nvPicPr>
          <p:cNvPr id="8" name="Zástupný symbol pro obrázek 4">
            <a:extLst>
              <a:ext uri="{FF2B5EF4-FFF2-40B4-BE49-F238E27FC236}">
                <a16:creationId xmlns:a16="http://schemas.microsoft.com/office/drawing/2014/main" id="{5DDF96A6-9614-8C10-A476-8225D298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" b="728"/>
          <a:stretch>
            <a:fillRect/>
          </a:stretch>
        </p:blipFill>
        <p:spPr>
          <a:xfrm>
            <a:off x="5306632" y="996950"/>
            <a:ext cx="5925312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1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Leo </a:t>
            </a:r>
            <a:r>
              <a:rPr lang="cs-CZ" b="1" dirty="0" err="1">
                <a:solidFill>
                  <a:srgbClr val="FF0000"/>
                </a:solidFill>
              </a:rPr>
              <a:t>Eitinger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1912 – 1996</a:t>
            </a:r>
            <a:endParaRPr lang="nb-NO" sz="2800" dirty="0"/>
          </a:p>
          <a:p>
            <a:r>
              <a:rPr lang="nb-NO" sz="2800" dirty="0"/>
              <a:t>f. i Lomnice</a:t>
            </a:r>
          </a:p>
          <a:p>
            <a:r>
              <a:rPr lang="nb-NO" sz="2800" dirty="0"/>
              <a:t>Graduate Masaryk university (medisin) 1937</a:t>
            </a:r>
            <a:endParaRPr lang="cs-CZ" sz="2800" dirty="0"/>
          </a:p>
          <a:p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Lisl and </a:t>
            </a:r>
            <a:r>
              <a:rPr lang="cs-CZ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Leo </a:t>
            </a:r>
            <a:r>
              <a:rPr lang="cs-CZ" sz="2400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Eitinger</a:t>
            </a:r>
            <a:r>
              <a:rPr lang="en-US" sz="2400" b="0" i="1" dirty="0">
                <a:effectLst/>
                <a:latin typeface="Arial" panose="020B0604020202020204" pitchFamily="34" charset="0"/>
              </a:rPr>
              <a:t> </a:t>
            </a:r>
            <a:r>
              <a:rPr lang="en-US" sz="24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Prize</a:t>
            </a:r>
            <a:endParaRPr lang="cs-CZ" sz="2400" b="0" i="1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2400" i="1" dirty="0">
                <a:solidFill>
                  <a:srgbClr val="202122"/>
                </a:solidFill>
                <a:latin typeface="Arial" panose="020B0604020202020204" pitchFamily="34" charset="0"/>
              </a:rPr>
              <a:t>= 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University of Oslo's Human Rights Award</a:t>
            </a:r>
            <a:endParaRPr lang="cs-CZ" sz="240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cs-CZ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fra</a:t>
            </a:r>
            <a:r>
              <a:rPr lang="cs-CZ" sz="2400" dirty="0">
                <a:solidFill>
                  <a:srgbClr val="202122"/>
                </a:solidFill>
                <a:latin typeface="Arial" panose="020B0604020202020204" pitchFamily="34" charset="0"/>
              </a:rPr>
              <a:t> 1986)</a:t>
            </a:r>
            <a:endParaRPr lang="cs-CZ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 b="23404"/>
          <a:stretch>
            <a:fillRect/>
          </a:stretch>
        </p:blipFill>
        <p:spPr bwMode="auto">
          <a:xfrm>
            <a:off x="5183188" y="987425"/>
            <a:ext cx="5148000" cy="406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A5B90C-B321-981A-9862-F258F124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54" y="5994486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6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00" y="0"/>
            <a:ext cx="9036000" cy="67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86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C95A15-C2A6-1C27-9CD7-99D16A7B63D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/>
              <a:t>Eitinger som vitne i saken mot V. Quisling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72CC0E-92CD-058D-69D0-D98B662B5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cs-CZ" dirty="0"/>
              <a:t>a</a:t>
            </a:r>
            <a:r>
              <a:rPr lang="nb-NO" dirty="0"/>
              <a:t>nklaget for å ha hisset til hat mot jødene (før okkupasjonen: artikler, taler, foredrag)</a:t>
            </a:r>
          </a:p>
          <a:p>
            <a:r>
              <a:rPr lang="cs-CZ" dirty="0"/>
              <a:t>a</a:t>
            </a:r>
            <a:r>
              <a:rPr lang="nb-NO" dirty="0"/>
              <a:t>nklaget for meldeplikt for jødene (januar 1942) </a:t>
            </a:r>
            <a:r>
              <a:rPr lang="cs-CZ" dirty="0"/>
              <a:t>+ </a:t>
            </a:r>
            <a:r>
              <a:rPr lang="cs-CZ" dirty="0" err="1"/>
              <a:t>at</a:t>
            </a:r>
            <a:r>
              <a:rPr lang="cs-CZ" dirty="0"/>
              <a:t> han lot </a:t>
            </a:r>
            <a:r>
              <a:rPr lang="cs-CZ" dirty="0" err="1"/>
              <a:t>norsk</a:t>
            </a:r>
            <a:r>
              <a:rPr lang="cs-CZ" dirty="0"/>
              <a:t> politi </a:t>
            </a:r>
            <a:r>
              <a:rPr lang="cs-CZ" dirty="0" err="1"/>
              <a:t>bist</a:t>
            </a:r>
            <a:r>
              <a:rPr lang="nb-NO" dirty="0"/>
              <a:t>å</a:t>
            </a:r>
            <a:r>
              <a:rPr lang="cs-CZ" dirty="0"/>
              <a:t> med p</a:t>
            </a:r>
            <a:r>
              <a:rPr lang="nb-NO" dirty="0"/>
              <a:t>å</a:t>
            </a:r>
            <a:r>
              <a:rPr lang="cs-CZ" dirty="0" err="1"/>
              <a:t>gripelsen</a:t>
            </a:r>
            <a:r>
              <a:rPr lang="cs-CZ" dirty="0"/>
              <a:t> </a:t>
            </a:r>
            <a:r>
              <a:rPr lang="cs-CZ" dirty="0" err="1"/>
              <a:t>av</a:t>
            </a:r>
            <a:r>
              <a:rPr lang="cs-CZ" dirty="0"/>
              <a:t> j</a:t>
            </a:r>
            <a:r>
              <a:rPr lang="nb-NO" dirty="0"/>
              <a:t>ø</a:t>
            </a:r>
            <a:r>
              <a:rPr lang="cs-CZ" dirty="0"/>
              <a:t>der </a:t>
            </a:r>
            <a:r>
              <a:rPr lang="cs-CZ" dirty="0" err="1"/>
              <a:t>som</a:t>
            </a:r>
            <a:r>
              <a:rPr lang="cs-CZ" dirty="0"/>
              <a:t> </a:t>
            </a:r>
            <a:r>
              <a:rPr lang="cs-CZ" dirty="0" err="1"/>
              <a:t>skulle</a:t>
            </a:r>
            <a:r>
              <a:rPr lang="cs-CZ" dirty="0"/>
              <a:t> </a:t>
            </a:r>
            <a:r>
              <a:rPr lang="cs-CZ" dirty="0" err="1"/>
              <a:t>sendes</a:t>
            </a:r>
            <a:r>
              <a:rPr lang="cs-CZ" dirty="0"/>
              <a:t> til </a:t>
            </a:r>
            <a:r>
              <a:rPr lang="cs-CZ" dirty="0" err="1"/>
              <a:t>leirene</a:t>
            </a:r>
            <a:r>
              <a:rPr lang="nb-NO" dirty="0"/>
              <a:t> (november 1942)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EE786E-0A23-1162-35AA-194E44BF6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618" y="5914812"/>
            <a:ext cx="774259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3752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546</Words>
  <Application>Microsoft Office PowerPoint</Application>
  <PresentationFormat>Širokoúhlá obrazovka</PresentationFormat>
  <Paragraphs>65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Nansen-hjelpen:  et mislykket prosjekt?</vt:lpstr>
      <vt:lpstr>Odd Nansen</vt:lpstr>
      <vt:lpstr>Nansenhjelp for flyktninger og statsløse: </vt:lpstr>
      <vt:lpstr>Til Norge (oftest via Polen) april – oktober 39 På flukt i Norge:</vt:lpstr>
      <vt:lpstr>Prezentace aplikace PowerPoint</vt:lpstr>
      <vt:lpstr>Kirkegården i Sølsnes</vt:lpstr>
      <vt:lpstr>Leo Eitinger</vt:lpstr>
      <vt:lpstr>Prezentace aplikace PowerPoint</vt:lpstr>
      <vt:lpstr>Eitinger som vitne i saken mot V. Quisling</vt:lpstr>
      <vt:lpstr>Prezentace aplikace PowerPoint</vt:lpstr>
      <vt:lpstr>Prezentace aplikace PowerPoint</vt:lpstr>
      <vt:lpstr>Prezentace aplikace PowerPoint</vt:lpstr>
      <vt:lpstr>Lomnice u Tišnova oktober 2012</vt:lpstr>
      <vt:lpstr>Astrid Nøklebye Heiberg (1936 – 2020)</vt:lpstr>
      <vt:lpstr>Yad Vashem Righteous Among the Nations Spravedlivý mezi národy PL 6863, CZ 118, NO 67</vt:lpstr>
      <vt:lpstr>Prezentace aplikace PowerPoint</vt:lpstr>
      <vt:lpstr> Ingebjørg Sletten Fosstvedt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Nansen-hjelpen: et mislykket prosjekt?</dc:title>
  <dc:creator>Miluše Juříčková</dc:creator>
  <cp:lastModifiedBy>Miluše Juříčková</cp:lastModifiedBy>
  <cp:revision>9</cp:revision>
  <dcterms:created xsi:type="dcterms:W3CDTF">2022-06-19T09:30:58Z</dcterms:created>
  <dcterms:modified xsi:type="dcterms:W3CDTF">2023-10-31T20:11:37Z</dcterms:modified>
</cp:coreProperties>
</file>