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61" r:id="rId6"/>
    <p:sldId id="269" r:id="rId7"/>
    <p:sldId id="270" r:id="rId8"/>
    <p:sldId id="262" r:id="rId9"/>
    <p:sldId id="259" r:id="rId10"/>
    <p:sldId id="263" r:id="rId11"/>
    <p:sldId id="267" r:id="rId12"/>
    <p:sldId id="265" r:id="rId13"/>
    <p:sldId id="264" r:id="rId14"/>
    <p:sldId id="266"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9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07353-5294-42A4-BD59-8540636DC1D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9A8CFA6-2F12-40BE-95B7-232369137E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8CF9F84-1399-4F47-9190-A4E71A62D242}"/>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5" name="Zástupný symbol pro zápatí 4">
            <a:extLst>
              <a:ext uri="{FF2B5EF4-FFF2-40B4-BE49-F238E27FC236}">
                <a16:creationId xmlns:a16="http://schemas.microsoft.com/office/drawing/2014/main" id="{6B4153DB-5E94-4C3D-A61B-3D258AE7831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174A961-8285-43DF-9A62-C0A373557FC1}"/>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1153950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E6A56-F431-425D-86D9-82BDB28C7A9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0455913-9FB2-47D5-AC9E-422CC1EC05E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1ECEFA1-DAE2-4B25-8055-CB5B9303DC97}"/>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5" name="Zástupný symbol pro zápatí 4">
            <a:extLst>
              <a:ext uri="{FF2B5EF4-FFF2-40B4-BE49-F238E27FC236}">
                <a16:creationId xmlns:a16="http://schemas.microsoft.com/office/drawing/2014/main" id="{9A188A89-1451-4B56-BDD2-902C2F0C57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B96DAC4-DE1C-48B2-A7A6-3B9C2A0C99F6}"/>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228660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E97107A-4B66-42B2-BB59-88EF2A90B41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7BF451C-83AC-4041-A311-9AE8E2DC39F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EADC372-02A2-4FB0-9D31-96B862605E58}"/>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5" name="Zástupný symbol pro zápatí 4">
            <a:extLst>
              <a:ext uri="{FF2B5EF4-FFF2-40B4-BE49-F238E27FC236}">
                <a16:creationId xmlns:a16="http://schemas.microsoft.com/office/drawing/2014/main" id="{1320F11C-4561-4F68-8D34-50D16B4CBC1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F9D62B-1E09-4CC4-8E0B-8BC6A0896FFD}"/>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343344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5D097F-4AAF-4B84-8140-2B0B86D9219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125319E-DBA2-4D8C-B1E1-C850E61C298D}"/>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BFDB83A-EECB-4093-AF84-6B86F42CD526}"/>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5" name="Zástupný symbol pro zápatí 4">
            <a:extLst>
              <a:ext uri="{FF2B5EF4-FFF2-40B4-BE49-F238E27FC236}">
                <a16:creationId xmlns:a16="http://schemas.microsoft.com/office/drawing/2014/main" id="{5B886FAC-B13E-425B-86A6-B9151EE5EDE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A8A4FA9-0B24-4107-B7C0-5BDC2A0C7014}"/>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341066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5EBD5F-282B-4367-8EB4-6009D30EC9A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30FC7D0-36D1-426E-B0A9-7F6F93DFFC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77C58B8-0C7B-4B91-A704-E1BF23D467F4}"/>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5" name="Zástupný symbol pro zápatí 4">
            <a:extLst>
              <a:ext uri="{FF2B5EF4-FFF2-40B4-BE49-F238E27FC236}">
                <a16:creationId xmlns:a16="http://schemas.microsoft.com/office/drawing/2014/main" id="{4A187D97-E3D9-4B13-8ED8-F31D66B054B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4CC3E98-838F-4CB2-AF3E-12EA1CDF8690}"/>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3497952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9F9C88-637B-4795-8EED-10DB34F776D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842C18A-BD63-4C61-9979-3FDA94F7E9D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760A804-C8FD-4216-A7D6-F44F2AD42B2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97D6478-C21A-4618-B6F8-85251B9004F2}"/>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6" name="Zástupný symbol pro zápatí 5">
            <a:extLst>
              <a:ext uri="{FF2B5EF4-FFF2-40B4-BE49-F238E27FC236}">
                <a16:creationId xmlns:a16="http://schemas.microsoft.com/office/drawing/2014/main" id="{FD324880-CAE5-48A1-8640-C3278AF8686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0F69E4C-3AF8-4EFD-A8BA-41997663FA21}"/>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4110318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24DEE1-2C89-4138-ACC6-E7A06A802D0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F566016-49BB-48D9-9959-FF62AA6659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50B58E2-A57B-4E76-A8C1-D1C4293DB41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240A4BA-DDA4-4225-8B11-F684FDF620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0BED4A1-68E4-4A1F-AEDB-A978431F3416}"/>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1DA98B7-1B8D-45B3-8DA3-76266C21D169}"/>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8" name="Zástupný symbol pro zápatí 7">
            <a:extLst>
              <a:ext uri="{FF2B5EF4-FFF2-40B4-BE49-F238E27FC236}">
                <a16:creationId xmlns:a16="http://schemas.microsoft.com/office/drawing/2014/main" id="{B738D2A2-5194-4311-90C2-4B216137B29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019328A-7374-4AFB-A714-EB1868F68A44}"/>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4195547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A1DF1F-0790-49B5-8115-0EC4CF51F74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0D8A0A5-B27E-4DF1-B17C-35D8FE7C58CD}"/>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4" name="Zástupný symbol pro zápatí 3">
            <a:extLst>
              <a:ext uri="{FF2B5EF4-FFF2-40B4-BE49-F238E27FC236}">
                <a16:creationId xmlns:a16="http://schemas.microsoft.com/office/drawing/2014/main" id="{5DA744AF-77A2-46C8-8BA2-AFCA98ED647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5D3F932-4FFC-4232-8EE4-2663CABE060A}"/>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298344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FDE7E22-B914-43BD-884B-834559090DF1}"/>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3" name="Zástupný symbol pro zápatí 2">
            <a:extLst>
              <a:ext uri="{FF2B5EF4-FFF2-40B4-BE49-F238E27FC236}">
                <a16:creationId xmlns:a16="http://schemas.microsoft.com/office/drawing/2014/main" id="{A742481D-3E80-4F32-8D04-B0137FDDC60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A75AF0F-6478-40F7-9F33-B4E79F1A4081}"/>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1237517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5DCA93-ECB3-484D-B38C-D1F442B2D6B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82E1C11-BC40-48A0-93C7-D2DCBE2036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F263081-7E00-43EF-84DB-648D6D6E9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704DE77-85D6-42A1-815E-1C6D633FB484}"/>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6" name="Zástupný symbol pro zápatí 5">
            <a:extLst>
              <a:ext uri="{FF2B5EF4-FFF2-40B4-BE49-F238E27FC236}">
                <a16:creationId xmlns:a16="http://schemas.microsoft.com/office/drawing/2014/main" id="{9FDD10AC-C04A-4154-805F-DD11D505663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2AFB870-0244-4C0D-A26C-B87C2F5873FA}"/>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1629927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8E30E-838A-4914-BEF4-166B9FD36CE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90BAE8F-6D04-4432-AC81-06C35D4B6D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E916049-9F4F-4B48-9ED7-6722DBF4EF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B9A11E9-132A-43C8-94CE-D19AD065F8D5}"/>
              </a:ext>
            </a:extLst>
          </p:cNvPr>
          <p:cNvSpPr>
            <a:spLocks noGrp="1"/>
          </p:cNvSpPr>
          <p:nvPr>
            <p:ph type="dt" sz="half" idx="10"/>
          </p:nvPr>
        </p:nvSpPr>
        <p:spPr/>
        <p:txBody>
          <a:bodyPr/>
          <a:lstStyle/>
          <a:p>
            <a:fld id="{A61E6E50-B2CC-42E8-8183-0475D95C1582}" type="datetimeFigureOut">
              <a:rPr lang="cs-CZ" smtClean="0"/>
              <a:t>16.09.2023</a:t>
            </a:fld>
            <a:endParaRPr lang="cs-CZ"/>
          </a:p>
        </p:txBody>
      </p:sp>
      <p:sp>
        <p:nvSpPr>
          <p:cNvPr id="6" name="Zástupný symbol pro zápatí 5">
            <a:extLst>
              <a:ext uri="{FF2B5EF4-FFF2-40B4-BE49-F238E27FC236}">
                <a16:creationId xmlns:a16="http://schemas.microsoft.com/office/drawing/2014/main" id="{43036DD6-0F51-4B8A-B79A-D16DB8A4B6B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3EB854C-A896-4D74-A48B-D8F71AAAFED8}"/>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4588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E5ACE09-C35C-4C37-A9AF-6B2BEEA0F3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EB1A386-02AD-4723-BC77-CEBC0E3462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954D53-0C19-4E4B-9D77-4603429F56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E6E50-B2CC-42E8-8183-0475D95C1582}" type="datetimeFigureOut">
              <a:rPr lang="cs-CZ" smtClean="0"/>
              <a:t>16.09.2023</a:t>
            </a:fld>
            <a:endParaRPr lang="cs-CZ"/>
          </a:p>
        </p:txBody>
      </p:sp>
      <p:sp>
        <p:nvSpPr>
          <p:cNvPr id="5" name="Zástupný symbol pro zápatí 4">
            <a:extLst>
              <a:ext uri="{FF2B5EF4-FFF2-40B4-BE49-F238E27FC236}">
                <a16:creationId xmlns:a16="http://schemas.microsoft.com/office/drawing/2014/main" id="{602352BC-875F-41B4-A14F-8BF95C92AE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3F974AB-ACA9-49D8-944E-3227B8D50B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DEED2-0E49-4512-8B5B-CFCBFC397DBC}" type="slidenum">
              <a:rPr lang="cs-CZ" smtClean="0"/>
              <a:t>‹#›</a:t>
            </a:fld>
            <a:endParaRPr lang="cs-CZ"/>
          </a:p>
        </p:txBody>
      </p:sp>
    </p:spTree>
    <p:extLst>
      <p:ext uri="{BB962C8B-B14F-4D97-AF65-F5344CB8AC3E}">
        <p14:creationId xmlns:p14="http://schemas.microsoft.com/office/powerpoint/2010/main" val="2462721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1hHRswXcDM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QDkYjmlc6R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litteraturpriser.dk/aut/BKarenBlixen.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a.wikipedia.org/wiki/Kongens_Fald" TargetMode="External"/><Relationship Id="rId2" Type="http://schemas.openxmlformats.org/officeDocument/2006/relationships/hyperlink" Target="https://da.wikipedia.org/wiki/189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cs.wikipedia.org/wiki/1922" TargetMode="External"/><Relationship Id="rId13" Type="http://schemas.openxmlformats.org/officeDocument/2006/relationships/hyperlink" Target="https://cs.wikipedia.org/wiki/Darwinismus" TargetMode="External"/><Relationship Id="rId18" Type="http://schemas.openxmlformats.org/officeDocument/2006/relationships/hyperlink" Target="https://cs.wikipedia.org/wiki/Vikingov%C3%A9" TargetMode="External"/><Relationship Id="rId3" Type="http://schemas.openxmlformats.org/officeDocument/2006/relationships/hyperlink" Target="https://cs.wikipedia.org/wiki/1944" TargetMode="External"/><Relationship Id="rId7" Type="http://schemas.openxmlformats.org/officeDocument/2006/relationships/hyperlink" Target="https://cs.wikipedia.org/wiki/1908" TargetMode="External"/><Relationship Id="rId12" Type="http://schemas.openxmlformats.org/officeDocument/2006/relationships/hyperlink" Target="https://cs.wikipedia.org/wiki/Evropa" TargetMode="External"/><Relationship Id="rId17" Type="http://schemas.openxmlformats.org/officeDocument/2006/relationships/hyperlink" Target="https://cs.wikipedia.org/wiki/1912" TargetMode="External"/><Relationship Id="rId2" Type="http://schemas.openxmlformats.org/officeDocument/2006/relationships/hyperlink" Target="https://cs.wikipedia.org/wiki/1907" TargetMode="External"/><Relationship Id="rId16" Type="http://schemas.openxmlformats.org/officeDocument/2006/relationships/hyperlink" Target="https://cs.wikipedia.org/wiki/Starov%C4%9Bk%C3%BD_%C5%98%C3%ADm" TargetMode="External"/><Relationship Id="rId20" Type="http://schemas.openxmlformats.org/officeDocument/2006/relationships/hyperlink" Target="https://cs.wikipedia.org/wiki/Kry%C5%A1tof_Kolumbus" TargetMode="External"/><Relationship Id="rId1" Type="http://schemas.openxmlformats.org/officeDocument/2006/relationships/slideLayout" Target="../slideLayouts/slideLayout2.xml"/><Relationship Id="rId6" Type="http://schemas.openxmlformats.org/officeDocument/2006/relationships/hyperlink" Target="https://cs.wikipedia.org/wiki/Pr%C3%B3za" TargetMode="External"/><Relationship Id="rId11" Type="http://schemas.openxmlformats.org/officeDocument/2006/relationships/hyperlink" Target="https://cs.wikipedia.org/wiki/15._stolet%C3%AD" TargetMode="External"/><Relationship Id="rId5" Type="http://schemas.openxmlformats.org/officeDocument/2006/relationships/hyperlink" Target="https://cs.wikipedia.org/wiki/Skica_(literatura)" TargetMode="External"/><Relationship Id="rId15" Type="http://schemas.openxmlformats.org/officeDocument/2006/relationships/hyperlink" Target="https://cs.wikipedia.org/wiki/M%C3%BDtus" TargetMode="External"/><Relationship Id="rId10" Type="http://schemas.openxmlformats.org/officeDocument/2006/relationships/hyperlink" Target="https://cs.wikipedia.org/wiki/Doba_ledov%C3%A1" TargetMode="External"/><Relationship Id="rId19" Type="http://schemas.openxmlformats.org/officeDocument/2006/relationships/hyperlink" Target="https://cs.wikipedia.org/wiki/Amerika" TargetMode="External"/><Relationship Id="rId4" Type="http://schemas.openxmlformats.org/officeDocument/2006/relationships/hyperlink" Target="https://cs.wikipedia.org/wiki/Esej" TargetMode="External"/><Relationship Id="rId9" Type="http://schemas.openxmlformats.org/officeDocument/2006/relationships/hyperlink" Target="https://cs.wikipedia.org/wiki/Rom%C3%A1n" TargetMode="External"/><Relationship Id="rId14" Type="http://schemas.openxmlformats.org/officeDocument/2006/relationships/hyperlink" Target="https://cs.wikipedia.org/wiki/1919"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a.wikipedia.org/wiki/Bille_August" TargetMode="External"/><Relationship Id="rId2" Type="http://schemas.openxmlformats.org/officeDocument/2006/relationships/hyperlink" Target="https://da.wikipedia.org/wiki/Pelle_Erobreren_(film)"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da.wikipedia.org/wiki/1989" TargetMode="External"/><Relationship Id="rId4" Type="http://schemas.openxmlformats.org/officeDocument/2006/relationships/hyperlink" Target="https://da.wikipedia.org/wiki/Oscar-uddel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A7916B-8042-47A1-8A8C-600A3875C8C4}"/>
              </a:ext>
            </a:extLst>
          </p:cNvPr>
          <p:cNvSpPr>
            <a:spLocks noGrp="1"/>
          </p:cNvSpPr>
          <p:nvPr>
            <p:ph type="ctrTitle"/>
          </p:nvPr>
        </p:nvSpPr>
        <p:spPr>
          <a:ln w="57150">
            <a:solidFill>
              <a:srgbClr val="0070C0"/>
            </a:solidFill>
          </a:ln>
        </p:spPr>
        <p:txBody>
          <a:bodyPr/>
          <a:lstStyle/>
          <a:p>
            <a:r>
              <a:rPr lang="cs-CZ" dirty="0" err="1"/>
              <a:t>Dansk</a:t>
            </a:r>
            <a:r>
              <a:rPr lang="cs-CZ" dirty="0"/>
              <a:t> - </a:t>
            </a:r>
            <a:r>
              <a:rPr lang="cs-CZ" dirty="0" err="1"/>
              <a:t>overview</a:t>
            </a:r>
            <a:endParaRPr lang="cs-CZ" dirty="0"/>
          </a:p>
        </p:txBody>
      </p:sp>
      <p:sp>
        <p:nvSpPr>
          <p:cNvPr id="3" name="Podnadpis 2">
            <a:extLst>
              <a:ext uri="{FF2B5EF4-FFF2-40B4-BE49-F238E27FC236}">
                <a16:creationId xmlns:a16="http://schemas.microsoft.com/office/drawing/2014/main" id="{B925BB0A-284B-4557-87D5-8D09675AF8B6}"/>
              </a:ext>
            </a:extLst>
          </p:cNvPr>
          <p:cNvSpPr>
            <a:spLocks noGrp="1"/>
          </p:cNvSpPr>
          <p:nvPr>
            <p:ph type="subTitle" idx="1"/>
          </p:nvPr>
        </p:nvSpPr>
        <p:spPr/>
        <p:txBody>
          <a:bodyPr/>
          <a:lstStyle/>
          <a:p>
            <a:r>
              <a:rPr lang="cs-CZ" dirty="0" err="1"/>
              <a:t>bl</a:t>
            </a:r>
            <a:r>
              <a:rPr lang="cs-CZ" dirty="0"/>
              <a:t>. a. </a:t>
            </a:r>
            <a:r>
              <a:rPr lang="cs-CZ" dirty="0" err="1"/>
              <a:t>Nobelprisen</a:t>
            </a:r>
            <a:endParaRPr lang="cs-CZ" dirty="0"/>
          </a:p>
        </p:txBody>
      </p:sp>
    </p:spTree>
    <p:extLst>
      <p:ext uri="{BB962C8B-B14F-4D97-AF65-F5344CB8AC3E}">
        <p14:creationId xmlns:p14="http://schemas.microsoft.com/office/powerpoint/2010/main" val="3361314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CF348B-B13F-45C0-8774-26776A9CA2F4}"/>
              </a:ext>
            </a:extLst>
          </p:cNvPr>
          <p:cNvSpPr>
            <a:spLocks noGrp="1"/>
          </p:cNvSpPr>
          <p:nvPr>
            <p:ph type="title"/>
          </p:nvPr>
        </p:nvSpPr>
        <p:spPr>
          <a:solidFill>
            <a:srgbClr val="FFC000"/>
          </a:solidFill>
        </p:spPr>
        <p:txBody>
          <a:bodyPr/>
          <a:lstStyle/>
          <a:p>
            <a:r>
              <a:rPr lang="nb-NO" dirty="0"/>
              <a:t>Tove DITLEVSEN</a:t>
            </a:r>
            <a:r>
              <a:rPr lang="cs-CZ" dirty="0"/>
              <a:t>  1917-1976</a:t>
            </a:r>
          </a:p>
        </p:txBody>
      </p:sp>
      <p:sp>
        <p:nvSpPr>
          <p:cNvPr id="3" name="Zástupný obsah 2">
            <a:extLst>
              <a:ext uri="{FF2B5EF4-FFF2-40B4-BE49-F238E27FC236}">
                <a16:creationId xmlns:a16="http://schemas.microsoft.com/office/drawing/2014/main" id="{AF1FE7E3-C30D-442F-8D76-1673D88A7760}"/>
              </a:ext>
            </a:extLst>
          </p:cNvPr>
          <p:cNvSpPr>
            <a:spLocks noGrp="1"/>
          </p:cNvSpPr>
          <p:nvPr>
            <p:ph idx="1"/>
          </p:nvPr>
        </p:nvSpPr>
        <p:spPr/>
        <p:txBody>
          <a:bodyPr/>
          <a:lstStyle/>
          <a:p>
            <a:r>
              <a:rPr lang="cs-CZ" u="sng" dirty="0" err="1">
                <a:solidFill>
                  <a:srgbClr val="00B050"/>
                </a:solidFill>
                <a:hlinkClick r:id="rId2">
                  <a:extLst>
                    <a:ext uri="{A12FA001-AC4F-418D-AE19-62706E023703}">
                      <ahyp:hlinkClr xmlns:ahyp="http://schemas.microsoft.com/office/drawing/2018/hyperlinkcolor" val="tx"/>
                    </a:ext>
                  </a:extLst>
                </a:hlinkClick>
              </a:rPr>
              <a:t>Document</a:t>
            </a:r>
            <a:endParaRPr lang="cs-CZ" u="sng" dirty="0">
              <a:solidFill>
                <a:srgbClr val="00B050"/>
              </a:solidFill>
              <a:hlinkClick r:id="rId2">
                <a:extLst>
                  <a:ext uri="{A12FA001-AC4F-418D-AE19-62706E023703}">
                    <ahyp:hlinkClr xmlns:ahyp="http://schemas.microsoft.com/office/drawing/2018/hyperlinkcolor" val="tx"/>
                  </a:ext>
                </a:extLst>
              </a:hlinkClick>
            </a:endParaRPr>
          </a:p>
          <a:p>
            <a:r>
              <a:rPr lang="cs-CZ" dirty="0">
                <a:solidFill>
                  <a:srgbClr val="0563C1"/>
                </a:solidFill>
                <a:hlinkClick r:id="rId2">
                  <a:extLst>
                    <a:ext uri="{A12FA001-AC4F-418D-AE19-62706E023703}">
                      <ahyp:hlinkClr xmlns:ahyp="http://schemas.microsoft.com/office/drawing/2018/hyperlinkcolor" val="tx"/>
                    </a:ext>
                  </a:extLst>
                </a:hlinkClick>
              </a:rPr>
              <a:t>https://www.youtube.com/watch?v=gLtGHO-FuwE</a:t>
            </a:r>
          </a:p>
          <a:p>
            <a:r>
              <a:rPr lang="cs-CZ" dirty="0" err="1">
                <a:solidFill>
                  <a:srgbClr val="00B050"/>
                </a:solidFill>
                <a:hlinkClick r:id="rId2">
                  <a:extLst>
                    <a:ext uri="{A12FA001-AC4F-418D-AE19-62706E023703}">
                      <ahyp:hlinkClr xmlns:ahyp="http://schemas.microsoft.com/office/drawing/2018/hyperlinkcolor" val="tx"/>
                    </a:ext>
                  </a:extLst>
                </a:hlinkClick>
              </a:rPr>
              <a:t>engelsk</a:t>
            </a:r>
            <a:endParaRPr lang="cs-CZ" dirty="0">
              <a:solidFill>
                <a:srgbClr val="00B050"/>
              </a:solidFill>
              <a:hlinkClick r:id="rId2">
                <a:extLst>
                  <a:ext uri="{A12FA001-AC4F-418D-AE19-62706E023703}">
                    <ahyp:hlinkClr xmlns:ahyp="http://schemas.microsoft.com/office/drawing/2018/hyperlinkcolor" val="tx"/>
                  </a:ext>
                </a:extLst>
              </a:hlinkClick>
            </a:endParaRPr>
          </a:p>
          <a:p>
            <a:r>
              <a:rPr lang="cs-CZ" dirty="0">
                <a:solidFill>
                  <a:srgbClr val="0563C1"/>
                </a:solidFill>
                <a:hlinkClick r:id="rId2">
                  <a:extLst>
                    <a:ext uri="{A12FA001-AC4F-418D-AE19-62706E023703}">
                      <ahyp:hlinkClr xmlns:ahyp="http://schemas.microsoft.com/office/drawing/2018/hyperlinkcolor" val="tx"/>
                    </a:ext>
                  </a:extLst>
                </a:hlinkClick>
              </a:rPr>
              <a:t>https://www.youtube.com/watch?v=1hHRswXcDM0</a:t>
            </a:r>
            <a:endParaRPr lang="cs-CZ" dirty="0"/>
          </a:p>
          <a:p>
            <a:endParaRPr lang="cs-CZ" dirty="0"/>
          </a:p>
          <a:p>
            <a:endParaRPr lang="nb-NO" dirty="0"/>
          </a:p>
          <a:p>
            <a:endParaRPr lang="cs-CZ" dirty="0"/>
          </a:p>
        </p:txBody>
      </p:sp>
    </p:spTree>
    <p:extLst>
      <p:ext uri="{BB962C8B-B14F-4D97-AF65-F5344CB8AC3E}">
        <p14:creationId xmlns:p14="http://schemas.microsoft.com/office/powerpoint/2010/main" val="3279889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5857BC-8C9D-48C7-A55D-C94037A4DFE6}"/>
              </a:ext>
            </a:extLst>
          </p:cNvPr>
          <p:cNvSpPr>
            <a:spLocks noGrp="1"/>
          </p:cNvSpPr>
          <p:nvPr>
            <p:ph type="title"/>
          </p:nvPr>
        </p:nvSpPr>
        <p:spPr/>
        <p:txBody>
          <a:bodyPr/>
          <a:lstStyle/>
          <a:p>
            <a:r>
              <a:rPr lang="cs-CZ" dirty="0" err="1"/>
              <a:t>romaner</a:t>
            </a:r>
            <a:endParaRPr lang="cs-CZ" dirty="0"/>
          </a:p>
        </p:txBody>
      </p:sp>
      <p:sp>
        <p:nvSpPr>
          <p:cNvPr id="3" name="Zástupný obsah 2">
            <a:extLst>
              <a:ext uri="{FF2B5EF4-FFF2-40B4-BE49-F238E27FC236}">
                <a16:creationId xmlns:a16="http://schemas.microsoft.com/office/drawing/2014/main" id="{193D4972-558E-4ED6-869C-87DBED797648}"/>
              </a:ext>
            </a:extLst>
          </p:cNvPr>
          <p:cNvSpPr>
            <a:spLocks noGrp="1"/>
          </p:cNvSpPr>
          <p:nvPr>
            <p:ph idx="1"/>
          </p:nvPr>
        </p:nvSpPr>
        <p:spPr/>
        <p:txBody>
          <a:bodyPr/>
          <a:lstStyle/>
          <a:p>
            <a:r>
              <a:rPr lang="cs-CZ" dirty="0" err="1"/>
              <a:t>Barndommens</a:t>
            </a:r>
            <a:r>
              <a:rPr lang="cs-CZ" dirty="0"/>
              <a:t> </a:t>
            </a:r>
            <a:r>
              <a:rPr lang="cs-CZ" dirty="0" err="1"/>
              <a:t>gade</a:t>
            </a:r>
            <a:r>
              <a:rPr lang="cs-CZ" dirty="0"/>
              <a:t> 1943</a:t>
            </a:r>
          </a:p>
          <a:p>
            <a:r>
              <a:rPr lang="cs-CZ" dirty="0" err="1"/>
              <a:t>Gift</a:t>
            </a:r>
            <a:r>
              <a:rPr lang="cs-CZ" dirty="0"/>
              <a:t> 1971</a:t>
            </a:r>
          </a:p>
          <a:p>
            <a:r>
              <a:rPr lang="cs-CZ" dirty="0"/>
              <a:t>                                                                          </a:t>
            </a:r>
          </a:p>
          <a:p>
            <a:r>
              <a:rPr lang="cs-CZ" dirty="0"/>
              <a:t>    kom </a:t>
            </a:r>
            <a:r>
              <a:rPr lang="cs-CZ" dirty="0" err="1"/>
              <a:t>ut</a:t>
            </a:r>
            <a:r>
              <a:rPr lang="cs-CZ" dirty="0"/>
              <a:t> p</a:t>
            </a:r>
            <a:r>
              <a:rPr lang="nb-NO" dirty="0"/>
              <a:t>å tsjekkisk</a:t>
            </a:r>
          </a:p>
          <a:p>
            <a:r>
              <a:rPr lang="nb-NO" i="1" dirty="0"/>
              <a:t>Koda</a:t>
            </a:r>
            <a:r>
              <a:rPr lang="cs-CZ" i="1" dirty="0" err="1"/>
              <a:t>ňská</a:t>
            </a:r>
            <a:r>
              <a:rPr lang="cs-CZ" i="1" dirty="0"/>
              <a:t> trilogie</a:t>
            </a:r>
            <a:r>
              <a:rPr lang="cs-CZ" dirty="0"/>
              <a:t>. Brno: Host 2002 (</a:t>
            </a:r>
            <a:r>
              <a:rPr lang="cs-CZ" dirty="0" err="1"/>
              <a:t>transl</a:t>
            </a:r>
            <a:r>
              <a:rPr lang="cs-CZ" dirty="0"/>
              <a:t>. L. </a:t>
            </a:r>
            <a:r>
              <a:rPr lang="cs-CZ" dirty="0" err="1"/>
              <a:t>Halounová</a:t>
            </a:r>
            <a:r>
              <a:rPr lang="cs-CZ" dirty="0"/>
              <a:t>)                                                                               </a:t>
            </a:r>
          </a:p>
        </p:txBody>
      </p:sp>
    </p:spTree>
    <p:extLst>
      <p:ext uri="{BB962C8B-B14F-4D97-AF65-F5344CB8AC3E}">
        <p14:creationId xmlns:p14="http://schemas.microsoft.com/office/powerpoint/2010/main" val="61348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BF1398-91D4-462B-8250-D0D167D45F60}"/>
              </a:ext>
            </a:extLst>
          </p:cNvPr>
          <p:cNvSpPr>
            <a:spLocks noGrp="1"/>
          </p:cNvSpPr>
          <p:nvPr>
            <p:ph type="title"/>
          </p:nvPr>
        </p:nvSpPr>
        <p:spPr/>
        <p:txBody>
          <a:bodyPr/>
          <a:lstStyle/>
          <a:p>
            <a:r>
              <a:rPr lang="cs-CZ" dirty="0" err="1"/>
              <a:t>digt</a:t>
            </a:r>
            <a:endParaRPr lang="cs-CZ" dirty="0"/>
          </a:p>
        </p:txBody>
      </p:sp>
      <p:sp>
        <p:nvSpPr>
          <p:cNvPr id="3" name="Zástupný obsah 2">
            <a:extLst>
              <a:ext uri="{FF2B5EF4-FFF2-40B4-BE49-F238E27FC236}">
                <a16:creationId xmlns:a16="http://schemas.microsoft.com/office/drawing/2014/main" id="{76699144-F044-4A8A-8672-5F1B3C9CE7F1}"/>
              </a:ext>
            </a:extLst>
          </p:cNvPr>
          <p:cNvSpPr>
            <a:spLocks noGrp="1"/>
          </p:cNvSpPr>
          <p:nvPr>
            <p:ph idx="1"/>
          </p:nvPr>
        </p:nvSpPr>
        <p:spPr/>
        <p:txBody>
          <a:bodyPr/>
          <a:lstStyle/>
          <a:p>
            <a:r>
              <a:rPr lang="da-DK" b="0" i="1" dirty="0">
                <a:solidFill>
                  <a:srgbClr val="222222"/>
                </a:solidFill>
                <a:effectLst/>
                <a:latin typeface="-apple-system"/>
              </a:rPr>
              <a:t>Der er to mænd i verden,</a:t>
            </a:r>
            <a:br>
              <a:rPr lang="da-DK" b="0" i="1" dirty="0">
                <a:solidFill>
                  <a:srgbClr val="222222"/>
                </a:solidFill>
                <a:effectLst/>
                <a:latin typeface="-apple-system"/>
              </a:rPr>
            </a:br>
            <a:r>
              <a:rPr lang="da-DK" b="0" i="1" dirty="0">
                <a:solidFill>
                  <a:srgbClr val="222222"/>
                </a:solidFill>
                <a:effectLst/>
                <a:latin typeface="-apple-system"/>
              </a:rPr>
              <a:t>der bestandig krydser min vej,</a:t>
            </a:r>
            <a:br>
              <a:rPr lang="da-DK" b="0" i="1" dirty="0">
                <a:solidFill>
                  <a:srgbClr val="222222"/>
                </a:solidFill>
                <a:effectLst/>
                <a:latin typeface="-apple-system"/>
              </a:rPr>
            </a:br>
            <a:r>
              <a:rPr lang="da-DK" b="0" i="1" dirty="0">
                <a:solidFill>
                  <a:srgbClr val="222222"/>
                </a:solidFill>
                <a:effectLst/>
                <a:latin typeface="-apple-system"/>
              </a:rPr>
              <a:t>den ene er ham jeg elsker,</a:t>
            </a:r>
            <a:br>
              <a:rPr lang="da-DK" b="0" i="1" dirty="0">
                <a:solidFill>
                  <a:srgbClr val="222222"/>
                </a:solidFill>
                <a:effectLst/>
                <a:latin typeface="-apple-system"/>
              </a:rPr>
            </a:br>
            <a:r>
              <a:rPr lang="da-DK" b="0" i="1" dirty="0">
                <a:solidFill>
                  <a:srgbClr val="222222"/>
                </a:solidFill>
                <a:effectLst/>
                <a:latin typeface="-apple-system"/>
              </a:rPr>
              <a:t>den anden elsker mig.</a:t>
            </a:r>
          </a:p>
          <a:p>
            <a:endParaRPr lang="cs-CZ" dirty="0"/>
          </a:p>
        </p:txBody>
      </p:sp>
    </p:spTree>
    <p:extLst>
      <p:ext uri="{BB962C8B-B14F-4D97-AF65-F5344CB8AC3E}">
        <p14:creationId xmlns:p14="http://schemas.microsoft.com/office/powerpoint/2010/main" val="3762261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DE5F13-3956-4C45-ACCD-A49000B24704}"/>
              </a:ext>
            </a:extLst>
          </p:cNvPr>
          <p:cNvSpPr>
            <a:spLocks noGrp="1"/>
          </p:cNvSpPr>
          <p:nvPr>
            <p:ph type="title"/>
          </p:nvPr>
        </p:nvSpPr>
        <p:spPr/>
        <p:txBody>
          <a:bodyPr/>
          <a:lstStyle/>
          <a:p>
            <a:r>
              <a:rPr lang="cs-CZ" dirty="0" err="1"/>
              <a:t>digt</a:t>
            </a:r>
            <a:endParaRPr lang="cs-CZ" dirty="0"/>
          </a:p>
        </p:txBody>
      </p:sp>
      <p:sp>
        <p:nvSpPr>
          <p:cNvPr id="3" name="Zástupný obsah 2">
            <a:extLst>
              <a:ext uri="{FF2B5EF4-FFF2-40B4-BE49-F238E27FC236}">
                <a16:creationId xmlns:a16="http://schemas.microsoft.com/office/drawing/2014/main" id="{F4F758DD-151D-449D-BAAF-F155E17FF052}"/>
              </a:ext>
            </a:extLst>
          </p:cNvPr>
          <p:cNvSpPr>
            <a:spLocks noGrp="1"/>
          </p:cNvSpPr>
          <p:nvPr>
            <p:ph idx="1"/>
          </p:nvPr>
        </p:nvSpPr>
        <p:spPr/>
        <p:txBody>
          <a:bodyPr/>
          <a:lstStyle/>
          <a:p>
            <a:r>
              <a:rPr lang="da-DK" b="0" i="1" dirty="0">
                <a:solidFill>
                  <a:srgbClr val="222222"/>
                </a:solidFill>
                <a:effectLst/>
                <a:latin typeface="-apple-system"/>
              </a:rPr>
              <a:t>Der brænder et lys i natten,</a:t>
            </a:r>
            <a:br>
              <a:rPr lang="da-DK" b="0" i="1" dirty="0">
                <a:solidFill>
                  <a:srgbClr val="222222"/>
                </a:solidFill>
                <a:effectLst/>
                <a:latin typeface="-apple-system"/>
              </a:rPr>
            </a:br>
            <a:r>
              <a:rPr lang="da-DK" b="0" i="1" dirty="0">
                <a:solidFill>
                  <a:srgbClr val="222222"/>
                </a:solidFill>
                <a:effectLst/>
                <a:latin typeface="-apple-system"/>
              </a:rPr>
              <a:t>det bræder alene for mig,</a:t>
            </a:r>
            <a:br>
              <a:rPr lang="da-DK" b="0" i="1" dirty="0">
                <a:solidFill>
                  <a:srgbClr val="222222"/>
                </a:solidFill>
                <a:effectLst/>
                <a:latin typeface="-apple-system"/>
              </a:rPr>
            </a:br>
            <a:r>
              <a:rPr lang="da-DK" b="0" i="1" dirty="0">
                <a:solidFill>
                  <a:srgbClr val="222222"/>
                </a:solidFill>
                <a:effectLst/>
                <a:latin typeface="-apple-system"/>
              </a:rPr>
              <a:t>og puster jeg til det, så flammer det op,</a:t>
            </a:r>
            <a:br>
              <a:rPr lang="da-DK" b="0" i="1" dirty="0">
                <a:solidFill>
                  <a:srgbClr val="222222"/>
                </a:solidFill>
                <a:effectLst/>
                <a:latin typeface="-apple-system"/>
              </a:rPr>
            </a:br>
            <a:r>
              <a:rPr lang="da-DK" b="0" i="1" dirty="0">
                <a:solidFill>
                  <a:srgbClr val="222222"/>
                </a:solidFill>
                <a:effectLst/>
                <a:latin typeface="-apple-system"/>
              </a:rPr>
              <a:t>og flammer alene for mig.</a:t>
            </a:r>
            <a:br>
              <a:rPr lang="da-DK" b="0" i="1" dirty="0">
                <a:solidFill>
                  <a:srgbClr val="222222"/>
                </a:solidFill>
                <a:effectLst/>
                <a:latin typeface="-apple-system"/>
              </a:rPr>
            </a:br>
            <a:r>
              <a:rPr lang="da-DK" b="0" i="1" dirty="0">
                <a:solidFill>
                  <a:srgbClr val="222222"/>
                </a:solidFill>
                <a:effectLst/>
                <a:latin typeface="-apple-system"/>
              </a:rPr>
              <a:t>Men taler du stille, og hvisker du tyst,</a:t>
            </a:r>
            <a:br>
              <a:rPr lang="da-DK" b="0" i="1" dirty="0">
                <a:solidFill>
                  <a:srgbClr val="222222"/>
                </a:solidFill>
                <a:effectLst/>
                <a:latin typeface="-apple-system"/>
              </a:rPr>
            </a:br>
            <a:r>
              <a:rPr lang="da-DK" b="0" i="1" dirty="0">
                <a:solidFill>
                  <a:srgbClr val="222222"/>
                </a:solidFill>
                <a:effectLst/>
                <a:latin typeface="-apple-system"/>
              </a:rPr>
              <a:t>er lyset pludseligt mere end lyst</a:t>
            </a:r>
            <a:br>
              <a:rPr lang="da-DK" b="0" i="1" dirty="0">
                <a:solidFill>
                  <a:srgbClr val="222222"/>
                </a:solidFill>
                <a:effectLst/>
                <a:latin typeface="-apple-system"/>
              </a:rPr>
            </a:br>
            <a:r>
              <a:rPr lang="da-DK" b="0" i="1" dirty="0">
                <a:solidFill>
                  <a:srgbClr val="222222"/>
                </a:solidFill>
                <a:effectLst/>
                <a:latin typeface="-apple-system"/>
              </a:rPr>
              <a:t>og brænder dybt i mit eget bryst,</a:t>
            </a:r>
            <a:br>
              <a:rPr lang="da-DK" b="0" i="1" dirty="0">
                <a:solidFill>
                  <a:srgbClr val="222222"/>
                </a:solidFill>
                <a:effectLst/>
                <a:latin typeface="-apple-system"/>
              </a:rPr>
            </a:br>
            <a:r>
              <a:rPr lang="da-DK" b="0" i="1" dirty="0">
                <a:solidFill>
                  <a:srgbClr val="222222"/>
                </a:solidFill>
                <a:effectLst/>
                <a:latin typeface="-apple-system"/>
              </a:rPr>
              <a:t>alene for dig</a:t>
            </a:r>
          </a:p>
          <a:p>
            <a:endParaRPr lang="cs-CZ" dirty="0"/>
          </a:p>
        </p:txBody>
      </p:sp>
    </p:spTree>
    <p:extLst>
      <p:ext uri="{BB962C8B-B14F-4D97-AF65-F5344CB8AC3E}">
        <p14:creationId xmlns:p14="http://schemas.microsoft.com/office/powerpoint/2010/main" val="3981592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D06FA7-A7F9-4636-9676-045B69A990F2}"/>
              </a:ext>
            </a:extLst>
          </p:cNvPr>
          <p:cNvSpPr>
            <a:spLocks noGrp="1"/>
          </p:cNvSpPr>
          <p:nvPr>
            <p:ph type="title"/>
          </p:nvPr>
        </p:nvSpPr>
        <p:spPr>
          <a:solidFill>
            <a:schemeClr val="accent5">
              <a:lumMod val="20000"/>
              <a:lumOff val="80000"/>
            </a:schemeClr>
          </a:solidFill>
        </p:spPr>
        <p:txBody>
          <a:bodyPr/>
          <a:lstStyle/>
          <a:p>
            <a:r>
              <a:rPr lang="cs-CZ" dirty="0" err="1"/>
              <a:t>Egen</a:t>
            </a:r>
            <a:r>
              <a:rPr lang="cs-CZ" dirty="0"/>
              <a:t> </a:t>
            </a:r>
            <a:r>
              <a:rPr lang="cs-CZ" dirty="0" err="1"/>
              <a:t>stemme</a:t>
            </a:r>
            <a:r>
              <a:rPr lang="cs-CZ" dirty="0"/>
              <a:t> </a:t>
            </a:r>
            <a:r>
              <a:rPr lang="cs-CZ" dirty="0" err="1"/>
              <a:t>av</a:t>
            </a:r>
            <a:r>
              <a:rPr lang="cs-CZ" dirty="0"/>
              <a:t> </a:t>
            </a:r>
            <a:r>
              <a:rPr lang="cs-CZ" dirty="0" err="1"/>
              <a:t>Tove</a:t>
            </a:r>
            <a:r>
              <a:rPr lang="cs-CZ" dirty="0"/>
              <a:t> </a:t>
            </a:r>
            <a:r>
              <a:rPr lang="cs-CZ" dirty="0" err="1"/>
              <a:t>Ditlevsen</a:t>
            </a:r>
            <a:endParaRPr lang="cs-CZ" dirty="0"/>
          </a:p>
        </p:txBody>
      </p:sp>
      <p:sp>
        <p:nvSpPr>
          <p:cNvPr id="3" name="Zástupný obsah 2">
            <a:extLst>
              <a:ext uri="{FF2B5EF4-FFF2-40B4-BE49-F238E27FC236}">
                <a16:creationId xmlns:a16="http://schemas.microsoft.com/office/drawing/2014/main" id="{9649D463-565D-4BBC-A7F9-B065B93A7DAE}"/>
              </a:ext>
            </a:extLst>
          </p:cNvPr>
          <p:cNvSpPr>
            <a:spLocks noGrp="1"/>
          </p:cNvSpPr>
          <p:nvPr>
            <p:ph idx="1"/>
          </p:nvPr>
        </p:nvSpPr>
        <p:spPr/>
        <p:txBody>
          <a:bodyPr/>
          <a:lstStyle/>
          <a:p>
            <a:r>
              <a:rPr lang="cs-CZ" dirty="0">
                <a:hlinkClick r:id="rId2"/>
              </a:rPr>
              <a:t>https://www.youtube.com/watch?v=QDkYjmlc6R4</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985635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DB8FC6-29A5-44A1-91EC-9C26BEA7B89D}"/>
              </a:ext>
            </a:extLst>
          </p:cNvPr>
          <p:cNvSpPr>
            <a:spLocks noGrp="1"/>
          </p:cNvSpPr>
          <p:nvPr>
            <p:ph type="title"/>
          </p:nvPr>
        </p:nvSpPr>
        <p:spPr/>
        <p:txBody>
          <a:bodyPr/>
          <a:lstStyle/>
          <a:p>
            <a:r>
              <a:rPr lang="cs-CZ" dirty="0"/>
              <a:t>http://www.litteraturpriser.dk/littnob.htm</a:t>
            </a:r>
          </a:p>
        </p:txBody>
      </p:sp>
      <p:sp>
        <p:nvSpPr>
          <p:cNvPr id="3" name="Zástupný obsah 2">
            <a:extLst>
              <a:ext uri="{FF2B5EF4-FFF2-40B4-BE49-F238E27FC236}">
                <a16:creationId xmlns:a16="http://schemas.microsoft.com/office/drawing/2014/main" id="{A0758226-73CE-45A1-9550-E2BCABDFCB37}"/>
              </a:ext>
            </a:extLst>
          </p:cNvPr>
          <p:cNvSpPr>
            <a:spLocks noGrp="1"/>
          </p:cNvSpPr>
          <p:nvPr>
            <p:ph idx="1"/>
          </p:nvPr>
        </p:nvSpPr>
        <p:spPr/>
        <p:txBody>
          <a:bodyPr/>
          <a:lstStyle/>
          <a:p>
            <a:r>
              <a:rPr lang="da-DK" b="0" i="0" dirty="0">
                <a:solidFill>
                  <a:srgbClr val="000000"/>
                </a:solidFill>
                <a:effectLst/>
                <a:latin typeface="Verdana" panose="020B0604030504040204" pitchFamily="34" charset="0"/>
              </a:rPr>
              <a:t>Det er almindelig kendt, at </a:t>
            </a:r>
            <a:r>
              <a:rPr lang="da-DK" b="0" i="0" u="sng" dirty="0">
                <a:solidFill>
                  <a:srgbClr val="000066"/>
                </a:solidFill>
                <a:effectLst/>
                <a:latin typeface="Verdana" panose="020B0604030504040204" pitchFamily="34" charset="0"/>
                <a:hlinkClick r:id="rId2"/>
              </a:rPr>
              <a:t>Karen Blixen</a:t>
            </a:r>
            <a:r>
              <a:rPr lang="da-DK" b="0" i="0" dirty="0">
                <a:solidFill>
                  <a:srgbClr val="000000"/>
                </a:solidFill>
                <a:effectLst/>
                <a:latin typeface="Verdana" panose="020B0604030504040204" pitchFamily="34" charset="0"/>
              </a:rPr>
              <a:t> (1885-1962) var kandidat i flere år i 50'erne. I 1959 var hun indstillet af Svenska akademiens Nobelkomité, men Det svenske Akademi gav trods dette prisen til den italienske forfatter Salvatore Quasimodo, måske for at forhindre beskyldninger om at skandinaver var i overtal blandt modtagerne. Da Hemingway i 1954 modtog prisen, sagde han, at han godt kunne have ventet til Isak Dinesen (pseudonymet hvorunder Syv fantastiske fortællinger blev udgivet) havde modtaget prisen.</a:t>
            </a:r>
            <a:endParaRPr lang="cs-CZ" dirty="0"/>
          </a:p>
        </p:txBody>
      </p:sp>
    </p:spTree>
    <p:extLst>
      <p:ext uri="{BB962C8B-B14F-4D97-AF65-F5344CB8AC3E}">
        <p14:creationId xmlns:p14="http://schemas.microsoft.com/office/powerpoint/2010/main" val="3557940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F6DCB6-95F2-4939-98B2-BAAFE3A88FBA}"/>
              </a:ext>
            </a:extLst>
          </p:cNvPr>
          <p:cNvSpPr>
            <a:spLocks noGrp="1"/>
          </p:cNvSpPr>
          <p:nvPr>
            <p:ph type="title"/>
          </p:nvPr>
        </p:nvSpPr>
        <p:spPr>
          <a:solidFill>
            <a:schemeClr val="accent1">
              <a:lumMod val="20000"/>
              <a:lumOff val="80000"/>
            </a:schemeClr>
          </a:solidFill>
        </p:spPr>
        <p:txBody>
          <a:bodyPr/>
          <a:lstStyle/>
          <a:p>
            <a:r>
              <a:rPr lang="cs-CZ" dirty="0"/>
              <a:t>1917 </a:t>
            </a:r>
            <a:r>
              <a:rPr lang="cs-CZ" dirty="0" err="1"/>
              <a:t>ble</a:t>
            </a:r>
            <a:r>
              <a:rPr lang="cs-CZ" dirty="0"/>
              <a:t> </a:t>
            </a:r>
            <a:r>
              <a:rPr lang="cs-CZ" dirty="0" err="1"/>
              <a:t>Nobelprisen</a:t>
            </a:r>
            <a:r>
              <a:rPr lang="cs-CZ" dirty="0"/>
              <a:t> delt </a:t>
            </a:r>
            <a:r>
              <a:rPr lang="cs-CZ" dirty="0" err="1"/>
              <a:t>mellom</a:t>
            </a:r>
            <a:endParaRPr lang="cs-CZ" dirty="0"/>
          </a:p>
        </p:txBody>
      </p:sp>
      <p:sp>
        <p:nvSpPr>
          <p:cNvPr id="3" name="Zástupný obsah 2">
            <a:extLst>
              <a:ext uri="{FF2B5EF4-FFF2-40B4-BE49-F238E27FC236}">
                <a16:creationId xmlns:a16="http://schemas.microsoft.com/office/drawing/2014/main" id="{550CDA8E-DD07-4DE5-84FD-4C34741F27F3}"/>
              </a:ext>
            </a:extLst>
          </p:cNvPr>
          <p:cNvSpPr>
            <a:spLocks noGrp="1"/>
          </p:cNvSpPr>
          <p:nvPr>
            <p:ph idx="1"/>
          </p:nvPr>
        </p:nvSpPr>
        <p:spPr/>
        <p:txBody>
          <a:bodyPr>
            <a:normAutofit fontScale="55000" lnSpcReduction="20000"/>
          </a:bodyPr>
          <a:lstStyle/>
          <a:p>
            <a:endParaRPr lang="cs-CZ" dirty="0"/>
          </a:p>
          <a:p>
            <a:r>
              <a:rPr lang="da-DK" sz="3800" dirty="0"/>
              <a:t>Henrik Pontoppidan (24. juli 1857 i Fredericia[2] – 21. august 1943 i Ordrup[3]) var en dansk forfatter, der hovedsagelig skrev romaner. Hans tre hovedværker er Det forjættede Land, Lykke-Per og De Dødes Rige.</a:t>
            </a:r>
          </a:p>
          <a:p>
            <a:endParaRPr lang="da-DK" sz="3800" dirty="0"/>
          </a:p>
          <a:p>
            <a:r>
              <a:rPr lang="da-DK" sz="3800" dirty="0"/>
              <a:t>Pontoppidan kom af en gammel præsteslægt, og var selv præstesøn. Han er bror til lægerne Erik Pontoppidan og Knud Pontoppidan samt præsten og forfatteren Morten Pontoppidan. Som ung ville han revolutionere verden og gøre op med sin fædrene tro ved at ville være ingeniør og siden højskolelærer og forfatter. De bøger Pontoppidan skrev i sin ungdom, var stærkt samfundskritiske og levede op til Georg Brandes’ parole om at sætte problemer under debat. I forfatterskabets sidste fase havde Pontoppidan for længst resigneret i politisk henseende, for i stedet at besvare sin egen gåde: Hvem er du selv?</a:t>
            </a:r>
          </a:p>
          <a:p>
            <a:endParaRPr lang="da-DK" sz="3800" dirty="0"/>
          </a:p>
          <a:p>
            <a:r>
              <a:rPr lang="da-DK" sz="3800" dirty="0"/>
              <a:t>Pontoppidan modtog i 1917 Nobelprisen,[5] som han delte med den i dag stort set glemte Karl Gjellerup, for "hans autentiske beskrivelser af dagligliv i Danmark."</a:t>
            </a:r>
            <a:endParaRPr lang="cs-CZ" sz="3800" dirty="0"/>
          </a:p>
        </p:txBody>
      </p:sp>
    </p:spTree>
    <p:extLst>
      <p:ext uri="{BB962C8B-B14F-4D97-AF65-F5344CB8AC3E}">
        <p14:creationId xmlns:p14="http://schemas.microsoft.com/office/powerpoint/2010/main" val="2579298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CD2B59-6B77-470D-AF9A-497E6A59184E}"/>
              </a:ext>
            </a:extLst>
          </p:cNvPr>
          <p:cNvSpPr>
            <a:spLocks noGrp="1"/>
          </p:cNvSpPr>
          <p:nvPr>
            <p:ph type="title"/>
          </p:nvPr>
        </p:nvSpPr>
        <p:spPr>
          <a:solidFill>
            <a:schemeClr val="accent6">
              <a:lumMod val="20000"/>
              <a:lumOff val="80000"/>
            </a:schemeClr>
          </a:solidFill>
        </p:spPr>
        <p:txBody>
          <a:bodyPr/>
          <a:lstStyle/>
          <a:p>
            <a:r>
              <a:rPr lang="cs-CZ" dirty="0"/>
              <a:t>1944</a:t>
            </a:r>
          </a:p>
        </p:txBody>
      </p:sp>
      <p:sp>
        <p:nvSpPr>
          <p:cNvPr id="3" name="Zástupný obsah 2">
            <a:extLst>
              <a:ext uri="{FF2B5EF4-FFF2-40B4-BE49-F238E27FC236}">
                <a16:creationId xmlns:a16="http://schemas.microsoft.com/office/drawing/2014/main" id="{A3AA4F87-2B50-4899-A490-961F744F69FE}"/>
              </a:ext>
            </a:extLst>
          </p:cNvPr>
          <p:cNvSpPr>
            <a:spLocks noGrp="1"/>
          </p:cNvSpPr>
          <p:nvPr>
            <p:ph idx="1"/>
          </p:nvPr>
        </p:nvSpPr>
        <p:spPr/>
        <p:txBody>
          <a:bodyPr/>
          <a:lstStyle/>
          <a:p>
            <a:r>
              <a:rPr lang="cs-CZ" dirty="0"/>
              <a:t>Johannes Vilhelm Jensen (1873 – 1950)</a:t>
            </a:r>
            <a:r>
              <a:rPr lang="nb-NO" dirty="0"/>
              <a:t> </a:t>
            </a:r>
            <a:r>
              <a:rPr lang="cs-CZ" dirty="0" err="1"/>
              <a:t>journalist</a:t>
            </a:r>
            <a:r>
              <a:rPr lang="cs-CZ" dirty="0"/>
              <a:t>, </a:t>
            </a:r>
            <a:r>
              <a:rPr lang="cs-CZ" dirty="0" err="1"/>
              <a:t>redakt</a:t>
            </a:r>
            <a:r>
              <a:rPr lang="nb-NO" dirty="0"/>
              <a:t>ør, dikter,oversetter,  krimiforfatter</a:t>
            </a:r>
            <a:endParaRPr lang="cs-CZ" dirty="0"/>
          </a:p>
          <a:p>
            <a:r>
              <a:rPr lang="cs-CZ" b="0" i="1" dirty="0" err="1">
                <a:solidFill>
                  <a:srgbClr val="202122"/>
                </a:solidFill>
                <a:effectLst/>
                <a:latin typeface="Arial" panose="020B0604020202020204" pitchFamily="34" charset="0"/>
              </a:rPr>
              <a:t>Blodfesterne</a:t>
            </a:r>
            <a:r>
              <a:rPr lang="cs-CZ" b="0" i="1" dirty="0">
                <a:solidFill>
                  <a:srgbClr val="202122"/>
                </a:solidFill>
                <a:effectLst/>
                <a:latin typeface="Arial" panose="020B0604020202020204" pitchFamily="34" charset="0"/>
              </a:rPr>
              <a:t> i Arizona</a:t>
            </a:r>
            <a:r>
              <a:rPr lang="cs-CZ" b="0" i="0" dirty="0">
                <a:effectLst/>
                <a:latin typeface="Arial" panose="020B0604020202020204" pitchFamily="34" charset="0"/>
              </a:rPr>
              <a:t> (</a:t>
            </a:r>
            <a:r>
              <a:rPr lang="cs-CZ" b="0" i="0" strike="noStrike" dirty="0">
                <a:effectLst/>
                <a:latin typeface="Arial" panose="020B0604020202020204" pitchFamily="34" charset="0"/>
                <a:hlinkClick r:id="rId2" tooltip="1896">
                  <a:extLst>
                    <a:ext uri="{A12FA001-AC4F-418D-AE19-62706E023703}">
                      <ahyp:hlinkClr xmlns:ahyp="http://schemas.microsoft.com/office/drawing/2018/hyperlinkcolor" val="tx"/>
                    </a:ext>
                  </a:extLst>
                </a:hlinkClick>
              </a:rPr>
              <a:t>1896</a:t>
            </a:r>
            <a:r>
              <a:rPr lang="cs-CZ" b="0" i="0" dirty="0">
                <a:effectLst/>
                <a:latin typeface="Arial" panose="020B0604020202020204" pitchFamily="34" charset="0"/>
              </a:rPr>
              <a:t>) </a:t>
            </a:r>
            <a:r>
              <a:rPr lang="cs-CZ" b="0" i="0" dirty="0" err="1">
                <a:effectLst/>
                <a:latin typeface="Arial" panose="020B0604020202020204" pitchFamily="34" charset="0"/>
              </a:rPr>
              <a:t>og</a:t>
            </a:r>
            <a:r>
              <a:rPr lang="cs-CZ" b="0" i="0" dirty="0">
                <a:effectLst/>
                <a:latin typeface="Arial" panose="020B0604020202020204" pitchFamily="34" charset="0"/>
              </a:rPr>
              <a:t> </a:t>
            </a:r>
            <a:r>
              <a:rPr lang="cs-CZ" b="0" i="1" dirty="0">
                <a:effectLst/>
                <a:latin typeface="Arial" panose="020B0604020202020204" pitchFamily="34" charset="0"/>
              </a:rPr>
              <a:t>Jim </a:t>
            </a:r>
            <a:r>
              <a:rPr lang="cs-CZ" b="0" i="1" dirty="0" err="1">
                <a:effectLst/>
                <a:latin typeface="Arial" panose="020B0604020202020204" pitchFamily="34" charset="0"/>
              </a:rPr>
              <a:t>Blacksools</a:t>
            </a:r>
            <a:r>
              <a:rPr lang="cs-CZ" b="0" i="1" dirty="0">
                <a:effectLst/>
                <a:latin typeface="Arial" panose="020B0604020202020204" pitchFamily="34" charset="0"/>
              </a:rPr>
              <a:t> Revolver</a:t>
            </a:r>
            <a:r>
              <a:rPr lang="cs-CZ" b="0" i="0" dirty="0">
                <a:effectLst/>
                <a:latin typeface="Arial" panose="020B0604020202020204" pitchFamily="34" charset="0"/>
              </a:rPr>
              <a:t> (</a:t>
            </a:r>
            <a:r>
              <a:rPr lang="cs-CZ" b="0" i="0" u="none" strike="noStrike" dirty="0">
                <a:effectLst/>
                <a:latin typeface="Arial" panose="020B0604020202020204" pitchFamily="34" charset="0"/>
                <a:hlinkClick r:id="rId2" tooltip="1896">
                  <a:extLst>
                    <a:ext uri="{A12FA001-AC4F-418D-AE19-62706E023703}">
                      <ahyp:hlinkClr xmlns:ahyp="http://schemas.microsoft.com/office/drawing/2018/hyperlinkcolor" val="tx"/>
                    </a:ext>
                  </a:extLst>
                </a:hlinkClick>
              </a:rPr>
              <a:t>1896</a:t>
            </a:r>
            <a:r>
              <a:rPr lang="cs-CZ" b="0" i="0" dirty="0">
                <a:effectLst/>
                <a:latin typeface="Arial" panose="020B0604020202020204" pitchFamily="34" charset="0"/>
              </a:rPr>
              <a:t>).</a:t>
            </a:r>
          </a:p>
          <a:p>
            <a:r>
              <a:rPr lang="da-DK" b="0" i="0" dirty="0">
                <a:solidFill>
                  <a:srgbClr val="202122"/>
                </a:solidFill>
                <a:effectLst/>
                <a:latin typeface="Arial" panose="020B0604020202020204" pitchFamily="34" charset="0"/>
              </a:rPr>
              <a:t>De tre små historiske romaner </a:t>
            </a:r>
            <a:r>
              <a:rPr lang="da-DK" b="0" i="1" dirty="0">
                <a:solidFill>
                  <a:srgbClr val="202122"/>
                </a:solidFill>
                <a:effectLst/>
                <a:latin typeface="Arial" panose="020B0604020202020204" pitchFamily="34" charset="0"/>
              </a:rPr>
              <a:t>Foraarets Død</a:t>
            </a:r>
            <a:r>
              <a:rPr lang="da-DK" b="0" i="0" dirty="0">
                <a:solidFill>
                  <a:srgbClr val="202122"/>
                </a:solidFill>
                <a:effectLst/>
                <a:latin typeface="Arial" panose="020B0604020202020204" pitchFamily="34" charset="0"/>
              </a:rPr>
              <a:t> (marts 1900), </a:t>
            </a:r>
            <a:r>
              <a:rPr lang="da-DK" b="0" i="1" dirty="0">
                <a:solidFill>
                  <a:srgbClr val="202122"/>
                </a:solidFill>
                <a:effectLst/>
                <a:latin typeface="Arial" panose="020B0604020202020204" pitchFamily="34" charset="0"/>
              </a:rPr>
              <a:t>Den store Sommer</a:t>
            </a:r>
            <a:r>
              <a:rPr lang="da-DK" b="0" i="0" dirty="0">
                <a:solidFill>
                  <a:srgbClr val="202122"/>
                </a:solidFill>
                <a:effectLst/>
                <a:latin typeface="Arial" panose="020B0604020202020204" pitchFamily="34" charset="0"/>
              </a:rPr>
              <a:t> (november 1900) og </a:t>
            </a:r>
            <a:r>
              <a:rPr lang="da-DK" b="0" i="1" dirty="0">
                <a:solidFill>
                  <a:srgbClr val="202122"/>
                </a:solidFill>
                <a:effectLst/>
                <a:latin typeface="Arial" panose="020B0604020202020204" pitchFamily="34" charset="0"/>
              </a:rPr>
              <a:t>Vinteren</a:t>
            </a:r>
            <a:r>
              <a:rPr lang="da-DK" b="0" i="0" dirty="0">
                <a:solidFill>
                  <a:srgbClr val="202122"/>
                </a:solidFill>
                <a:effectLst/>
                <a:latin typeface="Arial" panose="020B0604020202020204" pitchFamily="34" charset="0"/>
              </a:rPr>
              <a:t> (oktober 1901) blev med udgivelsen af den sidste samlet til en stor roman med titlen </a:t>
            </a:r>
            <a:r>
              <a:rPr lang="da-DK" b="0" i="1" u="none" strike="noStrike" dirty="0">
                <a:solidFill>
                  <a:srgbClr val="C00000"/>
                </a:solidFill>
                <a:effectLst/>
                <a:latin typeface="Arial" panose="020B0604020202020204" pitchFamily="34" charset="0"/>
                <a:hlinkClick r:id="rId3" tooltip="Kongens Fald">
                  <a:extLst>
                    <a:ext uri="{A12FA001-AC4F-418D-AE19-62706E023703}">
                      <ahyp:hlinkClr xmlns:ahyp="http://schemas.microsoft.com/office/drawing/2018/hyperlinkcolor" val="tx"/>
                    </a:ext>
                  </a:extLst>
                </a:hlinkClick>
              </a:rPr>
              <a:t>Kongens Fald</a:t>
            </a:r>
            <a:r>
              <a:rPr lang="da-DK" b="0" i="0" dirty="0">
                <a:solidFill>
                  <a:srgbClr val="202122"/>
                </a:solidFill>
                <a:effectLst/>
                <a:latin typeface="Arial" panose="020B0604020202020204" pitchFamily="34" charset="0"/>
              </a:rPr>
              <a:t>.</a:t>
            </a:r>
            <a:endParaRPr lang="cs-CZ" b="0" i="0" dirty="0">
              <a:solidFill>
                <a:srgbClr val="202122"/>
              </a:solidFill>
              <a:effectLst/>
              <a:latin typeface="Arial" panose="020B0604020202020204" pitchFamily="34" charset="0"/>
            </a:endParaRPr>
          </a:p>
          <a:p>
            <a:endParaRPr lang="nb-NO" dirty="0"/>
          </a:p>
          <a:p>
            <a:endParaRPr lang="nb-NO" dirty="0"/>
          </a:p>
          <a:p>
            <a:endParaRPr lang="cs-CZ" dirty="0"/>
          </a:p>
        </p:txBody>
      </p:sp>
    </p:spTree>
    <p:extLst>
      <p:ext uri="{BB962C8B-B14F-4D97-AF65-F5344CB8AC3E}">
        <p14:creationId xmlns:p14="http://schemas.microsoft.com/office/powerpoint/2010/main" val="1179118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Den Lange Rejse: Johannes V. Jensen: Amazon.com: Books">
            <a:extLst>
              <a:ext uri="{FF2B5EF4-FFF2-40B4-BE49-F238E27FC236}">
                <a16:creationId xmlns:a16="http://schemas.microsoft.com/office/drawing/2014/main" id="{7E3FAFB1-2CF6-48DD-ADD3-11DE9954B6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0000" y="1206422"/>
            <a:ext cx="4032000" cy="5479158"/>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1A3B3159-1D7F-42E3-8948-0B10DB3384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747" y="127819"/>
            <a:ext cx="5148000" cy="6248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735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55B54-86F7-46E6-AB0F-C3740F55D734}"/>
              </a:ext>
            </a:extLst>
          </p:cNvPr>
          <p:cNvSpPr>
            <a:spLocks noGrp="1"/>
          </p:cNvSpPr>
          <p:nvPr>
            <p:ph type="title"/>
          </p:nvPr>
        </p:nvSpPr>
        <p:spPr/>
        <p:txBody>
          <a:bodyPr/>
          <a:lstStyle/>
          <a:p>
            <a:r>
              <a:rPr lang="cs-CZ" dirty="0"/>
              <a:t>Johannes V. Jensen</a:t>
            </a:r>
          </a:p>
        </p:txBody>
      </p:sp>
      <p:sp>
        <p:nvSpPr>
          <p:cNvPr id="3" name="Zástupný obsah 2">
            <a:extLst>
              <a:ext uri="{FF2B5EF4-FFF2-40B4-BE49-F238E27FC236}">
                <a16:creationId xmlns:a16="http://schemas.microsoft.com/office/drawing/2014/main" id="{15EA0AA9-A317-4B3D-BA82-8B0A34930052}"/>
              </a:ext>
            </a:extLst>
          </p:cNvPr>
          <p:cNvSpPr>
            <a:spLocks noGrp="1"/>
          </p:cNvSpPr>
          <p:nvPr>
            <p:ph idx="1"/>
          </p:nvPr>
        </p:nvSpPr>
        <p:spPr/>
        <p:txBody>
          <a:bodyPr>
            <a:normAutofit fontScale="62500" lnSpcReduction="20000"/>
          </a:bodyPr>
          <a:lstStyle/>
          <a:p>
            <a:pPr algn="l">
              <a:buFont typeface="Arial" panose="020B0604020202020204" pitchFamily="34" charset="0"/>
              <a:buChar char="•"/>
            </a:pPr>
            <a:r>
              <a:rPr lang="cs-CZ" b="0" i="1" dirty="0" err="1">
                <a:solidFill>
                  <a:srgbClr val="202122"/>
                </a:solidFill>
                <a:effectLst/>
                <a:latin typeface="Arial" panose="020B0604020202020204" pitchFamily="34" charset="0"/>
              </a:rPr>
              <a:t>Myter</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 tooltip="1907"/>
              </a:rPr>
              <a:t>1907</a:t>
            </a:r>
            <a:r>
              <a:rPr lang="cs-CZ" b="0" i="0" dirty="0">
                <a:solidFill>
                  <a:srgbClr val="202122"/>
                </a:solidFill>
                <a:effectLst/>
                <a:latin typeface="Arial" panose="020B0604020202020204" pitchFamily="34" charset="0"/>
              </a:rPr>
              <a:t>–</a:t>
            </a:r>
            <a:r>
              <a:rPr lang="cs-CZ" b="0" i="0" u="none" strike="noStrike" dirty="0">
                <a:solidFill>
                  <a:srgbClr val="0645AD"/>
                </a:solidFill>
                <a:effectLst/>
                <a:latin typeface="Arial" panose="020B0604020202020204" pitchFamily="34" charset="0"/>
                <a:hlinkClick r:id="rId3" tooltip="1944"/>
              </a:rPr>
              <a:t>1944</a:t>
            </a:r>
            <a:r>
              <a:rPr lang="cs-CZ" b="0" i="0" dirty="0">
                <a:solidFill>
                  <a:srgbClr val="202122"/>
                </a:solidFill>
                <a:effectLst/>
                <a:latin typeface="Arial" panose="020B0604020202020204" pitchFamily="34" charset="0"/>
              </a:rPr>
              <a:t>, Mýty), jedenáct svazků </a:t>
            </a:r>
            <a:r>
              <a:rPr lang="cs-CZ" b="0" i="0" u="none" strike="noStrike" dirty="0">
                <a:solidFill>
                  <a:srgbClr val="0645AD"/>
                </a:solidFill>
                <a:effectLst/>
                <a:latin typeface="Arial" panose="020B0604020202020204" pitchFamily="34" charset="0"/>
                <a:hlinkClick r:id="rId4" tooltip="Esej"/>
              </a:rPr>
              <a:t>esejí</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5" tooltip="Skica (literatura)"/>
              </a:rPr>
              <a:t>črt</a:t>
            </a:r>
            <a:r>
              <a:rPr lang="cs-CZ" b="0" i="0" dirty="0">
                <a:solidFill>
                  <a:srgbClr val="202122"/>
                </a:solidFill>
                <a:effectLst/>
                <a:latin typeface="Arial" panose="020B0604020202020204" pitchFamily="34" charset="0"/>
              </a:rPr>
              <a:t> a dalších drobnějších </a:t>
            </a:r>
            <a:r>
              <a:rPr lang="cs-CZ" b="0" i="0" u="none" strike="noStrike" dirty="0">
                <a:solidFill>
                  <a:srgbClr val="0645AD"/>
                </a:solidFill>
                <a:effectLst/>
                <a:latin typeface="Arial" panose="020B0604020202020204" pitchFamily="34" charset="0"/>
                <a:hlinkClick r:id="rId6" tooltip="Próza"/>
              </a:rPr>
              <a:t>prozaických</a:t>
            </a:r>
            <a:r>
              <a:rPr lang="cs-CZ" b="0" i="0" dirty="0">
                <a:solidFill>
                  <a:srgbClr val="202122"/>
                </a:solidFill>
                <a:effectLst/>
                <a:latin typeface="Arial" panose="020B0604020202020204" pitchFamily="34" charset="0"/>
              </a:rPr>
              <a:t> útvarů s nejrůznějšími náměty z cest, přírody atp.</a:t>
            </a:r>
          </a:p>
          <a:p>
            <a:pPr algn="l">
              <a:buFont typeface="Arial" panose="020B0604020202020204" pitchFamily="34" charset="0"/>
              <a:buChar char="•"/>
            </a:pPr>
            <a:r>
              <a:rPr lang="cs-CZ" b="0" i="1" dirty="0">
                <a:solidFill>
                  <a:srgbClr val="202122"/>
                </a:solidFill>
                <a:effectLst/>
                <a:latin typeface="Arial" panose="020B0604020202020204" pitchFamily="34" charset="0"/>
              </a:rPr>
              <a:t>Den </a:t>
            </a:r>
            <a:r>
              <a:rPr lang="cs-CZ" b="0" i="1" dirty="0" err="1">
                <a:solidFill>
                  <a:srgbClr val="202122"/>
                </a:solidFill>
                <a:effectLst/>
                <a:latin typeface="Arial" panose="020B0604020202020204" pitchFamily="34" charset="0"/>
              </a:rPr>
              <a:t>lange</a:t>
            </a:r>
            <a:r>
              <a:rPr lang="cs-CZ" b="0" i="1" dirty="0">
                <a:solidFill>
                  <a:srgbClr val="202122"/>
                </a:solidFill>
                <a:effectLst/>
                <a:latin typeface="Arial" panose="020B0604020202020204" pitchFamily="34" charset="0"/>
              </a:rPr>
              <a:t> rejse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7" tooltip="1908"/>
              </a:rPr>
              <a:t>1908</a:t>
            </a:r>
            <a:r>
              <a:rPr lang="cs-CZ" b="0" i="0" dirty="0">
                <a:solidFill>
                  <a:srgbClr val="202122"/>
                </a:solidFill>
                <a:effectLst/>
                <a:latin typeface="Arial" panose="020B0604020202020204" pitchFamily="34" charset="0"/>
              </a:rPr>
              <a:t>–</a:t>
            </a:r>
            <a:r>
              <a:rPr lang="cs-CZ" b="0" i="0" u="none" strike="noStrike" dirty="0">
                <a:solidFill>
                  <a:srgbClr val="0645AD"/>
                </a:solidFill>
                <a:effectLst/>
                <a:latin typeface="Arial" panose="020B0604020202020204" pitchFamily="34" charset="0"/>
                <a:hlinkClick r:id="rId8" tooltip="1922"/>
              </a:rPr>
              <a:t>1922</a:t>
            </a:r>
            <a:r>
              <a:rPr lang="cs-CZ" b="0" i="0" dirty="0">
                <a:solidFill>
                  <a:srgbClr val="202122"/>
                </a:solidFill>
                <a:effectLst/>
                <a:latin typeface="Arial" panose="020B0604020202020204" pitchFamily="34" charset="0"/>
              </a:rPr>
              <a:t>, Dlouhá cesta), vrcholné autorovo dílo, šestidílný </a:t>
            </a:r>
            <a:r>
              <a:rPr lang="cs-CZ" b="0" i="0" u="none" strike="noStrike" dirty="0">
                <a:solidFill>
                  <a:srgbClr val="0645AD"/>
                </a:solidFill>
                <a:effectLst/>
                <a:latin typeface="Arial" panose="020B0604020202020204" pitchFamily="34" charset="0"/>
                <a:hlinkClick r:id="rId9" tooltip="Román"/>
              </a:rPr>
              <a:t>románový</a:t>
            </a:r>
            <a:r>
              <a:rPr lang="cs-CZ" b="0" i="0" dirty="0">
                <a:solidFill>
                  <a:srgbClr val="202122"/>
                </a:solidFill>
                <a:effectLst/>
                <a:latin typeface="Arial" panose="020B0604020202020204" pitchFamily="34" charset="0"/>
              </a:rPr>
              <a:t> cyklus, ve kterém Jensen popsal vývoj severských národů od </a:t>
            </a:r>
            <a:r>
              <a:rPr lang="cs-CZ" b="0" i="0" u="none" strike="noStrike" dirty="0">
                <a:solidFill>
                  <a:srgbClr val="0645AD"/>
                </a:solidFill>
                <a:effectLst/>
                <a:latin typeface="Arial" panose="020B0604020202020204" pitchFamily="34" charset="0"/>
                <a:hlinkClick r:id="rId10" tooltip="Doba ledová"/>
              </a:rPr>
              <a:t>doby ledové</a:t>
            </a:r>
            <a:r>
              <a:rPr lang="cs-CZ" b="0" i="0" dirty="0">
                <a:solidFill>
                  <a:srgbClr val="202122"/>
                </a:solidFill>
                <a:effectLst/>
                <a:latin typeface="Arial" panose="020B0604020202020204" pitchFamily="34" charset="0"/>
              </a:rPr>
              <a:t> do </a:t>
            </a:r>
            <a:r>
              <a:rPr lang="cs-CZ" b="0" i="0" u="none" strike="noStrike" dirty="0">
                <a:solidFill>
                  <a:srgbClr val="0645AD"/>
                </a:solidFill>
                <a:effectLst/>
                <a:latin typeface="Arial" panose="020B0604020202020204" pitchFamily="34" charset="0"/>
                <a:hlinkClick r:id="rId11" tooltip="15. století"/>
              </a:rPr>
              <a:t>15. století</a:t>
            </a:r>
            <a:r>
              <a:rPr lang="cs-CZ" b="0" i="0" dirty="0">
                <a:solidFill>
                  <a:srgbClr val="202122"/>
                </a:solidFill>
                <a:effectLst/>
                <a:latin typeface="Arial" panose="020B0604020202020204" pitchFamily="34" charset="0"/>
              </a:rPr>
              <a:t> a vyjádřil v něm svůj názor, že nordická rasa, jako nejdokonalejší část lidstva, je kolébkou </a:t>
            </a:r>
            <a:r>
              <a:rPr lang="cs-CZ" b="0" i="0" u="none" strike="noStrike" dirty="0">
                <a:solidFill>
                  <a:srgbClr val="0645AD"/>
                </a:solidFill>
                <a:effectLst/>
                <a:latin typeface="Arial" panose="020B0604020202020204" pitchFamily="34" charset="0"/>
                <a:hlinkClick r:id="rId12" tooltip="Evropa"/>
              </a:rPr>
              <a:t>evropské</a:t>
            </a:r>
            <a:r>
              <a:rPr lang="cs-CZ" b="0" i="0" dirty="0">
                <a:solidFill>
                  <a:srgbClr val="202122"/>
                </a:solidFill>
                <a:effectLst/>
                <a:latin typeface="Arial" panose="020B0604020202020204" pitchFamily="34" charset="0"/>
              </a:rPr>
              <a:t> kultury. Zároveň v něm popsal svou tezi vycházející ze sociálního </a:t>
            </a:r>
            <a:r>
              <a:rPr lang="cs-CZ" b="0" i="0" u="none" strike="noStrike" dirty="0">
                <a:solidFill>
                  <a:srgbClr val="0645AD"/>
                </a:solidFill>
                <a:effectLst/>
                <a:latin typeface="Arial" panose="020B0604020202020204" pitchFamily="34" charset="0"/>
                <a:hlinkClick r:id="rId13" tooltip="Darwinismus"/>
              </a:rPr>
              <a:t>darwinismu</a:t>
            </a:r>
            <a:r>
              <a:rPr lang="cs-CZ" b="0" i="0" dirty="0">
                <a:solidFill>
                  <a:srgbClr val="202122"/>
                </a:solidFill>
                <a:effectLst/>
                <a:latin typeface="Arial" panose="020B0604020202020204" pitchFamily="34" charset="0"/>
              </a:rPr>
              <a:t>, že vývoj lidstva se odehrává v boji s přírodou. Cyklus se skládá z těchto částí (seřazeno chronologicky podle doby děje, nikoliv podle doby vzniku):</a:t>
            </a:r>
          </a:p>
          <a:p>
            <a:pPr marL="742950" lvl="1" indent="-285750" algn="l">
              <a:buFont typeface="Arial" panose="020B0604020202020204" pitchFamily="34" charset="0"/>
              <a:buChar char="•"/>
            </a:pPr>
            <a:r>
              <a:rPr lang="cs-CZ" sz="2600" b="0" i="1" dirty="0">
                <a:solidFill>
                  <a:srgbClr val="202122"/>
                </a:solidFill>
                <a:effectLst/>
                <a:latin typeface="Arial" panose="020B0604020202020204" pitchFamily="34" charset="0"/>
              </a:rPr>
              <a:t>Den </a:t>
            </a:r>
            <a:r>
              <a:rPr lang="cs-CZ" sz="2600" b="0" i="1" dirty="0" err="1">
                <a:solidFill>
                  <a:srgbClr val="202122"/>
                </a:solidFill>
                <a:effectLst/>
                <a:latin typeface="Arial" panose="020B0604020202020204" pitchFamily="34" charset="0"/>
              </a:rPr>
              <a:t>tabte</a:t>
            </a:r>
            <a:r>
              <a:rPr lang="cs-CZ" sz="2600" b="0" i="1" dirty="0">
                <a:solidFill>
                  <a:srgbClr val="202122"/>
                </a:solidFill>
                <a:effectLst/>
                <a:latin typeface="Arial" panose="020B0604020202020204" pitchFamily="34" charset="0"/>
              </a:rPr>
              <a:t> </a:t>
            </a:r>
            <a:r>
              <a:rPr lang="cs-CZ" sz="2600" b="0" i="1" dirty="0" err="1">
                <a:solidFill>
                  <a:srgbClr val="202122"/>
                </a:solidFill>
                <a:effectLst/>
                <a:latin typeface="Arial" panose="020B0604020202020204" pitchFamily="34" charset="0"/>
              </a:rPr>
              <a:t>land</a:t>
            </a:r>
            <a:r>
              <a:rPr lang="cs-CZ" sz="2600" b="0" i="0" dirty="0">
                <a:solidFill>
                  <a:srgbClr val="202122"/>
                </a:solidFill>
                <a:effectLst/>
                <a:latin typeface="Arial" panose="020B0604020202020204" pitchFamily="34" charset="0"/>
              </a:rPr>
              <a:t> (</a:t>
            </a:r>
            <a:r>
              <a:rPr lang="cs-CZ" sz="2600" b="0" i="0" u="none" strike="noStrike" dirty="0">
                <a:solidFill>
                  <a:srgbClr val="0645AD"/>
                </a:solidFill>
                <a:effectLst/>
                <a:latin typeface="Arial" panose="020B0604020202020204" pitchFamily="34" charset="0"/>
                <a:hlinkClick r:id="rId14" tooltip="1919"/>
              </a:rPr>
              <a:t>1919</a:t>
            </a:r>
            <a:r>
              <a:rPr lang="cs-CZ" sz="2600" b="0" i="0" dirty="0">
                <a:solidFill>
                  <a:srgbClr val="202122"/>
                </a:solidFill>
                <a:effectLst/>
                <a:latin typeface="Arial" panose="020B0604020202020204" pitchFamily="34" charset="0"/>
              </a:rPr>
              <a:t>, Ztracená země), první část cyklu s podtitulem </a:t>
            </a:r>
            <a:r>
              <a:rPr lang="cs-CZ" sz="2600" b="0" i="1" dirty="0">
                <a:solidFill>
                  <a:srgbClr val="202122"/>
                </a:solidFill>
                <a:effectLst/>
                <a:latin typeface="Arial" panose="020B0604020202020204" pitchFamily="34" charset="0"/>
              </a:rPr>
              <a:t>Člověk před dobou ledovou</a:t>
            </a:r>
            <a:r>
              <a:rPr lang="cs-CZ" sz="2600" b="0" i="0" dirty="0">
                <a:solidFill>
                  <a:srgbClr val="202122"/>
                </a:solidFill>
                <a:effectLst/>
                <a:latin typeface="Arial" panose="020B0604020202020204" pitchFamily="34" charset="0"/>
              </a:rPr>
              <a:t> se odehrává v </a:t>
            </a:r>
            <a:r>
              <a:rPr lang="cs-CZ" sz="2600" b="0" i="0" u="none" strike="noStrike" dirty="0">
                <a:solidFill>
                  <a:srgbClr val="0645AD"/>
                </a:solidFill>
                <a:effectLst/>
                <a:latin typeface="Arial" panose="020B0604020202020204" pitchFamily="34" charset="0"/>
                <a:hlinkClick r:id="rId15" tooltip="Mýtus"/>
              </a:rPr>
              <a:t>mytické</a:t>
            </a:r>
            <a:r>
              <a:rPr lang="cs-CZ" sz="2600" b="0" i="0" dirty="0">
                <a:solidFill>
                  <a:srgbClr val="202122"/>
                </a:solidFill>
                <a:effectLst/>
                <a:latin typeface="Arial" panose="020B0604020202020204" pitchFamily="34" charset="0"/>
              </a:rPr>
              <a:t> době poblíž obrovské sopky a líčí vynález ohně.</a:t>
            </a:r>
          </a:p>
          <a:p>
            <a:pPr marL="742950" lvl="1" indent="-285750" algn="l">
              <a:buFont typeface="Arial" panose="020B0604020202020204" pitchFamily="34" charset="0"/>
              <a:buChar char="•"/>
            </a:pPr>
            <a:r>
              <a:rPr lang="cs-CZ" sz="2600" b="0" i="1" dirty="0" err="1">
                <a:solidFill>
                  <a:srgbClr val="202122"/>
                </a:solidFill>
                <a:effectLst/>
                <a:latin typeface="Arial" panose="020B0604020202020204" pitchFamily="34" charset="0"/>
              </a:rPr>
              <a:t>Bræen</a:t>
            </a:r>
            <a:r>
              <a:rPr lang="cs-CZ" sz="2600" b="0" i="0" dirty="0">
                <a:solidFill>
                  <a:srgbClr val="202122"/>
                </a:solidFill>
                <a:effectLst/>
                <a:latin typeface="Arial" panose="020B0604020202020204" pitchFamily="34" charset="0"/>
              </a:rPr>
              <a:t> (</a:t>
            </a:r>
            <a:r>
              <a:rPr lang="cs-CZ" sz="2600" b="0" i="0" u="none" strike="noStrike" dirty="0">
                <a:solidFill>
                  <a:srgbClr val="0645AD"/>
                </a:solidFill>
                <a:effectLst/>
                <a:latin typeface="Arial" panose="020B0604020202020204" pitchFamily="34" charset="0"/>
                <a:hlinkClick r:id="rId7" tooltip="1908"/>
              </a:rPr>
              <a:t>1908</a:t>
            </a:r>
            <a:r>
              <a:rPr lang="cs-CZ" sz="2600" b="0" i="0" dirty="0">
                <a:solidFill>
                  <a:srgbClr val="202122"/>
                </a:solidFill>
                <a:effectLst/>
                <a:latin typeface="Arial" panose="020B0604020202020204" pitchFamily="34" charset="0"/>
              </a:rPr>
              <a:t>, Ledovec), v druhé části s podtitulem </a:t>
            </a:r>
            <a:r>
              <a:rPr lang="cs-CZ" sz="2600" b="0" i="1" dirty="0">
                <a:solidFill>
                  <a:srgbClr val="202122"/>
                </a:solidFill>
                <a:effectLst/>
                <a:latin typeface="Arial" panose="020B0604020202020204" pitchFamily="34" charset="0"/>
              </a:rPr>
              <a:t>Mýty o ledové době a prvním člověku</a:t>
            </a:r>
            <a:r>
              <a:rPr lang="cs-CZ" sz="2600" b="0" i="0" dirty="0">
                <a:solidFill>
                  <a:srgbClr val="202122"/>
                </a:solidFill>
                <a:effectLst/>
                <a:latin typeface="Arial" panose="020B0604020202020204" pitchFamily="34" charset="0"/>
              </a:rPr>
              <a:t> se vyděděnec se svou ženou stává otcem nordické rasy, objeví znovu oheň a založí civilizaci.</a:t>
            </a:r>
          </a:p>
          <a:p>
            <a:pPr marL="742950" lvl="1" indent="-285750" algn="l">
              <a:buFont typeface="Arial" panose="020B0604020202020204" pitchFamily="34" charset="0"/>
              <a:buChar char="•"/>
            </a:pPr>
            <a:r>
              <a:rPr lang="cs-CZ" sz="2600" b="0" i="1" dirty="0" err="1">
                <a:solidFill>
                  <a:srgbClr val="202122"/>
                </a:solidFill>
                <a:effectLst/>
                <a:latin typeface="Arial" panose="020B0604020202020204" pitchFamily="34" charset="0"/>
              </a:rPr>
              <a:t>Norne</a:t>
            </a:r>
            <a:r>
              <a:rPr lang="cs-CZ" sz="2600" b="0" i="1" dirty="0">
                <a:solidFill>
                  <a:srgbClr val="202122"/>
                </a:solidFill>
                <a:effectLst/>
                <a:latin typeface="Arial" panose="020B0604020202020204" pitchFamily="34" charset="0"/>
              </a:rPr>
              <a:t> </a:t>
            </a:r>
            <a:r>
              <a:rPr lang="cs-CZ" sz="2600" b="0" i="1" dirty="0" err="1">
                <a:solidFill>
                  <a:srgbClr val="202122"/>
                </a:solidFill>
                <a:effectLst/>
                <a:latin typeface="Arial" panose="020B0604020202020204" pitchFamily="34" charset="0"/>
              </a:rPr>
              <a:t>Gæst</a:t>
            </a:r>
            <a:r>
              <a:rPr lang="cs-CZ" sz="2600" b="0" i="0" dirty="0">
                <a:solidFill>
                  <a:srgbClr val="202122"/>
                </a:solidFill>
                <a:effectLst/>
                <a:latin typeface="Arial" panose="020B0604020202020204" pitchFamily="34" charset="0"/>
              </a:rPr>
              <a:t> (</a:t>
            </a:r>
            <a:r>
              <a:rPr lang="cs-CZ" sz="2600" b="0" i="0" u="none" strike="noStrike" dirty="0">
                <a:solidFill>
                  <a:srgbClr val="0645AD"/>
                </a:solidFill>
                <a:effectLst/>
                <a:latin typeface="Arial" panose="020B0604020202020204" pitchFamily="34" charset="0"/>
                <a:hlinkClick r:id="rId14" tooltip="1919"/>
              </a:rPr>
              <a:t>1919</a:t>
            </a:r>
            <a:r>
              <a:rPr lang="cs-CZ" sz="2600" b="0" i="0" dirty="0">
                <a:solidFill>
                  <a:srgbClr val="202122"/>
                </a:solidFill>
                <a:effectLst/>
                <a:latin typeface="Arial" panose="020B0604020202020204" pitchFamily="34" charset="0"/>
              </a:rPr>
              <a:t>), ve třetí části cyklu vynalézá severský génius povozy a lodě poháněné vesly nebo plachtami.</a:t>
            </a:r>
          </a:p>
          <a:p>
            <a:pPr marL="742950" lvl="1" indent="-285750" algn="l">
              <a:buFont typeface="Arial" panose="020B0604020202020204" pitchFamily="34" charset="0"/>
              <a:buChar char="•"/>
            </a:pPr>
            <a:r>
              <a:rPr lang="cs-CZ" sz="2600" b="0" i="1" dirty="0" err="1">
                <a:solidFill>
                  <a:srgbClr val="202122"/>
                </a:solidFill>
                <a:effectLst/>
                <a:latin typeface="Arial" panose="020B0604020202020204" pitchFamily="34" charset="0"/>
              </a:rPr>
              <a:t>Cimbrernes</a:t>
            </a:r>
            <a:r>
              <a:rPr lang="cs-CZ" sz="2600" b="0" i="1" dirty="0">
                <a:solidFill>
                  <a:srgbClr val="202122"/>
                </a:solidFill>
                <a:effectLst/>
                <a:latin typeface="Arial" panose="020B0604020202020204" pitchFamily="34" charset="0"/>
              </a:rPr>
              <a:t> </a:t>
            </a:r>
            <a:r>
              <a:rPr lang="cs-CZ" sz="2600" b="0" i="1" dirty="0" err="1">
                <a:solidFill>
                  <a:srgbClr val="202122"/>
                </a:solidFill>
                <a:effectLst/>
                <a:latin typeface="Arial" panose="020B0604020202020204" pitchFamily="34" charset="0"/>
              </a:rPr>
              <a:t>tog</a:t>
            </a:r>
            <a:r>
              <a:rPr lang="cs-CZ" sz="2600" b="0" i="0" dirty="0">
                <a:solidFill>
                  <a:srgbClr val="202122"/>
                </a:solidFill>
                <a:effectLst/>
                <a:latin typeface="Arial" panose="020B0604020202020204" pitchFamily="34" charset="0"/>
              </a:rPr>
              <a:t> (</a:t>
            </a:r>
            <a:r>
              <a:rPr lang="cs-CZ" sz="2600" b="0" i="0" u="none" strike="noStrike" dirty="0">
                <a:solidFill>
                  <a:srgbClr val="0645AD"/>
                </a:solidFill>
                <a:effectLst/>
                <a:latin typeface="Arial" panose="020B0604020202020204" pitchFamily="34" charset="0"/>
                <a:hlinkClick r:id="rId8" tooltip="1922"/>
              </a:rPr>
              <a:t>1922</a:t>
            </a:r>
            <a:r>
              <a:rPr lang="cs-CZ" sz="2600" b="0" i="0" dirty="0">
                <a:solidFill>
                  <a:srgbClr val="202122"/>
                </a:solidFill>
                <a:effectLst/>
                <a:latin typeface="Arial" panose="020B0604020202020204" pitchFamily="34" charset="0"/>
              </a:rPr>
              <a:t>, Tažení </a:t>
            </a:r>
            <a:r>
              <a:rPr lang="cs-CZ" sz="2600" b="0" i="0" dirty="0" err="1">
                <a:solidFill>
                  <a:srgbClr val="202122"/>
                </a:solidFill>
                <a:effectLst/>
                <a:latin typeface="Arial" panose="020B0604020202020204" pitchFamily="34" charset="0"/>
              </a:rPr>
              <a:t>Cimbrů</a:t>
            </a:r>
            <a:r>
              <a:rPr lang="cs-CZ" sz="2600" b="0" i="0" dirty="0">
                <a:solidFill>
                  <a:srgbClr val="202122"/>
                </a:solidFill>
                <a:effectLst/>
                <a:latin typeface="Arial" panose="020B0604020202020204" pitchFamily="34" charset="0"/>
              </a:rPr>
              <a:t>), čtvrtá část popisuje tažení severského kmene </a:t>
            </a:r>
            <a:r>
              <a:rPr lang="cs-CZ" sz="2600" b="0" i="0" dirty="0" err="1">
                <a:solidFill>
                  <a:srgbClr val="202122"/>
                </a:solidFill>
                <a:effectLst/>
                <a:latin typeface="Arial" panose="020B0604020202020204" pitchFamily="34" charset="0"/>
              </a:rPr>
              <a:t>Cimbrů</a:t>
            </a:r>
            <a:r>
              <a:rPr lang="cs-CZ" sz="2600" b="0" i="0" dirty="0">
                <a:solidFill>
                  <a:srgbClr val="202122"/>
                </a:solidFill>
                <a:effectLst/>
                <a:latin typeface="Arial" panose="020B0604020202020204" pitchFamily="34" charset="0"/>
              </a:rPr>
              <a:t> proti </a:t>
            </a:r>
            <a:r>
              <a:rPr lang="cs-CZ" sz="2600" b="0" i="0" u="none" strike="noStrike" dirty="0">
                <a:solidFill>
                  <a:srgbClr val="0645AD"/>
                </a:solidFill>
                <a:effectLst/>
                <a:latin typeface="Arial" panose="020B0604020202020204" pitchFamily="34" charset="0"/>
                <a:hlinkClick r:id="rId16" tooltip="Starověký Řím"/>
              </a:rPr>
              <a:t>Římu</a:t>
            </a:r>
            <a:r>
              <a:rPr lang="cs-CZ" sz="2600" b="0" i="0" dirty="0">
                <a:solidFill>
                  <a:srgbClr val="202122"/>
                </a:solidFill>
                <a:effectLst/>
                <a:latin typeface="Arial" panose="020B0604020202020204" pitchFamily="34" charset="0"/>
              </a:rPr>
              <a:t>,</a:t>
            </a:r>
          </a:p>
          <a:p>
            <a:pPr marL="742950" lvl="1" indent="-285750" algn="l">
              <a:buFont typeface="Arial" panose="020B0604020202020204" pitchFamily="34" charset="0"/>
              <a:buChar char="•"/>
            </a:pPr>
            <a:r>
              <a:rPr lang="cs-CZ" sz="2600" b="0" i="1" dirty="0" err="1">
                <a:solidFill>
                  <a:srgbClr val="202122"/>
                </a:solidFill>
                <a:effectLst/>
                <a:latin typeface="Arial" panose="020B0604020202020204" pitchFamily="34" charset="0"/>
              </a:rPr>
              <a:t>Skibet</a:t>
            </a:r>
            <a:r>
              <a:rPr lang="cs-CZ" sz="2600" b="0" i="0" dirty="0">
                <a:solidFill>
                  <a:srgbClr val="202122"/>
                </a:solidFill>
                <a:effectLst/>
                <a:latin typeface="Arial" panose="020B0604020202020204" pitchFamily="34" charset="0"/>
              </a:rPr>
              <a:t> (</a:t>
            </a:r>
            <a:r>
              <a:rPr lang="cs-CZ" sz="2600" b="0" i="0" u="none" strike="noStrike" dirty="0">
                <a:solidFill>
                  <a:srgbClr val="0645AD"/>
                </a:solidFill>
                <a:effectLst/>
                <a:latin typeface="Arial" panose="020B0604020202020204" pitchFamily="34" charset="0"/>
                <a:hlinkClick r:id="rId17" tooltip="1912"/>
              </a:rPr>
              <a:t>1912</a:t>
            </a:r>
            <a:r>
              <a:rPr lang="cs-CZ" sz="2600" b="0" i="0" dirty="0">
                <a:solidFill>
                  <a:srgbClr val="202122"/>
                </a:solidFill>
                <a:effectLst/>
                <a:latin typeface="Arial" panose="020B0604020202020204" pitchFamily="34" charset="0"/>
              </a:rPr>
              <a:t>, Loď), pátá část líčí výboje </a:t>
            </a:r>
            <a:r>
              <a:rPr lang="cs-CZ" sz="2600" b="0" i="0" u="none" strike="noStrike" dirty="0">
                <a:solidFill>
                  <a:srgbClr val="0645AD"/>
                </a:solidFill>
                <a:effectLst/>
                <a:latin typeface="Arial" panose="020B0604020202020204" pitchFamily="34" charset="0"/>
                <a:hlinkClick r:id="rId18" tooltip="Vikingové"/>
              </a:rPr>
              <a:t>Vikingů</a:t>
            </a:r>
            <a:r>
              <a:rPr lang="cs-CZ" sz="2600" b="0" i="0" dirty="0">
                <a:solidFill>
                  <a:srgbClr val="202122"/>
                </a:solidFill>
                <a:effectLst/>
                <a:latin typeface="Arial" panose="020B0604020202020204" pitchFamily="34" charset="0"/>
              </a:rPr>
              <a:t>,</a:t>
            </a:r>
          </a:p>
          <a:p>
            <a:pPr marL="742950" lvl="1" indent="-285750" algn="l">
              <a:buFont typeface="Arial" panose="020B0604020202020204" pitchFamily="34" charset="0"/>
              <a:buChar char="•"/>
            </a:pPr>
            <a:r>
              <a:rPr lang="cs-CZ" sz="2600" b="0" i="1" dirty="0" err="1">
                <a:solidFill>
                  <a:srgbClr val="202122"/>
                </a:solidFill>
                <a:effectLst/>
                <a:latin typeface="Arial" panose="020B0604020202020204" pitchFamily="34" charset="0"/>
              </a:rPr>
              <a:t>Christofer</a:t>
            </a:r>
            <a:r>
              <a:rPr lang="cs-CZ" sz="2600" b="0" i="1" dirty="0">
                <a:solidFill>
                  <a:srgbClr val="202122"/>
                </a:solidFill>
                <a:effectLst/>
                <a:latin typeface="Arial" panose="020B0604020202020204" pitchFamily="34" charset="0"/>
              </a:rPr>
              <a:t> Columbus</a:t>
            </a:r>
            <a:r>
              <a:rPr lang="cs-CZ" sz="2600" b="0" i="0" dirty="0">
                <a:solidFill>
                  <a:srgbClr val="202122"/>
                </a:solidFill>
                <a:effectLst/>
                <a:latin typeface="Arial" panose="020B0604020202020204" pitchFamily="34" charset="0"/>
              </a:rPr>
              <a:t> (</a:t>
            </a:r>
            <a:r>
              <a:rPr lang="cs-CZ" sz="2600" b="0" i="0" u="none" strike="noStrike" dirty="0">
                <a:solidFill>
                  <a:srgbClr val="0645AD"/>
                </a:solidFill>
                <a:effectLst/>
                <a:latin typeface="Arial" panose="020B0604020202020204" pitchFamily="34" charset="0"/>
                <a:hlinkClick r:id="rId8" tooltip="1922"/>
              </a:rPr>
              <a:t>1922</a:t>
            </a:r>
            <a:r>
              <a:rPr lang="cs-CZ" sz="2600" b="0" i="0" dirty="0">
                <a:solidFill>
                  <a:srgbClr val="202122"/>
                </a:solidFill>
                <a:effectLst/>
                <a:latin typeface="Arial" panose="020B0604020202020204" pitchFamily="34" charset="0"/>
              </a:rPr>
              <a:t>, Kryštof Kolumbus), šestá závěrečná část popisuje objevení </a:t>
            </a:r>
            <a:r>
              <a:rPr lang="cs-CZ" sz="2600" b="0" i="0" u="none" strike="noStrike" dirty="0">
                <a:solidFill>
                  <a:srgbClr val="0645AD"/>
                </a:solidFill>
                <a:effectLst/>
                <a:latin typeface="Arial" panose="020B0604020202020204" pitchFamily="34" charset="0"/>
                <a:hlinkClick r:id="rId19" tooltip="Amerika"/>
              </a:rPr>
              <a:t>Ameriky</a:t>
            </a:r>
            <a:r>
              <a:rPr lang="cs-CZ" sz="2600" b="0" i="0" dirty="0">
                <a:solidFill>
                  <a:srgbClr val="202122"/>
                </a:solidFill>
                <a:effectLst/>
                <a:latin typeface="Arial" panose="020B0604020202020204" pitchFamily="34" charset="0"/>
              </a:rPr>
              <a:t>. Ve shodě se svým názorem o výjimečnosti nordické rasy, došel Jensen v této části svého cyklu k názoru, že </a:t>
            </a:r>
            <a:r>
              <a:rPr lang="cs-CZ" sz="2600" b="0" i="0" u="none" strike="noStrike" dirty="0">
                <a:solidFill>
                  <a:srgbClr val="0645AD"/>
                </a:solidFill>
                <a:effectLst/>
                <a:latin typeface="Arial" panose="020B0604020202020204" pitchFamily="34" charset="0"/>
                <a:hlinkClick r:id="rId20" tooltip="Kryštof Kolumbus"/>
              </a:rPr>
              <a:t>Kryštof Kolumbus</a:t>
            </a:r>
            <a:r>
              <a:rPr lang="cs-CZ" sz="2600" b="0" i="0" dirty="0">
                <a:solidFill>
                  <a:srgbClr val="202122"/>
                </a:solidFill>
                <a:effectLst/>
                <a:latin typeface="Arial" panose="020B0604020202020204" pitchFamily="34" charset="0"/>
              </a:rPr>
              <a:t> byl původem Seveřan.</a:t>
            </a:r>
          </a:p>
          <a:p>
            <a:endParaRPr lang="cs-CZ" dirty="0"/>
          </a:p>
        </p:txBody>
      </p:sp>
    </p:spTree>
    <p:extLst>
      <p:ext uri="{BB962C8B-B14F-4D97-AF65-F5344CB8AC3E}">
        <p14:creationId xmlns:p14="http://schemas.microsoft.com/office/powerpoint/2010/main" val="213834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8462FDA0-F24B-4CED-B1BC-4DA685913222}"/>
              </a:ext>
            </a:extLst>
          </p:cNvPr>
          <p:cNvSpPr txBox="1"/>
          <p:nvPr/>
        </p:nvSpPr>
        <p:spPr>
          <a:xfrm>
            <a:off x="4315621" y="-128290"/>
            <a:ext cx="6094520" cy="6771084"/>
          </a:xfrm>
          <a:prstGeom prst="rect">
            <a:avLst/>
          </a:prstGeom>
          <a:noFill/>
        </p:spPr>
        <p:txBody>
          <a:bodyPr wrap="square">
            <a:spAutoFit/>
          </a:bodyPr>
          <a:lstStyle/>
          <a:p>
            <a:endParaRPr lang="cs-CZ" sz="1600" dirty="0">
              <a:highlight>
                <a:srgbClr val="FFFF00"/>
              </a:highlight>
            </a:endParaRPr>
          </a:p>
          <a:p>
            <a:r>
              <a:rPr lang="cs-CZ" sz="1600" dirty="0" err="1">
                <a:highlight>
                  <a:srgbClr val="FFFF00"/>
                </a:highlight>
              </a:rPr>
              <a:t>Myter</a:t>
            </a:r>
            <a:r>
              <a:rPr lang="cs-CZ" sz="1600" dirty="0">
                <a:highlight>
                  <a:srgbClr val="FFFF00"/>
                </a:highlight>
              </a:rPr>
              <a:t> </a:t>
            </a:r>
            <a:r>
              <a:rPr lang="cs-CZ" sz="1600" dirty="0"/>
              <a:t>(1907–1944, Mýty), jedenáct svazků esejí, črt a dalších drobnějších prozaických útvarů s nejrůznějšími náměty z cest, přírody atp.</a:t>
            </a:r>
          </a:p>
          <a:p>
            <a:r>
              <a:rPr lang="cs-CZ" sz="1600" dirty="0">
                <a:highlight>
                  <a:srgbClr val="FFFF00"/>
                </a:highlight>
              </a:rPr>
              <a:t>Den </a:t>
            </a:r>
            <a:r>
              <a:rPr lang="cs-CZ" sz="1600" dirty="0" err="1">
                <a:highlight>
                  <a:srgbClr val="FFFF00"/>
                </a:highlight>
              </a:rPr>
              <a:t>lange</a:t>
            </a:r>
            <a:r>
              <a:rPr lang="cs-CZ" sz="1600" dirty="0">
                <a:highlight>
                  <a:srgbClr val="FFFF00"/>
                </a:highlight>
              </a:rPr>
              <a:t> rejse </a:t>
            </a:r>
            <a:r>
              <a:rPr lang="cs-CZ" sz="1600" dirty="0"/>
              <a:t>(1908–1922, Dlouhá cesta), vrcholné autorovo dílo, šestidílný románový cyklus, ve kterém Jensen popsal vývoj severských národů od doby ledové do 15. století a vyjádřil v něm svůj názor, že nordická rasa, jako nejdokonalejší část lidstva, je kolébkou evropské kultury. Zároveň v něm popsal svou tezi vycházející ze sociálního darwinismu, že vývoj lidstva se odehrává v boji s přírodou. Cyklus se skládá z těchto částí (seřazeno chronologicky podle doby děje, nikoliv podle doby vzniku):</a:t>
            </a:r>
          </a:p>
          <a:p>
            <a:r>
              <a:rPr lang="cs-CZ" sz="1600" dirty="0">
                <a:highlight>
                  <a:srgbClr val="FFFF00"/>
                </a:highlight>
              </a:rPr>
              <a:t>Den </a:t>
            </a:r>
            <a:r>
              <a:rPr lang="cs-CZ" sz="1600" dirty="0" err="1">
                <a:highlight>
                  <a:srgbClr val="FFFF00"/>
                </a:highlight>
              </a:rPr>
              <a:t>tabte</a:t>
            </a:r>
            <a:r>
              <a:rPr lang="cs-CZ" sz="1600" dirty="0">
                <a:highlight>
                  <a:srgbClr val="FFFF00"/>
                </a:highlight>
              </a:rPr>
              <a:t> </a:t>
            </a:r>
            <a:r>
              <a:rPr lang="cs-CZ" sz="1600" dirty="0" err="1">
                <a:highlight>
                  <a:srgbClr val="FFFF00"/>
                </a:highlight>
              </a:rPr>
              <a:t>land</a:t>
            </a:r>
            <a:r>
              <a:rPr lang="cs-CZ" sz="1600" dirty="0">
                <a:highlight>
                  <a:srgbClr val="FFFF00"/>
                </a:highlight>
              </a:rPr>
              <a:t> </a:t>
            </a:r>
            <a:r>
              <a:rPr lang="cs-CZ" sz="1600" dirty="0"/>
              <a:t>(1919, Ztracená země), první část cyklu s podtitulem Člověk před dobou ledovou se odehrává v mytické době poblíž obrovské sopky a líčí vynález ohně.</a:t>
            </a:r>
          </a:p>
          <a:p>
            <a:r>
              <a:rPr lang="cs-CZ" sz="1600" dirty="0" err="1">
                <a:highlight>
                  <a:srgbClr val="FFFF00"/>
                </a:highlight>
              </a:rPr>
              <a:t>Bræen</a:t>
            </a:r>
            <a:r>
              <a:rPr lang="cs-CZ" sz="1600" dirty="0"/>
              <a:t> (1908, Ledovec), v druhé části s podtitulem Mýty o ledové době a prvním člověku se vyděděnec se svou ženou stává otcem nordické rasy, objeví znovu oheň a založí civilizaci.</a:t>
            </a:r>
          </a:p>
          <a:p>
            <a:r>
              <a:rPr lang="cs-CZ" sz="1600" dirty="0" err="1">
                <a:highlight>
                  <a:srgbClr val="FFFF00"/>
                </a:highlight>
              </a:rPr>
              <a:t>Norne</a:t>
            </a:r>
            <a:r>
              <a:rPr lang="cs-CZ" sz="1600" dirty="0">
                <a:highlight>
                  <a:srgbClr val="FFFF00"/>
                </a:highlight>
              </a:rPr>
              <a:t> </a:t>
            </a:r>
            <a:r>
              <a:rPr lang="cs-CZ" sz="1600" dirty="0" err="1">
                <a:highlight>
                  <a:srgbClr val="FFFF00"/>
                </a:highlight>
              </a:rPr>
              <a:t>Gæst</a:t>
            </a:r>
            <a:r>
              <a:rPr lang="cs-CZ" sz="1600" dirty="0">
                <a:highlight>
                  <a:srgbClr val="FFFF00"/>
                </a:highlight>
              </a:rPr>
              <a:t> </a:t>
            </a:r>
            <a:r>
              <a:rPr lang="cs-CZ" sz="1600" dirty="0"/>
              <a:t>(1919), ve třetí části cyklu vynalézá severský génius povozy a lodě poháněné vesly nebo plachtami.</a:t>
            </a:r>
          </a:p>
          <a:p>
            <a:r>
              <a:rPr lang="cs-CZ" sz="1600" dirty="0" err="1">
                <a:highlight>
                  <a:srgbClr val="FFFF00"/>
                </a:highlight>
              </a:rPr>
              <a:t>Cimbrernes</a:t>
            </a:r>
            <a:r>
              <a:rPr lang="cs-CZ" sz="1600" dirty="0">
                <a:highlight>
                  <a:srgbClr val="FFFF00"/>
                </a:highlight>
              </a:rPr>
              <a:t> </a:t>
            </a:r>
            <a:r>
              <a:rPr lang="cs-CZ" sz="1600" dirty="0" err="1">
                <a:highlight>
                  <a:srgbClr val="FFFF00"/>
                </a:highlight>
              </a:rPr>
              <a:t>tog</a:t>
            </a:r>
            <a:r>
              <a:rPr lang="cs-CZ" sz="1600" dirty="0">
                <a:highlight>
                  <a:srgbClr val="FFFF00"/>
                </a:highlight>
              </a:rPr>
              <a:t> </a:t>
            </a:r>
            <a:r>
              <a:rPr lang="cs-CZ" sz="1600" dirty="0"/>
              <a:t>(1922, Tažení </a:t>
            </a:r>
            <a:r>
              <a:rPr lang="cs-CZ" sz="1600" dirty="0" err="1"/>
              <a:t>Cimbrů</a:t>
            </a:r>
            <a:r>
              <a:rPr lang="cs-CZ" sz="1600" dirty="0"/>
              <a:t>), čtvrtá část popisuje tažení severského kmene </a:t>
            </a:r>
            <a:r>
              <a:rPr lang="cs-CZ" sz="1600" dirty="0" err="1"/>
              <a:t>Cimbrů</a:t>
            </a:r>
            <a:r>
              <a:rPr lang="cs-CZ" sz="1600" dirty="0"/>
              <a:t> proti Římu,</a:t>
            </a:r>
          </a:p>
          <a:p>
            <a:r>
              <a:rPr lang="cs-CZ" sz="1600" dirty="0" err="1">
                <a:highlight>
                  <a:srgbClr val="FFFF00"/>
                </a:highlight>
              </a:rPr>
              <a:t>Skibet</a:t>
            </a:r>
            <a:r>
              <a:rPr lang="cs-CZ" sz="1600" dirty="0"/>
              <a:t> (1912, Loď), pátá část líčí výboje Vikingů,</a:t>
            </a:r>
          </a:p>
          <a:p>
            <a:r>
              <a:rPr lang="cs-CZ" sz="1600" dirty="0" err="1">
                <a:highlight>
                  <a:srgbClr val="FFFF00"/>
                </a:highlight>
              </a:rPr>
              <a:t>Christofer</a:t>
            </a:r>
            <a:r>
              <a:rPr lang="cs-CZ" sz="1600" dirty="0">
                <a:highlight>
                  <a:srgbClr val="FFFF00"/>
                </a:highlight>
              </a:rPr>
              <a:t> Columbus </a:t>
            </a:r>
            <a:r>
              <a:rPr lang="cs-CZ" sz="1600" dirty="0"/>
              <a:t>(1922, Kryštof Kolumbus), šestá závěrečná část popisuje objevení Ameriky. Ve shodě se svým názorem o výjimečnosti nordické rasy, došel Jensen v této části svého cyklu k názoru, že Kryštof Kolumbus byl původem </a:t>
            </a:r>
            <a:r>
              <a:rPr lang="cs-CZ" dirty="0"/>
              <a:t>Seveřan.</a:t>
            </a:r>
          </a:p>
        </p:txBody>
      </p:sp>
    </p:spTree>
    <p:extLst>
      <p:ext uri="{BB962C8B-B14F-4D97-AF65-F5344CB8AC3E}">
        <p14:creationId xmlns:p14="http://schemas.microsoft.com/office/powerpoint/2010/main" val="709178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05439F-D319-4A94-B3D3-73C084B0D852}"/>
              </a:ext>
            </a:extLst>
          </p:cNvPr>
          <p:cNvSpPr>
            <a:spLocks noGrp="1"/>
          </p:cNvSpPr>
          <p:nvPr>
            <p:ph type="title"/>
          </p:nvPr>
        </p:nvSpPr>
        <p:spPr/>
        <p:txBody>
          <a:bodyPr/>
          <a:lstStyle/>
          <a:p>
            <a:r>
              <a:rPr lang="nb-NO" dirty="0"/>
              <a:t>Johannes V. Jensen: verk</a:t>
            </a:r>
            <a:endParaRPr lang="cs-CZ" dirty="0"/>
          </a:p>
        </p:txBody>
      </p:sp>
      <p:sp>
        <p:nvSpPr>
          <p:cNvPr id="3" name="Zástupný obsah 2">
            <a:extLst>
              <a:ext uri="{FF2B5EF4-FFF2-40B4-BE49-F238E27FC236}">
                <a16:creationId xmlns:a16="http://schemas.microsoft.com/office/drawing/2014/main" id="{7125863A-A470-47A3-934D-6EDA37DC7DEC}"/>
              </a:ext>
            </a:extLst>
          </p:cNvPr>
          <p:cNvSpPr>
            <a:spLocks noGrp="1"/>
          </p:cNvSpPr>
          <p:nvPr>
            <p:ph idx="1"/>
          </p:nvPr>
        </p:nvSpPr>
        <p:spPr/>
        <p:txBody>
          <a:bodyPr/>
          <a:lstStyle/>
          <a:p>
            <a:r>
              <a:rPr lang="en-US" b="0" i="0" dirty="0">
                <a:solidFill>
                  <a:srgbClr val="2E2A25"/>
                </a:solidFill>
                <a:effectLst/>
                <a:latin typeface="Alfred Serif Regular"/>
              </a:rPr>
              <a:t>Medical studies provided a scientific basis for Jensen’s writing, which included novels and poetry, but also articles, essays and travelogues. His career took off with </a:t>
            </a:r>
            <a:r>
              <a:rPr lang="en-US" b="0" i="1" dirty="0" err="1">
                <a:solidFill>
                  <a:srgbClr val="C00000"/>
                </a:solidFill>
                <a:effectLst/>
                <a:latin typeface="var(--secondary-font-italic)"/>
              </a:rPr>
              <a:t>Himmerlandshistorier</a:t>
            </a:r>
            <a:r>
              <a:rPr lang="en-US" b="0" i="0" dirty="0">
                <a:solidFill>
                  <a:srgbClr val="2E2A25"/>
                </a:solidFill>
                <a:effectLst/>
                <a:latin typeface="Alfred Serif Regular"/>
              </a:rPr>
              <a:t> (1898-1910) (</a:t>
            </a:r>
            <a:r>
              <a:rPr lang="en-US" b="0" i="0" dirty="0" err="1">
                <a:solidFill>
                  <a:srgbClr val="2E2A25"/>
                </a:solidFill>
                <a:effectLst/>
                <a:latin typeface="Alfred Serif Regular"/>
              </a:rPr>
              <a:t>Himmerland</a:t>
            </a:r>
            <a:r>
              <a:rPr lang="en-US" b="0" i="0" dirty="0">
                <a:solidFill>
                  <a:srgbClr val="2E2A25"/>
                </a:solidFill>
                <a:effectLst/>
                <a:latin typeface="Alfred Serif Regular"/>
              </a:rPr>
              <a:t> Stories), a series of stories that take place in the area where Jensen was born. </a:t>
            </a:r>
            <a:r>
              <a:rPr lang="en-US" b="0" i="1" dirty="0">
                <a:solidFill>
                  <a:srgbClr val="C00000"/>
                </a:solidFill>
                <a:effectLst/>
                <a:latin typeface="var(--secondary-font-italic)"/>
              </a:rPr>
              <a:t>Kongens </a:t>
            </a:r>
            <a:r>
              <a:rPr lang="en-US" b="0" i="1" dirty="0" err="1">
                <a:solidFill>
                  <a:srgbClr val="C00000"/>
                </a:solidFill>
                <a:effectLst/>
                <a:latin typeface="var(--secondary-font-italic)"/>
              </a:rPr>
              <a:t>Fald</a:t>
            </a:r>
            <a:r>
              <a:rPr lang="en-US" b="0" i="0" dirty="0">
                <a:solidFill>
                  <a:srgbClr val="C00000"/>
                </a:solidFill>
                <a:effectLst/>
                <a:latin typeface="Alfred Serif Regular"/>
              </a:rPr>
              <a:t> </a:t>
            </a:r>
            <a:r>
              <a:rPr lang="en-US" b="0" i="0" dirty="0">
                <a:solidFill>
                  <a:srgbClr val="2E2A25"/>
                </a:solidFill>
                <a:effectLst/>
                <a:latin typeface="Alfred Serif Regular"/>
              </a:rPr>
              <a:t>(The Fall of the King) intersperses historical facts about King Christian II of Denmark with lyrical elements, a technique also used in </a:t>
            </a:r>
            <a:r>
              <a:rPr lang="en-US" b="0" i="1" dirty="0" err="1">
                <a:solidFill>
                  <a:srgbClr val="C00000"/>
                </a:solidFill>
                <a:effectLst/>
                <a:latin typeface="var(--secondary-font-italic)"/>
              </a:rPr>
              <a:t>Myter</a:t>
            </a:r>
            <a:r>
              <a:rPr lang="en-US" b="0" i="0" dirty="0">
                <a:solidFill>
                  <a:srgbClr val="2E2A25"/>
                </a:solidFill>
                <a:effectLst/>
                <a:latin typeface="Alfred Serif Regular"/>
              </a:rPr>
              <a:t> (Myths), published in 11 volumes. Darwinism and the philosophy of evolution are themes in the series of novels about the evolution of human beings, </a:t>
            </a:r>
            <a:r>
              <a:rPr lang="en-US" b="0" i="1" dirty="0">
                <a:solidFill>
                  <a:srgbClr val="C00000"/>
                </a:solidFill>
                <a:effectLst/>
                <a:latin typeface="var(--secondary-font-italic)"/>
              </a:rPr>
              <a:t>Den </a:t>
            </a:r>
            <a:r>
              <a:rPr lang="en-US" b="0" i="1" dirty="0" err="1">
                <a:solidFill>
                  <a:srgbClr val="C00000"/>
                </a:solidFill>
                <a:effectLst/>
                <a:latin typeface="var(--secondary-font-italic)"/>
              </a:rPr>
              <a:t>lange</a:t>
            </a:r>
            <a:r>
              <a:rPr lang="en-US" b="0" i="1" dirty="0">
                <a:solidFill>
                  <a:srgbClr val="C00000"/>
                </a:solidFill>
                <a:effectLst/>
                <a:latin typeface="var(--secondary-font-italic)"/>
              </a:rPr>
              <a:t> </a:t>
            </a:r>
            <a:r>
              <a:rPr lang="en-US" b="0" i="1" dirty="0" err="1">
                <a:solidFill>
                  <a:srgbClr val="C00000"/>
                </a:solidFill>
                <a:effectLst/>
                <a:latin typeface="var(--secondary-font-italic)"/>
              </a:rPr>
              <a:t>rejse</a:t>
            </a:r>
            <a:r>
              <a:rPr lang="en-US" b="0" i="0" dirty="0">
                <a:solidFill>
                  <a:srgbClr val="C00000"/>
                </a:solidFill>
                <a:effectLst/>
                <a:latin typeface="Alfred Serif Regular"/>
              </a:rPr>
              <a:t> </a:t>
            </a:r>
            <a:r>
              <a:rPr lang="en-US" b="0" i="0" dirty="0">
                <a:solidFill>
                  <a:srgbClr val="2E2A25"/>
                </a:solidFill>
                <a:effectLst/>
                <a:latin typeface="Alfred Serif Regular"/>
              </a:rPr>
              <a:t>(1908–1922) (The Long Journey).</a:t>
            </a:r>
            <a:endParaRPr lang="cs-CZ" dirty="0"/>
          </a:p>
        </p:txBody>
      </p:sp>
    </p:spTree>
    <p:extLst>
      <p:ext uri="{BB962C8B-B14F-4D97-AF65-F5344CB8AC3E}">
        <p14:creationId xmlns:p14="http://schemas.microsoft.com/office/powerpoint/2010/main" val="396164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4AA3A8-2C4F-4333-A049-8FA391EE8245}"/>
              </a:ext>
            </a:extLst>
          </p:cNvPr>
          <p:cNvSpPr>
            <a:spLocks noGrp="1"/>
          </p:cNvSpPr>
          <p:nvPr>
            <p:ph type="title"/>
          </p:nvPr>
        </p:nvSpPr>
        <p:spPr/>
        <p:txBody>
          <a:bodyPr/>
          <a:lstStyle/>
          <a:p>
            <a:r>
              <a:rPr lang="cs-CZ" dirty="0"/>
              <a:t>Martin Andersen Nex</a:t>
            </a:r>
            <a:r>
              <a:rPr lang="nb-NO" dirty="0"/>
              <a:t>ø 1869 - 1954</a:t>
            </a:r>
            <a:endParaRPr lang="cs-CZ" dirty="0"/>
          </a:p>
        </p:txBody>
      </p:sp>
      <p:sp>
        <p:nvSpPr>
          <p:cNvPr id="3" name="Zástupný obsah 2">
            <a:extLst>
              <a:ext uri="{FF2B5EF4-FFF2-40B4-BE49-F238E27FC236}">
                <a16:creationId xmlns:a16="http://schemas.microsoft.com/office/drawing/2014/main" id="{CAB3D78C-7E87-4271-804C-C50219C3E615}"/>
              </a:ext>
            </a:extLst>
          </p:cNvPr>
          <p:cNvSpPr>
            <a:spLocks noGrp="1"/>
          </p:cNvSpPr>
          <p:nvPr>
            <p:ph idx="1"/>
          </p:nvPr>
        </p:nvSpPr>
        <p:spPr/>
        <p:txBody>
          <a:bodyPr/>
          <a:lstStyle/>
          <a:p>
            <a:pPr algn="l">
              <a:buFont typeface="Arial" panose="020B0604020202020204" pitchFamily="34" charset="0"/>
              <a:buChar char="•"/>
            </a:pPr>
            <a:r>
              <a:rPr lang="cs-CZ" sz="2400" b="0" i="1" dirty="0" err="1">
                <a:solidFill>
                  <a:srgbClr val="202122"/>
                </a:solidFill>
                <a:effectLst/>
                <a:latin typeface="Arial" panose="020B0604020202020204" pitchFamily="34" charset="0"/>
              </a:rPr>
              <a:t>Pelle</a:t>
            </a:r>
            <a:r>
              <a:rPr lang="cs-CZ" sz="2400" b="0" i="1" dirty="0">
                <a:solidFill>
                  <a:srgbClr val="202122"/>
                </a:solidFill>
                <a:effectLst/>
                <a:latin typeface="Arial" panose="020B0604020202020204" pitchFamily="34" charset="0"/>
              </a:rPr>
              <a:t> </a:t>
            </a:r>
            <a:r>
              <a:rPr lang="cs-CZ" sz="2400" b="0" i="1" dirty="0" err="1">
                <a:solidFill>
                  <a:srgbClr val="202122"/>
                </a:solidFill>
                <a:effectLst/>
                <a:latin typeface="Arial" panose="020B0604020202020204" pitchFamily="34" charset="0"/>
              </a:rPr>
              <a:t>erobreren</a:t>
            </a:r>
            <a:r>
              <a:rPr lang="cs-CZ" sz="2400" b="0" i="0" dirty="0">
                <a:solidFill>
                  <a:srgbClr val="202122"/>
                </a:solidFill>
                <a:effectLst/>
                <a:latin typeface="Arial" panose="020B0604020202020204" pitchFamily="34" charset="0"/>
              </a:rPr>
              <a:t>, 1906–1910 (</a:t>
            </a:r>
            <a:r>
              <a:rPr lang="cs-CZ" sz="2400" b="0" i="1" dirty="0" err="1">
                <a:solidFill>
                  <a:srgbClr val="202122"/>
                </a:solidFill>
                <a:effectLst/>
                <a:latin typeface="Arial" panose="020B0604020202020204" pitchFamily="34" charset="0"/>
              </a:rPr>
              <a:t>Pelle</a:t>
            </a:r>
            <a:r>
              <a:rPr lang="cs-CZ" sz="2400" b="0" i="1" dirty="0">
                <a:solidFill>
                  <a:srgbClr val="202122"/>
                </a:solidFill>
                <a:effectLst/>
                <a:latin typeface="Arial" panose="020B0604020202020204" pitchFamily="34" charset="0"/>
              </a:rPr>
              <a:t> Dobyvatel</a:t>
            </a:r>
            <a:r>
              <a:rPr lang="nb-NO" sz="2400" dirty="0">
                <a:solidFill>
                  <a:srgbClr val="202122"/>
                </a:solidFill>
                <a:latin typeface="Arial" panose="020B0604020202020204" pitchFamily="34" charset="0"/>
              </a:rPr>
              <a:t>)</a:t>
            </a:r>
            <a:endParaRPr lang="cs-CZ" sz="2400" b="0" i="0" dirty="0">
              <a:solidFill>
                <a:srgbClr val="202122"/>
              </a:solidFill>
              <a:effectLst/>
              <a:latin typeface="Arial" panose="020B0604020202020204" pitchFamily="34" charset="0"/>
            </a:endParaRPr>
          </a:p>
          <a:p>
            <a:pPr algn="l">
              <a:buFont typeface="Arial" panose="020B0604020202020204" pitchFamily="34" charset="0"/>
              <a:buChar char="•"/>
            </a:pPr>
            <a:r>
              <a:rPr lang="cs-CZ" sz="2400" b="0" i="1" dirty="0" err="1">
                <a:solidFill>
                  <a:srgbClr val="202122"/>
                </a:solidFill>
                <a:effectLst/>
                <a:latin typeface="Arial" panose="020B0604020202020204" pitchFamily="34" charset="0"/>
              </a:rPr>
              <a:t>Ditte</a:t>
            </a:r>
            <a:r>
              <a:rPr lang="cs-CZ" sz="2400" b="0" i="1" dirty="0">
                <a:solidFill>
                  <a:srgbClr val="202122"/>
                </a:solidFill>
                <a:effectLst/>
                <a:latin typeface="Arial" panose="020B0604020202020204" pitchFamily="34" charset="0"/>
              </a:rPr>
              <a:t> </a:t>
            </a:r>
            <a:r>
              <a:rPr lang="cs-CZ" sz="2400" b="0" i="1" dirty="0" err="1">
                <a:solidFill>
                  <a:srgbClr val="202122"/>
                </a:solidFill>
                <a:effectLst/>
                <a:latin typeface="Arial" panose="020B0604020202020204" pitchFamily="34" charset="0"/>
              </a:rPr>
              <a:t>mennskebarn</a:t>
            </a:r>
            <a:r>
              <a:rPr lang="cs-CZ" sz="2400" b="0" i="0" dirty="0">
                <a:solidFill>
                  <a:srgbClr val="202122"/>
                </a:solidFill>
                <a:effectLst/>
                <a:latin typeface="Arial" panose="020B0604020202020204" pitchFamily="34" charset="0"/>
              </a:rPr>
              <a:t>, 1917–1921 (</a:t>
            </a:r>
            <a:r>
              <a:rPr lang="cs-CZ" sz="2400" b="0" i="1" dirty="0">
                <a:solidFill>
                  <a:srgbClr val="202122"/>
                </a:solidFill>
                <a:effectLst/>
                <a:latin typeface="Arial" panose="020B0604020202020204" pitchFamily="34" charset="0"/>
              </a:rPr>
              <a:t>Ditta, dcera člověka</a:t>
            </a:r>
            <a:r>
              <a:rPr lang="cs-CZ" sz="2400" b="0" i="0" dirty="0">
                <a:solidFill>
                  <a:srgbClr val="202122"/>
                </a:solidFill>
                <a:effectLst/>
                <a:latin typeface="Arial" panose="020B0604020202020204" pitchFamily="34" charset="0"/>
              </a:rPr>
              <a:t>)</a:t>
            </a:r>
            <a:endParaRPr lang="nb-NO" sz="2400" b="0" i="0" dirty="0">
              <a:solidFill>
                <a:srgbClr val="202122"/>
              </a:solidFill>
              <a:effectLst/>
              <a:latin typeface="Arial" panose="020B0604020202020204" pitchFamily="34" charset="0"/>
            </a:endParaRPr>
          </a:p>
          <a:p>
            <a:pPr algn="l">
              <a:buFont typeface="Arial" panose="020B0604020202020204" pitchFamily="34" charset="0"/>
              <a:buChar char="•"/>
            </a:pPr>
            <a:endParaRPr lang="nb-NO" sz="2400" b="0" i="0" dirty="0">
              <a:solidFill>
                <a:srgbClr val="202122"/>
              </a:solidFill>
              <a:effectLst/>
              <a:latin typeface="Arial" panose="020B0604020202020204" pitchFamily="34" charset="0"/>
            </a:endParaRPr>
          </a:p>
          <a:p>
            <a:pPr algn="l">
              <a:buFont typeface="Arial" panose="020B0604020202020204" pitchFamily="34" charset="0"/>
              <a:buChar char="•"/>
            </a:pPr>
            <a:endParaRPr lang="nb-NO" sz="2400" dirty="0">
              <a:solidFill>
                <a:srgbClr val="202122"/>
              </a:solidFill>
              <a:latin typeface="Arial" panose="020B0604020202020204" pitchFamily="34" charset="0"/>
            </a:endParaRPr>
          </a:p>
          <a:p>
            <a:pPr algn="l">
              <a:buFont typeface="Arial" panose="020B0604020202020204" pitchFamily="34" charset="0"/>
              <a:buChar char="•"/>
            </a:pPr>
            <a:endParaRPr lang="da-DK" sz="2400" b="0" i="0" dirty="0">
              <a:solidFill>
                <a:srgbClr val="202122"/>
              </a:solidFill>
              <a:effectLst/>
              <a:latin typeface="Arial" panose="020B0604020202020204" pitchFamily="34" charset="0"/>
            </a:endParaRPr>
          </a:p>
          <a:p>
            <a:pPr algn="l">
              <a:buFont typeface="Arial" panose="020B0604020202020204" pitchFamily="34" charset="0"/>
              <a:buChar char="•"/>
            </a:pPr>
            <a:endParaRPr lang="da-DK" sz="2400" dirty="0">
              <a:solidFill>
                <a:srgbClr val="202122"/>
              </a:solidFill>
              <a:latin typeface="Arial" panose="020B0604020202020204" pitchFamily="34" charset="0"/>
            </a:endParaRPr>
          </a:p>
          <a:p>
            <a:pPr marL="0" indent="0" algn="l">
              <a:buNone/>
            </a:pPr>
            <a:r>
              <a:rPr lang="da-DK" sz="2400" b="0" i="0" dirty="0">
                <a:solidFill>
                  <a:srgbClr val="202122"/>
                </a:solidFill>
                <a:effectLst/>
                <a:latin typeface="Arial" panose="020B0604020202020204" pitchFamily="34" charset="0"/>
              </a:rPr>
              <a:t>Filmen </a:t>
            </a:r>
            <a:r>
              <a:rPr lang="da-DK" sz="2400" b="0" i="1" u="none" strike="noStrike" dirty="0">
                <a:solidFill>
                  <a:srgbClr val="0645AD"/>
                </a:solidFill>
                <a:effectLst/>
                <a:latin typeface="Arial" panose="020B0604020202020204" pitchFamily="34" charset="0"/>
                <a:hlinkClick r:id="rId2" tooltip="Pelle Erobreren (film)"/>
              </a:rPr>
              <a:t>Pelle Erobreren</a:t>
            </a:r>
            <a:r>
              <a:rPr lang="da-DK" sz="2400" b="0" i="0" dirty="0">
                <a:solidFill>
                  <a:srgbClr val="202122"/>
                </a:solidFill>
                <a:effectLst/>
                <a:latin typeface="Arial" panose="020B0604020202020204" pitchFamily="34" charset="0"/>
              </a:rPr>
              <a:t>, der dog kun dækker første bind af romanens fire bind, er instrueret af </a:t>
            </a:r>
            <a:r>
              <a:rPr lang="da-DK" sz="2400" b="0" i="0" u="none" strike="noStrike" dirty="0">
                <a:solidFill>
                  <a:srgbClr val="0645AD"/>
                </a:solidFill>
                <a:effectLst/>
                <a:latin typeface="Arial" panose="020B0604020202020204" pitchFamily="34" charset="0"/>
                <a:hlinkClick r:id="rId3" tooltip="Bille August"/>
              </a:rPr>
              <a:t>Bille August</a:t>
            </a:r>
            <a:r>
              <a:rPr lang="da-DK" sz="2400" b="0" i="0" dirty="0">
                <a:solidFill>
                  <a:srgbClr val="202122"/>
                </a:solidFill>
                <a:effectLst/>
                <a:latin typeface="Arial" panose="020B0604020202020204" pitchFamily="34" charset="0"/>
              </a:rPr>
              <a:t>, og den fik en </a:t>
            </a:r>
            <a:r>
              <a:rPr lang="da-DK" sz="2400" b="0" i="0" u="none" strike="noStrike" dirty="0">
                <a:solidFill>
                  <a:srgbClr val="0645AD"/>
                </a:solidFill>
                <a:effectLst/>
                <a:latin typeface="Arial" panose="020B0604020202020204" pitchFamily="34" charset="0"/>
                <a:hlinkClick r:id="rId4" tooltip="Oscar-uddeling"/>
              </a:rPr>
              <a:t>Oscar</a:t>
            </a:r>
            <a:r>
              <a:rPr lang="da-DK" sz="2400" b="0" i="0" dirty="0">
                <a:solidFill>
                  <a:srgbClr val="202122"/>
                </a:solidFill>
                <a:effectLst/>
                <a:latin typeface="Arial" panose="020B0604020202020204" pitchFamily="34" charset="0"/>
              </a:rPr>
              <a:t> i </a:t>
            </a:r>
            <a:r>
              <a:rPr lang="da-DK" sz="2400" b="0" i="0" u="none" strike="noStrike" dirty="0">
                <a:solidFill>
                  <a:srgbClr val="0645AD"/>
                </a:solidFill>
                <a:effectLst/>
                <a:latin typeface="Arial" panose="020B0604020202020204" pitchFamily="34" charset="0"/>
                <a:hlinkClick r:id="rId5" tooltip="1989"/>
              </a:rPr>
              <a:t>1989</a:t>
            </a:r>
            <a:r>
              <a:rPr lang="da-DK" sz="2400" b="0" i="0" dirty="0">
                <a:solidFill>
                  <a:srgbClr val="202122"/>
                </a:solidFill>
                <a:effectLst/>
                <a:latin typeface="Arial" panose="020B0604020202020204" pitchFamily="34" charset="0"/>
              </a:rPr>
              <a:t> som bedste udenlandske film. </a:t>
            </a:r>
            <a:endParaRPr lang="cs-CZ" sz="2400" b="0" i="0" dirty="0">
              <a:solidFill>
                <a:srgbClr val="202122"/>
              </a:solidFill>
              <a:effectLst/>
              <a:latin typeface="Arial" panose="020B0604020202020204" pitchFamily="34" charset="0"/>
            </a:endParaRPr>
          </a:p>
          <a:p>
            <a:endParaRPr lang="cs-CZ" dirty="0"/>
          </a:p>
        </p:txBody>
      </p:sp>
      <p:pic>
        <p:nvPicPr>
          <p:cNvPr id="4" name="Obrázek 3">
            <a:extLst>
              <a:ext uri="{FF2B5EF4-FFF2-40B4-BE49-F238E27FC236}">
                <a16:creationId xmlns:a16="http://schemas.microsoft.com/office/drawing/2014/main" id="{C94E403D-D9B2-4BE3-9EE6-664D5EF946B8}"/>
              </a:ext>
            </a:extLst>
          </p:cNvPr>
          <p:cNvPicPr>
            <a:picLocks noChangeAspect="1"/>
          </p:cNvPicPr>
          <p:nvPr/>
        </p:nvPicPr>
        <p:blipFill>
          <a:blip r:embed="rId6"/>
          <a:stretch>
            <a:fillRect/>
          </a:stretch>
        </p:blipFill>
        <p:spPr>
          <a:xfrm>
            <a:off x="8881602" y="147484"/>
            <a:ext cx="3143250" cy="4362450"/>
          </a:xfrm>
          <a:prstGeom prst="rect">
            <a:avLst/>
          </a:prstGeom>
        </p:spPr>
      </p:pic>
    </p:spTree>
    <p:extLst>
      <p:ext uri="{BB962C8B-B14F-4D97-AF65-F5344CB8AC3E}">
        <p14:creationId xmlns:p14="http://schemas.microsoft.com/office/powerpoint/2010/main" val="111568704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1275</Words>
  <Application>Microsoft Office PowerPoint</Application>
  <PresentationFormat>Širokoúhlá obrazovka</PresentationFormat>
  <Paragraphs>63</Paragraphs>
  <Slides>14</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14</vt:i4>
      </vt:variant>
    </vt:vector>
  </HeadingPairs>
  <TitlesOfParts>
    <vt:vector size="22" baseType="lpstr">
      <vt:lpstr>Alfred Serif Regular</vt:lpstr>
      <vt:lpstr>-apple-system</vt:lpstr>
      <vt:lpstr>Arial</vt:lpstr>
      <vt:lpstr>Calibri</vt:lpstr>
      <vt:lpstr>Calibri Light</vt:lpstr>
      <vt:lpstr>var(--secondary-font-italic)</vt:lpstr>
      <vt:lpstr>Verdana</vt:lpstr>
      <vt:lpstr>Motiv Office</vt:lpstr>
      <vt:lpstr>Dansk - overview</vt:lpstr>
      <vt:lpstr>http://www.litteraturpriser.dk/littnob.htm</vt:lpstr>
      <vt:lpstr>1917 ble Nobelprisen delt mellom</vt:lpstr>
      <vt:lpstr>1944</vt:lpstr>
      <vt:lpstr>Prezentace aplikace PowerPoint</vt:lpstr>
      <vt:lpstr>Johannes V. Jensen</vt:lpstr>
      <vt:lpstr>Prezentace aplikace PowerPoint</vt:lpstr>
      <vt:lpstr>Johannes V. Jensen: verk</vt:lpstr>
      <vt:lpstr>Martin Andersen Nexø 1869 - 1954</vt:lpstr>
      <vt:lpstr>Tove DITLEVSEN  1917-1976</vt:lpstr>
      <vt:lpstr>romaner</vt:lpstr>
      <vt:lpstr>digt</vt:lpstr>
      <vt:lpstr>digt</vt:lpstr>
      <vt:lpstr>Egen stemme av Tove Ditlevsen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Dansk - overview</dc:title>
  <dc:creator>Miluše Juříčková</dc:creator>
  <cp:lastModifiedBy>Miluše Juříčková</cp:lastModifiedBy>
  <cp:revision>3</cp:revision>
  <dcterms:created xsi:type="dcterms:W3CDTF">2022-03-28T17:17:55Z</dcterms:created>
  <dcterms:modified xsi:type="dcterms:W3CDTF">2023-09-16T18:22:33Z</dcterms:modified>
</cp:coreProperties>
</file>