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59" r:id="rId5"/>
    <p:sldId id="260" r:id="rId6"/>
    <p:sldId id="262" r:id="rId7"/>
    <p:sldId id="263" r:id="rId8"/>
    <p:sldId id="265" r:id="rId9"/>
    <p:sldId id="267" r:id="rId10"/>
    <p:sldId id="268" r:id="rId11"/>
    <p:sldId id="269" r:id="rId12"/>
    <p:sldId id="271" r:id="rId13"/>
    <p:sldId id="275" r:id="rId14"/>
    <p:sldId id="273" r:id="rId15"/>
    <p:sldId id="274" r:id="rId16"/>
    <p:sldId id="272" r:id="rId17"/>
    <p:sldId id="278" r:id="rId18"/>
    <p:sldId id="279" r:id="rId19"/>
    <p:sldId id="280" r:id="rId20"/>
    <p:sldId id="283" r:id="rId21"/>
    <p:sldId id="277" r:id="rId22"/>
    <p:sldId id="281" r:id="rId23"/>
    <p:sldId id="282" r:id="rId24"/>
    <p:sldId id="284" r:id="rId25"/>
    <p:sldId id="286" r:id="rId26"/>
    <p:sldId id="285" r:id="rId27"/>
    <p:sldId id="287" r:id="rId28"/>
    <p:sldId id="288" r:id="rId29"/>
    <p:sldId id="289" r:id="rId30"/>
    <p:sldId id="290" r:id="rId31"/>
    <p:sldId id="291" r:id="rId32"/>
    <p:sldId id="292" r:id="rId33"/>
    <p:sldId id="293" r:id="rId34"/>
    <p:sldId id="295" r:id="rId3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95" autoAdjust="0"/>
    <p:restoredTop sz="94639"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776B5B76-370D-49AB-83A8-881F6F2FAE71}"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hasCustomPrompt="1"/>
          </p:nvPr>
        </p:nvSpPr>
        <p:spPr/>
        <p:txBody>
          <a:bodyPr vert="eaVert"/>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76B5B76-370D-49AB-83A8-881F6F2FAE71}"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hasCustomPrompt="1"/>
          </p:nvPr>
        </p:nvSpPr>
        <p:spPr>
          <a:xfrm>
            <a:off x="457200" y="274638"/>
            <a:ext cx="6019800" cy="5851525"/>
          </a:xfrm>
        </p:spPr>
        <p:txBody>
          <a:bodyPr vert="eaVert"/>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76B5B76-370D-49AB-83A8-881F6F2FAE71}"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cs-CZ"/>
          </a:p>
        </p:txBody>
      </p:sp>
      <p:sp>
        <p:nvSpPr>
          <p:cNvPr id="3" name="Zástupný symbol pro obsah 2"/>
          <p:cNvSpPr>
            <a:spLocks noGrp="1"/>
          </p:cNvSpPr>
          <p:nvPr>
            <p:ph idx="1" hasCustomPrompt="1"/>
          </p:nvPr>
        </p:nvSpPr>
        <p:spPr/>
        <p:txBody>
          <a:body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76B5B76-370D-49AB-83A8-881F6F2FAE71}"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endParaRPr lang="cs-CZ" smtClean="0"/>
          </a:p>
        </p:txBody>
      </p:sp>
      <p:sp>
        <p:nvSpPr>
          <p:cNvPr id="4" name="Zástupný symbol pro datum 3"/>
          <p:cNvSpPr>
            <a:spLocks noGrp="1"/>
          </p:cNvSpPr>
          <p:nvPr>
            <p:ph type="dt" sz="half" idx="10"/>
          </p:nvPr>
        </p:nvSpPr>
        <p:spPr/>
        <p:txBody>
          <a:bodyPr/>
          <a:lstStyle/>
          <a:p>
            <a:fld id="{776B5B76-370D-49AB-83A8-881F6F2FAE71}"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obsah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76B5B76-370D-49AB-83A8-881F6F2FAE71}" type="datetimeFigureOut">
              <a:rPr lang="cs-CZ" smtClean="0"/>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endParaRPr lang="cs-CZ" smtClean="0"/>
          </a:p>
        </p:txBody>
      </p:sp>
      <p:sp>
        <p:nvSpPr>
          <p:cNvPr id="4" name="Zástupný symbol pro obsah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5" name="Zástupný symbol pro text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endParaRPr lang="cs-CZ" smtClean="0"/>
          </a:p>
        </p:txBody>
      </p:sp>
      <p:sp>
        <p:nvSpPr>
          <p:cNvPr id="6" name="Zástupný symbol pro obsah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776B5B76-370D-49AB-83A8-881F6F2FAE71}" type="datetimeFigureOut">
              <a:rPr lang="cs-CZ" smtClean="0"/>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776B5B76-370D-49AB-83A8-881F6F2FAE71}" type="datetimeFigureOut">
              <a:rPr lang="cs-CZ" smtClean="0"/>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76B5B76-370D-49AB-83A8-881F6F2FAE71}" type="datetimeFigureOut">
              <a:rPr lang="cs-CZ" smtClean="0"/>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text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endParaRPr lang="cs-CZ" smtClean="0"/>
          </a:p>
        </p:txBody>
      </p:sp>
      <p:sp>
        <p:nvSpPr>
          <p:cNvPr id="5" name="Zástupný symbol pro datum 4"/>
          <p:cNvSpPr>
            <a:spLocks noGrp="1"/>
          </p:cNvSpPr>
          <p:nvPr>
            <p:ph type="dt" sz="half" idx="10"/>
          </p:nvPr>
        </p:nvSpPr>
        <p:spPr/>
        <p:txBody>
          <a:bodyPr/>
          <a:lstStyle/>
          <a:p>
            <a:fld id="{776B5B76-370D-49AB-83A8-881F6F2FAE71}" type="datetimeFigureOut">
              <a:rPr lang="cs-CZ" smtClean="0"/>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endParaRPr lang="cs-CZ" smtClean="0"/>
          </a:p>
        </p:txBody>
      </p:sp>
      <p:sp>
        <p:nvSpPr>
          <p:cNvPr id="5" name="Zástupný symbol pro datum 4"/>
          <p:cNvSpPr>
            <a:spLocks noGrp="1"/>
          </p:cNvSpPr>
          <p:nvPr>
            <p:ph type="dt" sz="half" idx="10"/>
          </p:nvPr>
        </p:nvSpPr>
        <p:spPr/>
        <p:txBody>
          <a:bodyPr/>
          <a:lstStyle/>
          <a:p>
            <a:fld id="{776B5B76-370D-49AB-83A8-881F6F2FAE71}" type="datetimeFigureOut">
              <a:rPr lang="cs-CZ" smtClean="0"/>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1009CDC-4A74-4AB0-BF48-6DD10BDA9F3D}" type="slidenum">
              <a:rPr lang="cs-CZ" smtClean="0"/>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B5B76-370D-49AB-83A8-881F6F2FAE71}" type="datetimeFigureOut">
              <a:rPr lang="cs-CZ" smtClean="0"/>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09CDC-4A74-4AB0-BF48-6DD10BDA9F3D}" type="slidenum">
              <a:rPr lang="cs-CZ" smtClean="0"/>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image" Target="../media/image2.GIF"/></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emf"/><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emf"/><Relationship Id="rId1" Type="http://schemas.openxmlformats.org/officeDocument/2006/relationships/image" Target="../media/image13.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13.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13.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63000"/>
            <a:lum/>
          </a:blip>
          <a:srcRect/>
          <a:stretch>
            <a:fillRect/>
          </a:stretch>
        </a:blipFill>
        <a:effectLst/>
      </p:bgPr>
    </p:bg>
    <p:spTree>
      <p:nvGrpSpPr>
        <p:cNvPr id="1" name=""/>
        <p:cNvGrpSpPr/>
        <p:nvPr/>
      </p:nvGrpSpPr>
      <p:grpSpPr>
        <a:xfrm>
          <a:off x="0" y="0"/>
          <a:ext cx="0" cy="0"/>
          <a:chOff x="0" y="0"/>
          <a:chExt cx="0" cy="0"/>
        </a:xfrm>
      </p:grpSpPr>
      <p:sp>
        <p:nvSpPr>
          <p:cNvPr id="4" name="TextovéPole 3"/>
          <p:cNvSpPr txBox="1"/>
          <p:nvPr/>
        </p:nvSpPr>
        <p:spPr>
          <a:xfrm>
            <a:off x="214282" y="928670"/>
            <a:ext cx="8715436" cy="3631763"/>
          </a:xfrm>
          <a:prstGeom prst="rect">
            <a:avLst/>
          </a:prstGeom>
          <a:noFill/>
        </p:spPr>
        <p:txBody>
          <a:bodyPr wrap="square" rtlCol="0">
            <a:spAutoFit/>
          </a:bodyPr>
          <a:lstStyle/>
          <a:p>
            <a:r>
              <a:rPr lang="en-US" sz="4400" b="1" dirty="0">
                <a:latin typeface="Book Antiqua" pitchFamily="18" charset="0"/>
              </a:rPr>
              <a:t>Journey to </a:t>
            </a:r>
            <a:r>
              <a:rPr lang="en-US" sz="4400" b="1" dirty="0" err="1" smtClean="0">
                <a:latin typeface="Book Antiqua" pitchFamily="18" charset="0"/>
              </a:rPr>
              <a:t>Kansr</a:t>
            </a:r>
            <a:r>
              <a:rPr lang="cs-CZ" sz="3600" dirty="0" smtClean="0"/>
              <a:t>Ө</a:t>
            </a:r>
            <a:endParaRPr lang="cs-CZ" sz="3600" dirty="0" smtClean="0"/>
          </a:p>
          <a:p>
            <a:endParaRPr lang="en-US" sz="4400" b="1" dirty="0" smtClean="0">
              <a:latin typeface="Book Antiqua" pitchFamily="18" charset="0"/>
            </a:endParaRPr>
          </a:p>
          <a:p>
            <a:endParaRPr lang="en-US" sz="4400" b="1" dirty="0" smtClean="0">
              <a:latin typeface="Book Antiqua" pitchFamily="18" charset="0"/>
            </a:endParaRPr>
          </a:p>
          <a:p>
            <a:r>
              <a:rPr lang="en-US" sz="4000" dirty="0" smtClean="0">
                <a:latin typeface="Book Antiqua" pitchFamily="18" charset="0"/>
              </a:rPr>
              <a:t>(</a:t>
            </a:r>
            <a:r>
              <a:rPr lang="en-US" sz="4000" dirty="0">
                <a:latin typeface="Book Antiqua" pitchFamily="18" charset="0"/>
              </a:rPr>
              <a:t>the Underworld of </a:t>
            </a:r>
            <a:r>
              <a:rPr lang="en-US" sz="4000" dirty="0" err="1">
                <a:latin typeface="Book Antiqua" pitchFamily="18" charset="0"/>
              </a:rPr>
              <a:t>Misak</a:t>
            </a:r>
            <a:r>
              <a:rPr lang="en-US" sz="4000" dirty="0">
                <a:latin typeface="Book Antiqua" pitchFamily="18" charset="0"/>
              </a:rPr>
              <a:t> tribe in the south of Colombia)</a:t>
            </a:r>
            <a:endParaRPr lang="cs-CZ" sz="4000" dirty="0">
              <a:latin typeface="Book Antiqua" pitchFamily="18" charset="0"/>
            </a:endParaRPr>
          </a:p>
          <a:p>
            <a:endParaRPr lang="cs-CZ" dirty="0"/>
          </a:p>
        </p:txBody>
      </p:sp>
      <p:sp>
        <p:nvSpPr>
          <p:cNvPr id="5" name="TextovéPole 4"/>
          <p:cNvSpPr txBox="1"/>
          <p:nvPr/>
        </p:nvSpPr>
        <p:spPr>
          <a:xfrm>
            <a:off x="3714744" y="5643578"/>
            <a:ext cx="5072098" cy="954107"/>
          </a:xfrm>
          <a:prstGeom prst="rect">
            <a:avLst/>
          </a:prstGeom>
          <a:noFill/>
        </p:spPr>
        <p:txBody>
          <a:bodyPr wrap="square" rtlCol="0">
            <a:spAutoFit/>
          </a:bodyPr>
          <a:lstStyle/>
          <a:p>
            <a:r>
              <a:rPr lang="en-US" sz="3200" dirty="0" smtClean="0">
                <a:latin typeface="Book Antiqua" pitchFamily="18" charset="0"/>
              </a:rPr>
              <a:t>Lucie </a:t>
            </a:r>
            <a:r>
              <a:rPr lang="en-US" sz="3200" dirty="0" err="1" smtClean="0">
                <a:latin typeface="Book Antiqua" pitchFamily="18" charset="0"/>
              </a:rPr>
              <a:t>Vinsova</a:t>
            </a:r>
            <a:endParaRPr lang="en-US" sz="3200" dirty="0" smtClean="0">
              <a:latin typeface="Book Antiqua" pitchFamily="18" charset="0"/>
            </a:endParaRPr>
          </a:p>
          <a:p>
            <a:r>
              <a:rPr lang="en-US" sz="2400" dirty="0" smtClean="0">
                <a:latin typeface="Book Antiqua" pitchFamily="18" charset="0"/>
              </a:rPr>
              <a:t>Masaryk University Brno</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a:effectLst/>
        </p:spPr>
      </p:pic>
      <p:sp>
        <p:nvSpPr>
          <p:cNvPr id="3" name="TextovéPole 2"/>
          <p:cNvSpPr txBox="1"/>
          <p:nvPr/>
        </p:nvSpPr>
        <p:spPr>
          <a:xfrm>
            <a:off x="571472" y="5786454"/>
            <a:ext cx="7572428" cy="461665"/>
          </a:xfrm>
          <a:prstGeom prst="rect">
            <a:avLst/>
          </a:prstGeom>
          <a:noFill/>
        </p:spPr>
        <p:txBody>
          <a:bodyPr wrap="square" rtlCol="0">
            <a:spAutoFit/>
          </a:bodyPr>
          <a:lstStyle/>
          <a:p>
            <a:r>
              <a:rPr lang="en-US" sz="2400" dirty="0" smtClean="0">
                <a:latin typeface="Book Antiqua" pitchFamily="18" charset="0"/>
              </a:rPr>
              <a:t>Let`s start our journey into their spiritual world…</a:t>
            </a:r>
            <a:endParaRPr lang="cs-CZ" sz="2400" dirty="0">
              <a:latin typeface="Book Antiqua" pitchFamily="18" charset="0"/>
            </a:endParaRPr>
          </a:p>
        </p:txBody>
      </p:sp>
      <p:sp>
        <p:nvSpPr>
          <p:cNvPr id="4" name="TextovéPole 3"/>
          <p:cNvSpPr txBox="1"/>
          <p:nvPr/>
        </p:nvSpPr>
        <p:spPr>
          <a:xfrm>
            <a:off x="0" y="0"/>
            <a:ext cx="1857356" cy="923330"/>
          </a:xfrm>
          <a:prstGeom prst="rect">
            <a:avLst/>
          </a:prstGeom>
          <a:noFill/>
        </p:spPr>
        <p:txBody>
          <a:bodyPr wrap="square" rtlCol="0">
            <a:spAutoFit/>
          </a:bodyPr>
          <a:lstStyle/>
          <a:p>
            <a:r>
              <a:rPr lang="en-US" dirty="0" smtClean="0">
                <a:solidFill>
                  <a:schemeClr val="bg1"/>
                </a:solidFill>
                <a:latin typeface="Book Antiqua" pitchFamily="18" charset="0"/>
              </a:rPr>
              <a:t>Picture by </a:t>
            </a:r>
            <a:r>
              <a:rPr lang="cs-CZ" dirty="0" err="1" smtClean="0">
                <a:solidFill>
                  <a:schemeClr val="bg1"/>
                </a:solidFill>
                <a:latin typeface="Book Antiqua" pitchFamily="18" charset="0"/>
              </a:rPr>
              <a:t>taita</a:t>
            </a:r>
            <a:r>
              <a:rPr lang="cs-CZ" dirty="0" smtClean="0">
                <a:solidFill>
                  <a:schemeClr val="bg1"/>
                </a:solidFill>
                <a:latin typeface="Book Antiqua" pitchFamily="18" charset="0"/>
              </a:rPr>
              <a:t> Juan </a:t>
            </a:r>
            <a:r>
              <a:rPr lang="cs-CZ" dirty="0" err="1" smtClean="0">
                <a:solidFill>
                  <a:schemeClr val="bg1"/>
                </a:solidFill>
                <a:latin typeface="Book Antiqua" pitchFamily="18" charset="0"/>
              </a:rPr>
              <a:t>Bautista</a:t>
            </a:r>
            <a:r>
              <a:rPr lang="cs-CZ" dirty="0" smtClean="0">
                <a:solidFill>
                  <a:schemeClr val="bg1"/>
                </a:solidFill>
                <a:latin typeface="Book Antiqua" pitchFamily="18" charset="0"/>
              </a:rPr>
              <a:t> </a:t>
            </a:r>
            <a:r>
              <a:rPr lang="cs-CZ" dirty="0" err="1" smtClean="0">
                <a:solidFill>
                  <a:schemeClr val="bg1"/>
                </a:solidFill>
                <a:latin typeface="Book Antiqua" pitchFamily="18" charset="0"/>
              </a:rPr>
              <a:t>Ussa</a:t>
            </a:r>
            <a:r>
              <a:rPr lang="cs-CZ" dirty="0" smtClean="0">
                <a:solidFill>
                  <a:schemeClr val="bg1"/>
                </a:solidFill>
                <a:latin typeface="Book Antiqua" pitchFamily="18" charset="0"/>
              </a:rPr>
              <a:t> </a:t>
            </a:r>
            <a:r>
              <a:rPr lang="cs-CZ" dirty="0" err="1" smtClean="0">
                <a:solidFill>
                  <a:schemeClr val="bg1"/>
                </a:solidFill>
                <a:latin typeface="Book Antiqua" pitchFamily="18" charset="0"/>
              </a:rPr>
              <a:t>Ulluné</a:t>
            </a:r>
            <a:endParaRPr lang="cs-CZ"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nautilus with water.jpg"/>
          <p:cNvPicPr>
            <a:picLocks noChangeAspect="1"/>
          </p:cNvPicPr>
          <p:nvPr/>
        </p:nvPicPr>
        <p:blipFill>
          <a:blip r:embed="rId1"/>
          <a:stretch>
            <a:fillRect/>
          </a:stretch>
        </p:blipFill>
        <p:spPr>
          <a:xfrm>
            <a:off x="0" y="0"/>
            <a:ext cx="9144000" cy="6858000"/>
          </a:xfrm>
          <a:prstGeom prst="rect">
            <a:avLst/>
          </a:prstGeom>
        </p:spPr>
      </p:pic>
      <p:sp>
        <p:nvSpPr>
          <p:cNvPr id="3" name="TextovéPole 2"/>
          <p:cNvSpPr txBox="1"/>
          <p:nvPr/>
        </p:nvSpPr>
        <p:spPr>
          <a:xfrm>
            <a:off x="0" y="4857760"/>
            <a:ext cx="8929718" cy="1569660"/>
          </a:xfrm>
          <a:prstGeom prst="rect">
            <a:avLst/>
          </a:prstGeom>
          <a:noFill/>
        </p:spPr>
        <p:txBody>
          <a:bodyPr wrap="square" rtlCol="0">
            <a:spAutoFit/>
          </a:bodyPr>
          <a:lstStyle/>
          <a:p>
            <a:r>
              <a:rPr lang="en-US" sz="2400" b="1" dirty="0" smtClean="0">
                <a:solidFill>
                  <a:schemeClr val="bg1"/>
                </a:solidFill>
                <a:latin typeface="Book Antiqua" pitchFamily="18" charset="0"/>
              </a:rPr>
              <a:t>Time unfolds in a spiral. </a:t>
            </a:r>
            <a:r>
              <a:rPr lang="en-US" sz="2400" b="1" dirty="0" err="1" smtClean="0">
                <a:solidFill>
                  <a:schemeClr val="bg1"/>
                </a:solidFill>
                <a:latin typeface="Book Antiqua" pitchFamily="18" charset="0"/>
              </a:rPr>
              <a:t>Misaks</a:t>
            </a:r>
            <a:r>
              <a:rPr lang="en-US" sz="2400" b="1" dirty="0" smtClean="0">
                <a:solidFill>
                  <a:schemeClr val="bg1"/>
                </a:solidFill>
                <a:latin typeface="Book Antiqua" pitchFamily="18" charset="0"/>
              </a:rPr>
              <a:t> say that Time is actually a snail shell, </a:t>
            </a:r>
            <a:r>
              <a:rPr lang="en-US" sz="2400" b="1" i="1" dirty="0" err="1" smtClean="0">
                <a:solidFill>
                  <a:schemeClr val="bg1"/>
                </a:solidFill>
                <a:latin typeface="Book Antiqua" pitchFamily="18" charset="0"/>
              </a:rPr>
              <a:t>srurrapu</a:t>
            </a:r>
            <a:r>
              <a:rPr lang="en-US" sz="2400" b="1" dirty="0" smtClean="0">
                <a:solidFill>
                  <a:schemeClr val="bg1"/>
                </a:solidFill>
                <a:latin typeface="Book Antiqua" pitchFamily="18" charset="0"/>
              </a:rPr>
              <a:t>, which is constantly on the move. Only from our perspective, it moves backwards, so the past is in front of us and the future behind. </a:t>
            </a:r>
            <a:endParaRPr lang="cs-CZ" sz="2400" b="1" dirty="0">
              <a:solidFill>
                <a:schemeClr val="bg1"/>
              </a:solidFill>
              <a:latin typeface="Book Antiqua"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4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214282" y="285728"/>
            <a:ext cx="8286808" cy="5940088"/>
          </a:xfrm>
          <a:prstGeom prst="rect">
            <a:avLst/>
          </a:prstGeom>
          <a:noFill/>
        </p:spPr>
        <p:txBody>
          <a:bodyPr wrap="square" rtlCol="0">
            <a:spAutoFit/>
          </a:bodyPr>
          <a:lstStyle/>
          <a:p>
            <a:pPr algn="just"/>
            <a:r>
              <a:rPr lang="en-US" sz="2000" dirty="0" smtClean="0">
                <a:latin typeface="Book Antiqua" pitchFamily="18" charset="0"/>
              </a:rPr>
              <a:t>This important concept of </a:t>
            </a:r>
            <a:r>
              <a:rPr lang="en-US" sz="2000" dirty="0" err="1" smtClean="0">
                <a:latin typeface="Book Antiqua" pitchFamily="18" charset="0"/>
              </a:rPr>
              <a:t>Misak</a:t>
            </a:r>
            <a:r>
              <a:rPr lang="en-US" sz="2000" dirty="0" smtClean="0">
                <a:latin typeface="Book Antiqua" pitchFamily="18" charset="0"/>
              </a:rPr>
              <a:t> cosmology is reflected in their language, </a:t>
            </a:r>
            <a:r>
              <a:rPr lang="en-US" sz="2000" b="1" dirty="0" err="1" smtClean="0">
                <a:latin typeface="Book Antiqua" pitchFamily="18" charset="0"/>
              </a:rPr>
              <a:t>namtrik</a:t>
            </a:r>
            <a:r>
              <a:rPr lang="en-US" sz="2000" dirty="0" smtClean="0">
                <a:latin typeface="Book Antiqua" pitchFamily="18" charset="0"/>
              </a:rPr>
              <a:t>.</a:t>
            </a:r>
            <a:endParaRPr lang="en-US" sz="2000" dirty="0" smtClean="0">
              <a:latin typeface="Book Antiqua" pitchFamily="18" charset="0"/>
            </a:endParaRPr>
          </a:p>
          <a:p>
            <a:pPr algn="just"/>
            <a:endParaRPr lang="en-US" sz="2000" dirty="0" smtClean="0">
              <a:latin typeface="Book Antiqua" pitchFamily="18" charset="0"/>
            </a:endParaRPr>
          </a:p>
          <a:p>
            <a:pPr algn="just"/>
            <a:r>
              <a:rPr lang="en-US" sz="2000" dirty="0" smtClean="0">
                <a:latin typeface="Book Antiqua" pitchFamily="18" charset="0"/>
              </a:rPr>
              <a:t>The tenses in </a:t>
            </a:r>
            <a:r>
              <a:rPr lang="en-US" sz="2000" dirty="0" err="1" smtClean="0">
                <a:latin typeface="Book Antiqua" pitchFamily="18" charset="0"/>
              </a:rPr>
              <a:t>namtrik</a:t>
            </a:r>
            <a:r>
              <a:rPr lang="en-US" sz="2000" dirty="0" smtClean="0">
                <a:latin typeface="Book Antiqua" pitchFamily="18" charset="0"/>
              </a:rPr>
              <a:t> are not expressed grammatically, but  lexically. </a:t>
            </a:r>
            <a:endParaRPr lang="en-US" sz="2000" dirty="0" smtClean="0">
              <a:latin typeface="Book Antiqua" pitchFamily="18" charset="0"/>
            </a:endParaRPr>
          </a:p>
          <a:p>
            <a:pPr algn="just"/>
            <a:endParaRPr lang="en-US" sz="2000" dirty="0" smtClean="0">
              <a:latin typeface="Book Antiqua" pitchFamily="18" charset="0"/>
            </a:endParaRPr>
          </a:p>
          <a:p>
            <a:pPr algn="just"/>
            <a:r>
              <a:rPr lang="en-US" sz="2000" dirty="0" smtClean="0">
                <a:latin typeface="Book Antiqua" pitchFamily="18" charset="0"/>
              </a:rPr>
              <a:t>To say that something happened in the past, we use the word </a:t>
            </a:r>
            <a:r>
              <a:rPr lang="en-US" sz="2000" b="1" i="1" dirty="0" err="1" smtClean="0">
                <a:latin typeface="Book Antiqua" pitchFamily="18" charset="0"/>
              </a:rPr>
              <a:t>metrap</a:t>
            </a:r>
            <a:r>
              <a:rPr lang="en-US" sz="2000" i="1" dirty="0" smtClean="0">
                <a:latin typeface="Book Antiqua" pitchFamily="18" charset="0"/>
              </a:rPr>
              <a:t>, </a:t>
            </a:r>
            <a:r>
              <a:rPr lang="en-US" sz="2000" dirty="0" smtClean="0">
                <a:latin typeface="Book Antiqua" pitchFamily="18" charset="0"/>
              </a:rPr>
              <a:t>which also means </a:t>
            </a:r>
            <a:r>
              <a:rPr lang="en-US" sz="2000" b="1" i="1" dirty="0" smtClean="0">
                <a:latin typeface="Book Antiqua" pitchFamily="18" charset="0"/>
              </a:rPr>
              <a:t>ahead, in front of</a:t>
            </a:r>
            <a:r>
              <a:rPr lang="en-US" sz="2000" i="1" dirty="0" smtClean="0">
                <a:latin typeface="Book Antiqua" pitchFamily="18" charset="0"/>
              </a:rPr>
              <a:t>.</a:t>
            </a:r>
            <a:endParaRPr lang="en-US" sz="2000" i="1" dirty="0" smtClean="0">
              <a:latin typeface="Book Antiqua" pitchFamily="18" charset="0"/>
            </a:endParaRPr>
          </a:p>
          <a:p>
            <a:pPr algn="just"/>
            <a:endParaRPr lang="en-US" sz="2000" i="1" dirty="0" smtClean="0">
              <a:latin typeface="Book Antiqua" pitchFamily="18" charset="0"/>
            </a:endParaRPr>
          </a:p>
          <a:p>
            <a:pPr algn="just"/>
            <a:r>
              <a:rPr lang="en-US" sz="2000" dirty="0" smtClean="0">
                <a:latin typeface="Book Antiqua" pitchFamily="18" charset="0"/>
              </a:rPr>
              <a:t>To say that something is going to happen in the future, we use the word </a:t>
            </a:r>
            <a:r>
              <a:rPr lang="en-US" sz="2000" b="1" i="1" dirty="0" err="1" smtClean="0">
                <a:latin typeface="Book Antiqua" pitchFamily="18" charset="0"/>
              </a:rPr>
              <a:t>wente</a:t>
            </a:r>
            <a:r>
              <a:rPr lang="en-US" sz="2000" b="1" i="1" dirty="0" smtClean="0">
                <a:latin typeface="Book Antiqua" pitchFamily="18" charset="0"/>
              </a:rPr>
              <a:t>,</a:t>
            </a:r>
            <a:r>
              <a:rPr lang="en-US" sz="2000" i="1" dirty="0" smtClean="0">
                <a:latin typeface="Book Antiqua" pitchFamily="18" charset="0"/>
              </a:rPr>
              <a:t> </a:t>
            </a:r>
            <a:r>
              <a:rPr lang="en-US" sz="2000" dirty="0" smtClean="0">
                <a:latin typeface="Book Antiqua" pitchFamily="18" charset="0"/>
              </a:rPr>
              <a:t> which also means </a:t>
            </a:r>
            <a:r>
              <a:rPr lang="en-US" sz="2000" b="1" i="1" dirty="0" smtClean="0">
                <a:latin typeface="Book Antiqua" pitchFamily="18" charset="0"/>
              </a:rPr>
              <a:t>behind</a:t>
            </a:r>
            <a:r>
              <a:rPr lang="en-US" sz="2000" i="1" dirty="0" smtClean="0">
                <a:latin typeface="Book Antiqua" pitchFamily="18" charset="0"/>
              </a:rPr>
              <a:t> </a:t>
            </a:r>
            <a:r>
              <a:rPr lang="en-US" sz="2000" dirty="0" smtClean="0">
                <a:latin typeface="Book Antiqua" pitchFamily="18" charset="0"/>
              </a:rPr>
              <a:t>and symbolizes everything that is unknown and uncertain, for we can`t see it. It is placed behind us not only in time, but also in place. </a:t>
            </a:r>
            <a:endParaRPr lang="en-US" sz="2000" dirty="0" smtClean="0">
              <a:latin typeface="Book Antiqua" pitchFamily="18" charset="0"/>
            </a:endParaRPr>
          </a:p>
          <a:p>
            <a:pPr algn="just"/>
            <a:endParaRPr lang="en-US" sz="2000" dirty="0" smtClean="0">
              <a:latin typeface="Book Antiqua" pitchFamily="18" charset="0"/>
            </a:endParaRPr>
          </a:p>
          <a:p>
            <a:pPr algn="just"/>
            <a:r>
              <a:rPr lang="en-US" sz="2000" dirty="0" smtClean="0">
                <a:latin typeface="Book Antiqua" pitchFamily="18" charset="0"/>
              </a:rPr>
              <a:t>Surprisingly, we can find similar time and space orientation in the religious literature of ancient Ugarit (today`s Syria), where </a:t>
            </a:r>
            <a:r>
              <a:rPr lang="en-US" sz="2000" b="1" dirty="0" smtClean="0">
                <a:latin typeface="Book Antiqua" pitchFamily="18" charset="0"/>
              </a:rPr>
              <a:t>the past </a:t>
            </a:r>
            <a:r>
              <a:rPr lang="en-US" sz="2000" dirty="0" smtClean="0">
                <a:latin typeface="Book Antiqua" pitchFamily="18" charset="0"/>
              </a:rPr>
              <a:t>was all that is found </a:t>
            </a:r>
            <a:r>
              <a:rPr lang="en-US" sz="2000" b="1" dirty="0" smtClean="0">
                <a:latin typeface="Book Antiqua" pitchFamily="18" charset="0"/>
              </a:rPr>
              <a:t>before us </a:t>
            </a:r>
            <a:r>
              <a:rPr lang="en-US" sz="2000" dirty="0" smtClean="0">
                <a:latin typeface="Book Antiqua" pitchFamily="18" charset="0"/>
              </a:rPr>
              <a:t>and the </a:t>
            </a:r>
            <a:r>
              <a:rPr lang="en-US" sz="2000" b="1" dirty="0" smtClean="0">
                <a:latin typeface="Book Antiqua" pitchFamily="18" charset="0"/>
              </a:rPr>
              <a:t>future </a:t>
            </a:r>
            <a:r>
              <a:rPr lang="en-US" sz="2000" dirty="0" smtClean="0">
                <a:latin typeface="Book Antiqua" pitchFamily="18" charset="0"/>
              </a:rPr>
              <a:t>all that is </a:t>
            </a:r>
            <a:r>
              <a:rPr lang="en-US" sz="2000" b="1" dirty="0" smtClean="0">
                <a:latin typeface="Book Antiqua" pitchFamily="18" charset="0"/>
              </a:rPr>
              <a:t>behind us</a:t>
            </a:r>
            <a:r>
              <a:rPr lang="en-US" sz="2000" dirty="0" smtClean="0">
                <a:latin typeface="Book Antiqua" pitchFamily="18" charset="0"/>
              </a:rPr>
              <a:t>. In the </a:t>
            </a:r>
            <a:r>
              <a:rPr lang="en-US" sz="2000" dirty="0" err="1" smtClean="0">
                <a:latin typeface="Book Antiqua" pitchFamily="18" charset="0"/>
              </a:rPr>
              <a:t>Ugaritic</a:t>
            </a:r>
            <a:r>
              <a:rPr lang="en-US" sz="2000" dirty="0" smtClean="0">
                <a:latin typeface="Book Antiqua" pitchFamily="18" charset="0"/>
              </a:rPr>
              <a:t> language, these expressions also corresponded with the west and east direction, where </a:t>
            </a:r>
            <a:r>
              <a:rPr lang="en-US" sz="2000" b="1" dirty="0" smtClean="0">
                <a:latin typeface="Book Antiqua" pitchFamily="18" charset="0"/>
              </a:rPr>
              <a:t>the east was in the front and the west behind</a:t>
            </a:r>
            <a:r>
              <a:rPr lang="en-US" sz="2000" dirty="0" smtClean="0">
                <a:latin typeface="Book Antiqua" pitchFamily="18" charset="0"/>
              </a:rPr>
              <a:t>. </a:t>
            </a:r>
            <a:endParaRPr lang="en-US" sz="2000" dirty="0" smtClean="0">
              <a:latin typeface="Book Antiqua"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266da26017057.5634e50f0b8e0.JPG"/>
          <p:cNvPicPr>
            <a:picLocks noChangeAspect="1"/>
          </p:cNvPicPr>
          <p:nvPr/>
        </p:nvPicPr>
        <p:blipFill>
          <a:blip r:embed="rId1"/>
          <a:stretch>
            <a:fillRect/>
          </a:stretch>
        </p:blipFill>
        <p:spPr>
          <a:xfrm>
            <a:off x="1" y="0"/>
            <a:ext cx="9191300" cy="6858000"/>
          </a:xfrm>
          <a:prstGeom prst="rect">
            <a:avLst/>
          </a:prstGeom>
        </p:spPr>
      </p:pic>
      <p:sp>
        <p:nvSpPr>
          <p:cNvPr id="4" name="TextovéPole 3"/>
          <p:cNvSpPr txBox="1"/>
          <p:nvPr/>
        </p:nvSpPr>
        <p:spPr>
          <a:xfrm>
            <a:off x="928662" y="5072074"/>
            <a:ext cx="7715304" cy="1569660"/>
          </a:xfrm>
          <a:prstGeom prst="rect">
            <a:avLst/>
          </a:prstGeom>
          <a:solidFill>
            <a:schemeClr val="bg1">
              <a:lumMod val="65000"/>
            </a:schemeClr>
          </a:solidFill>
        </p:spPr>
        <p:txBody>
          <a:bodyPr wrap="square" rtlCol="0">
            <a:spAutoFit/>
          </a:bodyPr>
          <a:lstStyle/>
          <a:p>
            <a:r>
              <a:rPr lang="en-US" sz="2400" dirty="0" smtClean="0">
                <a:latin typeface="Book Antiqua" pitchFamily="18" charset="0"/>
              </a:rPr>
              <a:t>The traditional </a:t>
            </a:r>
            <a:r>
              <a:rPr lang="en-US" sz="2400" b="1" dirty="0" err="1" smtClean="0">
                <a:latin typeface="Book Antiqua" pitchFamily="18" charset="0"/>
              </a:rPr>
              <a:t>tampal</a:t>
            </a:r>
            <a:r>
              <a:rPr lang="en-US" sz="2400" b="1" dirty="0" smtClean="0">
                <a:latin typeface="Book Antiqua" pitchFamily="18" charset="0"/>
              </a:rPr>
              <a:t> </a:t>
            </a:r>
            <a:r>
              <a:rPr lang="en-US" sz="2400" b="1" dirty="0" err="1" smtClean="0">
                <a:latin typeface="Book Antiqua" pitchFamily="18" charset="0"/>
              </a:rPr>
              <a:t>kuari</a:t>
            </a:r>
            <a:r>
              <a:rPr lang="en-US" sz="2400" b="1" dirty="0" smtClean="0">
                <a:latin typeface="Book Antiqua" pitchFamily="18" charset="0"/>
              </a:rPr>
              <a:t> </a:t>
            </a:r>
            <a:r>
              <a:rPr lang="en-US" sz="2400" dirty="0" smtClean="0">
                <a:latin typeface="Book Antiqua" pitchFamily="18" charset="0"/>
              </a:rPr>
              <a:t>hat symbolizes the spiral of life with its most important stages, the </a:t>
            </a:r>
            <a:r>
              <a:rPr lang="en-US" sz="2400" dirty="0" err="1" smtClean="0">
                <a:latin typeface="Book Antiqua" pitchFamily="18" charset="0"/>
              </a:rPr>
              <a:t>Misak</a:t>
            </a:r>
            <a:r>
              <a:rPr lang="en-US" sz="2400" dirty="0" smtClean="0">
                <a:latin typeface="Book Antiqua" pitchFamily="18" charset="0"/>
              </a:rPr>
              <a:t> territory and the unfolding space-time of our whole universe.  </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7000"/>
            <a:lum/>
          </a:blip>
          <a:srcRect/>
          <a:tile tx="0" ty="0" sx="100000" sy="100000" flip="none" algn="tl"/>
        </a:blipFill>
        <a:effectLst/>
      </p:bgPr>
    </p:bg>
    <p:spTree>
      <p:nvGrpSpPr>
        <p:cNvPr id="1" name=""/>
        <p:cNvGrpSpPr/>
        <p:nvPr/>
      </p:nvGrpSpPr>
      <p:grpSpPr>
        <a:xfrm>
          <a:off x="0" y="0"/>
          <a:ext cx="0" cy="0"/>
          <a:chOff x="0" y="0"/>
          <a:chExt cx="0" cy="0"/>
        </a:xfrm>
      </p:grpSpPr>
      <p:pic>
        <p:nvPicPr>
          <p:cNvPr id="2" name="Obrázek 1" descr="http://www.luguiva.net/admin/imagenes/32Aprendiendo-el-tejido-20120912050737.jpg"/>
          <p:cNvPicPr/>
          <p:nvPr/>
        </p:nvPicPr>
        <p:blipFill>
          <a:blip r:embed="rId2"/>
          <a:srcRect/>
          <a:stretch>
            <a:fillRect/>
          </a:stretch>
        </p:blipFill>
        <p:spPr bwMode="auto">
          <a:xfrm>
            <a:off x="0" y="0"/>
            <a:ext cx="6357950" cy="4929198"/>
          </a:xfrm>
          <a:prstGeom prst="rect">
            <a:avLst/>
          </a:prstGeom>
          <a:noFill/>
          <a:ln w="9525">
            <a:noFill/>
            <a:miter lim="800000"/>
            <a:headEnd/>
            <a:tailEnd/>
          </a:ln>
        </p:spPr>
      </p:pic>
      <p:sp>
        <p:nvSpPr>
          <p:cNvPr id="3" name="TextovéPole 2"/>
          <p:cNvSpPr txBox="1"/>
          <p:nvPr/>
        </p:nvSpPr>
        <p:spPr>
          <a:xfrm>
            <a:off x="0" y="5000636"/>
            <a:ext cx="9144000" cy="1938992"/>
          </a:xfrm>
          <a:prstGeom prst="rect">
            <a:avLst/>
          </a:prstGeom>
          <a:noFill/>
        </p:spPr>
        <p:txBody>
          <a:bodyPr wrap="square" rtlCol="0">
            <a:spAutoFit/>
          </a:bodyPr>
          <a:lstStyle/>
          <a:p>
            <a:r>
              <a:rPr lang="en-US" sz="2400" dirty="0" smtClean="0">
                <a:latin typeface="Book Antiqua" pitchFamily="18" charset="0"/>
              </a:rPr>
              <a:t>In everyday life, weaving on a loom represents the life cycle and the way the life of every individual is intertwined with the whole community, its history and all the land around. Thus everybody is attached to the central point of the Beginning. The spider`s web should remind us of this fact.  </a:t>
            </a:r>
            <a:endParaRPr lang="cs-CZ" sz="2400" dirty="0">
              <a:latin typeface="Book Antiqua" pitchFamily="18" charset="0"/>
            </a:endParaRPr>
          </a:p>
        </p:txBody>
      </p:sp>
      <p:sp>
        <p:nvSpPr>
          <p:cNvPr id="4" name="TextovéPole 3"/>
          <p:cNvSpPr txBox="1"/>
          <p:nvPr/>
        </p:nvSpPr>
        <p:spPr>
          <a:xfrm>
            <a:off x="7143768" y="285728"/>
            <a:ext cx="2000232" cy="923330"/>
          </a:xfrm>
          <a:prstGeom prst="rect">
            <a:avLst/>
          </a:prstGeom>
          <a:noFill/>
        </p:spPr>
        <p:txBody>
          <a:bodyPr wrap="square" rtlCol="0">
            <a:spAutoFit/>
          </a:bodyPr>
          <a:lstStyle/>
          <a:p>
            <a:r>
              <a:rPr lang="en-US" dirty="0" smtClean="0">
                <a:latin typeface="Book Antiqua" pitchFamily="18" charset="0"/>
              </a:rPr>
              <a:t>Picture by </a:t>
            </a:r>
            <a:r>
              <a:rPr lang="cs-CZ" dirty="0" err="1" smtClean="0">
                <a:latin typeface="Book Antiqua" pitchFamily="18" charset="0"/>
              </a:rPr>
              <a:t>taita</a:t>
            </a:r>
            <a:r>
              <a:rPr lang="cs-CZ" dirty="0" smtClean="0">
                <a:latin typeface="Book Antiqua" pitchFamily="18" charset="0"/>
              </a:rPr>
              <a:t> Juan </a:t>
            </a:r>
            <a:r>
              <a:rPr lang="cs-CZ" dirty="0" err="1" smtClean="0">
                <a:latin typeface="Book Antiqua" pitchFamily="18" charset="0"/>
              </a:rPr>
              <a:t>Bautista</a:t>
            </a:r>
            <a:r>
              <a:rPr lang="cs-CZ" dirty="0" smtClean="0">
                <a:latin typeface="Book Antiqua" pitchFamily="18" charset="0"/>
              </a:rPr>
              <a:t> </a:t>
            </a:r>
            <a:r>
              <a:rPr lang="cs-CZ" dirty="0" err="1" smtClean="0">
                <a:latin typeface="Book Antiqua" pitchFamily="18" charset="0"/>
              </a:rPr>
              <a:t>Ussa</a:t>
            </a:r>
            <a:r>
              <a:rPr lang="cs-CZ" dirty="0" smtClean="0">
                <a:latin typeface="Book Antiqua" pitchFamily="18" charset="0"/>
              </a:rPr>
              <a:t> </a:t>
            </a:r>
            <a:r>
              <a:rPr lang="cs-CZ" dirty="0" err="1" smtClean="0">
                <a:latin typeface="Book Antiqua" pitchFamily="18" charset="0"/>
              </a:rPr>
              <a:t>Ulluné</a:t>
            </a:r>
            <a:r>
              <a:rPr lang="en-US" dirty="0" smtClean="0">
                <a:latin typeface="Book Antiqua" pitchFamily="18" charset="0"/>
              </a:rPr>
              <a:t>.</a:t>
            </a:r>
            <a:r>
              <a:rPr lang="cs-CZ" dirty="0" smtClean="0">
                <a:latin typeface="Book Antiqua" pitchFamily="18" charset="0"/>
              </a:rPr>
              <a:t> </a:t>
            </a:r>
            <a:endParaRPr lang="cs-CZ" dirty="0">
              <a:latin typeface="Book Antiqua"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de.png"/>
          <p:cNvPicPr>
            <a:picLocks noChangeAspect="1"/>
          </p:cNvPicPr>
          <p:nvPr/>
        </p:nvPicPr>
        <p:blipFill>
          <a:blip r:embed="rId1" cstate="print"/>
          <a:stretch>
            <a:fillRect/>
          </a:stretch>
        </p:blipFill>
        <p:spPr>
          <a:xfrm>
            <a:off x="4429124" y="500042"/>
            <a:ext cx="4410930" cy="2017509"/>
          </a:xfrm>
          <a:prstGeom prst="rect">
            <a:avLst/>
          </a:prstGeom>
        </p:spPr>
      </p:pic>
      <p:pic>
        <p:nvPicPr>
          <p:cNvPr id="3" name="Obrázek 2" descr="nautilus.jpg"/>
          <p:cNvPicPr>
            <a:picLocks noChangeAspect="1"/>
          </p:cNvPicPr>
          <p:nvPr/>
        </p:nvPicPr>
        <p:blipFill>
          <a:blip r:embed="rId2"/>
          <a:stretch>
            <a:fillRect/>
          </a:stretch>
        </p:blipFill>
        <p:spPr>
          <a:xfrm>
            <a:off x="5000628" y="3214686"/>
            <a:ext cx="3143272" cy="3292577"/>
          </a:xfrm>
          <a:prstGeom prst="rect">
            <a:avLst/>
          </a:prstGeom>
        </p:spPr>
      </p:pic>
      <p:pic>
        <p:nvPicPr>
          <p:cNvPr id="4" name="Obrázek 3" descr="a57d8126017057.5634e503e2987.JPG"/>
          <p:cNvPicPr>
            <a:picLocks noChangeAspect="1"/>
          </p:cNvPicPr>
          <p:nvPr/>
        </p:nvPicPr>
        <p:blipFill>
          <a:blip r:embed="rId3"/>
          <a:stretch>
            <a:fillRect/>
          </a:stretch>
        </p:blipFill>
        <p:spPr>
          <a:xfrm>
            <a:off x="0" y="3143252"/>
            <a:ext cx="4286248" cy="3714748"/>
          </a:xfrm>
          <a:prstGeom prst="rect">
            <a:avLst/>
          </a:prstGeom>
        </p:spPr>
      </p:pic>
      <p:sp>
        <p:nvSpPr>
          <p:cNvPr id="5" name="TextovéPole 4"/>
          <p:cNvSpPr txBox="1"/>
          <p:nvPr/>
        </p:nvSpPr>
        <p:spPr>
          <a:xfrm>
            <a:off x="0" y="0"/>
            <a:ext cx="4286248" cy="2831544"/>
          </a:xfrm>
          <a:prstGeom prst="rect">
            <a:avLst/>
          </a:prstGeom>
          <a:noFill/>
        </p:spPr>
        <p:txBody>
          <a:bodyPr wrap="square" rtlCol="0">
            <a:spAutoFit/>
          </a:bodyPr>
          <a:lstStyle/>
          <a:p>
            <a:r>
              <a:rPr lang="en-US" sz="2200" dirty="0" smtClean="0">
                <a:latin typeface="Book Antiqua" pitchFamily="18" charset="0"/>
              </a:rPr>
              <a:t>The spiral is a symbol of Time, Life and the known World.</a:t>
            </a:r>
            <a:endParaRPr lang="en-US" sz="2200" dirty="0" smtClean="0">
              <a:latin typeface="Book Antiqua" pitchFamily="18" charset="0"/>
            </a:endParaRPr>
          </a:p>
          <a:p>
            <a:endParaRPr lang="en-US" sz="2200" dirty="0" smtClean="0">
              <a:latin typeface="Book Antiqua" pitchFamily="18" charset="0"/>
            </a:endParaRPr>
          </a:p>
          <a:p>
            <a:r>
              <a:rPr lang="en-US" sz="2200" dirty="0" smtClean="0">
                <a:latin typeface="Book Antiqua" pitchFamily="18" charset="0"/>
              </a:rPr>
              <a:t>When one life finishes or when one world finishes, there is a time period called </a:t>
            </a:r>
            <a:r>
              <a:rPr lang="en-US" sz="2200" i="1" dirty="0" smtClean="0">
                <a:latin typeface="Book Antiqua" pitchFamily="18" charset="0"/>
              </a:rPr>
              <a:t>spiritual return (m</a:t>
            </a:r>
            <a:r>
              <a:rPr lang="cs-CZ" i="1" dirty="0" smtClean="0"/>
              <a:t>Ө</a:t>
            </a:r>
            <a:r>
              <a:rPr lang="en-US" sz="2200" i="1" dirty="0" err="1" smtClean="0">
                <a:latin typeface="Book Antiqua" pitchFamily="18" charset="0"/>
              </a:rPr>
              <a:t>sik</a:t>
            </a:r>
            <a:r>
              <a:rPr lang="en-US" sz="2200" i="1" dirty="0" smtClean="0">
                <a:latin typeface="Book Antiqua" pitchFamily="18" charset="0"/>
              </a:rPr>
              <a:t>)</a:t>
            </a:r>
            <a:r>
              <a:rPr lang="en-US" sz="2200" dirty="0" smtClean="0">
                <a:latin typeface="Book Antiqua" pitchFamily="18" charset="0"/>
              </a:rPr>
              <a:t>, then after some time the spirit is reborn once again. </a:t>
            </a:r>
            <a:endParaRPr lang="cs-CZ" sz="2200" dirty="0">
              <a:latin typeface="Book Antiqua"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0" y="0"/>
            <a:ext cx="9144000" cy="6523990"/>
          </a:xfrm>
          <a:prstGeom prst="rect">
            <a:avLst/>
          </a:prstGeom>
          <a:noFill/>
        </p:spPr>
        <p:txBody>
          <a:bodyPr wrap="square" rtlCol="0">
            <a:spAutoFit/>
          </a:bodyPr>
          <a:lstStyle/>
          <a:p>
            <a:pPr algn="just"/>
            <a:r>
              <a:rPr lang="en-US" sz="2200" dirty="0" err="1" smtClean="0">
                <a:latin typeface="Cambria" panose="02040503050406030204" charset="0"/>
                <a:cs typeface="Cambria" panose="02040503050406030204" charset="0"/>
              </a:rPr>
              <a:t>Misak`s</a:t>
            </a:r>
            <a:r>
              <a:rPr lang="en-US" sz="2200" dirty="0" smtClean="0">
                <a:latin typeface="Cambria" panose="02040503050406030204" charset="0"/>
                <a:cs typeface="Cambria" panose="02040503050406030204" charset="0"/>
              </a:rPr>
              <a:t> cosmology is principally based on dualities, which in their co-existence maintain the equilibrium of the World. </a:t>
            </a:r>
            <a:endParaRPr lang="en-US" sz="2200" dirty="0" smtClean="0">
              <a:latin typeface="Cambria" panose="02040503050406030204" charset="0"/>
              <a:cs typeface="Cambria" panose="02040503050406030204" charset="0"/>
            </a:endParaRPr>
          </a:p>
          <a:p>
            <a:pPr algn="just"/>
            <a:r>
              <a:rPr lang="en-US" sz="2200" dirty="0" smtClean="0">
                <a:latin typeface="Cambria" panose="02040503050406030204" charset="0"/>
                <a:cs typeface="Cambria" panose="02040503050406030204" charset="0"/>
              </a:rPr>
              <a:t>For example, all the plants, minerals, places, animals and even situations are </a:t>
            </a:r>
            <a:r>
              <a:rPr lang="en-US" sz="2200" b="1" dirty="0" smtClean="0">
                <a:latin typeface="Cambria" panose="02040503050406030204" charset="0"/>
                <a:cs typeface="Cambria" panose="02040503050406030204" charset="0"/>
              </a:rPr>
              <a:t>of cold (</a:t>
            </a:r>
            <a:r>
              <a:rPr lang="en-US" sz="2200" b="1" dirty="0" err="1" smtClean="0">
                <a:latin typeface="Cambria" panose="02040503050406030204" charset="0"/>
                <a:cs typeface="Cambria" panose="02040503050406030204" charset="0"/>
              </a:rPr>
              <a:t>pishi</a:t>
            </a:r>
            <a:r>
              <a:rPr lang="en-US" sz="2200" b="1" dirty="0" smtClean="0">
                <a:latin typeface="Cambria" panose="02040503050406030204" charset="0"/>
                <a:cs typeface="Cambria" panose="02040503050406030204" charset="0"/>
              </a:rPr>
              <a:t>) or hot (</a:t>
            </a:r>
            <a:r>
              <a:rPr lang="en-US" sz="2200" b="1" dirty="0" err="1" smtClean="0">
                <a:latin typeface="Cambria" panose="02040503050406030204" charset="0"/>
                <a:cs typeface="Cambria" panose="02040503050406030204" charset="0"/>
              </a:rPr>
              <a:t>pachi</a:t>
            </a:r>
            <a:r>
              <a:rPr lang="en-US" sz="2200" b="1" dirty="0" smtClean="0">
                <a:latin typeface="Cambria" panose="02040503050406030204" charset="0"/>
                <a:cs typeface="Cambria" panose="02040503050406030204" charset="0"/>
              </a:rPr>
              <a:t>) essence</a:t>
            </a:r>
            <a:r>
              <a:rPr lang="en-US" sz="2200" dirty="0" smtClean="0">
                <a:latin typeface="Cambria" panose="02040503050406030204" charset="0"/>
                <a:cs typeface="Cambria" panose="02040503050406030204" charset="0"/>
              </a:rPr>
              <a:t>. Misbalance of hot and cold causes illnesses (and medicine plants are used accordingly).</a:t>
            </a:r>
            <a:endParaRPr lang="en-US" sz="2200" dirty="0" smtClean="0">
              <a:latin typeface="Cambria" panose="02040503050406030204" charset="0"/>
              <a:cs typeface="Cambria" panose="02040503050406030204" charset="0"/>
            </a:endParaRPr>
          </a:p>
          <a:p>
            <a:pPr algn="just"/>
            <a:endParaRPr lang="en-US" sz="2200" dirty="0" smtClean="0">
              <a:latin typeface="Cambria" panose="02040503050406030204" charset="0"/>
              <a:cs typeface="Cambria" panose="02040503050406030204" charset="0"/>
            </a:endParaRPr>
          </a:p>
          <a:p>
            <a:pPr algn="just"/>
            <a:r>
              <a:rPr lang="en-US" sz="2200" dirty="0" smtClean="0">
                <a:latin typeface="Cambria" panose="02040503050406030204" charset="0"/>
                <a:cs typeface="Cambria" panose="02040503050406030204" charset="0"/>
              </a:rPr>
              <a:t>Even the greetings people use on everyday bases are chosen according to the fact </a:t>
            </a:r>
            <a:r>
              <a:rPr lang="en-US" sz="2200" i="1" dirty="0" smtClean="0">
                <a:latin typeface="Cambria" panose="02040503050406030204" charset="0"/>
                <a:cs typeface="Cambria" panose="02040503050406030204" charset="0"/>
              </a:rPr>
              <a:t>if the moment is more of a cold or more of a hot nature. </a:t>
            </a:r>
            <a:r>
              <a:rPr lang="en-US" sz="2200" dirty="0" smtClean="0">
                <a:latin typeface="Cambria" panose="02040503050406030204" charset="0"/>
                <a:cs typeface="Cambria" panose="02040503050406030204" charset="0"/>
              </a:rPr>
              <a:t>Thus when the Sun shines, </a:t>
            </a:r>
            <a:r>
              <a:rPr lang="en-US" sz="2200" i="1" dirty="0" smtClean="0">
                <a:latin typeface="Cambria" panose="02040503050406030204" charset="0"/>
                <a:cs typeface="Cambria" panose="02040503050406030204" charset="0"/>
              </a:rPr>
              <a:t>hello</a:t>
            </a:r>
            <a:r>
              <a:rPr lang="en-US" sz="2200" dirty="0" smtClean="0">
                <a:latin typeface="Cambria" panose="02040503050406030204" charset="0"/>
                <a:cs typeface="Cambria" panose="02040503050406030204" charset="0"/>
              </a:rPr>
              <a:t> is </a:t>
            </a:r>
            <a:r>
              <a:rPr lang="en-US" sz="2200" b="1" dirty="0" err="1" smtClean="0">
                <a:latin typeface="Cambria" panose="02040503050406030204" charset="0"/>
                <a:cs typeface="Cambria" panose="02040503050406030204" charset="0"/>
              </a:rPr>
              <a:t>pachiteken</a:t>
            </a:r>
            <a:r>
              <a:rPr lang="en-US" sz="2200" dirty="0" smtClean="0">
                <a:latin typeface="Cambria" panose="02040503050406030204" charset="0"/>
                <a:cs typeface="Cambria" panose="02040503050406030204" charset="0"/>
              </a:rPr>
              <a:t>, and when it is cold, it is </a:t>
            </a:r>
            <a:r>
              <a:rPr lang="en-US" sz="2200" b="1" dirty="0" err="1" smtClean="0">
                <a:latin typeface="Cambria" panose="02040503050406030204" charset="0"/>
                <a:cs typeface="Cambria" panose="02040503050406030204" charset="0"/>
              </a:rPr>
              <a:t>pishiteken</a:t>
            </a:r>
            <a:r>
              <a:rPr lang="en-US" sz="2200" dirty="0" smtClean="0">
                <a:latin typeface="Cambria" panose="02040503050406030204" charset="0"/>
                <a:cs typeface="Cambria" panose="02040503050406030204" charset="0"/>
              </a:rPr>
              <a:t>.  </a:t>
            </a:r>
            <a:endParaRPr lang="cs-CZ" sz="2200" dirty="0" smtClean="0">
              <a:latin typeface="Cambria" panose="02040503050406030204" charset="0"/>
              <a:cs typeface="Cambria" panose="02040503050406030204" charset="0"/>
            </a:endParaRPr>
          </a:p>
          <a:p>
            <a:pPr algn="just"/>
            <a:endParaRPr lang="en-US" sz="2200" dirty="0" smtClean="0">
              <a:latin typeface="Cambria" panose="02040503050406030204" charset="0"/>
              <a:cs typeface="Cambria" panose="02040503050406030204" charset="0"/>
            </a:endParaRPr>
          </a:p>
          <a:p>
            <a:pPr algn="just"/>
            <a:r>
              <a:rPr lang="en-US" sz="2200" dirty="0" smtClean="0">
                <a:latin typeface="Cambria" panose="02040503050406030204" charset="0"/>
                <a:cs typeface="Cambria" panose="02040503050406030204" charset="0"/>
              </a:rPr>
              <a:t>Similarly, when a </a:t>
            </a:r>
            <a:r>
              <a:rPr lang="en-US" sz="2200" dirty="0" err="1" smtClean="0">
                <a:latin typeface="Cambria" panose="02040503050406030204" charset="0"/>
                <a:cs typeface="Cambria" panose="02040503050406030204" charset="0"/>
              </a:rPr>
              <a:t>Misak</a:t>
            </a:r>
            <a:r>
              <a:rPr lang="en-US" sz="2200" dirty="0" smtClean="0">
                <a:latin typeface="Cambria" panose="02040503050406030204" charset="0"/>
                <a:cs typeface="Cambria" panose="02040503050406030204" charset="0"/>
              </a:rPr>
              <a:t> shaman (</a:t>
            </a:r>
            <a:r>
              <a:rPr lang="en-US" sz="2200" i="1" dirty="0" smtClean="0">
                <a:latin typeface="Cambria" panose="02040503050406030204" charset="0"/>
                <a:cs typeface="Cambria" panose="02040503050406030204" charset="0"/>
              </a:rPr>
              <a:t>m</a:t>
            </a:r>
            <a:r>
              <a:rPr lang="cs-CZ" dirty="0" smtClean="0">
                <a:latin typeface="Cambria" panose="02040503050406030204" charset="0"/>
                <a:cs typeface="Cambria" panose="02040503050406030204" charset="0"/>
              </a:rPr>
              <a:t>Ө</a:t>
            </a:r>
            <a:r>
              <a:rPr lang="en-US" sz="2200" i="1" dirty="0" smtClean="0">
                <a:latin typeface="Cambria" panose="02040503050406030204" charset="0"/>
                <a:cs typeface="Cambria" panose="02040503050406030204" charset="0"/>
              </a:rPr>
              <a:t>r</a:t>
            </a:r>
            <a:r>
              <a:rPr lang="cs-CZ" dirty="0" smtClean="0">
                <a:latin typeface="Cambria" panose="02040503050406030204" charset="0"/>
                <a:cs typeface="Cambria" panose="02040503050406030204" charset="0"/>
              </a:rPr>
              <a:t>Ө</a:t>
            </a:r>
            <a:r>
              <a:rPr lang="en-US" sz="2200" i="1" dirty="0" err="1" smtClean="0">
                <a:latin typeface="Cambria" panose="02040503050406030204" charset="0"/>
                <a:cs typeface="Cambria" panose="02040503050406030204" charset="0"/>
              </a:rPr>
              <a:t>bik</a:t>
            </a:r>
            <a:r>
              <a:rPr lang="en-US" sz="2200" i="1" dirty="0" smtClean="0">
                <a:latin typeface="Cambria" panose="02040503050406030204" charset="0"/>
                <a:cs typeface="Cambria" panose="02040503050406030204" charset="0"/>
              </a:rPr>
              <a:t>: the one who works with water</a:t>
            </a:r>
            <a:r>
              <a:rPr lang="en-US" sz="2200" dirty="0" smtClean="0">
                <a:latin typeface="Cambria" panose="02040503050406030204" charset="0"/>
                <a:cs typeface="Cambria" panose="02040503050406030204" charset="0"/>
              </a:rPr>
              <a:t>) performs  rituals of divination, he pays attention to the side from which  specific sensations are coming. </a:t>
            </a:r>
            <a:r>
              <a:rPr lang="en-US" sz="2200" b="1" dirty="0" smtClean="0">
                <a:latin typeface="Cambria" panose="02040503050406030204" charset="0"/>
                <a:cs typeface="Cambria" panose="02040503050406030204" charset="0"/>
              </a:rPr>
              <a:t>The left side</a:t>
            </a:r>
            <a:r>
              <a:rPr lang="en-US" sz="2200" dirty="0" smtClean="0">
                <a:latin typeface="Cambria" panose="02040503050406030204" charset="0"/>
                <a:cs typeface="Cambria" panose="02040503050406030204" charset="0"/>
              </a:rPr>
              <a:t> represents all that is “</a:t>
            </a:r>
            <a:r>
              <a:rPr lang="en-US" sz="2200" b="1" dirty="0" smtClean="0">
                <a:latin typeface="Cambria" panose="02040503050406030204" charset="0"/>
                <a:cs typeface="Cambria" panose="02040503050406030204" charset="0"/>
              </a:rPr>
              <a:t>positive</a:t>
            </a:r>
            <a:r>
              <a:rPr lang="en-US" sz="2200" dirty="0" smtClean="0">
                <a:latin typeface="Cambria" panose="02040503050406030204" charset="0"/>
                <a:cs typeface="Cambria" panose="02040503050406030204" charset="0"/>
              </a:rPr>
              <a:t>” and </a:t>
            </a:r>
            <a:r>
              <a:rPr lang="en-US" sz="2200" b="1" dirty="0" smtClean="0">
                <a:latin typeface="Cambria" panose="02040503050406030204" charset="0"/>
                <a:cs typeface="Cambria" panose="02040503050406030204" charset="0"/>
              </a:rPr>
              <a:t>the right side </a:t>
            </a:r>
            <a:r>
              <a:rPr lang="en-US" sz="2200" dirty="0" smtClean="0">
                <a:latin typeface="Cambria" panose="02040503050406030204" charset="0"/>
                <a:cs typeface="Cambria" panose="02040503050406030204" charset="0"/>
              </a:rPr>
              <a:t>all that is “</a:t>
            </a:r>
            <a:r>
              <a:rPr lang="en-US" sz="2200" b="1" dirty="0" smtClean="0">
                <a:latin typeface="Cambria" panose="02040503050406030204" charset="0"/>
                <a:cs typeface="Cambria" panose="02040503050406030204" charset="0"/>
              </a:rPr>
              <a:t>negative</a:t>
            </a:r>
            <a:r>
              <a:rPr lang="en-US" sz="2200" dirty="0" smtClean="0">
                <a:latin typeface="Cambria" panose="02040503050406030204" charset="0"/>
                <a:cs typeface="Cambria" panose="02040503050406030204" charset="0"/>
              </a:rPr>
              <a:t>”. This is closely connected to the river </a:t>
            </a:r>
            <a:r>
              <a:rPr lang="en-US" sz="2200" b="1" dirty="0" err="1" smtClean="0">
                <a:latin typeface="Cambria" panose="02040503050406030204" charset="0"/>
                <a:cs typeface="Cambria" panose="02040503050406030204" charset="0"/>
              </a:rPr>
              <a:t>Piendamó</a:t>
            </a:r>
            <a:r>
              <a:rPr lang="en-US" sz="2200" b="1" dirty="0" smtClean="0">
                <a:latin typeface="Cambria" panose="02040503050406030204" charset="0"/>
                <a:cs typeface="Cambria" panose="02040503050406030204" charset="0"/>
              </a:rPr>
              <a:t>, </a:t>
            </a:r>
            <a:r>
              <a:rPr lang="en-US" sz="2200" dirty="0" smtClean="0">
                <a:latin typeface="Cambria" panose="02040503050406030204" charset="0"/>
                <a:cs typeface="Cambria" panose="02040503050406030204" charset="0"/>
              </a:rPr>
              <a:t>which  flows from the male lake </a:t>
            </a:r>
            <a:r>
              <a:rPr lang="en-US" sz="2200" b="1" dirty="0" err="1" smtClean="0">
                <a:latin typeface="Cambria" panose="02040503050406030204" charset="0"/>
                <a:cs typeface="Cambria" panose="02040503050406030204" charset="0"/>
              </a:rPr>
              <a:t>Piendamó</a:t>
            </a:r>
            <a:r>
              <a:rPr lang="en-US" sz="2200" dirty="0" smtClean="0">
                <a:latin typeface="Cambria" panose="02040503050406030204" charset="0"/>
                <a:cs typeface="Cambria" panose="02040503050406030204" charset="0"/>
              </a:rPr>
              <a:t> </a:t>
            </a:r>
            <a:r>
              <a:rPr lang="en-US" sz="2200" i="1" dirty="0" smtClean="0">
                <a:latin typeface="Cambria" panose="02040503050406030204" charset="0"/>
                <a:cs typeface="Cambria" panose="02040503050406030204" charset="0"/>
              </a:rPr>
              <a:t>from the right side towards the left </a:t>
            </a:r>
            <a:r>
              <a:rPr lang="en-US" sz="2200" dirty="0" smtClean="0">
                <a:latin typeface="Cambria" panose="02040503050406030204" charset="0"/>
                <a:cs typeface="Cambria" panose="02040503050406030204" charset="0"/>
              </a:rPr>
              <a:t>(From the east to the west, this basic rule of orientation was set according to the easterly winds, which prevail over the westerly winds in this part of the world, the direction of wind thus determines the fundamental direction  of all movement). </a:t>
            </a:r>
            <a:endParaRPr lang="cs-CZ" sz="2200"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0" y="285728"/>
            <a:ext cx="9144000" cy="6555641"/>
          </a:xfrm>
          <a:prstGeom prst="rect">
            <a:avLst/>
          </a:prstGeom>
          <a:noFill/>
        </p:spPr>
        <p:txBody>
          <a:bodyPr wrap="square" rtlCol="0">
            <a:spAutoFit/>
          </a:bodyPr>
          <a:lstStyle/>
          <a:p>
            <a:r>
              <a:rPr lang="en-US" sz="2000" b="1" dirty="0" smtClean="0">
                <a:latin typeface="Book Antiqua" pitchFamily="18" charset="0"/>
              </a:rPr>
              <a:t>On the left side</a:t>
            </a:r>
            <a:r>
              <a:rPr lang="en-US" sz="2000" dirty="0" smtClean="0">
                <a:latin typeface="Book Antiqua" pitchFamily="18" charset="0"/>
              </a:rPr>
              <a:t>, there are entities which represent well-being and “</a:t>
            </a:r>
            <a:r>
              <a:rPr lang="en-US" sz="2000" b="1" dirty="0" smtClean="0">
                <a:latin typeface="Book Antiqua" pitchFamily="18" charset="0"/>
              </a:rPr>
              <a:t>positive</a:t>
            </a:r>
            <a:r>
              <a:rPr lang="en-US" sz="2000" dirty="0" smtClean="0">
                <a:latin typeface="Book Antiqua" pitchFamily="18" charset="0"/>
              </a:rPr>
              <a:t>” energy like: the Sun, </a:t>
            </a:r>
            <a:r>
              <a:rPr lang="en-US" sz="2000" dirty="0" err="1" smtClean="0">
                <a:latin typeface="Book Antiqua" pitchFamily="18" charset="0"/>
              </a:rPr>
              <a:t>páramos</a:t>
            </a:r>
            <a:r>
              <a:rPr lang="en-US" sz="2000" dirty="0" smtClean="0">
                <a:latin typeface="Book Antiqua" pitchFamily="18" charset="0"/>
              </a:rPr>
              <a:t>, ancestors, wilderness, thunder, wild plants, warm-blooded animals, shamans and healers. </a:t>
            </a:r>
            <a:endParaRPr lang="en-US" sz="2000" dirty="0" smtClean="0">
              <a:latin typeface="Book Antiqua" pitchFamily="18" charset="0"/>
            </a:endParaRPr>
          </a:p>
          <a:p>
            <a:endParaRPr lang="en-US" sz="2000" dirty="0" smtClean="0">
              <a:latin typeface="Book Antiqua" pitchFamily="18" charset="0"/>
            </a:endParaRPr>
          </a:p>
          <a:p>
            <a:r>
              <a:rPr lang="en-US" sz="2000" b="1" dirty="0" smtClean="0">
                <a:latin typeface="Book Antiqua" pitchFamily="18" charset="0"/>
              </a:rPr>
              <a:t>On the right side </a:t>
            </a:r>
            <a:r>
              <a:rPr lang="en-US" sz="2000" dirty="0" smtClean="0">
                <a:latin typeface="Book Antiqua" pitchFamily="18" charset="0"/>
              </a:rPr>
              <a:t>are entities which represent “</a:t>
            </a:r>
            <a:r>
              <a:rPr lang="en-US" sz="2000" b="1" dirty="0" smtClean="0">
                <a:latin typeface="Book Antiqua" pitchFamily="18" charset="0"/>
              </a:rPr>
              <a:t>negative</a:t>
            </a:r>
            <a:r>
              <a:rPr lang="en-US" sz="2000" dirty="0" smtClean="0">
                <a:latin typeface="Book Antiqua" pitchFamily="18" charset="0"/>
              </a:rPr>
              <a:t>” energy. Amongst them are: the Moon, plants of cold essence (mostly the plants of lower regions), cold-blooded animals, ice, death, rainbow etc. </a:t>
            </a:r>
            <a:endParaRPr lang="en-US" sz="2000" dirty="0" smtClean="0">
              <a:latin typeface="Book Antiqua" pitchFamily="18" charset="0"/>
            </a:endParaRPr>
          </a:p>
          <a:p>
            <a:endParaRPr lang="en-US" sz="2000" dirty="0" smtClean="0">
              <a:latin typeface="Book Antiqua" pitchFamily="18" charset="0"/>
            </a:endParaRPr>
          </a:p>
          <a:p>
            <a:r>
              <a:rPr lang="en-US" sz="2000" dirty="0" smtClean="0">
                <a:latin typeface="Book Antiqua" pitchFamily="18" charset="0"/>
              </a:rPr>
              <a:t>This division of the world into two opposite principles can be easily compared to certain Asian philosophies  (</a:t>
            </a:r>
            <a:r>
              <a:rPr lang="en-US" sz="2000" b="1" dirty="0" smtClean="0">
                <a:latin typeface="Book Antiqua" pitchFamily="18" charset="0"/>
              </a:rPr>
              <a:t>Chinese yin and yang</a:t>
            </a:r>
            <a:r>
              <a:rPr lang="en-US" sz="2000" dirty="0" smtClean="0">
                <a:latin typeface="Book Antiqua" pitchFamily="18" charset="0"/>
              </a:rPr>
              <a:t>). </a:t>
            </a:r>
            <a:endParaRPr lang="en-US" sz="2000" dirty="0" smtClean="0">
              <a:latin typeface="Book Antiqua" pitchFamily="18" charset="0"/>
            </a:endParaRPr>
          </a:p>
          <a:p>
            <a:endParaRPr lang="en-US" sz="2000" dirty="0" smtClean="0">
              <a:latin typeface="Book Antiqua" pitchFamily="18" charset="0"/>
            </a:endParaRPr>
          </a:p>
          <a:p>
            <a:r>
              <a:rPr lang="en-US" sz="2000" dirty="0" smtClean="0">
                <a:latin typeface="Book Antiqua" pitchFamily="18" charset="0"/>
              </a:rPr>
              <a:t>This viewpoint corresponds even with the fact that in both cases the principles manifest themselves as contrary forces only in our material world (for they can`t exist one without the other, and each of them originated from the opposite principle-  in order to balance the whole existence). </a:t>
            </a:r>
            <a:endParaRPr lang="en-US" sz="2000" dirty="0" smtClean="0">
              <a:latin typeface="Book Antiqua" pitchFamily="18" charset="0"/>
            </a:endParaRPr>
          </a:p>
          <a:p>
            <a:endParaRPr lang="en-US" sz="2000" dirty="0" smtClean="0">
              <a:latin typeface="Book Antiqua" pitchFamily="18" charset="0"/>
            </a:endParaRPr>
          </a:p>
          <a:p>
            <a:r>
              <a:rPr lang="en-US" sz="2000" dirty="0" smtClean="0">
                <a:latin typeface="Book Antiqua" pitchFamily="18" charset="0"/>
              </a:rPr>
              <a:t>Thus for example “</a:t>
            </a:r>
            <a:r>
              <a:rPr lang="en-US" sz="2000" i="1" dirty="0" smtClean="0">
                <a:latin typeface="Book Antiqua" pitchFamily="18" charset="0"/>
              </a:rPr>
              <a:t>in the cold parts of the land, there are “warm” plants, while in the warm parts of the land are those of “cold” essence…  it is the same with people, those with cold blood live in the valleys, and those with warm blood high in the mountains…” </a:t>
            </a:r>
            <a:r>
              <a:rPr lang="en-US" i="1" dirty="0" smtClean="0">
                <a:latin typeface="Book Antiqua" pitchFamily="18" charset="0"/>
              </a:rPr>
              <a:t>(</a:t>
            </a:r>
            <a:r>
              <a:rPr lang="en-US" dirty="0" smtClean="0">
                <a:latin typeface="Book Antiqua" pitchFamily="18" charset="0"/>
              </a:rPr>
              <a:t>Hugo </a:t>
            </a:r>
            <a:r>
              <a:rPr lang="en-US" dirty="0" err="1" smtClean="0">
                <a:latin typeface="Book Antiqua" pitchFamily="18" charset="0"/>
              </a:rPr>
              <a:t>Portela</a:t>
            </a:r>
            <a:r>
              <a:rPr lang="en-US" dirty="0" smtClean="0">
                <a:latin typeface="Book Antiqua" pitchFamily="18" charset="0"/>
              </a:rPr>
              <a:t> </a:t>
            </a:r>
            <a:r>
              <a:rPr lang="en-US" dirty="0" err="1" smtClean="0">
                <a:latin typeface="Book Antiqua" pitchFamily="18" charset="0"/>
              </a:rPr>
              <a:t>Guarín</a:t>
            </a:r>
            <a:r>
              <a:rPr lang="en-US" i="1" dirty="0" smtClean="0">
                <a:latin typeface="Book Antiqua" pitchFamily="18" charset="0"/>
              </a:rPr>
              <a:t>, El </a:t>
            </a:r>
            <a:r>
              <a:rPr lang="en-US" i="1" dirty="0" err="1" smtClean="0">
                <a:latin typeface="Book Antiqua" pitchFamily="18" charset="0"/>
              </a:rPr>
              <a:t>pensamiento</a:t>
            </a:r>
            <a:r>
              <a:rPr lang="en-US" i="1" dirty="0" smtClean="0">
                <a:latin typeface="Book Antiqua" pitchFamily="18" charset="0"/>
              </a:rPr>
              <a:t> de </a:t>
            </a:r>
            <a:r>
              <a:rPr lang="en-US" i="1" dirty="0" err="1" smtClean="0">
                <a:latin typeface="Book Antiqua" pitchFamily="18" charset="0"/>
              </a:rPr>
              <a:t>las</a:t>
            </a:r>
            <a:r>
              <a:rPr lang="en-US" i="1" dirty="0" smtClean="0">
                <a:latin typeface="Book Antiqua" pitchFamily="18" charset="0"/>
              </a:rPr>
              <a:t> </a:t>
            </a:r>
            <a:r>
              <a:rPr lang="en-US" i="1" dirty="0" err="1" smtClean="0">
                <a:latin typeface="Book Antiqua" pitchFamily="18" charset="0"/>
              </a:rPr>
              <a:t>aguas</a:t>
            </a:r>
            <a:r>
              <a:rPr lang="en-US" i="1" dirty="0" smtClean="0">
                <a:latin typeface="Book Antiqua" pitchFamily="18" charset="0"/>
              </a:rPr>
              <a:t> de </a:t>
            </a:r>
            <a:r>
              <a:rPr lang="en-US" i="1" dirty="0" err="1" smtClean="0">
                <a:latin typeface="Book Antiqua" pitchFamily="18" charset="0"/>
              </a:rPr>
              <a:t>las</a:t>
            </a:r>
            <a:r>
              <a:rPr lang="en-US" i="1" dirty="0" smtClean="0">
                <a:latin typeface="Book Antiqua" pitchFamily="18" charset="0"/>
              </a:rPr>
              <a:t> </a:t>
            </a:r>
            <a:r>
              <a:rPr lang="en-US" i="1" dirty="0" err="1" smtClean="0">
                <a:latin typeface="Book Antiqua" pitchFamily="18" charset="0"/>
              </a:rPr>
              <a:t>monta</a:t>
            </a:r>
            <a:r>
              <a:rPr lang="es-ES" dirty="0" smtClean="0">
                <a:latin typeface="Book Antiqua" pitchFamily="18" charset="0"/>
              </a:rPr>
              <a:t>ñ</a:t>
            </a:r>
            <a:r>
              <a:rPr lang="en-US" i="1" dirty="0" smtClean="0">
                <a:latin typeface="Book Antiqua" pitchFamily="18" charset="0"/>
              </a:rPr>
              <a:t>as, p. 37)</a:t>
            </a:r>
            <a:endParaRPr lang="en-US" dirty="0" smtClean="0">
              <a:latin typeface="Book Antiqua" pitchFamily="18" charset="0"/>
            </a:endParaRPr>
          </a:p>
          <a:p>
            <a:r>
              <a:rPr lang="en-US" sz="2000" dirty="0" smtClean="0">
                <a:latin typeface="Book Antiqua" pitchFamily="18" charset="0"/>
              </a:rPr>
              <a:t>  </a:t>
            </a:r>
            <a:endParaRPr lang="cs-CZ" sz="2000" dirty="0">
              <a:latin typeface="Book Antiqua"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2" name="Obrázek 1" descr="http://www.luguiva.net/admin/imagenes/23El-aroiris-en-la-lagunaa20120912045719.jpg"/>
          <p:cNvPicPr/>
          <p:nvPr/>
        </p:nvPicPr>
        <p:blipFill>
          <a:blip r:embed="rId2"/>
          <a:srcRect/>
          <a:stretch>
            <a:fillRect/>
          </a:stretch>
        </p:blipFill>
        <p:spPr bwMode="auto">
          <a:xfrm>
            <a:off x="0" y="0"/>
            <a:ext cx="8215338" cy="5929330"/>
          </a:xfrm>
          <a:prstGeom prst="rect">
            <a:avLst/>
          </a:prstGeom>
          <a:noFill/>
          <a:ln w="9525">
            <a:noFill/>
            <a:miter lim="800000"/>
            <a:headEnd/>
            <a:tailEnd/>
          </a:ln>
        </p:spPr>
      </p:pic>
      <p:sp>
        <p:nvSpPr>
          <p:cNvPr id="3" name="Obdélník 2"/>
          <p:cNvSpPr/>
          <p:nvPr/>
        </p:nvSpPr>
        <p:spPr>
          <a:xfrm>
            <a:off x="285720" y="6000768"/>
            <a:ext cx="4560864" cy="369332"/>
          </a:xfrm>
          <a:prstGeom prst="rect">
            <a:avLst/>
          </a:prstGeom>
        </p:spPr>
        <p:txBody>
          <a:bodyPr wrap="none">
            <a:spAutoFit/>
          </a:bodyPr>
          <a:lstStyle/>
          <a:p>
            <a:r>
              <a:rPr lang="en-US" dirty="0" smtClean="0">
                <a:latin typeface="Book Antiqua" pitchFamily="18" charset="0"/>
              </a:rPr>
              <a:t>Picture by </a:t>
            </a:r>
            <a:r>
              <a:rPr lang="cs-CZ" dirty="0" err="1" smtClean="0">
                <a:latin typeface="Book Antiqua" pitchFamily="18" charset="0"/>
              </a:rPr>
              <a:t>taita</a:t>
            </a:r>
            <a:r>
              <a:rPr lang="cs-CZ" dirty="0" smtClean="0">
                <a:latin typeface="Book Antiqua" pitchFamily="18" charset="0"/>
              </a:rPr>
              <a:t> Juan </a:t>
            </a:r>
            <a:r>
              <a:rPr lang="cs-CZ" dirty="0" err="1" smtClean="0">
                <a:latin typeface="Book Antiqua" pitchFamily="18" charset="0"/>
              </a:rPr>
              <a:t>Bautista</a:t>
            </a:r>
            <a:r>
              <a:rPr lang="cs-CZ" dirty="0" smtClean="0">
                <a:latin typeface="Book Antiqua" pitchFamily="18" charset="0"/>
              </a:rPr>
              <a:t> </a:t>
            </a:r>
            <a:r>
              <a:rPr lang="cs-CZ" dirty="0" err="1" smtClean="0">
                <a:latin typeface="Book Antiqua" pitchFamily="18" charset="0"/>
              </a:rPr>
              <a:t>Ussa</a:t>
            </a:r>
            <a:r>
              <a:rPr lang="cs-CZ" dirty="0" smtClean="0">
                <a:latin typeface="Book Antiqua" pitchFamily="18" charset="0"/>
              </a:rPr>
              <a:t> </a:t>
            </a:r>
            <a:r>
              <a:rPr lang="cs-CZ" dirty="0" err="1" smtClean="0">
                <a:latin typeface="Book Antiqua" pitchFamily="18" charset="0"/>
              </a:rPr>
              <a:t>Ulluné</a:t>
            </a:r>
            <a:r>
              <a:rPr lang="cs-CZ" dirty="0" smtClean="0">
                <a:latin typeface="Book Antiqua" pitchFamily="18" charset="0"/>
              </a:rPr>
              <a:t> </a:t>
            </a:r>
            <a:endParaRPr lang="cs-CZ" dirty="0">
              <a:latin typeface="Book Antiqua"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53000"/>
            <a:lum/>
          </a:blip>
          <a:srcRect/>
          <a:stretch>
            <a:fillRect/>
          </a:stretch>
        </a:blipFill>
        <a:effectLst/>
      </p:bgPr>
    </p:bg>
    <p:spTree>
      <p:nvGrpSpPr>
        <p:cNvPr id="1" name=""/>
        <p:cNvGrpSpPr/>
        <p:nvPr/>
      </p:nvGrpSpPr>
      <p:grpSpPr>
        <a:xfrm>
          <a:off x="0" y="0"/>
          <a:ext cx="0" cy="0"/>
          <a:chOff x="0" y="0"/>
          <a:chExt cx="0" cy="0"/>
        </a:xfrm>
      </p:grpSpPr>
      <p:pic>
        <p:nvPicPr>
          <p:cNvPr id="2" name="Obrázek 1" descr="IMG_1678.JPG"/>
          <p:cNvPicPr>
            <a:picLocks noChangeAspect="1"/>
          </p:cNvPicPr>
          <p:nvPr/>
        </p:nvPicPr>
        <p:blipFill>
          <a:blip r:embed="rId2" cstate="print"/>
          <a:stretch>
            <a:fillRect/>
          </a:stretch>
        </p:blipFill>
        <p:spPr>
          <a:xfrm>
            <a:off x="4572000" y="3429000"/>
            <a:ext cx="4572000" cy="3429000"/>
          </a:xfrm>
          <a:prstGeom prst="rect">
            <a:avLst/>
          </a:prstGeom>
        </p:spPr>
      </p:pic>
      <p:pic>
        <p:nvPicPr>
          <p:cNvPr id="3" name="Obrázek 2" descr="IMG_1722.JPG"/>
          <p:cNvPicPr>
            <a:picLocks noChangeAspect="1"/>
          </p:cNvPicPr>
          <p:nvPr/>
        </p:nvPicPr>
        <p:blipFill>
          <a:blip r:embed="rId3" cstate="print"/>
          <a:stretch>
            <a:fillRect/>
          </a:stretch>
        </p:blipFill>
        <p:spPr>
          <a:xfrm>
            <a:off x="0" y="0"/>
            <a:ext cx="4572000" cy="3429000"/>
          </a:xfrm>
          <a:prstGeom prst="rect">
            <a:avLst/>
          </a:prstGeom>
        </p:spPr>
      </p:pic>
      <p:sp>
        <p:nvSpPr>
          <p:cNvPr id="4" name="TextovéPole 3"/>
          <p:cNvSpPr txBox="1"/>
          <p:nvPr/>
        </p:nvSpPr>
        <p:spPr>
          <a:xfrm>
            <a:off x="4714876" y="285728"/>
            <a:ext cx="4071966" cy="2677656"/>
          </a:xfrm>
          <a:prstGeom prst="rect">
            <a:avLst/>
          </a:prstGeom>
          <a:noFill/>
        </p:spPr>
        <p:txBody>
          <a:bodyPr wrap="square" rtlCol="0">
            <a:spAutoFit/>
          </a:bodyPr>
          <a:lstStyle/>
          <a:p>
            <a:r>
              <a:rPr lang="en-US" sz="2400" dirty="0" smtClean="0">
                <a:latin typeface="Book Antiqua" pitchFamily="18" charset="0"/>
              </a:rPr>
              <a:t>Similarly, when one`s life spiral comes to the end, the soul of the deceased splits into two. One part is the Moon, dark spirit,             </a:t>
            </a:r>
            <a:r>
              <a:rPr lang="en-US" sz="2400" b="1" dirty="0" err="1" smtClean="0">
                <a:latin typeface="Book Antiqua" pitchFamily="18" charset="0"/>
              </a:rPr>
              <a:t>yem</a:t>
            </a:r>
            <a:r>
              <a:rPr lang="en-US" sz="2400" b="1" dirty="0" smtClean="0">
                <a:latin typeface="Book Antiqua" pitchFamily="18" charset="0"/>
              </a:rPr>
              <a:t> m</a:t>
            </a:r>
            <a:r>
              <a:rPr lang="en-GB" b="1" dirty="0" smtClean="0"/>
              <a:t>Ө</a:t>
            </a:r>
            <a:r>
              <a:rPr lang="en-US" sz="2400" b="1" dirty="0" err="1" smtClean="0">
                <a:latin typeface="Book Antiqua" pitchFamily="18" charset="0"/>
              </a:rPr>
              <a:t>sik</a:t>
            </a:r>
            <a:r>
              <a:rPr lang="en-US" sz="2400" dirty="0" smtClean="0">
                <a:latin typeface="Book Antiqua" pitchFamily="18" charset="0"/>
              </a:rPr>
              <a:t>, which wants to stay where it used to live…</a:t>
            </a:r>
            <a:endParaRPr lang="cs-CZ" sz="2400" dirty="0">
              <a:latin typeface="Book Antiqua" pitchFamily="18" charset="0"/>
            </a:endParaRPr>
          </a:p>
        </p:txBody>
      </p:sp>
      <p:sp>
        <p:nvSpPr>
          <p:cNvPr id="5" name="TextovéPole 4"/>
          <p:cNvSpPr txBox="1"/>
          <p:nvPr/>
        </p:nvSpPr>
        <p:spPr>
          <a:xfrm>
            <a:off x="428596" y="3786190"/>
            <a:ext cx="3714776" cy="2862322"/>
          </a:xfrm>
          <a:prstGeom prst="rect">
            <a:avLst/>
          </a:prstGeom>
          <a:noFill/>
        </p:spPr>
        <p:txBody>
          <a:bodyPr wrap="square" rtlCol="0">
            <a:spAutoFit/>
          </a:bodyPr>
          <a:lstStyle/>
          <a:p>
            <a:r>
              <a:rPr lang="en-US" sz="2200" dirty="0" smtClean="0">
                <a:latin typeface="Book Antiqua" pitchFamily="18" charset="0"/>
              </a:rPr>
              <a:t>…While the other one is the Sun, light spirit,               </a:t>
            </a:r>
            <a:r>
              <a:rPr lang="en-US" sz="2200" b="1" dirty="0" smtClean="0">
                <a:latin typeface="Book Antiqua" pitchFamily="18" charset="0"/>
              </a:rPr>
              <a:t>p</a:t>
            </a:r>
            <a:r>
              <a:rPr lang="en-GB" b="1" dirty="0" smtClean="0"/>
              <a:t>Ө</a:t>
            </a:r>
            <a:r>
              <a:rPr lang="en-US" sz="2200" b="1" dirty="0" err="1" smtClean="0">
                <a:latin typeface="Book Antiqua" pitchFamily="18" charset="0"/>
              </a:rPr>
              <a:t>sr</a:t>
            </a:r>
            <a:r>
              <a:rPr lang="en-US" sz="2200" b="1" dirty="0" smtClean="0">
                <a:latin typeface="Book Antiqua" pitchFamily="18" charset="0"/>
              </a:rPr>
              <a:t> m</a:t>
            </a:r>
            <a:r>
              <a:rPr lang="en-GB" b="1" dirty="0" smtClean="0"/>
              <a:t>Ө</a:t>
            </a:r>
            <a:r>
              <a:rPr lang="en-US" sz="2200" b="1" dirty="0" err="1" smtClean="0">
                <a:latin typeface="Book Antiqua" pitchFamily="18" charset="0"/>
              </a:rPr>
              <a:t>sik</a:t>
            </a:r>
            <a:r>
              <a:rPr lang="en-US" sz="2200" dirty="0" smtClean="0">
                <a:latin typeface="Book Antiqua" pitchFamily="18" charset="0"/>
              </a:rPr>
              <a:t>, which departs for </a:t>
            </a:r>
            <a:r>
              <a:rPr lang="en-US" sz="2200" dirty="0" err="1" smtClean="0">
                <a:latin typeface="Book Antiqua" pitchFamily="18" charset="0"/>
              </a:rPr>
              <a:t>kansr</a:t>
            </a:r>
            <a:r>
              <a:rPr lang="cs-CZ" dirty="0" smtClean="0"/>
              <a:t>Ө</a:t>
            </a:r>
            <a:r>
              <a:rPr lang="en-US" sz="2200" dirty="0" smtClean="0">
                <a:latin typeface="Book Antiqua" pitchFamily="18" charset="0"/>
              </a:rPr>
              <a:t>, dissolves  in the basic elements of the Great Spirit  (the wind, water and earth) and is eventually reborn. </a:t>
            </a:r>
            <a:endParaRPr lang="cs-CZ" sz="2200" dirty="0">
              <a:latin typeface="Book Antiqua"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pos393f7ff4b929a.gif"/>
          <p:cNvPicPr>
            <a:picLocks noChangeAspect="1"/>
          </p:cNvPicPr>
          <p:nvPr/>
        </p:nvPicPr>
        <p:blipFill>
          <a:blip r:embed="rId1"/>
          <a:stretch>
            <a:fillRect/>
          </a:stretch>
        </p:blipFill>
        <p:spPr>
          <a:xfrm>
            <a:off x="0" y="0"/>
            <a:ext cx="6053959" cy="6858000"/>
          </a:xfrm>
          <a:prstGeom prst="rect">
            <a:avLst/>
          </a:prstGeom>
        </p:spPr>
      </p:pic>
      <p:pic>
        <p:nvPicPr>
          <p:cNvPr id="3" name="Zástupný symbol pro obsah 3" descr="kolumbie-detail.jpg"/>
          <p:cNvPicPr>
            <a:picLocks noChangeAspect="1"/>
          </p:cNvPicPr>
          <p:nvPr/>
        </p:nvPicPr>
        <p:blipFill>
          <a:blip r:embed="rId2"/>
          <a:stretch>
            <a:fillRect/>
          </a:stretch>
        </p:blipFill>
        <p:spPr>
          <a:xfrm>
            <a:off x="5715008" y="1"/>
            <a:ext cx="3428992" cy="4384954"/>
          </a:xfrm>
          <a:prstGeom prst="rect">
            <a:avLst/>
          </a:prstGeom>
        </p:spPr>
      </p:pic>
      <p:pic>
        <p:nvPicPr>
          <p:cNvPr id="4" name="Obrázek 3" descr="vlajka-kolumbie-1100.gif"/>
          <p:cNvPicPr>
            <a:picLocks noChangeAspect="1"/>
          </p:cNvPicPr>
          <p:nvPr/>
        </p:nvPicPr>
        <p:blipFill>
          <a:blip r:embed="rId3"/>
          <a:stretch>
            <a:fillRect/>
          </a:stretch>
        </p:blipFill>
        <p:spPr>
          <a:xfrm>
            <a:off x="5429256" y="4382630"/>
            <a:ext cx="3714744" cy="2475370"/>
          </a:xfrm>
          <a:prstGeom prst="rect">
            <a:avLst/>
          </a:prstGeom>
        </p:spPr>
      </p:pic>
      <p:sp>
        <p:nvSpPr>
          <p:cNvPr id="5" name="TextovéPole 4"/>
          <p:cNvSpPr txBox="1"/>
          <p:nvPr/>
        </p:nvSpPr>
        <p:spPr>
          <a:xfrm>
            <a:off x="214282" y="2071678"/>
            <a:ext cx="5286412" cy="2308324"/>
          </a:xfrm>
          <a:prstGeom prst="rect">
            <a:avLst/>
          </a:prstGeom>
          <a:noFill/>
        </p:spPr>
        <p:txBody>
          <a:bodyPr wrap="square" rtlCol="0">
            <a:spAutoFit/>
          </a:bodyPr>
          <a:lstStyle/>
          <a:p>
            <a:r>
              <a:rPr lang="en-US" sz="2400" u="sng" dirty="0" smtClean="0">
                <a:latin typeface="Book Antiqua" pitchFamily="18" charset="0"/>
              </a:rPr>
              <a:t>Colombia</a:t>
            </a:r>
            <a:endParaRPr lang="en-US" sz="2400" u="sng" dirty="0" smtClean="0">
              <a:latin typeface="Book Antiqua" pitchFamily="18" charset="0"/>
            </a:endParaRPr>
          </a:p>
          <a:p>
            <a:endParaRPr lang="en-US" sz="2400" dirty="0" smtClean="0">
              <a:latin typeface="Book Antiqua" pitchFamily="18" charset="0"/>
              <a:sym typeface="Wingdings" panose="05000000000000000000" pitchFamily="2" charset="2"/>
            </a:endParaRPr>
          </a:p>
          <a:p>
            <a:r>
              <a:rPr lang="en-US" sz="2400" dirty="0" smtClean="0">
                <a:latin typeface="Book Antiqua" pitchFamily="18" charset="0"/>
                <a:sym typeface="Wingdings" panose="05000000000000000000" pitchFamily="2" charset="2"/>
              </a:rPr>
              <a:t>Capital: </a:t>
            </a:r>
            <a:r>
              <a:rPr lang="en-US" sz="2400" dirty="0" err="1" smtClean="0">
                <a:latin typeface="Book Antiqua" pitchFamily="18" charset="0"/>
                <a:sym typeface="Wingdings" panose="05000000000000000000" pitchFamily="2" charset="2"/>
              </a:rPr>
              <a:t>Bogot</a:t>
            </a:r>
            <a:r>
              <a:rPr lang="cs-CZ" sz="2400" dirty="0" smtClean="0">
                <a:latin typeface="Book Antiqua" pitchFamily="18" charset="0"/>
                <a:sym typeface="Wingdings" panose="05000000000000000000" pitchFamily="2" charset="2"/>
              </a:rPr>
              <a:t>á</a:t>
            </a:r>
            <a:endParaRPr lang="cs-CZ" sz="2400" dirty="0" smtClean="0">
              <a:latin typeface="Book Antiqua" pitchFamily="18" charset="0"/>
              <a:sym typeface="Wingdings" panose="05000000000000000000" pitchFamily="2" charset="2"/>
            </a:endParaRPr>
          </a:p>
          <a:p>
            <a:r>
              <a:rPr lang="en-US" sz="2400" dirty="0" smtClean="0">
                <a:latin typeface="Book Antiqua" pitchFamily="18" charset="0"/>
                <a:sym typeface="Wingdings" panose="05000000000000000000" pitchFamily="2" charset="2"/>
              </a:rPr>
              <a:t>Population: nearly 50 million</a:t>
            </a:r>
            <a:endParaRPr lang="en-US" sz="2400" dirty="0" smtClean="0">
              <a:latin typeface="Book Antiqua" pitchFamily="18" charset="0"/>
              <a:sym typeface="Wingdings" panose="05000000000000000000" pitchFamily="2" charset="2"/>
            </a:endParaRPr>
          </a:p>
          <a:p>
            <a:r>
              <a:rPr lang="en-US" sz="2400" dirty="0" smtClean="0">
                <a:latin typeface="Book Antiqua" pitchFamily="18" charset="0"/>
                <a:sym typeface="Wingdings" panose="05000000000000000000" pitchFamily="2" charset="2"/>
              </a:rPr>
              <a:t>Languages: Spanish and at least</a:t>
            </a:r>
            <a:endParaRPr lang="en-US" sz="2400" dirty="0" smtClean="0">
              <a:latin typeface="Book Antiqua" pitchFamily="18" charset="0"/>
              <a:sym typeface="Wingdings" panose="05000000000000000000" pitchFamily="2" charset="2"/>
            </a:endParaRPr>
          </a:p>
          <a:p>
            <a:r>
              <a:rPr lang="en-US" sz="2400" dirty="0" smtClean="0">
                <a:latin typeface="Book Antiqua" pitchFamily="18" charset="0"/>
                <a:sym typeface="Wingdings" panose="05000000000000000000" pitchFamily="2" charset="2"/>
              </a:rPr>
              <a:t>68 other recognized ethnic languages</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59000"/>
            <a:lum/>
          </a:blip>
          <a:srcRect/>
          <a:stretch>
            <a:fillRect/>
          </a:stretch>
        </a:blipFill>
        <a:effectLst/>
      </p:bgPr>
    </p:bg>
    <p:spTree>
      <p:nvGrpSpPr>
        <p:cNvPr id="1" name=""/>
        <p:cNvGrpSpPr/>
        <p:nvPr/>
      </p:nvGrpSpPr>
      <p:grpSpPr>
        <a:xfrm>
          <a:off x="0" y="0"/>
          <a:ext cx="0" cy="0"/>
          <a:chOff x="0" y="0"/>
          <a:chExt cx="0" cy="0"/>
        </a:xfrm>
      </p:grpSpPr>
      <p:pic>
        <p:nvPicPr>
          <p:cNvPr id="2" name="Obrázek 1" descr="IMG_1678.JPG"/>
          <p:cNvPicPr>
            <a:picLocks noChangeAspect="1"/>
          </p:cNvPicPr>
          <p:nvPr/>
        </p:nvPicPr>
        <p:blipFill>
          <a:blip r:embed="rId2" cstate="print"/>
          <a:stretch>
            <a:fillRect/>
          </a:stretch>
        </p:blipFill>
        <p:spPr>
          <a:xfrm>
            <a:off x="4572000" y="3429000"/>
            <a:ext cx="4572000" cy="3429000"/>
          </a:xfrm>
          <a:prstGeom prst="rect">
            <a:avLst/>
          </a:prstGeom>
        </p:spPr>
      </p:pic>
      <p:pic>
        <p:nvPicPr>
          <p:cNvPr id="3" name="Obrázek 2" descr="IMG_1722.JPG"/>
          <p:cNvPicPr>
            <a:picLocks noChangeAspect="1"/>
          </p:cNvPicPr>
          <p:nvPr/>
        </p:nvPicPr>
        <p:blipFill>
          <a:blip r:embed="rId3" cstate="print"/>
          <a:stretch>
            <a:fillRect/>
          </a:stretch>
        </p:blipFill>
        <p:spPr>
          <a:xfrm>
            <a:off x="0" y="0"/>
            <a:ext cx="4572000" cy="3429000"/>
          </a:xfrm>
          <a:prstGeom prst="rect">
            <a:avLst/>
          </a:prstGeom>
        </p:spPr>
      </p:pic>
      <p:sp>
        <p:nvSpPr>
          <p:cNvPr id="4" name="TextovéPole 3"/>
          <p:cNvSpPr txBox="1"/>
          <p:nvPr/>
        </p:nvSpPr>
        <p:spPr>
          <a:xfrm>
            <a:off x="4714876" y="285728"/>
            <a:ext cx="4071966" cy="2677656"/>
          </a:xfrm>
          <a:prstGeom prst="rect">
            <a:avLst/>
          </a:prstGeom>
          <a:noFill/>
        </p:spPr>
        <p:txBody>
          <a:bodyPr wrap="square" rtlCol="0">
            <a:spAutoFit/>
          </a:bodyPr>
          <a:lstStyle/>
          <a:p>
            <a:pPr algn="just"/>
            <a:r>
              <a:rPr lang="en-US" sz="2400" dirty="0" smtClean="0">
                <a:latin typeface="Book Antiqua" pitchFamily="18" charset="0"/>
              </a:rPr>
              <a:t>In the same manner, when one`s life spiral comes to the end, the soul of the deceased splits into two. One part is the Moon, dark spirit, </a:t>
            </a:r>
            <a:r>
              <a:rPr lang="en-US" sz="2400" b="1" dirty="0" smtClean="0">
                <a:latin typeface="Book Antiqua" pitchFamily="18" charset="0"/>
              </a:rPr>
              <a:t>yon </a:t>
            </a:r>
            <a:r>
              <a:rPr lang="en-US" sz="2400" b="1" dirty="0" err="1" smtClean="0">
                <a:latin typeface="Book Antiqua" pitchFamily="18" charset="0"/>
              </a:rPr>
              <a:t>musik</a:t>
            </a:r>
            <a:r>
              <a:rPr lang="en-US" sz="2400" dirty="0" smtClean="0">
                <a:latin typeface="Book Antiqua" pitchFamily="18" charset="0"/>
              </a:rPr>
              <a:t>, which wants to stay where it used to live…</a:t>
            </a:r>
            <a:endParaRPr lang="cs-CZ" sz="2400" dirty="0">
              <a:latin typeface="Book Antiqua" pitchFamily="18" charset="0"/>
            </a:endParaRPr>
          </a:p>
        </p:txBody>
      </p:sp>
      <p:sp>
        <p:nvSpPr>
          <p:cNvPr id="5" name="TextovéPole 4"/>
          <p:cNvSpPr txBox="1"/>
          <p:nvPr/>
        </p:nvSpPr>
        <p:spPr>
          <a:xfrm>
            <a:off x="285720" y="3441680"/>
            <a:ext cx="4000528" cy="3139321"/>
          </a:xfrm>
          <a:prstGeom prst="rect">
            <a:avLst/>
          </a:prstGeom>
          <a:noFill/>
        </p:spPr>
        <p:txBody>
          <a:bodyPr wrap="square" rtlCol="0">
            <a:spAutoFit/>
          </a:bodyPr>
          <a:lstStyle/>
          <a:p>
            <a:pPr algn="just"/>
            <a:r>
              <a:rPr lang="en-US" sz="2200" dirty="0" smtClean="0">
                <a:latin typeface="Book Antiqua" pitchFamily="18" charset="0"/>
              </a:rPr>
              <a:t>…While the other one is the Sun, light spirit</a:t>
            </a:r>
            <a:r>
              <a:rPr lang="en-US" sz="2200" b="1" dirty="0" smtClean="0">
                <a:latin typeface="Book Antiqua" pitchFamily="18" charset="0"/>
              </a:rPr>
              <a:t>, </a:t>
            </a:r>
            <a:r>
              <a:rPr lang="en-US" sz="2200" b="1" dirty="0" err="1" smtClean="0">
                <a:latin typeface="Book Antiqua" pitchFamily="18" charset="0"/>
              </a:rPr>
              <a:t>posr</a:t>
            </a:r>
            <a:r>
              <a:rPr lang="en-US" sz="2200" b="1" dirty="0" smtClean="0">
                <a:latin typeface="Book Antiqua" pitchFamily="18" charset="0"/>
              </a:rPr>
              <a:t> </a:t>
            </a:r>
            <a:r>
              <a:rPr lang="en-US" sz="2200" b="1" dirty="0" err="1" smtClean="0">
                <a:latin typeface="Book Antiqua" pitchFamily="18" charset="0"/>
              </a:rPr>
              <a:t>musik</a:t>
            </a:r>
            <a:r>
              <a:rPr lang="en-US" sz="2200" dirty="0" smtClean="0">
                <a:latin typeface="Book Antiqua" pitchFamily="18" charset="0"/>
              </a:rPr>
              <a:t>, which departs for </a:t>
            </a:r>
            <a:r>
              <a:rPr lang="en-US" sz="2200" dirty="0" err="1" smtClean="0">
                <a:latin typeface="Book Antiqua" pitchFamily="18" charset="0"/>
              </a:rPr>
              <a:t>Kanre</a:t>
            </a:r>
            <a:r>
              <a:rPr lang="en-US" sz="2200" dirty="0" smtClean="0">
                <a:latin typeface="Book Antiqua" pitchFamily="18" charset="0"/>
              </a:rPr>
              <a:t>, eventually dissolves in the Great Spirit (which is divided into three great spirits of three basic elements: </a:t>
            </a:r>
            <a:r>
              <a:rPr lang="en-US" sz="2200" b="1" dirty="0" smtClean="0">
                <a:latin typeface="Book Antiqua" pitchFamily="18" charset="0"/>
              </a:rPr>
              <a:t>air, water and earth</a:t>
            </a:r>
            <a:r>
              <a:rPr lang="en-US" sz="2200" dirty="0" smtClean="0">
                <a:latin typeface="Book Antiqua" pitchFamily="18" charset="0"/>
              </a:rPr>
              <a:t>)  and is eventually reborn. </a:t>
            </a:r>
            <a:endParaRPr lang="cs-CZ" sz="2200" dirty="0">
              <a:latin typeface="Book Antiqua" pitchFamily="18" charset="0"/>
            </a:endParaRPr>
          </a:p>
        </p:txBody>
      </p:sp>
      <p:pic>
        <p:nvPicPr>
          <p:cNvPr id="6" name="Obrázek 5" descr="IMG_0251.JPG"/>
          <p:cNvPicPr>
            <a:picLocks noChangeAspect="1"/>
          </p:cNvPicPr>
          <p:nvPr/>
        </p:nvPicPr>
        <p:blipFill>
          <a:blip r:embed="rId4" cstate="print"/>
          <a:stretch>
            <a:fillRect/>
          </a:stretch>
        </p:blipFill>
        <p:spPr>
          <a:xfrm>
            <a:off x="0" y="0"/>
            <a:ext cx="9144000" cy="6858000"/>
          </a:xfrm>
          <a:prstGeom prst="rect">
            <a:avLst/>
          </a:prstGeom>
        </p:spPr>
      </p:pic>
      <p:sp>
        <p:nvSpPr>
          <p:cNvPr id="7" name="Obdélník 6"/>
          <p:cNvSpPr/>
          <p:nvPr/>
        </p:nvSpPr>
        <p:spPr>
          <a:xfrm>
            <a:off x="428596" y="214290"/>
            <a:ext cx="8143932" cy="5539978"/>
          </a:xfrm>
          <a:prstGeom prst="rect">
            <a:avLst/>
          </a:prstGeom>
        </p:spPr>
        <p:txBody>
          <a:bodyPr wrap="square">
            <a:spAutoFit/>
          </a:bodyPr>
          <a:lstStyle/>
          <a:p>
            <a:r>
              <a:rPr lang="en-US" sz="2400" b="1" dirty="0" err="1" smtClean="0">
                <a:latin typeface="Book Antiqua" pitchFamily="18" charset="0"/>
              </a:rPr>
              <a:t>Kansr</a:t>
            </a:r>
            <a:r>
              <a:rPr lang="cs-CZ" b="1" dirty="0" smtClean="0"/>
              <a:t>Ө</a:t>
            </a:r>
            <a:r>
              <a:rPr lang="cs-CZ" sz="2400" dirty="0" smtClean="0">
                <a:latin typeface="Book Antiqua" pitchFamily="18" charset="0"/>
              </a:rPr>
              <a:t>, </a:t>
            </a:r>
            <a:r>
              <a:rPr lang="cs-CZ" sz="2400" dirty="0" err="1" smtClean="0">
                <a:latin typeface="Book Antiqua" pitchFamily="18" charset="0"/>
              </a:rPr>
              <a:t>the</a:t>
            </a:r>
            <a:r>
              <a:rPr lang="cs-CZ" sz="2400" dirty="0" smtClean="0">
                <a:latin typeface="Book Antiqua" pitchFamily="18" charset="0"/>
              </a:rPr>
              <a:t> </a:t>
            </a:r>
            <a:r>
              <a:rPr lang="en-US" sz="2400" dirty="0" smtClean="0">
                <a:latin typeface="Book Antiqua" pitchFamily="18" charset="0"/>
              </a:rPr>
              <a:t>R</a:t>
            </a:r>
            <a:r>
              <a:rPr lang="cs-CZ" sz="2400" dirty="0" err="1" smtClean="0">
                <a:latin typeface="Book Antiqua" pitchFamily="18" charset="0"/>
              </a:rPr>
              <a:t>eal</a:t>
            </a:r>
            <a:r>
              <a:rPr lang="en-US" sz="2400" dirty="0" smtClean="0">
                <a:latin typeface="Book Antiqua" pitchFamily="18" charset="0"/>
              </a:rPr>
              <a:t>m of the Dead, is said to be located in</a:t>
            </a:r>
            <a:r>
              <a:rPr lang="cs-CZ" sz="2400" dirty="0" smtClean="0">
                <a:latin typeface="Book Antiqua" pitchFamily="18" charset="0"/>
              </a:rPr>
              <a:t> </a:t>
            </a:r>
            <a:r>
              <a:rPr lang="en-US" sz="2400" dirty="0" smtClean="0">
                <a:latin typeface="Book Antiqua" pitchFamily="18" charset="0"/>
              </a:rPr>
              <a:t>p</a:t>
            </a:r>
            <a:r>
              <a:rPr lang="cs-CZ" sz="2400" dirty="0" err="1" smtClean="0">
                <a:latin typeface="Book Antiqua" pitchFamily="18" charset="0"/>
              </a:rPr>
              <a:t>áramos</a:t>
            </a:r>
            <a:r>
              <a:rPr lang="cs-CZ" sz="2400" dirty="0" smtClean="0">
                <a:latin typeface="Book Antiqua" pitchFamily="18" charset="0"/>
              </a:rPr>
              <a:t>, </a:t>
            </a:r>
            <a:r>
              <a:rPr lang="en-US" sz="2400" dirty="0" smtClean="0">
                <a:latin typeface="Book Antiqua" pitchFamily="18" charset="0"/>
              </a:rPr>
              <a:t>the Andean </a:t>
            </a:r>
            <a:r>
              <a:rPr lang="cs-CZ" sz="2400" dirty="0" err="1" smtClean="0">
                <a:latin typeface="Book Antiqua" pitchFamily="18" charset="0"/>
              </a:rPr>
              <a:t>mountain</a:t>
            </a:r>
            <a:r>
              <a:rPr lang="cs-CZ" sz="2400" dirty="0" smtClean="0">
                <a:latin typeface="Book Antiqua" pitchFamily="18" charset="0"/>
              </a:rPr>
              <a:t> </a:t>
            </a:r>
            <a:r>
              <a:rPr lang="cs-CZ" sz="2400" dirty="0" err="1" smtClean="0">
                <a:latin typeface="Book Antiqua" pitchFamily="18" charset="0"/>
              </a:rPr>
              <a:t>highland</a:t>
            </a:r>
            <a:r>
              <a:rPr lang="cs-CZ" sz="2400" dirty="0" smtClean="0">
                <a:latin typeface="Book Antiqua" pitchFamily="18" charset="0"/>
              </a:rPr>
              <a:t> </a:t>
            </a:r>
            <a:r>
              <a:rPr lang="cs-CZ" sz="2400" dirty="0" err="1" smtClean="0">
                <a:latin typeface="Book Antiqua" pitchFamily="18" charset="0"/>
              </a:rPr>
              <a:t>plains</a:t>
            </a:r>
            <a:r>
              <a:rPr lang="en-US" sz="2400" dirty="0" smtClean="0">
                <a:latin typeface="Book Antiqua" pitchFamily="18" charset="0"/>
              </a:rPr>
              <a:t>.  It is believed that the spirits actually reside there and that is why p</a:t>
            </a:r>
            <a:r>
              <a:rPr lang="cs-CZ" sz="2400" dirty="0" err="1" smtClean="0">
                <a:latin typeface="Book Antiqua" pitchFamily="18" charset="0"/>
              </a:rPr>
              <a:t>áramos</a:t>
            </a:r>
            <a:r>
              <a:rPr lang="en-US" sz="2400" dirty="0" smtClean="0">
                <a:latin typeface="Book Antiqua" pitchFamily="18" charset="0"/>
              </a:rPr>
              <a:t> are considered sacred places.  This together with the arrow of time means that the </a:t>
            </a:r>
            <a:r>
              <a:rPr lang="en-US" sz="2400" dirty="0" err="1" smtClean="0">
                <a:latin typeface="Book Antiqua" pitchFamily="18" charset="0"/>
              </a:rPr>
              <a:t>Misaks</a:t>
            </a:r>
            <a:r>
              <a:rPr lang="en-US" sz="2400" dirty="0" smtClean="0">
                <a:latin typeface="Book Antiqua" pitchFamily="18" charset="0"/>
              </a:rPr>
              <a:t> can “</a:t>
            </a:r>
            <a:r>
              <a:rPr lang="en-US" sz="2400" i="1" dirty="0" smtClean="0">
                <a:latin typeface="Book Antiqua" pitchFamily="18" charset="0"/>
              </a:rPr>
              <a:t>see</a:t>
            </a:r>
            <a:r>
              <a:rPr lang="en-US" sz="2400" dirty="0" smtClean="0">
                <a:latin typeface="Book Antiqua" pitchFamily="18" charset="0"/>
              </a:rPr>
              <a:t>” their ancestors, those who “</a:t>
            </a:r>
            <a:r>
              <a:rPr lang="en-US" sz="2400" i="1" dirty="0" smtClean="0">
                <a:latin typeface="Book Antiqua" pitchFamily="18" charset="0"/>
              </a:rPr>
              <a:t>walk before them”. </a:t>
            </a:r>
            <a:r>
              <a:rPr lang="en-US" sz="2400" dirty="0" smtClean="0">
                <a:latin typeface="Book Antiqua" pitchFamily="18" charset="0"/>
              </a:rPr>
              <a:t> </a:t>
            </a:r>
            <a:endParaRPr lang="en-US" sz="2400" dirty="0" smtClean="0">
              <a:latin typeface="Book Antiqua" pitchFamily="18" charset="0"/>
            </a:endParaRPr>
          </a:p>
          <a:p>
            <a:endParaRPr lang="en-US" sz="2400" dirty="0" smtClean="0">
              <a:latin typeface="Book Antiqua" pitchFamily="18" charset="0"/>
            </a:endParaRPr>
          </a:p>
          <a:p>
            <a:endParaRPr lang="en-US" sz="2400" dirty="0" smtClean="0">
              <a:latin typeface="Book Antiqua" pitchFamily="18" charset="0"/>
            </a:endParaRPr>
          </a:p>
          <a:p>
            <a:r>
              <a:rPr lang="en-US" sz="2400" i="1" dirty="0" smtClean="0">
                <a:latin typeface="Book Antiqua" pitchFamily="18" charset="0"/>
              </a:rPr>
              <a:t>“</a:t>
            </a:r>
            <a:r>
              <a:rPr lang="cs-CZ" sz="2400" i="1" dirty="0" smtClean="0">
                <a:latin typeface="Book Antiqua" pitchFamily="18" charset="0"/>
              </a:rPr>
              <a:t>... </a:t>
            </a:r>
            <a:r>
              <a:rPr lang="en-US" sz="2400" i="1" dirty="0" smtClean="0">
                <a:latin typeface="Book Antiqua" pitchFamily="18" charset="0"/>
              </a:rPr>
              <a:t>Thus those who have already passed through this world, opened the path and showed us which way to walk. And so the </a:t>
            </a:r>
            <a:r>
              <a:rPr lang="en-US" sz="2400" i="1" dirty="0" err="1" smtClean="0">
                <a:latin typeface="Book Antiqua" pitchFamily="18" charset="0"/>
              </a:rPr>
              <a:t>Misaks</a:t>
            </a:r>
            <a:r>
              <a:rPr lang="en-US" sz="2400" i="1" dirty="0" smtClean="0">
                <a:latin typeface="Book Antiqua" pitchFamily="18" charset="0"/>
              </a:rPr>
              <a:t> of today walk in the footprints of their great </a:t>
            </a:r>
            <a:r>
              <a:rPr lang="en-US" sz="2400" i="1" dirty="0" err="1" smtClean="0">
                <a:latin typeface="Book Antiqua" pitchFamily="18" charset="0"/>
              </a:rPr>
              <a:t>tatas</a:t>
            </a:r>
            <a:r>
              <a:rPr lang="en-US" sz="2400" i="1" dirty="0" smtClean="0">
                <a:latin typeface="Book Antiqua" pitchFamily="18" charset="0"/>
              </a:rPr>
              <a:t>, whose work thus hasn`t yet been completed</a:t>
            </a:r>
            <a:r>
              <a:rPr lang="cs-CZ" sz="2400" i="1" dirty="0" smtClean="0">
                <a:latin typeface="Book Antiqua" pitchFamily="18" charset="0"/>
              </a:rPr>
              <a:t>... </a:t>
            </a:r>
            <a:r>
              <a:rPr lang="en-US" sz="2400" i="1" dirty="0" smtClean="0">
                <a:latin typeface="Book Antiqua" pitchFamily="18" charset="0"/>
              </a:rPr>
              <a:t>“</a:t>
            </a:r>
            <a:endParaRPr lang="en-US" sz="2400" i="1" dirty="0" smtClean="0">
              <a:latin typeface="Book Antiqua" pitchFamily="18" charset="0"/>
            </a:endParaRPr>
          </a:p>
          <a:p>
            <a:r>
              <a:rPr lang="en-US" dirty="0" smtClean="0">
                <a:latin typeface="Book Antiqua" pitchFamily="18" charset="0"/>
              </a:rPr>
              <a:t>(Luis Guillermo Vasco </a:t>
            </a:r>
            <a:r>
              <a:rPr lang="en-US" dirty="0" err="1" smtClean="0">
                <a:latin typeface="Book Antiqua" pitchFamily="18" charset="0"/>
              </a:rPr>
              <a:t>Uribe</a:t>
            </a:r>
            <a:r>
              <a:rPr lang="en-US" dirty="0" smtClean="0">
                <a:latin typeface="Book Antiqua" pitchFamily="18" charset="0"/>
              </a:rPr>
              <a:t>, </a:t>
            </a:r>
            <a:r>
              <a:rPr lang="en-US" dirty="0" err="1" smtClean="0">
                <a:latin typeface="Book Antiqua" pitchFamily="18" charset="0"/>
              </a:rPr>
              <a:t>Hijos</a:t>
            </a:r>
            <a:r>
              <a:rPr lang="en-US" dirty="0" smtClean="0">
                <a:latin typeface="Book Antiqua" pitchFamily="18" charset="0"/>
              </a:rPr>
              <a:t> del </a:t>
            </a:r>
            <a:r>
              <a:rPr lang="en-US" dirty="0" err="1" smtClean="0">
                <a:latin typeface="Book Antiqua" pitchFamily="18" charset="0"/>
              </a:rPr>
              <a:t>Aroiris</a:t>
            </a:r>
            <a:r>
              <a:rPr lang="en-US" dirty="0" smtClean="0">
                <a:latin typeface="Book Antiqua" pitchFamily="18" charset="0"/>
              </a:rPr>
              <a:t> y del Agua) </a:t>
            </a:r>
            <a:endParaRPr lang="en-US" dirty="0" smtClean="0">
              <a:latin typeface="Book Antiqua" pitchFamily="18" charset="0"/>
            </a:endParaRPr>
          </a:p>
          <a:p>
            <a:endParaRPr lang="en-US" sz="2400" dirty="0" smtClean="0">
              <a:latin typeface="Book Antiqua" pitchFamily="18" charset="0"/>
            </a:endParaRPr>
          </a:p>
          <a:p>
            <a:r>
              <a:rPr lang="en-US" sz="2400" dirty="0" smtClean="0">
                <a:latin typeface="Book Antiqua" pitchFamily="18" charset="0"/>
              </a:rPr>
              <a:t> </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8000"/>
            <a:lum/>
          </a:blip>
          <a:srcRect/>
          <a:stretch>
            <a:fillRect t="-1000" b="-1000"/>
          </a:stretch>
        </a:blipFill>
        <a:effectLst/>
      </p:bgPr>
    </p:bg>
    <p:spTree>
      <p:nvGrpSpPr>
        <p:cNvPr id="1" name=""/>
        <p:cNvGrpSpPr/>
        <p:nvPr/>
      </p:nvGrpSpPr>
      <p:grpSpPr>
        <a:xfrm>
          <a:off x="0" y="0"/>
          <a:ext cx="0" cy="0"/>
          <a:chOff x="0" y="0"/>
          <a:chExt cx="0" cy="0"/>
        </a:xfrm>
      </p:grpSpPr>
      <p:pic>
        <p:nvPicPr>
          <p:cNvPr id="2" name="Obrázek 1"/>
          <p:cNvPicPr/>
          <p:nvPr/>
        </p:nvPicPr>
        <p:blipFill>
          <a:blip r:embed="rId2"/>
          <a:srcRect/>
          <a:stretch>
            <a:fillRect/>
          </a:stretch>
        </p:blipFill>
        <p:spPr bwMode="auto">
          <a:xfrm>
            <a:off x="0" y="0"/>
            <a:ext cx="5429256" cy="6858000"/>
          </a:xfrm>
          <a:prstGeom prst="rect">
            <a:avLst/>
          </a:prstGeom>
          <a:noFill/>
          <a:ln w="9525">
            <a:noFill/>
            <a:miter lim="800000"/>
            <a:headEnd/>
            <a:tailEnd/>
          </a:ln>
        </p:spPr>
      </p:pic>
      <p:sp>
        <p:nvSpPr>
          <p:cNvPr id="3" name="TextovéPole 2"/>
          <p:cNvSpPr txBox="1"/>
          <p:nvPr/>
        </p:nvSpPr>
        <p:spPr>
          <a:xfrm>
            <a:off x="5572132" y="2571744"/>
            <a:ext cx="3571868" cy="3785652"/>
          </a:xfrm>
          <a:prstGeom prst="rect">
            <a:avLst/>
          </a:prstGeom>
          <a:noFill/>
        </p:spPr>
        <p:txBody>
          <a:bodyPr wrap="square" rtlCol="0">
            <a:spAutoFit/>
          </a:bodyPr>
          <a:lstStyle/>
          <a:p>
            <a:r>
              <a:rPr lang="en-US" sz="2400" dirty="0" smtClean="0">
                <a:latin typeface="Book Antiqua" pitchFamily="18" charset="0"/>
              </a:rPr>
              <a:t>There are three underworld beasts and one demonic spirit that come when somebody is dying. These four make sure that the spirit of the deceased leaves the dead body…</a:t>
            </a:r>
            <a:endParaRPr lang="en-US" sz="2400" dirty="0" smtClean="0">
              <a:latin typeface="Book Antiqua" pitchFamily="18" charset="0"/>
            </a:endParaRPr>
          </a:p>
          <a:p>
            <a:endParaRPr lang="en-US" sz="2400" dirty="0" smtClean="0">
              <a:latin typeface="Book Antiqua" pitchFamily="18" charset="0"/>
            </a:endParaRPr>
          </a:p>
          <a:p>
            <a:pPr algn="just"/>
            <a:endParaRPr lang="cs-CZ" sz="2400" dirty="0">
              <a:latin typeface="Book Antiqua" pitchFamily="18" charset="0"/>
            </a:endParaRPr>
          </a:p>
        </p:txBody>
      </p:sp>
      <p:sp>
        <p:nvSpPr>
          <p:cNvPr id="5" name="TextovéPole 4"/>
          <p:cNvSpPr txBox="1"/>
          <p:nvPr/>
        </p:nvSpPr>
        <p:spPr>
          <a:xfrm>
            <a:off x="5572132" y="3357562"/>
            <a:ext cx="3214710" cy="369332"/>
          </a:xfrm>
          <a:prstGeom prst="rect">
            <a:avLst/>
          </a:prstGeom>
          <a:noFill/>
        </p:spPr>
        <p:txBody>
          <a:bodyPr wrap="square" rtlCol="0">
            <a:spAutoFit/>
          </a:bodyPr>
          <a:lstStyle/>
          <a:p>
            <a:endParaRPr lang="cs-CZ"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3" name="TextovéPole 2"/>
          <p:cNvSpPr txBox="1"/>
          <p:nvPr/>
        </p:nvSpPr>
        <p:spPr>
          <a:xfrm>
            <a:off x="0" y="500042"/>
            <a:ext cx="9144000" cy="5631180"/>
          </a:xfrm>
          <a:prstGeom prst="rect">
            <a:avLst/>
          </a:prstGeom>
          <a:noFill/>
        </p:spPr>
        <p:txBody>
          <a:bodyPr wrap="square" rtlCol="0">
            <a:spAutoFit/>
          </a:bodyPr>
          <a:lstStyle/>
          <a:p>
            <a:pPr algn="just"/>
            <a:r>
              <a:rPr lang="en-US" sz="2400" dirty="0" smtClean="0">
                <a:latin typeface="Book Antiqua" pitchFamily="18" charset="0"/>
              </a:rPr>
              <a:t>They are: </a:t>
            </a:r>
            <a:endParaRPr lang="en-US" sz="2400" dirty="0" smtClean="0">
              <a:latin typeface="Book Antiqua" pitchFamily="18" charset="0"/>
            </a:endParaRPr>
          </a:p>
          <a:p>
            <a:pPr algn="just"/>
            <a:r>
              <a:rPr lang="en-US" sz="2400" b="1" dirty="0" err="1" smtClean="0">
                <a:latin typeface="Book Antiqua" pitchFamily="18" charset="0"/>
              </a:rPr>
              <a:t>Yemwasr</a:t>
            </a:r>
            <a:r>
              <a:rPr lang="cs-CZ" altLang="en-US" sz="2400" b="1" dirty="0" err="1" smtClean="0">
                <a:latin typeface="Book Antiqua" pitchFamily="18" charset="0"/>
              </a:rPr>
              <a:t>e</a:t>
            </a:r>
            <a:r>
              <a:rPr lang="en-US" sz="2400" dirty="0" smtClean="0">
                <a:latin typeface="Book Antiqua" pitchFamily="18" charset="0"/>
              </a:rPr>
              <a:t>(an eagle), </a:t>
            </a:r>
            <a:r>
              <a:rPr lang="en-US" sz="2400" b="1" dirty="0" err="1" smtClean="0">
                <a:latin typeface="Book Antiqua" pitchFamily="18" charset="0"/>
              </a:rPr>
              <a:t>Kuawera</a:t>
            </a:r>
            <a:r>
              <a:rPr lang="en-US" sz="2400" dirty="0" smtClean="0">
                <a:latin typeface="Book Antiqua" pitchFamily="18" charset="0"/>
              </a:rPr>
              <a:t> (a demonic dog) and </a:t>
            </a:r>
            <a:r>
              <a:rPr lang="en-US" sz="2400" b="1" dirty="0" err="1" smtClean="0">
                <a:latin typeface="Book Antiqua" pitchFamily="18" charset="0"/>
              </a:rPr>
              <a:t>Kuskunku</a:t>
            </a:r>
            <a:r>
              <a:rPr lang="en-US" sz="2400" dirty="0" smtClean="0">
                <a:latin typeface="Book Antiqua" pitchFamily="18" charset="0"/>
              </a:rPr>
              <a:t> (an owl). The fourth is </a:t>
            </a:r>
            <a:r>
              <a:rPr lang="en-US" sz="2400" b="1" dirty="0" err="1" smtClean="0">
                <a:latin typeface="Book Antiqua" pitchFamily="18" charset="0"/>
              </a:rPr>
              <a:t>Kuanmusik</a:t>
            </a:r>
            <a:r>
              <a:rPr lang="en-US" sz="2400" dirty="0" smtClean="0">
                <a:latin typeface="Book Antiqua" pitchFamily="18" charset="0"/>
              </a:rPr>
              <a:t> (a spirit of a dead person).</a:t>
            </a:r>
            <a:endParaRPr lang="en-US" sz="2400" dirty="0" smtClean="0">
              <a:latin typeface="Book Antiqua" pitchFamily="18" charset="0"/>
            </a:endParaRPr>
          </a:p>
          <a:p>
            <a:pPr algn="just"/>
            <a:endParaRPr lang="en-US" sz="2400" dirty="0" smtClean="0">
              <a:latin typeface="Book Antiqua" pitchFamily="18" charset="0"/>
            </a:endParaRPr>
          </a:p>
          <a:p>
            <a:pPr algn="just"/>
            <a:r>
              <a:rPr lang="en-US" sz="2400" b="1" dirty="0" err="1" smtClean="0">
                <a:latin typeface="Book Antiqua" pitchFamily="18" charset="0"/>
              </a:rPr>
              <a:t>Kuanmusik</a:t>
            </a:r>
            <a:r>
              <a:rPr lang="en-US" sz="2400" dirty="0" smtClean="0">
                <a:latin typeface="Book Antiqua" pitchFamily="18" charset="0"/>
              </a:rPr>
              <a:t> persuades the spirit (the dark part of the spirit) of the newly deceased person to leave the body and then whistles to the demonic beasts to pursue the escaping spirit to the </a:t>
            </a:r>
            <a:r>
              <a:rPr lang="en-US" sz="2400" dirty="0" err="1" smtClean="0">
                <a:latin typeface="Book Antiqua" pitchFamily="18" charset="0"/>
              </a:rPr>
              <a:t>páramos</a:t>
            </a:r>
            <a:r>
              <a:rPr lang="en-US" sz="2400" dirty="0" smtClean="0">
                <a:latin typeface="Book Antiqua" pitchFamily="18" charset="0"/>
              </a:rPr>
              <a:t>. There they attack the spirit and start biting off its flesh and pecking at its bones. </a:t>
            </a:r>
            <a:endParaRPr lang="en-US" sz="2400" dirty="0" smtClean="0">
              <a:latin typeface="Book Antiqua" pitchFamily="18" charset="0"/>
            </a:endParaRPr>
          </a:p>
          <a:p>
            <a:pPr algn="just"/>
            <a:endParaRPr lang="en-US" sz="2400" dirty="0" smtClean="0">
              <a:latin typeface="Book Antiqua" pitchFamily="18" charset="0"/>
            </a:endParaRPr>
          </a:p>
          <a:p>
            <a:pPr algn="just"/>
            <a:r>
              <a:rPr lang="en-US" sz="2400" dirty="0" smtClean="0">
                <a:latin typeface="Book Antiqua" pitchFamily="18" charset="0"/>
              </a:rPr>
              <a:t>This was connected to the practice of </a:t>
            </a:r>
            <a:r>
              <a:rPr lang="en-US" sz="2400" b="1" dirty="0" smtClean="0">
                <a:latin typeface="Book Antiqua" pitchFamily="18" charset="0"/>
              </a:rPr>
              <a:t>burying the dead </a:t>
            </a:r>
            <a:r>
              <a:rPr lang="en-US" sz="2400" dirty="0" smtClean="0">
                <a:latin typeface="Book Antiqua" pitchFamily="18" charset="0"/>
              </a:rPr>
              <a:t>after the bruises caused by these demonic animals have appeared on their skin. This custom has now been replaced and the deceased is buried as soon as possible).   </a:t>
            </a:r>
            <a:endParaRPr lang="en-US" sz="2400" dirty="0" smtClean="0">
              <a:latin typeface="Book Antiqua" pitchFamily="18" charset="0"/>
            </a:endParaRPr>
          </a:p>
          <a:p>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5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214282" y="428604"/>
            <a:ext cx="8643998" cy="369332"/>
          </a:xfrm>
          <a:prstGeom prst="rect">
            <a:avLst/>
          </a:prstGeom>
          <a:noFill/>
        </p:spPr>
        <p:txBody>
          <a:bodyPr wrap="square" rtlCol="0">
            <a:spAutoFit/>
          </a:bodyPr>
          <a:lstStyle/>
          <a:p>
            <a:endParaRPr lang="cs-CZ" dirty="0"/>
          </a:p>
        </p:txBody>
      </p:sp>
      <p:sp>
        <p:nvSpPr>
          <p:cNvPr id="4" name="TextovéPole 3"/>
          <p:cNvSpPr txBox="1"/>
          <p:nvPr/>
        </p:nvSpPr>
        <p:spPr>
          <a:xfrm>
            <a:off x="0" y="0"/>
            <a:ext cx="8715404" cy="6862445"/>
          </a:xfrm>
          <a:prstGeom prst="rect">
            <a:avLst/>
          </a:prstGeom>
          <a:noFill/>
        </p:spPr>
        <p:txBody>
          <a:bodyPr wrap="square" rtlCol="0">
            <a:spAutoFit/>
          </a:bodyPr>
          <a:lstStyle/>
          <a:p>
            <a:pPr algn="just"/>
            <a:r>
              <a:rPr lang="en-US" sz="2200" dirty="0" smtClean="0">
                <a:latin typeface="Book Antiqua" pitchFamily="18" charset="0"/>
              </a:rPr>
              <a:t>Nowadays, Christian funeral customs  have merged with the original tribal ones.</a:t>
            </a:r>
            <a:endParaRPr lang="en-US" sz="2200" dirty="0" smtClean="0">
              <a:latin typeface="Book Antiqua" pitchFamily="18" charset="0"/>
            </a:endParaRPr>
          </a:p>
          <a:p>
            <a:pPr algn="just"/>
            <a:endParaRPr lang="en-US" sz="2200" dirty="0" smtClean="0">
              <a:latin typeface="Book Antiqua" pitchFamily="18" charset="0"/>
            </a:endParaRPr>
          </a:p>
          <a:p>
            <a:pPr algn="just"/>
            <a:r>
              <a:rPr lang="en-US" sz="2200" dirty="0" smtClean="0">
                <a:latin typeface="Book Antiqua" pitchFamily="18" charset="0"/>
              </a:rPr>
              <a:t>Funeral now includes  a mass held in Silvia or Las </a:t>
            </a:r>
            <a:r>
              <a:rPr lang="en-US" sz="2200" dirty="0" err="1" smtClean="0">
                <a:latin typeface="Book Antiqua" pitchFamily="18" charset="0"/>
              </a:rPr>
              <a:t>Delicias</a:t>
            </a:r>
            <a:r>
              <a:rPr lang="en-US" sz="2200" dirty="0" smtClean="0">
                <a:latin typeface="Book Antiqua" pitchFamily="18" charset="0"/>
              </a:rPr>
              <a:t> (towns in Cauca), a funeral procession, the burial itself and cleansing ceremonies. </a:t>
            </a:r>
            <a:endParaRPr lang="en-US" sz="2200" dirty="0" smtClean="0">
              <a:latin typeface="Book Antiqua" pitchFamily="18" charset="0"/>
            </a:endParaRPr>
          </a:p>
          <a:p>
            <a:pPr algn="just"/>
            <a:endParaRPr lang="en-US" sz="2200" dirty="0" smtClean="0">
              <a:latin typeface="Book Antiqua" pitchFamily="18" charset="0"/>
            </a:endParaRPr>
          </a:p>
          <a:p>
            <a:pPr algn="just"/>
            <a:r>
              <a:rPr lang="en-US" sz="2200" dirty="0" smtClean="0">
                <a:latin typeface="Book Antiqua" pitchFamily="18" charset="0"/>
              </a:rPr>
              <a:t>The deceased is dressed in </a:t>
            </a:r>
            <a:r>
              <a:rPr lang="en-US" sz="2200" b="1" dirty="0" smtClean="0">
                <a:latin typeface="Book Antiqua" pitchFamily="18" charset="0"/>
              </a:rPr>
              <a:t>western clothes </a:t>
            </a:r>
            <a:r>
              <a:rPr lang="en-US" sz="2200" dirty="0" smtClean="0">
                <a:latin typeface="Book Antiqua" pitchFamily="18" charset="0"/>
              </a:rPr>
              <a:t>, for there is a  common belief that  western clothes don`t burn in Hell. The </a:t>
            </a:r>
            <a:r>
              <a:rPr lang="en-US" sz="2200" dirty="0" err="1" smtClean="0">
                <a:latin typeface="Book Antiqua" pitchFamily="18" charset="0"/>
              </a:rPr>
              <a:t>Misak</a:t>
            </a:r>
            <a:r>
              <a:rPr lang="en-US" sz="2200" dirty="0" smtClean="0">
                <a:latin typeface="Book Antiqua" pitchFamily="18" charset="0"/>
              </a:rPr>
              <a:t> clothes is burnt with other things of personal possession. </a:t>
            </a:r>
            <a:endParaRPr lang="cs-CZ" sz="2400" dirty="0" smtClean="0"/>
          </a:p>
          <a:p>
            <a:pPr algn="just"/>
            <a:endParaRPr lang="en-US" sz="2200" dirty="0" smtClean="0">
              <a:latin typeface="Book Antiqua" pitchFamily="18" charset="0"/>
            </a:endParaRPr>
          </a:p>
          <a:p>
            <a:pPr algn="just"/>
            <a:r>
              <a:rPr lang="en-US" sz="2200" dirty="0" smtClean="0">
                <a:latin typeface="Book Antiqua" pitchFamily="18" charset="0"/>
              </a:rPr>
              <a:t>The mourning period of nine days is followed by cleansing ceremonies performed by the local </a:t>
            </a:r>
            <a:r>
              <a:rPr lang="en-US" sz="2200" i="1" dirty="0" smtClean="0">
                <a:latin typeface="Book Antiqua" pitchFamily="18" charset="0"/>
              </a:rPr>
              <a:t>m</a:t>
            </a:r>
            <a:r>
              <a:rPr lang="en-GB" sz="2000" i="1" dirty="0" smtClean="0"/>
              <a:t>Ө</a:t>
            </a:r>
            <a:r>
              <a:rPr lang="en-US" sz="2200" i="1" dirty="0" smtClean="0">
                <a:latin typeface="Book Antiqua" pitchFamily="18" charset="0"/>
              </a:rPr>
              <a:t>r</a:t>
            </a:r>
            <a:r>
              <a:rPr lang="en-GB" sz="2000" dirty="0" smtClean="0"/>
              <a:t>Ө</a:t>
            </a:r>
            <a:r>
              <a:rPr lang="en-US" sz="2200" i="1" dirty="0" err="1" smtClean="0">
                <a:latin typeface="Book Antiqua" pitchFamily="18" charset="0"/>
              </a:rPr>
              <a:t>bik</a:t>
            </a:r>
            <a:r>
              <a:rPr lang="en-US" sz="2200" dirty="0" smtClean="0">
                <a:latin typeface="Book Antiqua" pitchFamily="18" charset="0"/>
              </a:rPr>
              <a:t>, shaman. </a:t>
            </a:r>
            <a:endParaRPr lang="en-US" sz="2200" dirty="0" smtClean="0">
              <a:latin typeface="Book Antiqua" pitchFamily="18" charset="0"/>
            </a:endParaRPr>
          </a:p>
          <a:p>
            <a:pPr algn="just"/>
            <a:r>
              <a:rPr lang="en-US" sz="2200" dirty="0" smtClean="0">
                <a:latin typeface="Book Antiqua" pitchFamily="18" charset="0"/>
              </a:rPr>
              <a:t>During those </a:t>
            </a:r>
            <a:r>
              <a:rPr lang="en-US" sz="2200" b="1" dirty="0" smtClean="0">
                <a:latin typeface="Book Antiqua" pitchFamily="18" charset="0"/>
              </a:rPr>
              <a:t>nine days</a:t>
            </a:r>
            <a:r>
              <a:rPr lang="en-US" sz="2200" dirty="0" smtClean="0">
                <a:latin typeface="Book Antiqua" pitchFamily="18" charset="0"/>
              </a:rPr>
              <a:t>, </a:t>
            </a:r>
            <a:r>
              <a:rPr lang="en-US" sz="2200" dirty="0" err="1" smtClean="0">
                <a:latin typeface="Book Antiqua" pitchFamily="18" charset="0"/>
              </a:rPr>
              <a:t>neighbours</a:t>
            </a:r>
            <a:r>
              <a:rPr lang="en-US" sz="2200" dirty="0" smtClean="0">
                <a:latin typeface="Book Antiqua" pitchFamily="18" charset="0"/>
              </a:rPr>
              <a:t> and family relatives help the family of the deceased. They bring them food and drink, for the household of the dead person is contaminated by </a:t>
            </a:r>
            <a:r>
              <a:rPr lang="en-US" sz="2200" b="1" i="1" dirty="0" smtClean="0">
                <a:latin typeface="Book Antiqua" pitchFamily="18" charset="0"/>
              </a:rPr>
              <a:t>pap</a:t>
            </a:r>
            <a:r>
              <a:rPr lang="cs-CZ" altLang="en-US" sz="2200" b="1" i="1" dirty="0" smtClean="0">
                <a:latin typeface="Book Antiqua" pitchFamily="18" charset="0"/>
              </a:rPr>
              <a:t>e</a:t>
            </a:r>
            <a:r>
              <a:rPr lang="en-US" sz="2000" i="1" dirty="0" smtClean="0">
                <a:latin typeface="Book Antiqua" pitchFamily="18" charset="0"/>
              </a:rPr>
              <a:t> </a:t>
            </a:r>
            <a:endParaRPr lang="en-US" sz="2000" i="1" dirty="0" smtClean="0">
              <a:latin typeface="Book Antiqua" pitchFamily="18" charset="0"/>
            </a:endParaRPr>
          </a:p>
          <a:p>
            <a:pPr algn="just"/>
            <a:r>
              <a:rPr lang="en-US" sz="2200" dirty="0" smtClean="0">
                <a:latin typeface="Book Antiqua" pitchFamily="18" charset="0"/>
              </a:rPr>
              <a:t>(strong contamination of cold essence which attracts illnesses, evil and malicious spirits), and so cooking is prohibited until the arrival of the shaman who performs the purification rituals. </a:t>
            </a:r>
            <a:endParaRPr lang="en-US" sz="2200" dirty="0" smtClean="0">
              <a:latin typeface="Book Antiqua" pitchFamily="18" charset="0"/>
            </a:endParaRPr>
          </a:p>
          <a:p>
            <a:pPr algn="just"/>
            <a:r>
              <a:rPr lang="en-US" sz="2200" dirty="0" smtClean="0">
                <a:latin typeface="Book Antiqua" pitchFamily="18" charset="0"/>
              </a:rPr>
              <a:t> </a:t>
            </a:r>
            <a:endParaRPr lang="cs-CZ" sz="2200" dirty="0">
              <a:latin typeface="Book Antiqua"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6080065.JPG"/>
          <p:cNvPicPr>
            <a:picLocks noChangeAspect="1"/>
          </p:cNvPicPr>
          <p:nvPr/>
        </p:nvPicPr>
        <p:blipFill>
          <a:blip r:embed="rId1" cstate="print"/>
          <a:stretch>
            <a:fillRect/>
          </a:stretch>
        </p:blipFill>
        <p:spPr>
          <a:xfrm>
            <a:off x="1" y="1"/>
            <a:ext cx="4500562" cy="3375421"/>
          </a:xfrm>
          <a:prstGeom prst="rect">
            <a:avLst/>
          </a:prstGeom>
        </p:spPr>
      </p:pic>
      <p:pic>
        <p:nvPicPr>
          <p:cNvPr id="3" name="Obrázek 2" descr="P6081101.JPG"/>
          <p:cNvPicPr>
            <a:picLocks noChangeAspect="1"/>
          </p:cNvPicPr>
          <p:nvPr/>
        </p:nvPicPr>
        <p:blipFill>
          <a:blip r:embed="rId2" cstate="print"/>
          <a:stretch>
            <a:fillRect/>
          </a:stretch>
        </p:blipFill>
        <p:spPr>
          <a:xfrm>
            <a:off x="-1" y="3357563"/>
            <a:ext cx="4667251" cy="3500438"/>
          </a:xfrm>
          <a:prstGeom prst="rect">
            <a:avLst/>
          </a:prstGeom>
        </p:spPr>
      </p:pic>
      <p:pic>
        <p:nvPicPr>
          <p:cNvPr id="4" name="Obrázek 3" descr="P6080005.JPG"/>
          <p:cNvPicPr>
            <a:picLocks noChangeAspect="1"/>
          </p:cNvPicPr>
          <p:nvPr/>
        </p:nvPicPr>
        <p:blipFill>
          <a:blip r:embed="rId3" cstate="print"/>
          <a:stretch>
            <a:fillRect/>
          </a:stretch>
        </p:blipFill>
        <p:spPr>
          <a:xfrm>
            <a:off x="4476749" y="0"/>
            <a:ext cx="4667251" cy="3500438"/>
          </a:xfrm>
          <a:prstGeom prst="rect">
            <a:avLst/>
          </a:prstGeom>
        </p:spPr>
      </p:pic>
      <p:pic>
        <p:nvPicPr>
          <p:cNvPr id="5" name="Obrázek 4" descr="P6080001.JPG"/>
          <p:cNvPicPr>
            <a:picLocks noChangeAspect="1"/>
          </p:cNvPicPr>
          <p:nvPr/>
        </p:nvPicPr>
        <p:blipFill>
          <a:blip r:embed="rId4" cstate="print"/>
          <a:stretch>
            <a:fillRect/>
          </a:stretch>
        </p:blipFill>
        <p:spPr>
          <a:xfrm>
            <a:off x="4476749" y="3357563"/>
            <a:ext cx="4667251" cy="350043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7000"/>
            <a:lum/>
          </a:blip>
          <a:srcRect/>
          <a:tile tx="0" ty="0" sx="100000" sy="100000" flip="none" algn="tl"/>
        </a:blipFill>
        <a:effectLst/>
      </p:bgPr>
    </p:bg>
    <p:spTree>
      <p:nvGrpSpPr>
        <p:cNvPr id="1" name=""/>
        <p:cNvGrpSpPr/>
        <p:nvPr/>
      </p:nvGrpSpPr>
      <p:grpSpPr>
        <a:xfrm>
          <a:off x="0" y="0"/>
          <a:ext cx="0" cy="0"/>
          <a:chOff x="0" y="0"/>
          <a:chExt cx="0" cy="0"/>
        </a:xfrm>
      </p:grpSpPr>
      <p:pic>
        <p:nvPicPr>
          <p:cNvPr id="3" name="Obrázek 2"/>
          <p:cNvPicPr/>
          <p:nvPr/>
        </p:nvPicPr>
        <p:blipFill>
          <a:blip r:embed="rId2"/>
          <a:srcRect/>
          <a:stretch>
            <a:fillRect/>
          </a:stretch>
        </p:blipFill>
        <p:spPr bwMode="auto">
          <a:xfrm>
            <a:off x="0" y="0"/>
            <a:ext cx="3929058" cy="5357826"/>
          </a:xfrm>
          <a:prstGeom prst="rect">
            <a:avLst/>
          </a:prstGeom>
          <a:noFill/>
          <a:ln w="9525">
            <a:noFill/>
            <a:miter lim="800000"/>
            <a:headEnd/>
            <a:tailEnd/>
          </a:ln>
        </p:spPr>
      </p:pic>
      <p:sp>
        <p:nvSpPr>
          <p:cNvPr id="4" name="TextovéPole 3"/>
          <p:cNvSpPr txBox="1"/>
          <p:nvPr/>
        </p:nvSpPr>
        <p:spPr>
          <a:xfrm>
            <a:off x="3929058" y="0"/>
            <a:ext cx="4929190" cy="6000750"/>
          </a:xfrm>
          <a:prstGeom prst="rect">
            <a:avLst/>
          </a:prstGeom>
          <a:noFill/>
        </p:spPr>
        <p:txBody>
          <a:bodyPr wrap="square" rtlCol="0">
            <a:spAutoFit/>
          </a:bodyPr>
          <a:lstStyle/>
          <a:p>
            <a:pPr algn="just"/>
            <a:endParaRPr lang="en-US" sz="2400" dirty="0" smtClean="0">
              <a:latin typeface="Book Antiqua" pitchFamily="18" charset="0"/>
            </a:endParaRPr>
          </a:p>
          <a:p>
            <a:pPr algn="just"/>
            <a:endParaRPr lang="en-US" sz="2400" dirty="0" smtClean="0">
              <a:latin typeface="Book Antiqua" pitchFamily="18" charset="0"/>
            </a:endParaRPr>
          </a:p>
          <a:p>
            <a:pPr algn="just"/>
            <a:r>
              <a:rPr lang="en-US" sz="2400" dirty="0" smtClean="0">
                <a:latin typeface="Book Antiqua" pitchFamily="18" charset="0"/>
              </a:rPr>
              <a:t>Shaman, </a:t>
            </a:r>
            <a:r>
              <a:rPr lang="en-US" sz="2400" i="1" dirty="0" smtClean="0">
                <a:latin typeface="Book Antiqua" pitchFamily="18" charset="0"/>
              </a:rPr>
              <a:t>m</a:t>
            </a:r>
            <a:r>
              <a:rPr lang="cs-CZ" altLang="en-US" sz="2400" i="1" dirty="0" smtClean="0">
                <a:latin typeface="Book Antiqua" pitchFamily="18" charset="0"/>
              </a:rPr>
              <a:t>e</a:t>
            </a:r>
            <a:r>
              <a:rPr lang="en-US" sz="2400" i="1" dirty="0" smtClean="0">
                <a:latin typeface="Book Antiqua" pitchFamily="18" charset="0"/>
              </a:rPr>
              <a:t>r</a:t>
            </a:r>
            <a:r>
              <a:rPr lang="cs-CZ" altLang="en-US" sz="2400" i="1" dirty="0" smtClean="0">
                <a:latin typeface="Book Antiqua" pitchFamily="18" charset="0"/>
              </a:rPr>
              <a:t>e</a:t>
            </a:r>
            <a:r>
              <a:rPr lang="en-US" sz="2400" i="1" dirty="0" err="1" smtClean="0">
                <a:latin typeface="Book Antiqua" pitchFamily="18" charset="0"/>
              </a:rPr>
              <a:t>bik</a:t>
            </a:r>
            <a:r>
              <a:rPr lang="en-US" sz="2400" i="1" dirty="0" smtClean="0">
                <a:latin typeface="Book Antiqua" pitchFamily="18" charset="0"/>
              </a:rPr>
              <a:t>, </a:t>
            </a:r>
            <a:r>
              <a:rPr lang="en-US" sz="2400" dirty="0" smtClean="0">
                <a:latin typeface="Book Antiqua" pitchFamily="18" charset="0"/>
              </a:rPr>
              <a:t>arrives 9 days after the death to perform the purification ceremonies.</a:t>
            </a:r>
            <a:endParaRPr lang="en-US" sz="2400" dirty="0" smtClean="0">
              <a:latin typeface="Book Antiqua" pitchFamily="18" charset="0"/>
            </a:endParaRPr>
          </a:p>
          <a:p>
            <a:pPr algn="just"/>
            <a:endParaRPr lang="en-US" sz="2400" dirty="0" smtClean="0">
              <a:latin typeface="Book Antiqua" pitchFamily="18" charset="0"/>
            </a:endParaRPr>
          </a:p>
          <a:p>
            <a:pPr algn="just"/>
            <a:endParaRPr lang="en-US" sz="2400" dirty="0" smtClean="0">
              <a:latin typeface="Book Antiqua" pitchFamily="18" charset="0"/>
            </a:endParaRPr>
          </a:p>
          <a:p>
            <a:pPr algn="just"/>
            <a:r>
              <a:rPr lang="en-US" sz="2400" dirty="0" smtClean="0">
                <a:latin typeface="Book Antiqua" pitchFamily="18" charset="0"/>
              </a:rPr>
              <a:t>The </a:t>
            </a:r>
            <a:r>
              <a:rPr lang="en-US" sz="2400" i="1" dirty="0" err="1" smtClean="0">
                <a:latin typeface="Book Antiqua" pitchFamily="18" charset="0"/>
              </a:rPr>
              <a:t>yem</a:t>
            </a:r>
            <a:r>
              <a:rPr lang="en-US" sz="2400" i="1" dirty="0" smtClean="0">
                <a:latin typeface="Book Antiqua" pitchFamily="18" charset="0"/>
              </a:rPr>
              <a:t> m</a:t>
            </a:r>
            <a:r>
              <a:rPr lang="cs-CZ" altLang="en-US" sz="2400" i="1" dirty="0" smtClean="0">
                <a:latin typeface="Book Antiqua" pitchFamily="18" charset="0"/>
              </a:rPr>
              <a:t>e</a:t>
            </a:r>
            <a:r>
              <a:rPr lang="en-US" sz="2400" i="1" dirty="0" err="1" smtClean="0">
                <a:latin typeface="Book Antiqua" pitchFamily="18" charset="0"/>
              </a:rPr>
              <a:t>sik</a:t>
            </a:r>
            <a:r>
              <a:rPr lang="en-US" sz="2400" dirty="0" smtClean="0">
                <a:latin typeface="Book Antiqua" pitchFamily="18" charset="0"/>
              </a:rPr>
              <a:t>, “</a:t>
            </a:r>
            <a:r>
              <a:rPr lang="en-US" sz="2400" i="1" dirty="0" smtClean="0">
                <a:latin typeface="Book Antiqua" pitchFamily="18" charset="0"/>
              </a:rPr>
              <a:t>dark spirit</a:t>
            </a:r>
            <a:r>
              <a:rPr lang="en-US" sz="2400" dirty="0" smtClean="0">
                <a:latin typeface="Book Antiqua" pitchFamily="18" charset="0"/>
              </a:rPr>
              <a:t>” doesn`t want to leave its home and clutches to its formal material possessions. That is why most of the personal possessions, and especially the </a:t>
            </a:r>
            <a:r>
              <a:rPr lang="en-US" sz="2400" dirty="0" err="1" smtClean="0">
                <a:latin typeface="Book Antiqua" pitchFamily="18" charset="0"/>
              </a:rPr>
              <a:t>Misak</a:t>
            </a:r>
            <a:r>
              <a:rPr lang="en-US" sz="2400" dirty="0" smtClean="0">
                <a:latin typeface="Book Antiqua" pitchFamily="18" charset="0"/>
              </a:rPr>
              <a:t> clothes of the deceased are instantaneously taken outside the house to be burnt.</a:t>
            </a:r>
            <a:endParaRPr lang="en-US" sz="2400" dirty="0" smtClean="0">
              <a:latin typeface="Book Antiqua"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2050" name="Picture 2" descr="https://upload.wikimedia.org/wikipedia/commons/thumb/d/d2/Illustration_Urtica_dioica0.jpg/800px-Illustration_Urtica_dioica0.jpg"/>
          <p:cNvPicPr>
            <a:picLocks noChangeAspect="1" noChangeArrowheads="1"/>
          </p:cNvPicPr>
          <p:nvPr/>
        </p:nvPicPr>
        <p:blipFill>
          <a:blip r:embed="rId2" cstate="print"/>
          <a:srcRect/>
          <a:stretch>
            <a:fillRect/>
          </a:stretch>
        </p:blipFill>
        <p:spPr bwMode="auto">
          <a:xfrm>
            <a:off x="6429388" y="1714488"/>
            <a:ext cx="2714612" cy="4370602"/>
          </a:xfrm>
          <a:prstGeom prst="rect">
            <a:avLst/>
          </a:prstGeom>
          <a:noFill/>
        </p:spPr>
      </p:pic>
      <p:pic>
        <p:nvPicPr>
          <p:cNvPr id="2" name="Obrázek 1" descr="http://img.webme.com/pic/a/akiwenasaedu/nasa.jpg"/>
          <p:cNvPicPr/>
          <p:nvPr/>
        </p:nvPicPr>
        <p:blipFill>
          <a:blip r:embed="rId3" cstate="print"/>
          <a:srcRect/>
          <a:stretch>
            <a:fillRect/>
          </a:stretch>
        </p:blipFill>
        <p:spPr bwMode="auto">
          <a:xfrm>
            <a:off x="0" y="0"/>
            <a:ext cx="3214678" cy="2928934"/>
          </a:xfrm>
          <a:prstGeom prst="rect">
            <a:avLst/>
          </a:prstGeom>
          <a:noFill/>
          <a:ln w="9525">
            <a:noFill/>
            <a:miter lim="800000"/>
            <a:headEnd/>
            <a:tailEnd/>
          </a:ln>
        </p:spPr>
      </p:pic>
      <p:sp>
        <p:nvSpPr>
          <p:cNvPr id="3" name="TextovéPole 2"/>
          <p:cNvSpPr txBox="1"/>
          <p:nvPr/>
        </p:nvSpPr>
        <p:spPr>
          <a:xfrm>
            <a:off x="3428960" y="357166"/>
            <a:ext cx="5715040" cy="2062103"/>
          </a:xfrm>
          <a:prstGeom prst="rect">
            <a:avLst/>
          </a:prstGeom>
          <a:noFill/>
        </p:spPr>
        <p:txBody>
          <a:bodyPr wrap="square" rtlCol="0">
            <a:spAutoFit/>
          </a:bodyPr>
          <a:lstStyle/>
          <a:p>
            <a:r>
              <a:rPr lang="en-US" sz="2200" dirty="0" smtClean="0">
                <a:latin typeface="Book Antiqua" pitchFamily="18" charset="0"/>
              </a:rPr>
              <a:t>For the cleansing ceremony, shaman is generously paid. The rituals themselves involve using a lot of various herbs, tobacco and homemade liquor. </a:t>
            </a:r>
            <a:endParaRPr lang="en-US" sz="2200" dirty="0" smtClean="0">
              <a:latin typeface="Book Antiqua" pitchFamily="18" charset="0"/>
            </a:endParaRPr>
          </a:p>
          <a:p>
            <a:endParaRPr lang="en-US" sz="2200" dirty="0" smtClean="0">
              <a:latin typeface="Book Antiqua" pitchFamily="18" charset="0"/>
            </a:endParaRPr>
          </a:p>
          <a:p>
            <a:endParaRPr lang="cs-CZ" dirty="0"/>
          </a:p>
        </p:txBody>
      </p:sp>
      <p:sp>
        <p:nvSpPr>
          <p:cNvPr id="5" name="TextovéPole 4"/>
          <p:cNvSpPr txBox="1"/>
          <p:nvPr/>
        </p:nvSpPr>
        <p:spPr>
          <a:xfrm>
            <a:off x="3286116" y="2025908"/>
            <a:ext cx="3143272" cy="4832092"/>
          </a:xfrm>
          <a:prstGeom prst="rect">
            <a:avLst/>
          </a:prstGeom>
          <a:noFill/>
        </p:spPr>
        <p:txBody>
          <a:bodyPr wrap="square" rtlCol="0">
            <a:spAutoFit/>
          </a:bodyPr>
          <a:lstStyle/>
          <a:p>
            <a:pPr algn="just"/>
            <a:r>
              <a:rPr lang="en-US" sz="2200" dirty="0" smtClean="0">
                <a:latin typeface="Book Antiqua" pitchFamily="18" charset="0"/>
              </a:rPr>
              <a:t>The shaman works at night and his work consists of sensing the spirit on his </a:t>
            </a:r>
            <a:r>
              <a:rPr lang="en-US" sz="2200" i="1" dirty="0" smtClean="0">
                <a:latin typeface="Book Antiqua" pitchFamily="18" charset="0"/>
              </a:rPr>
              <a:t>left </a:t>
            </a:r>
            <a:r>
              <a:rPr lang="en-US" sz="2200" dirty="0" smtClean="0">
                <a:latin typeface="Book Antiqua" pitchFamily="18" charset="0"/>
              </a:rPr>
              <a:t>or </a:t>
            </a:r>
            <a:r>
              <a:rPr lang="en-US" sz="2200" i="1" dirty="0" smtClean="0">
                <a:latin typeface="Book Antiqua" pitchFamily="18" charset="0"/>
              </a:rPr>
              <a:t>right </a:t>
            </a:r>
            <a:r>
              <a:rPr lang="en-US" sz="2200" dirty="0" smtClean="0">
                <a:latin typeface="Book Antiqua" pitchFamily="18" charset="0"/>
              </a:rPr>
              <a:t>side, smoking tobacco, burning herbs, libations and alcohol spitting. At the very end of the ceremony, the spirit is chased around the house three times and whipped with stinging nettles. </a:t>
            </a:r>
            <a:endParaRPr lang="en-US" sz="2200" dirty="0" smtClean="0">
              <a:latin typeface="Book Antiqua" pitchFamily="18" charset="0"/>
            </a:endParaRPr>
          </a:p>
          <a:p>
            <a:endParaRPr lang="cs-CZ" sz="2200" dirty="0"/>
          </a:p>
        </p:txBody>
      </p:sp>
      <p:sp>
        <p:nvSpPr>
          <p:cNvPr id="6" name="TextovéPole 5"/>
          <p:cNvSpPr txBox="1"/>
          <p:nvPr/>
        </p:nvSpPr>
        <p:spPr>
          <a:xfrm>
            <a:off x="0" y="3000372"/>
            <a:ext cx="3000396" cy="2800767"/>
          </a:xfrm>
          <a:prstGeom prst="rect">
            <a:avLst/>
          </a:prstGeom>
          <a:noFill/>
        </p:spPr>
        <p:txBody>
          <a:bodyPr wrap="square" rtlCol="0">
            <a:spAutoFit/>
          </a:bodyPr>
          <a:lstStyle/>
          <a:p>
            <a:pPr algn="just"/>
            <a:r>
              <a:rPr lang="en-US" sz="2200" dirty="0" smtClean="0">
                <a:latin typeface="Book Antiqua" pitchFamily="18" charset="0"/>
              </a:rPr>
              <a:t>Shaman`s provisions are placed in a </a:t>
            </a:r>
            <a:r>
              <a:rPr lang="en-US" sz="2200" b="1" i="1" dirty="0" err="1" smtClean="0">
                <a:latin typeface="Book Antiqua" pitchFamily="18" charset="0"/>
              </a:rPr>
              <a:t>jigra</a:t>
            </a:r>
            <a:r>
              <a:rPr lang="en-US" sz="2200" dirty="0" smtClean="0">
                <a:latin typeface="Book Antiqua" pitchFamily="18" charset="0"/>
              </a:rPr>
              <a:t>, (a ceremonial woven bag) and include herbs, alcohol and tobacco needed for the rituals and some money. </a:t>
            </a:r>
            <a:endParaRPr lang="cs-CZ" sz="2200" dirty="0">
              <a:latin typeface="Book Antiqua"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7000"/>
            <a:lum/>
          </a:blip>
          <a:srcRect/>
          <a:tile tx="0" ty="0" sx="100000" sy="100000" flip="none" algn="tl"/>
        </a:blipFill>
        <a:effectLst/>
      </p:bgPr>
    </p:bg>
    <p:spTree>
      <p:nvGrpSpPr>
        <p:cNvPr id="1" name=""/>
        <p:cNvGrpSpPr/>
        <p:nvPr/>
      </p:nvGrpSpPr>
      <p:grpSpPr>
        <a:xfrm>
          <a:off x="0" y="0"/>
          <a:ext cx="0" cy="0"/>
          <a:chOff x="0" y="0"/>
          <a:chExt cx="0" cy="0"/>
        </a:xfrm>
      </p:grpSpPr>
      <p:pic>
        <p:nvPicPr>
          <p:cNvPr id="2" name="Obrázek 0" descr="4 houses.png"/>
          <p:cNvPicPr/>
          <p:nvPr/>
        </p:nvPicPr>
        <p:blipFill>
          <a:blip r:embed="rId2"/>
          <a:stretch>
            <a:fillRect/>
          </a:stretch>
        </p:blipFill>
        <p:spPr>
          <a:xfrm>
            <a:off x="0" y="0"/>
            <a:ext cx="4714876" cy="6429396"/>
          </a:xfrm>
          <a:prstGeom prst="rect">
            <a:avLst/>
          </a:prstGeom>
        </p:spPr>
      </p:pic>
      <p:pic>
        <p:nvPicPr>
          <p:cNvPr id="3" name="Obrázek 2" descr="http://www.luguiva.net/admin/imagenes/08Volando-con-el-c%C3%B3ndor20120911095259.jpg"/>
          <p:cNvPicPr/>
          <p:nvPr/>
        </p:nvPicPr>
        <p:blipFill>
          <a:blip r:embed="rId3"/>
          <a:srcRect/>
          <a:stretch>
            <a:fillRect/>
          </a:stretch>
        </p:blipFill>
        <p:spPr bwMode="auto">
          <a:xfrm>
            <a:off x="4643438" y="0"/>
            <a:ext cx="4500562" cy="3786189"/>
          </a:xfrm>
          <a:prstGeom prst="rect">
            <a:avLst/>
          </a:prstGeom>
          <a:noFill/>
          <a:ln w="9525">
            <a:noFill/>
            <a:miter lim="800000"/>
            <a:headEnd/>
            <a:tailEnd/>
          </a:ln>
        </p:spPr>
      </p:pic>
      <p:sp>
        <p:nvSpPr>
          <p:cNvPr id="4" name="TextovéPole 3"/>
          <p:cNvSpPr txBox="1"/>
          <p:nvPr/>
        </p:nvSpPr>
        <p:spPr>
          <a:xfrm>
            <a:off x="0" y="6429396"/>
            <a:ext cx="5429256" cy="369332"/>
          </a:xfrm>
          <a:prstGeom prst="rect">
            <a:avLst/>
          </a:prstGeom>
          <a:noFill/>
        </p:spPr>
        <p:txBody>
          <a:bodyPr wrap="square" rtlCol="0">
            <a:spAutoFit/>
          </a:bodyPr>
          <a:lstStyle/>
          <a:p>
            <a:r>
              <a:rPr lang="en-US" dirty="0" smtClean="0">
                <a:latin typeface="Book Antiqua" pitchFamily="18" charset="0"/>
              </a:rPr>
              <a:t>Picture by </a:t>
            </a:r>
            <a:r>
              <a:rPr lang="cs-CZ" dirty="0" err="1" smtClean="0">
                <a:latin typeface="Book Antiqua" pitchFamily="18" charset="0"/>
              </a:rPr>
              <a:t>Jhon</a:t>
            </a:r>
            <a:r>
              <a:rPr lang="cs-CZ" dirty="0" smtClean="0">
                <a:latin typeface="Book Antiqua" pitchFamily="18" charset="0"/>
              </a:rPr>
              <a:t> </a:t>
            </a:r>
            <a:r>
              <a:rPr lang="cs-CZ" dirty="0" err="1" smtClean="0">
                <a:latin typeface="Book Antiqua" pitchFamily="18" charset="0"/>
              </a:rPr>
              <a:t>Ferney</a:t>
            </a:r>
            <a:r>
              <a:rPr lang="cs-CZ" dirty="0" smtClean="0">
                <a:latin typeface="Book Antiqua" pitchFamily="18" charset="0"/>
              </a:rPr>
              <a:t> </a:t>
            </a:r>
            <a:r>
              <a:rPr lang="cs-CZ" dirty="0" err="1" smtClean="0">
                <a:latin typeface="Book Antiqua" pitchFamily="18" charset="0"/>
              </a:rPr>
              <a:t>López</a:t>
            </a:r>
            <a:r>
              <a:rPr lang="cs-CZ" dirty="0" smtClean="0">
                <a:latin typeface="Book Antiqua" pitchFamily="18" charset="0"/>
              </a:rPr>
              <a:t> </a:t>
            </a:r>
            <a:r>
              <a:rPr lang="cs-CZ" dirty="0" err="1" smtClean="0">
                <a:latin typeface="Book Antiqua" pitchFamily="18" charset="0"/>
              </a:rPr>
              <a:t>Muñoz</a:t>
            </a:r>
            <a:endParaRPr lang="cs-CZ" dirty="0">
              <a:latin typeface="Book Antiqua" pitchFamily="18" charset="0"/>
            </a:endParaRPr>
          </a:p>
        </p:txBody>
      </p:sp>
      <p:sp>
        <p:nvSpPr>
          <p:cNvPr id="6" name="TextovéPole 5"/>
          <p:cNvSpPr txBox="1"/>
          <p:nvPr/>
        </p:nvSpPr>
        <p:spPr>
          <a:xfrm>
            <a:off x="4714876" y="3857628"/>
            <a:ext cx="4429124" cy="923330"/>
          </a:xfrm>
          <a:prstGeom prst="rect">
            <a:avLst/>
          </a:prstGeom>
          <a:noFill/>
        </p:spPr>
        <p:txBody>
          <a:bodyPr wrap="square" rtlCol="0">
            <a:spAutoFit/>
          </a:bodyPr>
          <a:lstStyle/>
          <a:p>
            <a:r>
              <a:rPr lang="en-US" dirty="0" smtClean="0">
                <a:latin typeface="Book Antiqua" pitchFamily="18" charset="0"/>
              </a:rPr>
              <a:t>Picture by </a:t>
            </a:r>
            <a:r>
              <a:rPr lang="cs-CZ" dirty="0" err="1" smtClean="0">
                <a:latin typeface="Book Antiqua" pitchFamily="18" charset="0"/>
              </a:rPr>
              <a:t>taita</a:t>
            </a:r>
            <a:r>
              <a:rPr lang="cs-CZ" dirty="0" smtClean="0">
                <a:latin typeface="Book Antiqua" pitchFamily="18" charset="0"/>
              </a:rPr>
              <a:t> Juan </a:t>
            </a:r>
            <a:r>
              <a:rPr lang="cs-CZ" dirty="0" err="1" smtClean="0">
                <a:latin typeface="Book Antiqua" pitchFamily="18" charset="0"/>
              </a:rPr>
              <a:t>Bautista</a:t>
            </a:r>
            <a:r>
              <a:rPr lang="cs-CZ" dirty="0" smtClean="0">
                <a:latin typeface="Book Antiqua" pitchFamily="18" charset="0"/>
              </a:rPr>
              <a:t> </a:t>
            </a:r>
            <a:r>
              <a:rPr lang="cs-CZ" dirty="0" err="1" smtClean="0">
                <a:latin typeface="Book Antiqua" pitchFamily="18" charset="0"/>
              </a:rPr>
              <a:t>Ussa</a:t>
            </a:r>
            <a:r>
              <a:rPr lang="cs-CZ" dirty="0" smtClean="0">
                <a:latin typeface="Book Antiqua" pitchFamily="18" charset="0"/>
              </a:rPr>
              <a:t> </a:t>
            </a:r>
            <a:r>
              <a:rPr lang="cs-CZ" dirty="0" err="1" smtClean="0">
                <a:latin typeface="Book Antiqua" pitchFamily="18" charset="0"/>
              </a:rPr>
              <a:t>Ulluné</a:t>
            </a:r>
            <a:r>
              <a:rPr lang="en-US" dirty="0" smtClean="0">
                <a:latin typeface="Book Antiqua" pitchFamily="18" charset="0"/>
              </a:rPr>
              <a:t>.</a:t>
            </a:r>
            <a:r>
              <a:rPr lang="cs-CZ" dirty="0" smtClean="0">
                <a:latin typeface="Book Antiqua" pitchFamily="18" charset="0"/>
              </a:rPr>
              <a:t> </a:t>
            </a:r>
            <a:endParaRPr lang="cs-CZ" dirty="0" smtClean="0">
              <a:latin typeface="Book Antiqua" pitchFamily="18" charset="0"/>
            </a:endParaRPr>
          </a:p>
          <a:p>
            <a:endParaRPr lang="cs-CZ" dirty="0"/>
          </a:p>
        </p:txBody>
      </p:sp>
      <p:sp>
        <p:nvSpPr>
          <p:cNvPr id="7" name="TextovéPole 6"/>
          <p:cNvSpPr txBox="1"/>
          <p:nvPr/>
        </p:nvSpPr>
        <p:spPr>
          <a:xfrm>
            <a:off x="4857752" y="4643446"/>
            <a:ext cx="4071966" cy="1938992"/>
          </a:xfrm>
          <a:prstGeom prst="rect">
            <a:avLst/>
          </a:prstGeom>
          <a:noFill/>
        </p:spPr>
        <p:txBody>
          <a:bodyPr wrap="square" rtlCol="0">
            <a:spAutoFit/>
          </a:bodyPr>
          <a:lstStyle/>
          <a:p>
            <a:r>
              <a:rPr lang="en-US" sz="2400" dirty="0" smtClean="0">
                <a:latin typeface="Book Antiqua" pitchFamily="18" charset="0"/>
              </a:rPr>
              <a:t>The importance of a shaman: his access to the four spheres of existence and his connection to certain powerful animals. </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7000"/>
            <a:lum/>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85720" y="285728"/>
            <a:ext cx="4048125" cy="2686050"/>
          </a:xfrm>
          <a:prstGeom prst="rect">
            <a:avLst/>
          </a:prstGeom>
          <a:noFill/>
          <a:ln w="9525">
            <a:noFill/>
            <a:miter lim="800000"/>
            <a:headEnd/>
            <a:tailEnd/>
          </a:ln>
          <a:effectLst/>
        </p:spPr>
      </p:pic>
      <p:sp>
        <p:nvSpPr>
          <p:cNvPr id="3" name="TextovéPole 2"/>
          <p:cNvSpPr txBox="1"/>
          <p:nvPr/>
        </p:nvSpPr>
        <p:spPr>
          <a:xfrm>
            <a:off x="4572000" y="428605"/>
            <a:ext cx="4214842" cy="2368550"/>
          </a:xfrm>
          <a:prstGeom prst="rect">
            <a:avLst/>
          </a:prstGeom>
          <a:noFill/>
        </p:spPr>
        <p:txBody>
          <a:bodyPr wrap="square" rtlCol="0">
            <a:spAutoFit/>
          </a:bodyPr>
          <a:lstStyle/>
          <a:p>
            <a:r>
              <a:rPr lang="en-US" sz="2000" b="1" dirty="0" smtClean="0">
                <a:latin typeface="Cambria" panose="02040503050406030204" charset="0"/>
                <a:cs typeface="Cambria" panose="02040503050406030204" charset="0"/>
              </a:rPr>
              <a:t>Festival of Offerings</a:t>
            </a:r>
            <a:endParaRPr lang="en-US" sz="2000" b="1" dirty="0" smtClean="0">
              <a:latin typeface="Cambria" panose="02040503050406030204" charset="0"/>
              <a:cs typeface="Cambria" panose="02040503050406030204" charset="0"/>
            </a:endParaRPr>
          </a:p>
          <a:p>
            <a:endParaRPr lang="en-US" sz="2000"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Originally, this festival was celebrated with the first </a:t>
            </a:r>
            <a:r>
              <a:rPr lang="en-US" b="1" dirty="0" smtClean="0">
                <a:latin typeface="Cambria" panose="02040503050406030204" charset="0"/>
                <a:cs typeface="Cambria" panose="02040503050406030204" charset="0"/>
              </a:rPr>
              <a:t>rainfall</a:t>
            </a:r>
            <a:r>
              <a:rPr lang="en-US" dirty="0" smtClean="0">
                <a:latin typeface="Cambria" panose="02040503050406030204" charset="0"/>
                <a:cs typeface="Cambria" panose="02040503050406030204" charset="0"/>
              </a:rPr>
              <a:t> after the dry season and thus marked the beginning of the new agricultural year, which used to be usually at the end of September or throughout the first half of October. </a:t>
            </a:r>
            <a:endParaRPr lang="cs-CZ" dirty="0">
              <a:latin typeface="Cambria" panose="02040503050406030204" charset="0"/>
              <a:cs typeface="Cambria" panose="02040503050406030204" charset="0"/>
            </a:endParaRPr>
          </a:p>
        </p:txBody>
      </p:sp>
      <p:sp>
        <p:nvSpPr>
          <p:cNvPr id="5" name="TextovéPole 4"/>
          <p:cNvSpPr txBox="1"/>
          <p:nvPr/>
        </p:nvSpPr>
        <p:spPr>
          <a:xfrm>
            <a:off x="0" y="3500438"/>
            <a:ext cx="8572560" cy="3199765"/>
          </a:xfrm>
          <a:prstGeom prst="rect">
            <a:avLst/>
          </a:prstGeom>
          <a:noFill/>
        </p:spPr>
        <p:txBody>
          <a:bodyPr wrap="square" rtlCol="0">
            <a:spAutoFit/>
          </a:bodyPr>
          <a:lstStyle/>
          <a:p>
            <a:pPr algn="just"/>
            <a:r>
              <a:rPr lang="en-US" dirty="0" smtClean="0">
                <a:latin typeface="Cambria" panose="02040503050406030204" charset="0"/>
                <a:cs typeface="Cambria" panose="02040503050406030204" charset="0"/>
              </a:rPr>
              <a:t>Today, this festival has merged with the All Saints Day, on the first of November. On this day, people prepare food and drink for the spirits of their deceased (in here they specify that it is the </a:t>
            </a:r>
            <a:r>
              <a:rPr lang="en-US" i="1" dirty="0" smtClean="0">
                <a:latin typeface="Cambria" panose="02040503050406030204" charset="0"/>
                <a:cs typeface="Cambria" panose="02040503050406030204" charset="0"/>
              </a:rPr>
              <a:t>Sun spirit</a:t>
            </a:r>
            <a:r>
              <a:rPr lang="en-US"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p</a:t>
            </a:r>
            <a:r>
              <a:rPr lang="cs-CZ" altLang="en-US" b="1" dirty="0" smtClean="0">
                <a:latin typeface="Cambria" panose="02040503050406030204" charset="0"/>
                <a:cs typeface="Cambria" panose="02040503050406030204" charset="0"/>
              </a:rPr>
              <a:t>e</a:t>
            </a:r>
            <a:r>
              <a:rPr lang="en-US" b="1" dirty="0" err="1" smtClean="0">
                <a:latin typeface="Cambria" panose="02040503050406030204" charset="0"/>
                <a:cs typeface="Cambria" panose="02040503050406030204" charset="0"/>
              </a:rPr>
              <a:t>sr</a:t>
            </a:r>
            <a:r>
              <a:rPr lang="en-US" b="1" dirty="0" smtClean="0">
                <a:latin typeface="Cambria" panose="02040503050406030204" charset="0"/>
                <a:cs typeface="Cambria" panose="02040503050406030204" charset="0"/>
              </a:rPr>
              <a:t> m</a:t>
            </a:r>
            <a:r>
              <a:rPr lang="cs-CZ" altLang="en-US" b="1" dirty="0" smtClean="0">
                <a:latin typeface="Cambria" panose="02040503050406030204" charset="0"/>
                <a:cs typeface="Cambria" panose="02040503050406030204" charset="0"/>
              </a:rPr>
              <a:t>e</a:t>
            </a:r>
            <a:r>
              <a:rPr lang="en-US" b="1" dirty="0" err="1" smtClean="0">
                <a:latin typeface="Cambria" panose="02040503050406030204" charset="0"/>
                <a:cs typeface="Cambria" panose="02040503050406030204" charset="0"/>
              </a:rPr>
              <a:t>sik</a:t>
            </a:r>
            <a:r>
              <a:rPr lang="en-US" b="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which returns).</a:t>
            </a:r>
            <a:endParaRPr lang="en-US"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Offerings consists of prepared and raw food placed in ceremonial </a:t>
            </a:r>
            <a:r>
              <a:rPr lang="en-US" i="1" dirty="0" err="1" smtClean="0">
                <a:latin typeface="Cambria" panose="02040503050406030204" charset="0"/>
                <a:cs typeface="Cambria" panose="02040503050406030204" charset="0"/>
              </a:rPr>
              <a:t>jigras</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(woven bags). For drink, spirits can choose from coffee, hot chocolate, hot sugar cane water or specially made </a:t>
            </a:r>
            <a:r>
              <a:rPr lang="en-US" i="1" dirty="0" err="1" smtClean="0">
                <a:latin typeface="Cambria" panose="02040503050406030204" charset="0"/>
                <a:cs typeface="Cambria" panose="02040503050406030204" charset="0"/>
              </a:rPr>
              <a:t>chicha</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(fermented corn drink). The offerings differ in case the deceased was a child. (Compare Andean cultures, esp. Cochabamba, Bolivia)</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Today, the offerings are usually performed in community </a:t>
            </a:r>
            <a:r>
              <a:rPr lang="en-US" dirty="0" err="1" smtClean="0">
                <a:latin typeface="Cambria" panose="02040503050406030204" charset="0"/>
                <a:cs typeface="Cambria" panose="02040503050406030204" charset="0"/>
              </a:rPr>
              <a:t>centres</a:t>
            </a:r>
            <a:r>
              <a:rPr lang="en-US" dirty="0" smtClean="0">
                <a:latin typeface="Cambria" panose="02040503050406030204" charset="0"/>
                <a:cs typeface="Cambria" panose="02040503050406030204" charset="0"/>
              </a:rPr>
              <a:t> and at schools. </a:t>
            </a:r>
            <a:endParaRPr lang="en-US" dirty="0" smtClean="0">
              <a:latin typeface="Cambria" panose="02040503050406030204" charset="0"/>
              <a:cs typeface="Cambria" panose="02040503050406030204" charset="0"/>
            </a:endParaRPr>
          </a:p>
          <a:p>
            <a:pPr algn="just"/>
            <a:endParaRPr lang="en-US" sz="2000" dirty="0" smtClean="0">
              <a:latin typeface="Cambria" panose="02040503050406030204" charset="0"/>
              <a:cs typeface="Cambria" panose="02040503050406030204" charset="0"/>
            </a:endParaRPr>
          </a:p>
          <a:p>
            <a:pPr algn="just"/>
            <a:r>
              <a:rPr lang="en-US" sz="2000" dirty="0" smtClean="0">
                <a:latin typeface="Cambria" panose="02040503050406030204" charset="0"/>
                <a:cs typeface="Cambria" panose="02040503050406030204" charset="0"/>
              </a:rPr>
              <a:t>   </a:t>
            </a:r>
            <a:endParaRPr lang="cs-CZ" sz="2000"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3000"/>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0" y="285728"/>
            <a:ext cx="9144000" cy="6831965"/>
          </a:xfrm>
          <a:prstGeom prst="rect">
            <a:avLst/>
          </a:prstGeom>
          <a:noFill/>
        </p:spPr>
        <p:txBody>
          <a:bodyPr wrap="square" rtlCol="0">
            <a:spAutoFit/>
          </a:bodyPr>
          <a:lstStyle/>
          <a:p>
            <a:pPr algn="just"/>
            <a:r>
              <a:rPr lang="en-US" sz="2200" dirty="0" smtClean="0">
                <a:latin typeface="Cambria" panose="02040503050406030204" charset="0"/>
                <a:cs typeface="Cambria" panose="02040503050406030204" charset="0"/>
              </a:rPr>
              <a:t>In the cosmology of  the south-west Cauca tribes, spirits of the deceased ancestors are believed to stay with their descendants and </a:t>
            </a:r>
            <a:r>
              <a:rPr lang="en-US" sz="2200" b="1" dirty="0" smtClean="0">
                <a:latin typeface="Cambria" panose="02040503050406030204" charset="0"/>
                <a:cs typeface="Cambria" panose="02040503050406030204" charset="0"/>
              </a:rPr>
              <a:t>influence the life of the present community forever</a:t>
            </a:r>
            <a:r>
              <a:rPr lang="en-US" sz="2200" dirty="0" smtClean="0">
                <a:latin typeface="Cambria" panose="02040503050406030204" charset="0"/>
                <a:cs typeface="Cambria" panose="02040503050406030204" charset="0"/>
              </a:rPr>
              <a:t>. This is explained in several ways:</a:t>
            </a:r>
            <a:endParaRPr lang="en-US" sz="2200" dirty="0" smtClean="0">
              <a:latin typeface="Cambria" panose="02040503050406030204" charset="0"/>
              <a:cs typeface="Cambria" panose="02040503050406030204" charset="0"/>
            </a:endParaRPr>
          </a:p>
          <a:p>
            <a:pPr algn="just"/>
            <a:endParaRPr lang="en-US" sz="2200" dirty="0" smtClean="0">
              <a:latin typeface="Cambria" panose="02040503050406030204" charset="0"/>
              <a:cs typeface="Cambria" panose="02040503050406030204" charset="0"/>
            </a:endParaRPr>
          </a:p>
          <a:p>
            <a:pPr algn="just"/>
            <a:r>
              <a:rPr lang="en-US" sz="2000" dirty="0" smtClean="0">
                <a:latin typeface="Cambria" panose="02040503050406030204" charset="0"/>
                <a:cs typeface="Cambria" panose="02040503050406030204" charset="0"/>
              </a:rPr>
              <a:t>When the spirits come for the offering ceremony each year, they cry. Their tears are the raindrops of the </a:t>
            </a:r>
            <a:r>
              <a:rPr lang="en-US" sz="2000" b="1" dirty="0" smtClean="0">
                <a:latin typeface="Cambria" panose="02040503050406030204" charset="0"/>
                <a:cs typeface="Cambria" panose="02040503050406030204" charset="0"/>
              </a:rPr>
              <a:t>first rain </a:t>
            </a:r>
            <a:r>
              <a:rPr lang="en-US" sz="2000" dirty="0" smtClean="0">
                <a:latin typeface="Cambria" panose="02040503050406030204" charset="0"/>
                <a:cs typeface="Cambria" panose="02040503050406030204" charset="0"/>
              </a:rPr>
              <a:t>in the farming season. And so the tears of the ancestors themselves water the seeds of the coming crop providing food for their descendants. </a:t>
            </a:r>
            <a:endParaRPr lang="en-US" sz="2000" dirty="0" smtClean="0">
              <a:latin typeface="Cambria" panose="02040503050406030204" charset="0"/>
              <a:cs typeface="Cambria" panose="02040503050406030204" charset="0"/>
            </a:endParaRPr>
          </a:p>
          <a:p>
            <a:pPr algn="just"/>
            <a:endParaRPr lang="en-US" sz="2000" dirty="0" smtClean="0">
              <a:latin typeface="Cambria" panose="02040503050406030204" charset="0"/>
              <a:cs typeface="Cambria" panose="02040503050406030204" charset="0"/>
            </a:endParaRPr>
          </a:p>
          <a:p>
            <a:pPr algn="just"/>
            <a:r>
              <a:rPr lang="en-US" sz="2000" dirty="0" err="1" smtClean="0">
                <a:latin typeface="Cambria" panose="02040503050406030204" charset="0"/>
                <a:cs typeface="Cambria" panose="02040503050406030204" charset="0"/>
              </a:rPr>
              <a:t>Kansr</a:t>
            </a:r>
            <a:r>
              <a:rPr lang="cs-CZ" altLang="en-US" sz="2000" dirty="0" err="1" smtClean="0">
                <a:latin typeface="Cambria" panose="02040503050406030204" charset="0"/>
                <a:cs typeface="Cambria" panose="02040503050406030204" charset="0"/>
              </a:rPr>
              <a:t>e</a:t>
            </a:r>
            <a:r>
              <a:rPr lang="en-US" sz="2000" dirty="0" smtClean="0">
                <a:latin typeface="Cambria" panose="02040503050406030204" charset="0"/>
                <a:cs typeface="Cambria" panose="02040503050406030204" charset="0"/>
              </a:rPr>
              <a:t> </a:t>
            </a:r>
            <a:r>
              <a:rPr lang="en-GB" sz="2000" dirty="0" smtClean="0">
                <a:latin typeface="Cambria" panose="02040503050406030204" charset="0"/>
                <a:cs typeface="Cambria" panose="02040503050406030204" charset="0"/>
              </a:rPr>
              <a:t>is a real place in our very world. It is situated in the sacred places of the </a:t>
            </a:r>
            <a:r>
              <a:rPr lang="en-US" sz="2000" dirty="0" err="1" smtClean="0">
                <a:latin typeface="Cambria" panose="02040503050406030204" charset="0"/>
                <a:cs typeface="Cambria" panose="02040503050406030204" charset="0"/>
              </a:rPr>
              <a:t>páramos</a:t>
            </a:r>
            <a:r>
              <a:rPr lang="en-US" sz="2000" dirty="0" smtClean="0">
                <a:latin typeface="Cambria" panose="02040503050406030204" charset="0"/>
                <a:cs typeface="Cambria" panose="02040503050406030204" charset="0"/>
              </a:rPr>
              <a:t>, high in the mountains. Moreover, people can`t really cease to exist, they just leave for </a:t>
            </a:r>
            <a:r>
              <a:rPr lang="en-US" sz="2000" dirty="0" err="1" smtClean="0">
                <a:latin typeface="Cambria" panose="02040503050406030204" charset="0"/>
                <a:cs typeface="Cambria" panose="02040503050406030204" charset="0"/>
              </a:rPr>
              <a:t>Kansr</a:t>
            </a:r>
            <a:r>
              <a:rPr lang="cs-CZ" altLang="en-US" sz="2000" dirty="0" err="1" smtClean="0">
                <a:latin typeface="Cambria" panose="02040503050406030204" charset="0"/>
                <a:cs typeface="Cambria" panose="02040503050406030204" charset="0"/>
              </a:rPr>
              <a:t>e</a:t>
            </a:r>
            <a:r>
              <a:rPr lang="en-GB" sz="2000" dirty="0" smtClean="0">
                <a:latin typeface="Cambria" panose="02040503050406030204" charset="0"/>
                <a:cs typeface="Cambria" panose="02040503050406030204" charset="0"/>
              </a:rPr>
              <a:t>, from where they return every year.</a:t>
            </a:r>
            <a:endParaRPr lang="en-US" sz="2000" dirty="0" smtClean="0">
              <a:latin typeface="Cambria" panose="02040503050406030204" charset="0"/>
              <a:cs typeface="Cambria" panose="02040503050406030204" charset="0"/>
            </a:endParaRPr>
          </a:p>
          <a:p>
            <a:pPr algn="just"/>
            <a:endParaRPr lang="en-US" sz="2000" dirty="0" smtClean="0">
              <a:latin typeface="Cambria" panose="02040503050406030204" charset="0"/>
              <a:cs typeface="Cambria" panose="02040503050406030204" charset="0"/>
            </a:endParaRPr>
          </a:p>
          <a:p>
            <a:pPr algn="just"/>
            <a:r>
              <a:rPr lang="en-US" sz="2000" dirty="0" smtClean="0">
                <a:latin typeface="Cambria" panose="02040503050406030204" charset="0"/>
                <a:cs typeface="Cambria" panose="02040503050406030204" charset="0"/>
              </a:rPr>
              <a:t>The time current moves in a </a:t>
            </a:r>
            <a:r>
              <a:rPr lang="en-US" sz="2000" b="1" dirty="0" smtClean="0">
                <a:latin typeface="Cambria" panose="02040503050406030204" charset="0"/>
                <a:cs typeface="Cambria" panose="02040503050406030204" charset="0"/>
              </a:rPr>
              <a:t>spiral</a:t>
            </a:r>
            <a:r>
              <a:rPr lang="en-US" sz="2000" dirty="0" smtClean="0">
                <a:latin typeface="Cambria" panose="02040503050406030204" charset="0"/>
                <a:cs typeface="Cambria" panose="02040503050406030204" charset="0"/>
              </a:rPr>
              <a:t>, and from our point of view backwards, that is why we can always see our ancestors, follow their example and ask them for advice. Moreover, their work is not yet completed for they are attached to the filament of life to the centre of the origin, they are just moving in time, but are still present in this world.</a:t>
            </a:r>
            <a:endParaRPr lang="en-US" sz="2000" dirty="0" smtClean="0">
              <a:latin typeface="Cambria" panose="02040503050406030204" charset="0"/>
              <a:cs typeface="Cambria" panose="02040503050406030204" charset="0"/>
            </a:endParaRPr>
          </a:p>
          <a:p>
            <a:endParaRPr lang="en-US" sz="2400" dirty="0" smtClean="0">
              <a:latin typeface="Cambria" panose="02040503050406030204" charset="0"/>
              <a:cs typeface="Cambria" panose="02040503050406030204" charset="0"/>
            </a:endParaRPr>
          </a:p>
          <a:p>
            <a:r>
              <a:rPr lang="en-GB" sz="2400" dirty="0" smtClean="0">
                <a:latin typeface="Cambria" panose="02040503050406030204" charset="0"/>
                <a:cs typeface="Cambria" panose="02040503050406030204" charset="0"/>
              </a:rPr>
              <a:t> </a:t>
            </a:r>
            <a:endParaRPr lang="en-US" sz="2200" dirty="0" smtClean="0">
              <a:latin typeface="Cambria" panose="02040503050406030204" charset="0"/>
              <a:cs typeface="Cambria" panose="02040503050406030204" charset="0"/>
            </a:endParaRPr>
          </a:p>
          <a:p>
            <a:endParaRPr lang="cs-CZ" sz="2200"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69000"/>
            <a:lum/>
          </a:blip>
          <a:srcRect/>
          <a:stretch>
            <a:fillRect t="-1000" b="-1000"/>
          </a:stretch>
        </a:blipFill>
        <a:effectLst/>
      </p:bgPr>
    </p:bg>
    <p:spTree>
      <p:nvGrpSpPr>
        <p:cNvPr id="1" name=""/>
        <p:cNvGrpSpPr/>
        <p:nvPr/>
      </p:nvGrpSpPr>
      <p:grpSpPr>
        <a:xfrm>
          <a:off x="0" y="0"/>
          <a:ext cx="0" cy="0"/>
          <a:chOff x="0" y="0"/>
          <a:chExt cx="0" cy="0"/>
        </a:xfrm>
      </p:grpSpPr>
      <p:pic>
        <p:nvPicPr>
          <p:cNvPr id="2" name="Obrázek 1" descr="detailed-physical-map-of-colombia-with-major-cities-preview.jpg"/>
          <p:cNvPicPr>
            <a:picLocks noChangeAspect="1"/>
          </p:cNvPicPr>
          <p:nvPr/>
        </p:nvPicPr>
        <p:blipFill>
          <a:blip r:embed="rId2"/>
          <a:srcRect l="17767" r="17709"/>
          <a:stretch>
            <a:fillRect/>
          </a:stretch>
        </p:blipFill>
        <p:spPr>
          <a:xfrm>
            <a:off x="4214810" y="0"/>
            <a:ext cx="4929190" cy="6858000"/>
          </a:xfrm>
          <a:prstGeom prst="rect">
            <a:avLst/>
          </a:prstGeom>
        </p:spPr>
      </p:pic>
      <p:sp>
        <p:nvSpPr>
          <p:cNvPr id="3" name="TextovéPole 2"/>
          <p:cNvSpPr txBox="1"/>
          <p:nvPr/>
        </p:nvSpPr>
        <p:spPr>
          <a:xfrm>
            <a:off x="0" y="0"/>
            <a:ext cx="4572000" cy="2185214"/>
          </a:xfrm>
          <a:prstGeom prst="rect">
            <a:avLst/>
          </a:prstGeom>
          <a:noFill/>
        </p:spPr>
        <p:txBody>
          <a:bodyPr wrap="square" rtlCol="0">
            <a:spAutoFit/>
          </a:bodyPr>
          <a:lstStyle/>
          <a:p>
            <a:r>
              <a:rPr lang="en-US" sz="2400" dirty="0" err="1" smtClean="0">
                <a:latin typeface="Book Antiqua" pitchFamily="18" charset="0"/>
              </a:rPr>
              <a:t>Departamento</a:t>
            </a:r>
            <a:r>
              <a:rPr lang="en-US" sz="2400" dirty="0" smtClean="0">
                <a:latin typeface="Book Antiqua" pitchFamily="18" charset="0"/>
              </a:rPr>
              <a:t>: Cauca</a:t>
            </a:r>
            <a:endParaRPr lang="en-US" sz="2400" dirty="0" smtClean="0">
              <a:latin typeface="Book Antiqua" pitchFamily="18" charset="0"/>
            </a:endParaRPr>
          </a:p>
          <a:p>
            <a:r>
              <a:rPr lang="en-US" sz="2400" dirty="0" smtClean="0">
                <a:latin typeface="Book Antiqua" pitchFamily="18" charset="0"/>
              </a:rPr>
              <a:t>Capital: </a:t>
            </a:r>
            <a:r>
              <a:rPr lang="cs-CZ" sz="2400" dirty="0" err="1" smtClean="0">
                <a:latin typeface="Book Antiqua" pitchFamily="18" charset="0"/>
              </a:rPr>
              <a:t>Popayán</a:t>
            </a:r>
            <a:endParaRPr lang="en-US" sz="2400" dirty="0" smtClean="0">
              <a:latin typeface="Book Antiqua" pitchFamily="18" charset="0"/>
            </a:endParaRPr>
          </a:p>
          <a:p>
            <a:endParaRPr lang="en-US" sz="2400" dirty="0" smtClean="0">
              <a:latin typeface="Book Antiqua" pitchFamily="18" charset="0"/>
            </a:endParaRPr>
          </a:p>
          <a:p>
            <a:r>
              <a:rPr lang="en-US" sz="2000" dirty="0" smtClean="0">
                <a:latin typeface="Book Antiqua" pitchFamily="18" charset="0"/>
              </a:rPr>
              <a:t>High percentage of indigenous population (about 20%)</a:t>
            </a:r>
            <a:endParaRPr lang="en-US" sz="2000" dirty="0" smtClean="0">
              <a:latin typeface="Book Antiqua" pitchFamily="18" charset="0"/>
            </a:endParaRPr>
          </a:p>
          <a:p>
            <a:endParaRPr lang="cs-CZ" sz="2400" dirty="0">
              <a:latin typeface="Comic Sans MS" panose="030F0702030302020204" pitchFamily="66" charset="0"/>
            </a:endParaRPr>
          </a:p>
        </p:txBody>
      </p:sp>
      <p:pic>
        <p:nvPicPr>
          <p:cNvPr id="4" name="Obrázek 3" descr="Výstřižek.PNG"/>
          <p:cNvPicPr>
            <a:picLocks noChangeAspect="1"/>
          </p:cNvPicPr>
          <p:nvPr/>
        </p:nvPicPr>
        <p:blipFill>
          <a:blip r:embed="rId3"/>
          <a:stretch>
            <a:fillRect/>
          </a:stretch>
        </p:blipFill>
        <p:spPr>
          <a:xfrm>
            <a:off x="0" y="2357430"/>
            <a:ext cx="4280103" cy="450057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0847.JPG"/>
          <p:cNvPicPr>
            <a:picLocks noChangeAspect="1"/>
          </p:cNvPicPr>
          <p:nvPr/>
        </p:nvPicPr>
        <p:blipFill>
          <a:blip r:embed="rId1" cstate="print"/>
          <a:stretch>
            <a:fillRect/>
          </a:stretch>
        </p:blipFill>
        <p:spPr>
          <a:xfrm>
            <a:off x="0" y="0"/>
            <a:ext cx="9144000" cy="6858000"/>
          </a:xfrm>
          <a:prstGeom prst="rect">
            <a:avLst/>
          </a:prstGeom>
        </p:spPr>
      </p:pic>
      <p:sp>
        <p:nvSpPr>
          <p:cNvPr id="3" name="TextovéPole 2"/>
          <p:cNvSpPr txBox="1"/>
          <p:nvPr/>
        </p:nvSpPr>
        <p:spPr>
          <a:xfrm>
            <a:off x="1571604" y="4714884"/>
            <a:ext cx="6072230" cy="461665"/>
          </a:xfrm>
          <a:prstGeom prst="rect">
            <a:avLst/>
          </a:prstGeom>
          <a:noFill/>
        </p:spPr>
        <p:txBody>
          <a:bodyPr wrap="square" rtlCol="0">
            <a:spAutoFit/>
          </a:bodyPr>
          <a:lstStyle/>
          <a:p>
            <a:r>
              <a:rPr lang="en-US" sz="2400" dirty="0" smtClean="0">
                <a:latin typeface="Bookman Old Style" pitchFamily="18" charset="0"/>
              </a:rPr>
              <a:t>Thank you</a:t>
            </a:r>
            <a:endParaRPr lang="cs-CZ" sz="2400" dirty="0">
              <a:latin typeface="Bookman Old Style"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1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0" y="214290"/>
            <a:ext cx="9144000" cy="6463308"/>
          </a:xfrm>
          <a:prstGeom prst="rect">
            <a:avLst/>
          </a:prstGeom>
          <a:noFill/>
        </p:spPr>
        <p:txBody>
          <a:bodyPr wrap="square" rtlCol="0">
            <a:spAutoFit/>
          </a:bodyPr>
          <a:lstStyle/>
          <a:p>
            <a:r>
              <a:rPr lang="cs-CZ" b="1" dirty="0" err="1" smtClean="0">
                <a:latin typeface="Book Antiqua" pitchFamily="18" charset="0"/>
              </a:rPr>
              <a:t>Materials</a:t>
            </a:r>
            <a:r>
              <a:rPr lang="cs-CZ" b="1" dirty="0" smtClean="0">
                <a:latin typeface="Book Antiqua" pitchFamily="18" charset="0"/>
              </a:rPr>
              <a:t>: </a:t>
            </a:r>
            <a:endParaRPr lang="cs-CZ" b="1" dirty="0" smtClean="0">
              <a:latin typeface="Book Antiqua" pitchFamily="18" charset="0"/>
            </a:endParaRPr>
          </a:p>
          <a:p>
            <a:r>
              <a:rPr lang="cs-CZ" dirty="0" smtClean="0">
                <a:latin typeface="Book Antiqua" pitchFamily="18" charset="0"/>
              </a:rPr>
              <a:t> </a:t>
            </a:r>
            <a:endParaRPr lang="cs-CZ" dirty="0" smtClean="0">
              <a:latin typeface="Book Antiqua" pitchFamily="18" charset="0"/>
            </a:endParaRPr>
          </a:p>
          <a:p>
            <a:r>
              <a:rPr lang="cs-CZ" dirty="0" err="1" smtClean="0">
                <a:latin typeface="Book Antiqua" pitchFamily="18" charset="0"/>
              </a:rPr>
              <a:t>Abelino</a:t>
            </a:r>
            <a:r>
              <a:rPr lang="cs-CZ" dirty="0" smtClean="0">
                <a:latin typeface="Book Antiqua" pitchFamily="18" charset="0"/>
              </a:rPr>
              <a:t> </a:t>
            </a:r>
            <a:r>
              <a:rPr lang="cs-CZ" dirty="0" err="1" smtClean="0">
                <a:latin typeface="Book Antiqua" pitchFamily="18" charset="0"/>
              </a:rPr>
              <a:t>Aranda</a:t>
            </a:r>
            <a:r>
              <a:rPr lang="cs-CZ" dirty="0" smtClean="0">
                <a:latin typeface="Book Antiqua" pitchFamily="18" charset="0"/>
              </a:rPr>
              <a:t>, Luis </a:t>
            </a:r>
            <a:r>
              <a:rPr lang="cs-CZ" dirty="0" err="1" smtClean="0">
                <a:latin typeface="Book Antiqua" pitchFamily="18" charset="0"/>
              </a:rPr>
              <a:t>Guillermo</a:t>
            </a:r>
            <a:r>
              <a:rPr lang="cs-CZ" dirty="0" smtClean="0">
                <a:latin typeface="Book Antiqua" pitchFamily="18" charset="0"/>
              </a:rPr>
              <a:t> </a:t>
            </a:r>
            <a:r>
              <a:rPr lang="cs-CZ" dirty="0" err="1" smtClean="0">
                <a:latin typeface="Book Antiqua" pitchFamily="18" charset="0"/>
              </a:rPr>
              <a:t>Vasco</a:t>
            </a:r>
            <a:r>
              <a:rPr lang="cs-CZ" dirty="0" smtClean="0">
                <a:latin typeface="Book Antiqua" pitchFamily="18" charset="0"/>
              </a:rPr>
              <a:t> </a:t>
            </a:r>
            <a:r>
              <a:rPr lang="cs-CZ" dirty="0" err="1" smtClean="0">
                <a:latin typeface="Book Antiqua" pitchFamily="18" charset="0"/>
              </a:rPr>
              <a:t>Uribe</a:t>
            </a:r>
            <a:r>
              <a:rPr lang="cs-CZ" dirty="0" smtClean="0">
                <a:latin typeface="Book Antiqua" pitchFamily="18" charset="0"/>
              </a:rPr>
              <a:t>, </a:t>
            </a:r>
            <a:r>
              <a:rPr lang="cs-CZ" i="1" dirty="0" err="1" smtClean="0">
                <a:latin typeface="Book Antiqua" pitchFamily="18" charset="0"/>
              </a:rPr>
              <a:t>Hijos</a:t>
            </a:r>
            <a:r>
              <a:rPr lang="cs-CZ" i="1" dirty="0" smtClean="0">
                <a:latin typeface="Book Antiqua" pitchFamily="18" charset="0"/>
              </a:rPr>
              <a:t> </a:t>
            </a:r>
            <a:r>
              <a:rPr lang="cs-CZ" i="1" dirty="0" err="1" smtClean="0">
                <a:latin typeface="Book Antiqua" pitchFamily="18" charset="0"/>
              </a:rPr>
              <a:t>del</a:t>
            </a:r>
            <a:r>
              <a:rPr lang="cs-CZ" i="1" dirty="0" smtClean="0">
                <a:latin typeface="Book Antiqua" pitchFamily="18" charset="0"/>
              </a:rPr>
              <a:t> </a:t>
            </a:r>
            <a:r>
              <a:rPr lang="cs-CZ" i="1" dirty="0" err="1" smtClean="0">
                <a:latin typeface="Book Antiqua" pitchFamily="18" charset="0"/>
              </a:rPr>
              <a:t>Aroiris</a:t>
            </a:r>
            <a:r>
              <a:rPr lang="cs-CZ" i="1" dirty="0" smtClean="0">
                <a:latin typeface="Book Antiqua" pitchFamily="18" charset="0"/>
              </a:rPr>
              <a:t> y </a:t>
            </a:r>
            <a:r>
              <a:rPr lang="cs-CZ" i="1" dirty="0" err="1" smtClean="0">
                <a:latin typeface="Book Antiqua" pitchFamily="18" charset="0"/>
              </a:rPr>
              <a:t>del</a:t>
            </a:r>
            <a:r>
              <a:rPr lang="cs-CZ" i="1" dirty="0" smtClean="0">
                <a:latin typeface="Book Antiqua" pitchFamily="18" charset="0"/>
              </a:rPr>
              <a:t> </a:t>
            </a:r>
            <a:r>
              <a:rPr lang="cs-CZ" i="1" dirty="0" err="1" smtClean="0">
                <a:latin typeface="Book Antiqua" pitchFamily="18" charset="0"/>
              </a:rPr>
              <a:t>Agua</a:t>
            </a:r>
            <a:r>
              <a:rPr lang="cs-CZ" dirty="0" smtClean="0">
                <a:latin typeface="Book Antiqua" pitchFamily="18" charset="0"/>
              </a:rPr>
              <a:t>, 2015, </a:t>
            </a:r>
            <a:endParaRPr lang="cs-CZ" dirty="0" smtClean="0">
              <a:latin typeface="Book Antiqua" pitchFamily="18" charset="0"/>
            </a:endParaRPr>
          </a:p>
          <a:p>
            <a:r>
              <a:rPr lang="cs-CZ" dirty="0" err="1" smtClean="0">
                <a:latin typeface="Book Antiqua" pitchFamily="18" charset="0"/>
              </a:rPr>
              <a:t>Universidad</a:t>
            </a:r>
            <a:r>
              <a:rPr lang="cs-CZ" dirty="0" smtClean="0">
                <a:latin typeface="Book Antiqua" pitchFamily="18" charset="0"/>
              </a:rPr>
              <a:t> </a:t>
            </a:r>
            <a:r>
              <a:rPr lang="cs-CZ" dirty="0" err="1" smtClean="0">
                <a:latin typeface="Book Antiqua" pitchFamily="18" charset="0"/>
              </a:rPr>
              <a:t>Nacional</a:t>
            </a:r>
            <a:r>
              <a:rPr lang="cs-CZ" dirty="0" smtClean="0">
                <a:latin typeface="Book Antiqua" pitchFamily="18" charset="0"/>
              </a:rPr>
              <a:t> de </a:t>
            </a:r>
            <a:r>
              <a:rPr lang="cs-CZ" dirty="0" err="1" smtClean="0">
                <a:latin typeface="Book Antiqua" pitchFamily="18" charset="0"/>
              </a:rPr>
              <a:t>Colombia</a:t>
            </a:r>
            <a:r>
              <a:rPr lang="cs-CZ" dirty="0" smtClean="0">
                <a:latin typeface="Book Antiqua" pitchFamily="18" charset="0"/>
              </a:rPr>
              <a:t>, </a:t>
            </a:r>
            <a:r>
              <a:rPr lang="cs-CZ" dirty="0" err="1" smtClean="0">
                <a:latin typeface="Book Antiqua" pitchFamily="18" charset="0"/>
              </a:rPr>
              <a:t>Colombia</a:t>
            </a:r>
            <a:r>
              <a:rPr lang="cs-CZ" dirty="0" smtClean="0">
                <a:latin typeface="Book Antiqua" pitchFamily="18" charset="0"/>
              </a:rPr>
              <a:t>. </a:t>
            </a:r>
            <a:endParaRPr lang="en-US" dirty="0" smtClean="0">
              <a:latin typeface="Book Antiqua" pitchFamily="18" charset="0"/>
            </a:endParaRPr>
          </a:p>
          <a:p>
            <a:endParaRPr lang="cs-CZ" dirty="0" smtClean="0">
              <a:latin typeface="Book Antiqua" pitchFamily="18" charset="0"/>
            </a:endParaRPr>
          </a:p>
          <a:p>
            <a:r>
              <a:rPr lang="es-ES" dirty="0" smtClean="0">
                <a:latin typeface="Book Antiqua" pitchFamily="18" charset="0"/>
              </a:rPr>
              <a:t>Hugo Portela Guarín, </a:t>
            </a:r>
            <a:r>
              <a:rPr lang="es-ES" i="1" dirty="0" smtClean="0">
                <a:latin typeface="Book Antiqua" pitchFamily="18" charset="0"/>
              </a:rPr>
              <a:t>El Pensamiento de las Aguas de las Montañas</a:t>
            </a:r>
            <a:r>
              <a:rPr lang="es-ES" dirty="0" smtClean="0">
                <a:latin typeface="Book Antiqua" pitchFamily="18" charset="0"/>
              </a:rPr>
              <a:t> (Coconucos, Guambianos, Paeces, Yanaconas), 2000, Universidad del Cauca, Popayán, Colombia. </a:t>
            </a:r>
            <a:endParaRPr lang="es-ES" dirty="0" smtClean="0">
              <a:latin typeface="Book Antiqua" pitchFamily="18" charset="0"/>
            </a:endParaRPr>
          </a:p>
          <a:p>
            <a:endParaRPr lang="es-ES" dirty="0" smtClean="0">
              <a:latin typeface="Book Antiqua" pitchFamily="18" charset="0"/>
            </a:endParaRPr>
          </a:p>
          <a:p>
            <a:r>
              <a:rPr lang="es-ES" dirty="0" smtClean="0">
                <a:latin typeface="Book Antiqua" pitchFamily="18" charset="0"/>
              </a:rPr>
              <a:t>Judy Branks and Juan Bautista Sánchez, </a:t>
            </a:r>
            <a:r>
              <a:rPr lang="es-ES" i="1" dirty="0" smtClean="0">
                <a:latin typeface="Book Antiqua" pitchFamily="18" charset="0"/>
              </a:rPr>
              <a:t>The Drama of Life</a:t>
            </a:r>
            <a:r>
              <a:rPr lang="es-ES" dirty="0" smtClean="0">
                <a:latin typeface="Book Antiqua" pitchFamily="18" charset="0"/>
              </a:rPr>
              <a:t> (A Study of Life Cycle Customs Among the Guambiano Colombia, South America), 1978, 2011, SIL International, USA. </a:t>
            </a:r>
            <a:endParaRPr lang="es-ES" dirty="0" smtClean="0">
              <a:latin typeface="Book Antiqua" pitchFamily="18" charset="0"/>
            </a:endParaRPr>
          </a:p>
          <a:p>
            <a:r>
              <a:rPr lang="cs-CZ" dirty="0" smtClean="0">
                <a:latin typeface="Book Antiqua" pitchFamily="18" charset="0"/>
              </a:rPr>
              <a:t> </a:t>
            </a:r>
            <a:endParaRPr lang="cs-CZ" dirty="0" smtClean="0">
              <a:latin typeface="Book Antiqua" pitchFamily="18" charset="0"/>
            </a:endParaRPr>
          </a:p>
          <a:p>
            <a:r>
              <a:rPr lang="cs-CZ" dirty="0" smtClean="0">
                <a:latin typeface="Book Antiqua" pitchFamily="18" charset="0"/>
              </a:rPr>
              <a:t>Walter </a:t>
            </a:r>
            <a:r>
              <a:rPr lang="cs-CZ" dirty="0" err="1" smtClean="0">
                <a:latin typeface="Book Antiqua" pitchFamily="18" charset="0"/>
              </a:rPr>
              <a:t>Krickeberg</a:t>
            </a:r>
            <a:r>
              <a:rPr lang="cs-CZ" dirty="0" smtClean="0">
                <a:latin typeface="Book Antiqua" pitchFamily="18" charset="0"/>
              </a:rPr>
              <a:t>, </a:t>
            </a:r>
            <a:r>
              <a:rPr lang="cs-CZ" i="1" dirty="0" smtClean="0">
                <a:latin typeface="Book Antiqua" pitchFamily="18" charset="0"/>
              </a:rPr>
              <a:t>Mitos y </a:t>
            </a:r>
            <a:r>
              <a:rPr lang="cs-CZ" i="1" dirty="0" err="1" smtClean="0">
                <a:latin typeface="Book Antiqua" pitchFamily="18" charset="0"/>
              </a:rPr>
              <a:t>Leyendas</a:t>
            </a:r>
            <a:r>
              <a:rPr lang="cs-CZ" i="1" dirty="0" smtClean="0">
                <a:latin typeface="Book Antiqua" pitchFamily="18" charset="0"/>
              </a:rPr>
              <a:t> de los </a:t>
            </a:r>
            <a:r>
              <a:rPr lang="cs-CZ" i="1" dirty="0" err="1" smtClean="0">
                <a:latin typeface="Book Antiqua" pitchFamily="18" charset="0"/>
              </a:rPr>
              <a:t>Aztecas</a:t>
            </a:r>
            <a:r>
              <a:rPr lang="cs-CZ" i="1" dirty="0" smtClean="0">
                <a:latin typeface="Book Antiqua" pitchFamily="18" charset="0"/>
              </a:rPr>
              <a:t>, </a:t>
            </a:r>
            <a:r>
              <a:rPr lang="cs-CZ" i="1" dirty="0" err="1" smtClean="0">
                <a:latin typeface="Book Antiqua" pitchFamily="18" charset="0"/>
              </a:rPr>
              <a:t>Incas</a:t>
            </a:r>
            <a:r>
              <a:rPr lang="cs-CZ" i="1" dirty="0" smtClean="0">
                <a:latin typeface="Book Antiqua" pitchFamily="18" charset="0"/>
              </a:rPr>
              <a:t>, </a:t>
            </a:r>
            <a:r>
              <a:rPr lang="cs-CZ" i="1" dirty="0" err="1" smtClean="0">
                <a:latin typeface="Book Antiqua" pitchFamily="18" charset="0"/>
              </a:rPr>
              <a:t>Mayas</a:t>
            </a:r>
            <a:r>
              <a:rPr lang="cs-CZ" i="1" dirty="0" smtClean="0">
                <a:latin typeface="Book Antiqua" pitchFamily="18" charset="0"/>
              </a:rPr>
              <a:t> y </a:t>
            </a:r>
            <a:r>
              <a:rPr lang="cs-CZ" i="1" dirty="0" err="1" smtClean="0">
                <a:latin typeface="Book Antiqua" pitchFamily="18" charset="0"/>
              </a:rPr>
              <a:t>Muiscas</a:t>
            </a:r>
            <a:r>
              <a:rPr lang="cs-CZ" dirty="0" smtClean="0">
                <a:latin typeface="Book Antiqua" pitchFamily="18" charset="0"/>
              </a:rPr>
              <a:t>, 1971, </a:t>
            </a:r>
            <a:r>
              <a:rPr lang="cs-CZ" dirty="0" err="1" smtClean="0">
                <a:latin typeface="Book Antiqua" pitchFamily="18" charset="0"/>
              </a:rPr>
              <a:t>México</a:t>
            </a:r>
            <a:r>
              <a:rPr lang="cs-CZ" dirty="0" smtClean="0">
                <a:latin typeface="Book Antiqua" pitchFamily="18" charset="0"/>
              </a:rPr>
              <a:t>.</a:t>
            </a:r>
            <a:endParaRPr lang="en-US" dirty="0" smtClean="0">
              <a:latin typeface="Book Antiqua" pitchFamily="18" charset="0"/>
            </a:endParaRPr>
          </a:p>
          <a:p>
            <a:endParaRPr lang="cs-CZ" dirty="0" smtClean="0">
              <a:latin typeface="Book Antiqua" pitchFamily="18" charset="0"/>
            </a:endParaRPr>
          </a:p>
          <a:p>
            <a:r>
              <a:rPr lang="cs-CZ" dirty="0" err="1" smtClean="0">
                <a:latin typeface="Book Antiqua" pitchFamily="18" charset="0"/>
              </a:rPr>
              <a:t>Tulio</a:t>
            </a:r>
            <a:r>
              <a:rPr lang="cs-CZ" dirty="0" smtClean="0">
                <a:latin typeface="Book Antiqua" pitchFamily="18" charset="0"/>
              </a:rPr>
              <a:t> </a:t>
            </a:r>
            <a:r>
              <a:rPr lang="cs-CZ" dirty="0" err="1" smtClean="0">
                <a:latin typeface="Book Antiqua" pitchFamily="18" charset="0"/>
              </a:rPr>
              <a:t>Rojas</a:t>
            </a:r>
            <a:r>
              <a:rPr lang="cs-CZ" dirty="0" smtClean="0">
                <a:latin typeface="Book Antiqua" pitchFamily="18" charset="0"/>
              </a:rPr>
              <a:t> </a:t>
            </a:r>
            <a:r>
              <a:rPr lang="cs-CZ" dirty="0" err="1" smtClean="0">
                <a:latin typeface="Book Antiqua" pitchFamily="18" charset="0"/>
              </a:rPr>
              <a:t>Curieux</a:t>
            </a:r>
            <a:r>
              <a:rPr lang="cs-CZ" dirty="0" smtClean="0">
                <a:latin typeface="Book Antiqua" pitchFamily="18" charset="0"/>
              </a:rPr>
              <a:t>, </a:t>
            </a:r>
            <a:r>
              <a:rPr lang="cs-CZ" dirty="0" err="1" smtClean="0">
                <a:latin typeface="Book Antiqua" pitchFamily="18" charset="0"/>
              </a:rPr>
              <a:t>Adonías</a:t>
            </a:r>
            <a:r>
              <a:rPr lang="cs-CZ" dirty="0" smtClean="0">
                <a:latin typeface="Book Antiqua" pitchFamily="18" charset="0"/>
              </a:rPr>
              <a:t> </a:t>
            </a:r>
            <a:r>
              <a:rPr lang="cs-CZ" dirty="0" err="1" smtClean="0">
                <a:latin typeface="Book Antiqua" pitchFamily="18" charset="0"/>
              </a:rPr>
              <a:t>Perdomo</a:t>
            </a:r>
            <a:r>
              <a:rPr lang="cs-CZ" dirty="0" smtClean="0">
                <a:latin typeface="Book Antiqua" pitchFamily="18" charset="0"/>
              </a:rPr>
              <a:t> </a:t>
            </a:r>
            <a:r>
              <a:rPr lang="cs-CZ" dirty="0" err="1" smtClean="0">
                <a:latin typeface="Book Antiqua" pitchFamily="18" charset="0"/>
              </a:rPr>
              <a:t>Dizú</a:t>
            </a:r>
            <a:r>
              <a:rPr lang="cs-CZ" dirty="0" smtClean="0">
                <a:latin typeface="Book Antiqua" pitchFamily="18" charset="0"/>
              </a:rPr>
              <a:t>, </a:t>
            </a:r>
            <a:r>
              <a:rPr lang="cs-CZ" dirty="0" err="1" smtClean="0">
                <a:latin typeface="Book Antiqua" pitchFamily="18" charset="0"/>
              </a:rPr>
              <a:t>Martha</a:t>
            </a:r>
            <a:r>
              <a:rPr lang="cs-CZ" dirty="0" smtClean="0">
                <a:latin typeface="Book Antiqua" pitchFamily="18" charset="0"/>
              </a:rPr>
              <a:t> Helena </a:t>
            </a:r>
            <a:r>
              <a:rPr lang="cs-CZ" dirty="0" err="1" smtClean="0">
                <a:latin typeface="Book Antiqua" pitchFamily="18" charset="0"/>
              </a:rPr>
              <a:t>Corrales</a:t>
            </a:r>
            <a:r>
              <a:rPr lang="cs-CZ" dirty="0" smtClean="0">
                <a:latin typeface="Book Antiqua" pitchFamily="18" charset="0"/>
              </a:rPr>
              <a:t> </a:t>
            </a:r>
            <a:r>
              <a:rPr lang="cs-CZ" dirty="0" err="1" smtClean="0">
                <a:latin typeface="Book Antiqua" pitchFamily="18" charset="0"/>
              </a:rPr>
              <a:t>Carvajal</a:t>
            </a:r>
            <a:r>
              <a:rPr lang="cs-CZ" dirty="0" smtClean="0">
                <a:latin typeface="Book Antiqua" pitchFamily="18" charset="0"/>
              </a:rPr>
              <a:t>, </a:t>
            </a:r>
            <a:r>
              <a:rPr lang="cs-CZ" i="1" dirty="0" err="1" smtClean="0">
                <a:latin typeface="Book Antiqua" pitchFamily="18" charset="0"/>
              </a:rPr>
              <a:t>Una</a:t>
            </a:r>
            <a:r>
              <a:rPr lang="cs-CZ" i="1" dirty="0" smtClean="0">
                <a:latin typeface="Book Antiqua" pitchFamily="18" charset="0"/>
              </a:rPr>
              <a:t> </a:t>
            </a:r>
            <a:r>
              <a:rPr lang="cs-CZ" i="1" dirty="0" err="1" smtClean="0">
                <a:latin typeface="Book Antiqua" pitchFamily="18" charset="0"/>
              </a:rPr>
              <a:t>Mirada</a:t>
            </a:r>
            <a:r>
              <a:rPr lang="cs-CZ" i="1" dirty="0" smtClean="0">
                <a:latin typeface="Book Antiqua" pitchFamily="18" charset="0"/>
              </a:rPr>
              <a:t> </a:t>
            </a:r>
            <a:r>
              <a:rPr lang="cs-CZ" i="1" dirty="0" err="1" smtClean="0">
                <a:latin typeface="Book Antiqua" pitchFamily="18" charset="0"/>
              </a:rPr>
              <a:t>al</a:t>
            </a:r>
            <a:r>
              <a:rPr lang="cs-CZ" i="1" dirty="0" smtClean="0">
                <a:latin typeface="Book Antiqua" pitchFamily="18" charset="0"/>
              </a:rPr>
              <a:t> </a:t>
            </a:r>
            <a:r>
              <a:rPr lang="cs-CZ" i="1" dirty="0" err="1" smtClean="0">
                <a:latin typeface="Book Antiqua" pitchFamily="18" charset="0"/>
              </a:rPr>
              <a:t>Habla</a:t>
            </a:r>
            <a:r>
              <a:rPr lang="cs-CZ" i="1" dirty="0" smtClean="0">
                <a:latin typeface="Book Antiqua" pitchFamily="18" charset="0"/>
              </a:rPr>
              <a:t> </a:t>
            </a:r>
            <a:r>
              <a:rPr lang="cs-CZ" i="1" dirty="0" err="1" smtClean="0">
                <a:latin typeface="Book Antiqua" pitchFamily="18" charset="0"/>
              </a:rPr>
              <a:t>Nasa</a:t>
            </a:r>
            <a:r>
              <a:rPr lang="cs-CZ" i="1" dirty="0" smtClean="0">
                <a:latin typeface="Book Antiqua" pitchFamily="18" charset="0"/>
              </a:rPr>
              <a:t> </a:t>
            </a:r>
            <a:r>
              <a:rPr lang="cs-CZ" i="1" dirty="0" err="1" smtClean="0">
                <a:latin typeface="Book Antiqua" pitchFamily="18" charset="0"/>
              </a:rPr>
              <a:t>Yuwe</a:t>
            </a:r>
            <a:r>
              <a:rPr lang="cs-CZ" i="1" dirty="0" smtClean="0">
                <a:latin typeface="Book Antiqua" pitchFamily="18" charset="0"/>
              </a:rPr>
              <a:t> de </a:t>
            </a:r>
            <a:r>
              <a:rPr lang="cs-CZ" i="1" dirty="0" err="1" smtClean="0">
                <a:latin typeface="Book Antiqua" pitchFamily="18" charset="0"/>
              </a:rPr>
              <a:t>Novirao</a:t>
            </a:r>
            <a:r>
              <a:rPr lang="cs-CZ" dirty="0" smtClean="0">
                <a:latin typeface="Book Antiqua" pitchFamily="18" charset="0"/>
              </a:rPr>
              <a:t>, 2009, </a:t>
            </a:r>
            <a:r>
              <a:rPr lang="cs-CZ" dirty="0" err="1" smtClean="0">
                <a:latin typeface="Book Antiqua" pitchFamily="18" charset="0"/>
              </a:rPr>
              <a:t>Universidad</a:t>
            </a:r>
            <a:r>
              <a:rPr lang="cs-CZ" dirty="0" smtClean="0">
                <a:latin typeface="Book Antiqua" pitchFamily="18" charset="0"/>
              </a:rPr>
              <a:t> </a:t>
            </a:r>
            <a:r>
              <a:rPr lang="cs-CZ" dirty="0" err="1" smtClean="0">
                <a:latin typeface="Book Antiqua" pitchFamily="18" charset="0"/>
              </a:rPr>
              <a:t>del</a:t>
            </a:r>
            <a:r>
              <a:rPr lang="cs-CZ" dirty="0" smtClean="0">
                <a:latin typeface="Book Antiqua" pitchFamily="18" charset="0"/>
              </a:rPr>
              <a:t> </a:t>
            </a:r>
            <a:r>
              <a:rPr lang="cs-CZ" dirty="0" err="1" smtClean="0">
                <a:latin typeface="Book Antiqua" pitchFamily="18" charset="0"/>
              </a:rPr>
              <a:t>Cauca</a:t>
            </a:r>
            <a:r>
              <a:rPr lang="cs-CZ" dirty="0" smtClean="0">
                <a:latin typeface="Book Antiqua" pitchFamily="18" charset="0"/>
              </a:rPr>
              <a:t>, </a:t>
            </a:r>
            <a:r>
              <a:rPr lang="cs-CZ" dirty="0" err="1" smtClean="0">
                <a:latin typeface="Book Antiqua" pitchFamily="18" charset="0"/>
              </a:rPr>
              <a:t>Colombia</a:t>
            </a:r>
            <a:r>
              <a:rPr lang="cs-CZ" dirty="0" smtClean="0">
                <a:latin typeface="Book Antiqua" pitchFamily="18" charset="0"/>
              </a:rPr>
              <a:t>.</a:t>
            </a:r>
            <a:endParaRPr lang="en-US" dirty="0" smtClean="0">
              <a:latin typeface="Book Antiqua" pitchFamily="18" charset="0"/>
            </a:endParaRPr>
          </a:p>
          <a:p>
            <a:endParaRPr lang="cs-CZ" dirty="0" smtClean="0">
              <a:latin typeface="Book Antiqua" pitchFamily="18" charset="0"/>
            </a:endParaRPr>
          </a:p>
          <a:p>
            <a:r>
              <a:rPr lang="cs-CZ" dirty="0" smtClean="0">
                <a:latin typeface="Book Antiqua" pitchFamily="18" charset="0"/>
              </a:rPr>
              <a:t>Mario </a:t>
            </a:r>
            <a:r>
              <a:rPr lang="cs-CZ" dirty="0" err="1" smtClean="0">
                <a:latin typeface="Book Antiqua" pitchFamily="18" charset="0"/>
              </a:rPr>
              <a:t>García</a:t>
            </a:r>
            <a:r>
              <a:rPr lang="cs-CZ" dirty="0" smtClean="0">
                <a:latin typeface="Book Antiqua" pitchFamily="18" charset="0"/>
              </a:rPr>
              <a:t> </a:t>
            </a:r>
            <a:r>
              <a:rPr lang="cs-CZ" dirty="0" err="1" smtClean="0">
                <a:latin typeface="Book Antiqua" pitchFamily="18" charset="0"/>
              </a:rPr>
              <a:t>Isaza</a:t>
            </a:r>
            <a:r>
              <a:rPr lang="cs-CZ" dirty="0" smtClean="0">
                <a:latin typeface="Book Antiqua" pitchFamily="18" charset="0"/>
              </a:rPr>
              <a:t>, </a:t>
            </a:r>
            <a:r>
              <a:rPr lang="cs-CZ" i="1" dirty="0" err="1" smtClean="0">
                <a:latin typeface="Book Antiqua" pitchFamily="18" charset="0"/>
              </a:rPr>
              <a:t>Gramática</a:t>
            </a:r>
            <a:r>
              <a:rPr lang="cs-CZ" i="1" dirty="0" smtClean="0">
                <a:latin typeface="Book Antiqua" pitchFamily="18" charset="0"/>
              </a:rPr>
              <a:t> </a:t>
            </a:r>
            <a:r>
              <a:rPr lang="cs-CZ" i="1" dirty="0" err="1" smtClean="0">
                <a:latin typeface="Book Antiqua" pitchFamily="18" charset="0"/>
              </a:rPr>
              <a:t>Páez</a:t>
            </a:r>
            <a:r>
              <a:rPr lang="cs-CZ" dirty="0" smtClean="0">
                <a:latin typeface="Book Antiqua" pitchFamily="18" charset="0"/>
              </a:rPr>
              <a:t>, 1996, </a:t>
            </a:r>
            <a:r>
              <a:rPr lang="cs-CZ" dirty="0" err="1" smtClean="0">
                <a:latin typeface="Book Antiqua" pitchFamily="18" charset="0"/>
              </a:rPr>
              <a:t>Prefectura</a:t>
            </a:r>
            <a:r>
              <a:rPr lang="cs-CZ" dirty="0" smtClean="0">
                <a:latin typeface="Book Antiqua" pitchFamily="18" charset="0"/>
              </a:rPr>
              <a:t> </a:t>
            </a:r>
            <a:r>
              <a:rPr lang="cs-CZ" dirty="0" err="1" smtClean="0">
                <a:latin typeface="Book Antiqua" pitchFamily="18" charset="0"/>
              </a:rPr>
              <a:t>Apostólica</a:t>
            </a:r>
            <a:r>
              <a:rPr lang="cs-CZ" dirty="0" smtClean="0">
                <a:latin typeface="Book Antiqua" pitchFamily="18" charset="0"/>
              </a:rPr>
              <a:t> de </a:t>
            </a:r>
            <a:r>
              <a:rPr lang="cs-CZ" dirty="0" err="1" smtClean="0">
                <a:latin typeface="Book Antiqua" pitchFamily="18" charset="0"/>
              </a:rPr>
              <a:t>Tierradentro</a:t>
            </a:r>
            <a:r>
              <a:rPr lang="cs-CZ" dirty="0" smtClean="0">
                <a:latin typeface="Book Antiqua" pitchFamily="18" charset="0"/>
              </a:rPr>
              <a:t>, </a:t>
            </a:r>
            <a:r>
              <a:rPr lang="cs-CZ" dirty="0" err="1" smtClean="0">
                <a:latin typeface="Book Antiqua" pitchFamily="18" charset="0"/>
              </a:rPr>
              <a:t>Belalcázar</a:t>
            </a:r>
            <a:r>
              <a:rPr lang="cs-CZ" dirty="0" smtClean="0">
                <a:latin typeface="Book Antiqua" pitchFamily="18" charset="0"/>
              </a:rPr>
              <a:t>, </a:t>
            </a:r>
            <a:r>
              <a:rPr lang="cs-CZ" dirty="0" err="1" smtClean="0">
                <a:latin typeface="Book Antiqua" pitchFamily="18" charset="0"/>
              </a:rPr>
              <a:t>Cauca</a:t>
            </a:r>
            <a:r>
              <a:rPr lang="cs-CZ" dirty="0" smtClean="0">
                <a:latin typeface="Book Antiqua" pitchFamily="18" charset="0"/>
              </a:rPr>
              <a:t>, </a:t>
            </a:r>
            <a:r>
              <a:rPr lang="cs-CZ" dirty="0" err="1" smtClean="0">
                <a:latin typeface="Book Antiqua" pitchFamily="18" charset="0"/>
              </a:rPr>
              <a:t>Colombia</a:t>
            </a:r>
            <a:r>
              <a:rPr lang="cs-CZ" dirty="0" smtClean="0">
                <a:latin typeface="Book Antiqua" pitchFamily="18" charset="0"/>
              </a:rPr>
              <a:t>. </a:t>
            </a:r>
            <a:endParaRPr lang="en-US" dirty="0" smtClean="0">
              <a:latin typeface="Book Antiqua" pitchFamily="18" charset="0"/>
            </a:endParaRPr>
          </a:p>
          <a:p>
            <a:endParaRPr lang="en-US" dirty="0" smtClean="0">
              <a:latin typeface="Book Antiqua" pitchFamily="18" charset="0"/>
            </a:endParaRPr>
          </a:p>
          <a:p>
            <a:r>
              <a:rPr lang="cs-CZ" dirty="0" smtClean="0">
                <a:latin typeface="Book Antiqua" pitchFamily="18" charset="0"/>
              </a:rPr>
              <a:t>Lilia </a:t>
            </a:r>
            <a:r>
              <a:rPr lang="cs-CZ" dirty="0" err="1" smtClean="0">
                <a:latin typeface="Book Antiqua" pitchFamily="18" charset="0"/>
              </a:rPr>
              <a:t>Trivi</a:t>
            </a:r>
            <a:r>
              <a:rPr lang="es-ES" dirty="0" smtClean="0">
                <a:latin typeface="Book Antiqua" pitchFamily="18" charset="0"/>
              </a:rPr>
              <a:t>ño, Bárbara Muelas y equipo colaborador, </a:t>
            </a:r>
            <a:r>
              <a:rPr lang="es-ES" i="1" dirty="0" smtClean="0">
                <a:latin typeface="Book Antiqua" pitchFamily="18" charset="0"/>
              </a:rPr>
              <a:t>Gramática Pedagógica de la Lengua Namtrik para Maestros Misak</a:t>
            </a:r>
            <a:r>
              <a:rPr lang="es-ES" dirty="0" smtClean="0">
                <a:latin typeface="Book Antiqua" pitchFamily="18" charset="0"/>
              </a:rPr>
              <a:t>, 2011, Universidad del Cauca, Cali, Colombia. </a:t>
            </a:r>
            <a:endParaRPr lang="cs-CZ" dirty="0" smtClean="0">
              <a:latin typeface="Book Antiqua" pitchFamily="18" charset="0"/>
            </a:endParaRPr>
          </a:p>
          <a:p>
            <a:endParaRPr lang="cs-CZ" dirty="0">
              <a:latin typeface="Book Antiqua"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0" y="0"/>
            <a:ext cx="9144000" cy="6740307"/>
          </a:xfrm>
          <a:prstGeom prst="rect">
            <a:avLst/>
          </a:prstGeom>
          <a:noFill/>
        </p:spPr>
        <p:txBody>
          <a:bodyPr wrap="square" rtlCol="0">
            <a:spAutoFit/>
          </a:bodyPr>
          <a:lstStyle/>
          <a:p>
            <a:endParaRPr lang="es-ES" dirty="0" smtClean="0">
              <a:latin typeface="Book Antiqua" pitchFamily="18" charset="0"/>
            </a:endParaRPr>
          </a:p>
          <a:p>
            <a:endParaRPr lang="es-ES" dirty="0" smtClean="0">
              <a:latin typeface="Book Antiqua" pitchFamily="18" charset="0"/>
            </a:endParaRPr>
          </a:p>
          <a:p>
            <a:r>
              <a:rPr lang="es-ES" dirty="0" smtClean="0">
                <a:latin typeface="Book Antiqua" pitchFamily="18" charset="0"/>
              </a:rPr>
              <a:t>Gregorio Alberto Yalanda Muelas, </a:t>
            </a:r>
            <a:r>
              <a:rPr lang="es-ES" i="1" dirty="0" smtClean="0">
                <a:latin typeface="Book Antiqua" pitchFamily="18" charset="0"/>
              </a:rPr>
              <a:t>Relación entre la Música Tradicional y el Ciclo de Vida de los Misak</a:t>
            </a:r>
            <a:r>
              <a:rPr lang="es-ES" dirty="0" smtClean="0">
                <a:latin typeface="Book Antiqua" pitchFamily="18" charset="0"/>
              </a:rPr>
              <a:t>, 2013, Observatorio del Patrimonio Cultural y Arqueológico OPCA.  </a:t>
            </a:r>
            <a:endParaRPr lang="es-ES" dirty="0" smtClean="0">
              <a:latin typeface="Book Antiqua" pitchFamily="18" charset="0"/>
            </a:endParaRPr>
          </a:p>
          <a:p>
            <a:endParaRPr lang="es-ES" dirty="0" smtClean="0">
              <a:latin typeface="Book Antiqua" pitchFamily="18" charset="0"/>
            </a:endParaRPr>
          </a:p>
          <a:p>
            <a:r>
              <a:rPr lang="es-ES" dirty="0" smtClean="0">
                <a:latin typeface="Book Antiqua" pitchFamily="18" charset="0"/>
              </a:rPr>
              <a:t>Grupo Linguistico de Guambía, </a:t>
            </a:r>
            <a:r>
              <a:rPr lang="es-ES" i="1" dirty="0" smtClean="0">
                <a:latin typeface="Book Antiqua" pitchFamily="18" charset="0"/>
              </a:rPr>
              <a:t>Wabia MisaabirӨ</a:t>
            </a:r>
            <a:r>
              <a:rPr lang="es-ES" dirty="0" smtClean="0">
                <a:latin typeface="Book Antiqua" pitchFamily="18" charset="0"/>
              </a:rPr>
              <a:t>, 1986, Popayán, Colombia.   </a:t>
            </a:r>
            <a:endParaRPr lang="es-ES" dirty="0" smtClean="0">
              <a:latin typeface="Book Antiqua" pitchFamily="18" charset="0"/>
            </a:endParaRPr>
          </a:p>
          <a:p>
            <a:endParaRPr lang="es-ES" dirty="0" smtClean="0">
              <a:latin typeface="Book Antiqua" pitchFamily="18" charset="0"/>
            </a:endParaRPr>
          </a:p>
          <a:p>
            <a:r>
              <a:rPr lang="es-ES" dirty="0" smtClean="0">
                <a:latin typeface="Book Antiqua" pitchFamily="18" charset="0"/>
              </a:rPr>
              <a:t>Beatriz Vasquez de Ruiz, </a:t>
            </a:r>
            <a:r>
              <a:rPr lang="es-ES" i="1" dirty="0" smtClean="0">
                <a:latin typeface="Book Antiqua" pitchFamily="18" charset="0"/>
              </a:rPr>
              <a:t>Lenguas Aborigenes de Colombia</a:t>
            </a:r>
            <a:r>
              <a:rPr lang="es-ES" dirty="0" smtClean="0">
                <a:latin typeface="Book Antiqua" pitchFamily="18" charset="0"/>
              </a:rPr>
              <a:t>, Descripciones 2, La predicacion en Guambiano, 1988, Universidad de los Andes, Bogotá. </a:t>
            </a:r>
            <a:r>
              <a:rPr lang="cs-CZ" dirty="0" smtClean="0">
                <a:latin typeface="Book Antiqua" pitchFamily="18" charset="0"/>
              </a:rPr>
              <a:t> </a:t>
            </a:r>
            <a:endParaRPr lang="en-US" dirty="0" smtClean="0">
              <a:latin typeface="Book Antiqua" pitchFamily="18" charset="0"/>
            </a:endParaRPr>
          </a:p>
          <a:p>
            <a:endParaRPr lang="en-US" dirty="0" smtClean="0">
              <a:latin typeface="Book Antiqua" pitchFamily="18" charset="0"/>
            </a:endParaRPr>
          </a:p>
          <a:p>
            <a:r>
              <a:rPr lang="cs-CZ" dirty="0" smtClean="0">
                <a:latin typeface="Book Antiqua" pitchFamily="18" charset="0"/>
              </a:rPr>
              <a:t>David </a:t>
            </a:r>
            <a:r>
              <a:rPr lang="cs-CZ" dirty="0" err="1" smtClean="0">
                <a:latin typeface="Book Antiqua" pitchFamily="18" charset="0"/>
              </a:rPr>
              <a:t>Lorente</a:t>
            </a:r>
            <a:r>
              <a:rPr lang="cs-CZ" dirty="0" smtClean="0">
                <a:latin typeface="Book Antiqua" pitchFamily="18" charset="0"/>
              </a:rPr>
              <a:t> </a:t>
            </a:r>
            <a:r>
              <a:rPr lang="cs-CZ" dirty="0" err="1" smtClean="0">
                <a:latin typeface="Book Antiqua" pitchFamily="18" charset="0"/>
              </a:rPr>
              <a:t>Fernández</a:t>
            </a:r>
            <a:r>
              <a:rPr lang="cs-CZ" dirty="0" smtClean="0">
                <a:latin typeface="Book Antiqua" pitchFamily="18" charset="0"/>
              </a:rPr>
              <a:t>,  </a:t>
            </a:r>
            <a:r>
              <a:rPr lang="cs-CZ" i="1" dirty="0" smtClean="0">
                <a:latin typeface="Book Antiqua" pitchFamily="18" charset="0"/>
              </a:rPr>
              <a:t>El «</a:t>
            </a:r>
            <a:r>
              <a:rPr lang="cs-CZ" i="1" dirty="0" err="1" smtClean="0">
                <a:latin typeface="Book Antiqua" pitchFamily="18" charset="0"/>
              </a:rPr>
              <a:t>frío</a:t>
            </a:r>
            <a:r>
              <a:rPr lang="cs-CZ" i="1" dirty="0" smtClean="0">
                <a:latin typeface="Book Antiqua" pitchFamily="18" charset="0"/>
              </a:rPr>
              <a:t>» y </a:t>
            </a:r>
            <a:r>
              <a:rPr lang="cs-CZ" i="1" dirty="0" err="1" smtClean="0">
                <a:latin typeface="Book Antiqua" pitchFamily="18" charset="0"/>
              </a:rPr>
              <a:t>el</a:t>
            </a:r>
            <a:r>
              <a:rPr lang="cs-CZ" i="1" dirty="0" smtClean="0">
                <a:latin typeface="Book Antiqua" pitchFamily="18" charset="0"/>
              </a:rPr>
              <a:t> «</a:t>
            </a:r>
            <a:r>
              <a:rPr lang="cs-CZ" i="1" dirty="0" err="1" smtClean="0">
                <a:latin typeface="Book Antiqua" pitchFamily="18" charset="0"/>
              </a:rPr>
              <a:t>calor</a:t>
            </a:r>
            <a:r>
              <a:rPr lang="cs-CZ" i="1" dirty="0" smtClean="0">
                <a:latin typeface="Book Antiqua" pitchFamily="18" charset="0"/>
              </a:rPr>
              <a:t>» </a:t>
            </a:r>
            <a:r>
              <a:rPr lang="cs-CZ" i="1" dirty="0" err="1" smtClean="0">
                <a:latin typeface="Book Antiqua" pitchFamily="18" charset="0"/>
              </a:rPr>
              <a:t>en</a:t>
            </a:r>
            <a:r>
              <a:rPr lang="cs-CZ" i="1" dirty="0" smtClean="0">
                <a:latin typeface="Book Antiqua" pitchFamily="18" charset="0"/>
              </a:rPr>
              <a:t> </a:t>
            </a:r>
            <a:r>
              <a:rPr lang="cs-CZ" i="1" dirty="0" err="1" smtClean="0">
                <a:latin typeface="Book Antiqua" pitchFamily="18" charset="0"/>
              </a:rPr>
              <a:t>el</a:t>
            </a:r>
            <a:r>
              <a:rPr lang="cs-CZ" i="1" dirty="0" smtClean="0">
                <a:latin typeface="Book Antiqua" pitchFamily="18" charset="0"/>
              </a:rPr>
              <a:t> </a:t>
            </a:r>
            <a:r>
              <a:rPr lang="cs-CZ" i="1" dirty="0" err="1" smtClean="0">
                <a:latin typeface="Book Antiqua" pitchFamily="18" charset="0"/>
              </a:rPr>
              <a:t>sistema</a:t>
            </a:r>
            <a:r>
              <a:rPr lang="cs-CZ" i="1" dirty="0" smtClean="0">
                <a:latin typeface="Book Antiqua" pitchFamily="18" charset="0"/>
              </a:rPr>
              <a:t> </a:t>
            </a:r>
            <a:r>
              <a:rPr lang="cs-CZ" i="1" dirty="0" err="1" smtClean="0">
                <a:latin typeface="Book Antiqua" pitchFamily="18" charset="0"/>
              </a:rPr>
              <a:t>médico</a:t>
            </a:r>
            <a:r>
              <a:rPr lang="cs-CZ" i="1" dirty="0" smtClean="0">
                <a:latin typeface="Book Antiqua" pitchFamily="18" charset="0"/>
              </a:rPr>
              <a:t> </a:t>
            </a:r>
            <a:r>
              <a:rPr lang="cs-CZ" i="1" dirty="0" err="1" smtClean="0">
                <a:latin typeface="Book Antiqua" pitchFamily="18" charset="0"/>
              </a:rPr>
              <a:t>nahua</a:t>
            </a:r>
            <a:r>
              <a:rPr lang="cs-CZ" i="1" dirty="0" smtClean="0">
                <a:latin typeface="Book Antiqua" pitchFamily="18" charset="0"/>
              </a:rPr>
              <a:t> de la Sierra de </a:t>
            </a:r>
            <a:r>
              <a:rPr lang="cs-CZ" i="1" dirty="0" err="1" smtClean="0">
                <a:latin typeface="Book Antiqua" pitchFamily="18" charset="0"/>
              </a:rPr>
              <a:t>Texcoco</a:t>
            </a:r>
            <a:r>
              <a:rPr lang="cs-CZ" dirty="0" smtClean="0">
                <a:latin typeface="Book Antiqua" pitchFamily="18" charset="0"/>
              </a:rPr>
              <a:t>. </a:t>
            </a:r>
            <a:r>
              <a:rPr lang="cs-CZ" dirty="0" err="1" smtClean="0">
                <a:latin typeface="Book Antiqua" pitchFamily="18" charset="0"/>
              </a:rPr>
              <a:t>Una</a:t>
            </a:r>
            <a:r>
              <a:rPr lang="cs-CZ" dirty="0" smtClean="0">
                <a:latin typeface="Book Antiqua" pitchFamily="18" charset="0"/>
              </a:rPr>
              <a:t> </a:t>
            </a:r>
            <a:r>
              <a:rPr lang="cs-CZ" dirty="0" err="1" smtClean="0">
                <a:latin typeface="Book Antiqua" pitchFamily="18" charset="0"/>
              </a:rPr>
              <a:t>aproximación</a:t>
            </a:r>
            <a:r>
              <a:rPr lang="cs-CZ" dirty="0" smtClean="0">
                <a:latin typeface="Book Antiqua" pitchFamily="18" charset="0"/>
              </a:rPr>
              <a:t>. </a:t>
            </a:r>
            <a:r>
              <a:rPr lang="cs-CZ" dirty="0" err="1" smtClean="0">
                <a:latin typeface="Book Antiqua" pitchFamily="18" charset="0"/>
              </a:rPr>
              <a:t>Revista</a:t>
            </a:r>
            <a:r>
              <a:rPr lang="cs-CZ" dirty="0" smtClean="0">
                <a:latin typeface="Book Antiqua" pitchFamily="18" charset="0"/>
              </a:rPr>
              <a:t> </a:t>
            </a:r>
            <a:r>
              <a:rPr lang="cs-CZ" dirty="0" err="1" smtClean="0">
                <a:latin typeface="Book Antiqua" pitchFamily="18" charset="0"/>
              </a:rPr>
              <a:t>Española</a:t>
            </a:r>
            <a:r>
              <a:rPr lang="cs-CZ" dirty="0" smtClean="0">
                <a:latin typeface="Book Antiqua" pitchFamily="18" charset="0"/>
              </a:rPr>
              <a:t> de </a:t>
            </a:r>
            <a:r>
              <a:rPr lang="cs-CZ" dirty="0" err="1" smtClean="0">
                <a:latin typeface="Book Antiqua" pitchFamily="18" charset="0"/>
              </a:rPr>
              <a:t>Antropología</a:t>
            </a:r>
            <a:r>
              <a:rPr lang="cs-CZ" dirty="0" smtClean="0">
                <a:latin typeface="Book Antiqua" pitchFamily="18" charset="0"/>
              </a:rPr>
              <a:t> </a:t>
            </a:r>
            <a:r>
              <a:rPr lang="cs-CZ" dirty="0" err="1" smtClean="0">
                <a:latin typeface="Book Antiqua" pitchFamily="18" charset="0"/>
              </a:rPr>
              <a:t>Americana</a:t>
            </a:r>
            <a:r>
              <a:rPr lang="cs-CZ" dirty="0" smtClean="0">
                <a:latin typeface="Book Antiqua" pitchFamily="18" charset="0"/>
              </a:rPr>
              <a:t>.</a:t>
            </a:r>
            <a:r>
              <a:rPr lang="cs-CZ" i="1" dirty="0" smtClean="0">
                <a:latin typeface="Book Antiqua" pitchFamily="18" charset="0"/>
              </a:rPr>
              <a:t> </a:t>
            </a:r>
            <a:r>
              <a:rPr lang="cs-CZ" dirty="0" smtClean="0">
                <a:latin typeface="Book Antiqua" pitchFamily="18" charset="0"/>
              </a:rPr>
              <a:t>2012, vol. 42, </a:t>
            </a:r>
            <a:r>
              <a:rPr lang="en-US" dirty="0" smtClean="0">
                <a:latin typeface="Book Antiqua" pitchFamily="18" charset="0"/>
              </a:rPr>
              <a:t>        </a:t>
            </a:r>
            <a:r>
              <a:rPr lang="cs-CZ" dirty="0" err="1" smtClean="0">
                <a:latin typeface="Book Antiqua" pitchFamily="18" charset="0"/>
              </a:rPr>
              <a:t>núm</a:t>
            </a:r>
            <a:r>
              <a:rPr lang="cs-CZ" dirty="0" smtClean="0">
                <a:latin typeface="Book Antiqua" pitchFamily="18" charset="0"/>
              </a:rPr>
              <a:t>. 1, 243-266. </a:t>
            </a:r>
            <a:endParaRPr lang="cs-CZ" dirty="0" smtClean="0">
              <a:latin typeface="Book Antiqua" pitchFamily="18" charset="0"/>
            </a:endParaRPr>
          </a:p>
          <a:p>
            <a:r>
              <a:rPr lang="cs-CZ" dirty="0" smtClean="0">
                <a:latin typeface="Book Antiqua" pitchFamily="18" charset="0"/>
              </a:rPr>
              <a:t> </a:t>
            </a:r>
            <a:endParaRPr lang="cs-CZ" dirty="0" smtClean="0">
              <a:latin typeface="Book Antiqua" pitchFamily="18" charset="0"/>
            </a:endParaRPr>
          </a:p>
          <a:p>
            <a:r>
              <a:rPr lang="cs-CZ" dirty="0" err="1" smtClean="0">
                <a:latin typeface="Book Antiqua" pitchFamily="18" charset="0"/>
              </a:rPr>
              <a:t>Víctor</a:t>
            </a:r>
            <a:r>
              <a:rPr lang="cs-CZ" dirty="0" smtClean="0">
                <a:latin typeface="Book Antiqua" pitchFamily="18" charset="0"/>
              </a:rPr>
              <a:t> </a:t>
            </a:r>
            <a:r>
              <a:rPr lang="cs-CZ" dirty="0" err="1" smtClean="0">
                <a:latin typeface="Book Antiqua" pitchFamily="18" charset="0"/>
              </a:rPr>
              <a:t>Bascopé</a:t>
            </a:r>
            <a:r>
              <a:rPr lang="cs-CZ" dirty="0" smtClean="0">
                <a:latin typeface="Book Antiqua" pitchFamily="18" charset="0"/>
              </a:rPr>
              <a:t> </a:t>
            </a:r>
            <a:r>
              <a:rPr lang="cs-CZ" dirty="0" err="1" smtClean="0">
                <a:latin typeface="Book Antiqua" pitchFamily="18" charset="0"/>
              </a:rPr>
              <a:t>Caero</a:t>
            </a:r>
            <a:r>
              <a:rPr lang="cs-CZ" dirty="0" smtClean="0">
                <a:latin typeface="Book Antiqua" pitchFamily="18" charset="0"/>
              </a:rPr>
              <a:t>, </a:t>
            </a:r>
            <a:r>
              <a:rPr lang="cs-CZ" i="1" dirty="0" smtClean="0">
                <a:latin typeface="Book Antiqua" pitchFamily="18" charset="0"/>
              </a:rPr>
              <a:t>El </a:t>
            </a:r>
            <a:r>
              <a:rPr lang="cs-CZ" i="1" dirty="0" err="1" smtClean="0">
                <a:latin typeface="Book Antiqua" pitchFamily="18" charset="0"/>
              </a:rPr>
              <a:t>Sentido</a:t>
            </a:r>
            <a:r>
              <a:rPr lang="cs-CZ" i="1" dirty="0" smtClean="0">
                <a:latin typeface="Book Antiqua" pitchFamily="18" charset="0"/>
              </a:rPr>
              <a:t> de la </a:t>
            </a:r>
            <a:r>
              <a:rPr lang="cs-CZ" i="1" dirty="0" err="1" smtClean="0">
                <a:latin typeface="Book Antiqua" pitchFamily="18" charset="0"/>
              </a:rPr>
              <a:t>Muerte</a:t>
            </a:r>
            <a:r>
              <a:rPr lang="cs-CZ" i="1" dirty="0" smtClean="0">
                <a:latin typeface="Book Antiqua" pitchFamily="18" charset="0"/>
              </a:rPr>
              <a:t> </a:t>
            </a:r>
            <a:r>
              <a:rPr lang="cs-CZ" i="1" dirty="0" err="1" smtClean="0">
                <a:latin typeface="Book Antiqua" pitchFamily="18" charset="0"/>
              </a:rPr>
              <a:t>em</a:t>
            </a:r>
            <a:r>
              <a:rPr lang="cs-CZ" i="1" dirty="0" smtClean="0">
                <a:latin typeface="Book Antiqua" pitchFamily="18" charset="0"/>
              </a:rPr>
              <a:t> la </a:t>
            </a:r>
            <a:r>
              <a:rPr lang="cs-CZ" i="1" dirty="0" err="1" smtClean="0">
                <a:latin typeface="Book Antiqua" pitchFamily="18" charset="0"/>
              </a:rPr>
              <a:t>Cosmovisión</a:t>
            </a:r>
            <a:r>
              <a:rPr lang="cs-CZ" i="1" dirty="0" smtClean="0">
                <a:latin typeface="Book Antiqua" pitchFamily="18" charset="0"/>
              </a:rPr>
              <a:t> Andina: El </a:t>
            </a:r>
            <a:r>
              <a:rPr lang="cs-CZ" i="1" dirty="0" err="1" smtClean="0">
                <a:latin typeface="Book Antiqua" pitchFamily="18" charset="0"/>
              </a:rPr>
              <a:t>Caso</a:t>
            </a:r>
            <a:r>
              <a:rPr lang="cs-CZ" i="1" dirty="0" smtClean="0">
                <a:latin typeface="Book Antiqua" pitchFamily="18" charset="0"/>
              </a:rPr>
              <a:t> de los </a:t>
            </a:r>
            <a:r>
              <a:rPr lang="cs-CZ" i="1" dirty="0" err="1" smtClean="0">
                <a:latin typeface="Book Antiqua" pitchFamily="18" charset="0"/>
              </a:rPr>
              <a:t>Valles</a:t>
            </a:r>
            <a:r>
              <a:rPr lang="cs-CZ" i="1" dirty="0" smtClean="0">
                <a:latin typeface="Book Antiqua" pitchFamily="18" charset="0"/>
              </a:rPr>
              <a:t> </a:t>
            </a:r>
            <a:r>
              <a:rPr lang="cs-CZ" i="1" dirty="0" err="1" smtClean="0">
                <a:latin typeface="Book Antiqua" pitchFamily="18" charset="0"/>
              </a:rPr>
              <a:t>Andinos</a:t>
            </a:r>
            <a:r>
              <a:rPr lang="cs-CZ" i="1" dirty="0" smtClean="0">
                <a:latin typeface="Book Antiqua" pitchFamily="18" charset="0"/>
              </a:rPr>
              <a:t> de </a:t>
            </a:r>
            <a:r>
              <a:rPr lang="cs-CZ" i="1" dirty="0" err="1" smtClean="0">
                <a:latin typeface="Book Antiqua" pitchFamily="18" charset="0"/>
              </a:rPr>
              <a:t>Cochabamba</a:t>
            </a:r>
            <a:r>
              <a:rPr lang="cs-CZ" i="1" dirty="0" smtClean="0">
                <a:latin typeface="Book Antiqua" pitchFamily="18" charset="0"/>
              </a:rPr>
              <a:t>, </a:t>
            </a:r>
            <a:r>
              <a:rPr lang="cs-CZ" dirty="0" smtClean="0">
                <a:latin typeface="Book Antiqua" pitchFamily="18" charset="0"/>
              </a:rPr>
              <a:t>2000, </a:t>
            </a:r>
            <a:r>
              <a:rPr lang="cs-CZ" dirty="0" err="1" smtClean="0">
                <a:latin typeface="Book Antiqua" pitchFamily="18" charset="0"/>
              </a:rPr>
              <a:t>Cochabamba</a:t>
            </a:r>
            <a:r>
              <a:rPr lang="cs-CZ" dirty="0" smtClean="0">
                <a:latin typeface="Book Antiqua" pitchFamily="18" charset="0"/>
              </a:rPr>
              <a:t>, </a:t>
            </a:r>
            <a:r>
              <a:rPr lang="cs-CZ" dirty="0" err="1" smtClean="0">
                <a:latin typeface="Book Antiqua" pitchFamily="18" charset="0"/>
              </a:rPr>
              <a:t>Bolivia</a:t>
            </a:r>
            <a:r>
              <a:rPr lang="cs-CZ" dirty="0" smtClean="0">
                <a:latin typeface="Book Antiqua" pitchFamily="18" charset="0"/>
              </a:rPr>
              <a:t>. </a:t>
            </a:r>
            <a:endParaRPr lang="en-US" dirty="0" smtClean="0">
              <a:latin typeface="Book Antiqua" pitchFamily="18" charset="0"/>
            </a:endParaRPr>
          </a:p>
          <a:p>
            <a:endParaRPr lang="cs-CZ" dirty="0" smtClean="0">
              <a:latin typeface="Book Antiqua" pitchFamily="18" charset="0"/>
            </a:endParaRPr>
          </a:p>
          <a:p>
            <a:r>
              <a:rPr lang="es-ES" i="1" dirty="0" smtClean="0">
                <a:latin typeface="Book Antiqua" pitchFamily="18" charset="0"/>
              </a:rPr>
              <a:t>Léxico de la Lengua Namtrik de Totoró</a:t>
            </a:r>
            <a:r>
              <a:rPr lang="es-ES" dirty="0" smtClean="0">
                <a:latin typeface="Book Antiqua" pitchFamily="18" charset="0"/>
              </a:rPr>
              <a:t>, </a:t>
            </a:r>
            <a:r>
              <a:rPr lang="cs-CZ" dirty="0" err="1" smtClean="0">
                <a:latin typeface="Book Antiqua" pitchFamily="18" charset="0"/>
              </a:rPr>
              <a:t>Comunidad</a:t>
            </a:r>
            <a:r>
              <a:rPr lang="cs-CZ" dirty="0" smtClean="0">
                <a:latin typeface="Book Antiqua" pitchFamily="18" charset="0"/>
              </a:rPr>
              <a:t> </a:t>
            </a:r>
            <a:r>
              <a:rPr lang="cs-CZ" dirty="0" err="1" smtClean="0">
                <a:latin typeface="Book Antiqua" pitchFamily="18" charset="0"/>
              </a:rPr>
              <a:t>del</a:t>
            </a:r>
            <a:r>
              <a:rPr lang="cs-CZ" dirty="0" smtClean="0">
                <a:latin typeface="Book Antiqua" pitchFamily="18" charset="0"/>
              </a:rPr>
              <a:t> </a:t>
            </a:r>
            <a:r>
              <a:rPr lang="cs-CZ" dirty="0" err="1" smtClean="0">
                <a:latin typeface="Book Antiqua" pitchFamily="18" charset="0"/>
              </a:rPr>
              <a:t>Resguardo</a:t>
            </a:r>
            <a:r>
              <a:rPr lang="cs-CZ" dirty="0" smtClean="0">
                <a:latin typeface="Book Antiqua" pitchFamily="18" charset="0"/>
              </a:rPr>
              <a:t> </a:t>
            </a:r>
            <a:r>
              <a:rPr lang="cs-CZ" dirty="0" err="1" smtClean="0">
                <a:latin typeface="Book Antiqua" pitchFamily="18" charset="0"/>
              </a:rPr>
              <a:t>Indígena</a:t>
            </a:r>
            <a:r>
              <a:rPr lang="cs-CZ" dirty="0" smtClean="0">
                <a:latin typeface="Book Antiqua" pitchFamily="18" charset="0"/>
              </a:rPr>
              <a:t> de </a:t>
            </a:r>
            <a:r>
              <a:rPr lang="cs-CZ" dirty="0" err="1" smtClean="0">
                <a:latin typeface="Book Antiqua" pitchFamily="18" charset="0"/>
              </a:rPr>
              <a:t>Totoró</a:t>
            </a:r>
            <a:r>
              <a:rPr lang="cs-CZ" dirty="0" smtClean="0">
                <a:latin typeface="Book Antiqua" pitchFamily="18" charset="0"/>
              </a:rPr>
              <a:t>.</a:t>
            </a:r>
            <a:endParaRPr lang="cs-CZ" dirty="0" smtClean="0">
              <a:latin typeface="Book Antiqua" pitchFamily="18" charset="0"/>
            </a:endParaRPr>
          </a:p>
          <a:p>
            <a:r>
              <a:rPr lang="cs-CZ" dirty="0" err="1" smtClean="0">
                <a:latin typeface="Book Antiqua" pitchFamily="18" charset="0"/>
              </a:rPr>
              <a:t>Primera</a:t>
            </a:r>
            <a:r>
              <a:rPr lang="cs-CZ" dirty="0" smtClean="0">
                <a:latin typeface="Book Antiqua" pitchFamily="18" charset="0"/>
              </a:rPr>
              <a:t> </a:t>
            </a:r>
            <a:r>
              <a:rPr lang="cs-CZ" dirty="0" err="1" smtClean="0">
                <a:latin typeface="Book Antiqua" pitchFamily="18" charset="0"/>
              </a:rPr>
              <a:t>edición</a:t>
            </a:r>
            <a:r>
              <a:rPr lang="cs-CZ" dirty="0" smtClean="0">
                <a:latin typeface="Book Antiqua" pitchFamily="18" charset="0"/>
              </a:rPr>
              <a:t>. 2009. </a:t>
            </a:r>
            <a:r>
              <a:rPr lang="es-ES" dirty="0" smtClean="0">
                <a:latin typeface="Book Antiqua" pitchFamily="18" charset="0"/>
              </a:rPr>
              <a:t>Totoró. Colombia.  Lilia Triviño Garzón, Algunas particularidades de los verbos de posición en la lengua guambiana, 2004-2005, Universidad del Cauca. </a:t>
            </a:r>
            <a:r>
              <a:rPr lang="cs-CZ" dirty="0" smtClean="0">
                <a:latin typeface="Book Antiqua" pitchFamily="18" charset="0"/>
              </a:rPr>
              <a:t> </a:t>
            </a:r>
            <a:endParaRPr lang="cs-CZ" dirty="0" smtClean="0">
              <a:latin typeface="Book Antiqua" pitchFamily="18" charset="0"/>
            </a:endParaRPr>
          </a:p>
          <a:p>
            <a:r>
              <a:rPr lang="cs-CZ" dirty="0" smtClean="0">
                <a:latin typeface="Book Antiqua" pitchFamily="18" charset="0"/>
              </a:rPr>
              <a:t> </a:t>
            </a:r>
            <a:endParaRPr lang="cs-CZ" dirty="0" smtClean="0">
              <a:latin typeface="Book Antiqua" pitchFamily="18" charset="0"/>
            </a:endParaRPr>
          </a:p>
          <a:p>
            <a:r>
              <a:rPr lang="en-GB" dirty="0" smtClean="0">
                <a:latin typeface="Book Antiqua" pitchFamily="18" charset="0"/>
              </a:rPr>
              <a:t> </a:t>
            </a:r>
            <a:endParaRPr lang="cs-CZ" dirty="0" smtClean="0">
              <a:latin typeface="Book Antiqua" pitchFamily="18" charset="0"/>
            </a:endParaRPr>
          </a:p>
          <a:p>
            <a:endParaRPr lang="cs-CZ"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51000"/>
            <a:lum/>
          </a:blip>
          <a:srcRect/>
          <a:stretch>
            <a:fillRect/>
          </a:stretch>
        </a:blipFill>
        <a:effectLst/>
      </p:bgPr>
    </p:bg>
    <p:spTree>
      <p:nvGrpSpPr>
        <p:cNvPr id="1" name=""/>
        <p:cNvGrpSpPr/>
        <p:nvPr/>
      </p:nvGrpSpPr>
      <p:grpSpPr>
        <a:xfrm>
          <a:off x="0" y="0"/>
          <a:ext cx="0" cy="0"/>
          <a:chOff x="0" y="0"/>
          <a:chExt cx="0" cy="0"/>
        </a:xfrm>
      </p:grpSpPr>
      <p:pic>
        <p:nvPicPr>
          <p:cNvPr id="2" name="Obrázek 1" descr="village.png"/>
          <p:cNvPicPr>
            <a:picLocks noChangeAspect="1"/>
          </p:cNvPicPr>
          <p:nvPr/>
        </p:nvPicPr>
        <p:blipFill>
          <a:blip r:embed="rId2"/>
          <a:stretch>
            <a:fillRect/>
          </a:stretch>
        </p:blipFill>
        <p:spPr>
          <a:xfrm>
            <a:off x="0" y="0"/>
            <a:ext cx="5072066" cy="6858000"/>
          </a:xfrm>
          <a:prstGeom prst="rect">
            <a:avLst/>
          </a:prstGeom>
        </p:spPr>
      </p:pic>
      <p:sp>
        <p:nvSpPr>
          <p:cNvPr id="3" name="TextovéPole 2"/>
          <p:cNvSpPr txBox="1"/>
          <p:nvPr/>
        </p:nvSpPr>
        <p:spPr>
          <a:xfrm>
            <a:off x="5572132" y="3714752"/>
            <a:ext cx="2786082" cy="830997"/>
          </a:xfrm>
          <a:prstGeom prst="rect">
            <a:avLst/>
          </a:prstGeom>
          <a:noFill/>
        </p:spPr>
        <p:txBody>
          <a:bodyPr wrap="square" rtlCol="0">
            <a:spAutoFit/>
          </a:bodyPr>
          <a:lstStyle/>
          <a:p>
            <a:r>
              <a:rPr lang="cs-CZ" sz="2400" dirty="0" smtClean="0">
                <a:latin typeface="Comic Sans MS" panose="030F0702030302020204" pitchFamily="66" charset="0"/>
              </a:rPr>
              <a:t>In case </a:t>
            </a:r>
            <a:r>
              <a:rPr lang="en-US" sz="2400" dirty="0" smtClean="0">
                <a:latin typeface="Comic Sans MS" panose="030F0702030302020204" pitchFamily="66" charset="0"/>
              </a:rPr>
              <a:t>you want more…</a:t>
            </a:r>
            <a:endParaRPr lang="cs-CZ" sz="2400" dirty="0">
              <a:latin typeface="Comic Sans MS" panose="030F0702030302020204"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říšera\Desktop\map silvia.PNG"/>
          <p:cNvPicPr>
            <a:picLocks noChangeAspect="1" noChangeArrowheads="1"/>
          </p:cNvPicPr>
          <p:nvPr/>
        </p:nvPicPr>
        <p:blipFill>
          <a:blip r:embed="rId1"/>
          <a:srcRect/>
          <a:stretch>
            <a:fillRect/>
          </a:stretch>
        </p:blipFill>
        <p:spPr bwMode="auto">
          <a:xfrm>
            <a:off x="0" y="920512"/>
            <a:ext cx="9144000" cy="5937489"/>
          </a:xfrm>
          <a:prstGeom prst="rect">
            <a:avLst/>
          </a:prstGeom>
          <a:noFill/>
        </p:spPr>
      </p:pic>
      <p:sp>
        <p:nvSpPr>
          <p:cNvPr id="4" name="TextovéPole 3"/>
          <p:cNvSpPr txBox="1"/>
          <p:nvPr/>
        </p:nvSpPr>
        <p:spPr>
          <a:xfrm>
            <a:off x="0" y="0"/>
            <a:ext cx="4572000" cy="1200329"/>
          </a:xfrm>
          <a:prstGeom prst="rect">
            <a:avLst/>
          </a:prstGeom>
          <a:solidFill>
            <a:schemeClr val="bg2"/>
          </a:solidFill>
        </p:spPr>
        <p:txBody>
          <a:bodyPr wrap="square" rtlCol="0">
            <a:spAutoFit/>
          </a:bodyPr>
          <a:lstStyle/>
          <a:p>
            <a:r>
              <a:rPr lang="en-US" sz="2400" dirty="0" err="1" smtClean="0">
                <a:latin typeface="Book Antiqua" pitchFamily="18" charset="0"/>
              </a:rPr>
              <a:t>Municipio</a:t>
            </a:r>
            <a:r>
              <a:rPr lang="en-US" sz="2400" dirty="0" smtClean="0">
                <a:latin typeface="Book Antiqua" pitchFamily="18" charset="0"/>
              </a:rPr>
              <a:t> Silvia:</a:t>
            </a:r>
            <a:endParaRPr lang="en-US" sz="2400" dirty="0" smtClean="0">
              <a:latin typeface="Book Antiqua" pitchFamily="18" charset="0"/>
            </a:endParaRPr>
          </a:p>
          <a:p>
            <a:r>
              <a:rPr lang="en-US" sz="2400" dirty="0" smtClean="0">
                <a:latin typeface="Book Antiqua" pitchFamily="18" charset="0"/>
              </a:rPr>
              <a:t>Population about 32 000 people</a:t>
            </a:r>
            <a:endParaRPr lang="en-US" sz="2400" dirty="0" smtClean="0">
              <a:latin typeface="Book Antiqua" pitchFamily="18" charset="0"/>
            </a:endParaRPr>
          </a:p>
          <a:p>
            <a:r>
              <a:rPr lang="en-US" sz="2400" dirty="0" smtClean="0">
                <a:latin typeface="Book Antiqua" pitchFamily="18" charset="0"/>
              </a:rPr>
              <a:t>Average altitude: 2 800 m.</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0180.JPG"/>
          <p:cNvPicPr>
            <a:picLocks noChangeAspect="1"/>
          </p:cNvPicPr>
          <p:nvPr/>
        </p:nvPicPr>
        <p:blipFill>
          <a:blip r:embed="rId1" cstate="print"/>
          <a:stretch>
            <a:fillRect/>
          </a:stretch>
        </p:blipFill>
        <p:spPr>
          <a:xfrm>
            <a:off x="0" y="0"/>
            <a:ext cx="5715008" cy="4286256"/>
          </a:xfrm>
          <a:prstGeom prst="rect">
            <a:avLst/>
          </a:prstGeom>
        </p:spPr>
      </p:pic>
      <p:pic>
        <p:nvPicPr>
          <p:cNvPr id="3" name="Obrázek 2" descr="IMG_3915.JPG"/>
          <p:cNvPicPr>
            <a:picLocks noChangeAspect="1"/>
          </p:cNvPicPr>
          <p:nvPr/>
        </p:nvPicPr>
        <p:blipFill>
          <a:blip r:embed="rId2" cstate="print"/>
          <a:stretch>
            <a:fillRect/>
          </a:stretch>
        </p:blipFill>
        <p:spPr>
          <a:xfrm>
            <a:off x="4667251" y="0"/>
            <a:ext cx="4476749" cy="3357562"/>
          </a:xfrm>
          <a:prstGeom prst="rect">
            <a:avLst/>
          </a:prstGeom>
        </p:spPr>
      </p:pic>
      <p:pic>
        <p:nvPicPr>
          <p:cNvPr id="4" name="Obrázek 3" descr="IMG_0869.JPG"/>
          <p:cNvPicPr>
            <a:picLocks noChangeAspect="1"/>
          </p:cNvPicPr>
          <p:nvPr/>
        </p:nvPicPr>
        <p:blipFill>
          <a:blip r:embed="rId3" cstate="print"/>
          <a:stretch>
            <a:fillRect/>
          </a:stretch>
        </p:blipFill>
        <p:spPr>
          <a:xfrm>
            <a:off x="4429123" y="3321843"/>
            <a:ext cx="4714877" cy="3536157"/>
          </a:xfrm>
          <a:prstGeom prst="rect">
            <a:avLst/>
          </a:prstGeom>
        </p:spPr>
      </p:pic>
      <p:pic>
        <p:nvPicPr>
          <p:cNvPr id="6" name="Obrázek 5" descr="P5110672.JPG"/>
          <p:cNvPicPr>
            <a:picLocks noChangeAspect="1"/>
          </p:cNvPicPr>
          <p:nvPr/>
        </p:nvPicPr>
        <p:blipFill>
          <a:blip r:embed="rId4" cstate="print"/>
          <a:stretch>
            <a:fillRect/>
          </a:stretch>
        </p:blipFill>
        <p:spPr>
          <a:xfrm>
            <a:off x="0" y="3482578"/>
            <a:ext cx="4500562" cy="3375422"/>
          </a:xfrm>
          <a:prstGeom prst="rect">
            <a:avLst/>
          </a:prstGeom>
        </p:spPr>
      </p:pic>
      <p:sp>
        <p:nvSpPr>
          <p:cNvPr id="9" name="TextovéPole 8"/>
          <p:cNvSpPr txBox="1"/>
          <p:nvPr/>
        </p:nvSpPr>
        <p:spPr>
          <a:xfrm>
            <a:off x="285720" y="571480"/>
            <a:ext cx="8358246" cy="461665"/>
          </a:xfrm>
          <a:prstGeom prst="rect">
            <a:avLst/>
          </a:prstGeom>
          <a:noFill/>
        </p:spPr>
        <p:txBody>
          <a:bodyPr wrap="square" rtlCol="0">
            <a:spAutoFit/>
          </a:bodyPr>
          <a:lstStyle/>
          <a:p>
            <a:r>
              <a:rPr lang="en-US" sz="2400" dirty="0" smtClean="0">
                <a:latin typeface="Book Antiqua" pitchFamily="18" charset="0"/>
              </a:rPr>
              <a:t>Typical countryside</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4000"/>
            <a:lum/>
          </a:blip>
          <a:srcRect/>
          <a:tile tx="0" ty="0" sx="100000" sy="100000" flip="none" algn="tl"/>
        </a:blipFill>
        <a:effectLst/>
      </p:bgPr>
    </p:bg>
    <p:spTree>
      <p:nvGrpSpPr>
        <p:cNvPr id="1" name=""/>
        <p:cNvGrpSpPr/>
        <p:nvPr/>
      </p:nvGrpSpPr>
      <p:grpSpPr>
        <a:xfrm>
          <a:off x="0" y="0"/>
          <a:ext cx="0" cy="0"/>
          <a:chOff x="0" y="0"/>
          <a:chExt cx="0" cy="0"/>
        </a:xfrm>
      </p:grpSpPr>
      <p:pic>
        <p:nvPicPr>
          <p:cNvPr id="2" name="Obrázek 1" descr="http://www.luguiva.net/admin/imagenes/01Laguna-Abejorro20120911093800.jpg"/>
          <p:cNvPicPr/>
          <p:nvPr/>
        </p:nvPicPr>
        <p:blipFill>
          <a:blip r:embed="rId2"/>
          <a:srcRect/>
          <a:stretch>
            <a:fillRect/>
          </a:stretch>
        </p:blipFill>
        <p:spPr bwMode="auto">
          <a:xfrm>
            <a:off x="3571868" y="2857496"/>
            <a:ext cx="5572132" cy="4000504"/>
          </a:xfrm>
          <a:prstGeom prst="rect">
            <a:avLst/>
          </a:prstGeom>
          <a:noFill/>
          <a:ln w="9525">
            <a:noFill/>
            <a:miter lim="800000"/>
            <a:headEnd/>
            <a:tailEnd/>
          </a:ln>
        </p:spPr>
      </p:pic>
      <p:pic>
        <p:nvPicPr>
          <p:cNvPr id="3" name="Obrázek 2" descr="IMG_0247.JPG"/>
          <p:cNvPicPr>
            <a:picLocks noChangeAspect="1"/>
          </p:cNvPicPr>
          <p:nvPr/>
        </p:nvPicPr>
        <p:blipFill>
          <a:blip r:embed="rId3" cstate="print"/>
          <a:stretch>
            <a:fillRect/>
          </a:stretch>
        </p:blipFill>
        <p:spPr>
          <a:xfrm>
            <a:off x="1" y="0"/>
            <a:ext cx="5214942" cy="3911206"/>
          </a:xfrm>
          <a:prstGeom prst="rect">
            <a:avLst/>
          </a:prstGeom>
        </p:spPr>
      </p:pic>
      <p:sp>
        <p:nvSpPr>
          <p:cNvPr id="4" name="TextovéPole 3"/>
          <p:cNvSpPr txBox="1"/>
          <p:nvPr/>
        </p:nvSpPr>
        <p:spPr>
          <a:xfrm>
            <a:off x="5214942" y="428604"/>
            <a:ext cx="3929058" cy="2308324"/>
          </a:xfrm>
          <a:prstGeom prst="rect">
            <a:avLst/>
          </a:prstGeom>
          <a:noFill/>
        </p:spPr>
        <p:txBody>
          <a:bodyPr wrap="square" rtlCol="0">
            <a:spAutoFit/>
          </a:bodyPr>
          <a:lstStyle/>
          <a:p>
            <a:r>
              <a:rPr lang="en-US" sz="2400" dirty="0" err="1" smtClean="0">
                <a:latin typeface="Book Antiqua" pitchFamily="18" charset="0"/>
              </a:rPr>
              <a:t>Páramos</a:t>
            </a:r>
            <a:r>
              <a:rPr lang="en-US" sz="2400" dirty="0" smtClean="0">
                <a:latin typeface="Book Antiqua" pitchFamily="18" charset="0"/>
              </a:rPr>
              <a:t>:</a:t>
            </a:r>
            <a:endParaRPr lang="en-US" sz="2400" dirty="0" smtClean="0">
              <a:latin typeface="Book Antiqua" pitchFamily="18" charset="0"/>
            </a:endParaRPr>
          </a:p>
          <a:p>
            <a:r>
              <a:rPr lang="en-US" sz="2000" dirty="0" smtClean="0">
                <a:latin typeface="Book Antiqua" pitchFamily="18" charset="0"/>
              </a:rPr>
              <a:t>alpine tundra ecosystems.</a:t>
            </a:r>
            <a:endParaRPr lang="en-US" sz="2000" dirty="0" smtClean="0">
              <a:latin typeface="Book Antiqua" pitchFamily="18" charset="0"/>
            </a:endParaRPr>
          </a:p>
          <a:p>
            <a:r>
              <a:rPr lang="en-US" sz="2000" dirty="0">
                <a:latin typeface="Book Antiqua" pitchFamily="18" charset="0"/>
              </a:rPr>
              <a:t>A</a:t>
            </a:r>
            <a:r>
              <a:rPr lang="en-US" sz="2000" dirty="0" smtClean="0">
                <a:latin typeface="Book Antiqua" pitchFamily="18" charset="0"/>
              </a:rPr>
              <a:t>ltitudes vary from 3000–4800 m. Areas of marshes, high-mountain plains and lakes.</a:t>
            </a:r>
            <a:endParaRPr lang="en-US" sz="2000" dirty="0" smtClean="0">
              <a:latin typeface="Book Antiqua" pitchFamily="18" charset="0"/>
            </a:endParaRPr>
          </a:p>
          <a:p>
            <a:r>
              <a:rPr lang="en-US" sz="2000" dirty="0" smtClean="0">
                <a:latin typeface="Book Antiqua" pitchFamily="18" charset="0"/>
              </a:rPr>
              <a:t>High rainfall and big temperature differences. </a:t>
            </a:r>
            <a:endParaRPr lang="cs-CZ" sz="2000" dirty="0">
              <a:latin typeface="Book Antiqua" pitchFamily="18" charset="0"/>
            </a:endParaRPr>
          </a:p>
        </p:txBody>
      </p:sp>
      <p:sp>
        <p:nvSpPr>
          <p:cNvPr id="5" name="TextovéPole 4"/>
          <p:cNvSpPr txBox="1"/>
          <p:nvPr/>
        </p:nvSpPr>
        <p:spPr>
          <a:xfrm>
            <a:off x="0" y="4357694"/>
            <a:ext cx="3571868" cy="1569660"/>
          </a:xfrm>
          <a:prstGeom prst="rect">
            <a:avLst/>
          </a:prstGeom>
          <a:noFill/>
        </p:spPr>
        <p:txBody>
          <a:bodyPr wrap="square" rtlCol="0">
            <a:spAutoFit/>
          </a:bodyPr>
          <a:lstStyle/>
          <a:p>
            <a:r>
              <a:rPr lang="en-US" sz="2400" dirty="0" smtClean="0">
                <a:latin typeface="Book Antiqua" pitchFamily="18" charset="0"/>
              </a:rPr>
              <a:t>Local tribes connect the area of </a:t>
            </a:r>
            <a:r>
              <a:rPr lang="en-US" sz="2400" i="1" dirty="0" err="1" smtClean="0">
                <a:latin typeface="Book Antiqua" pitchFamily="18" charset="0"/>
              </a:rPr>
              <a:t>páramos</a:t>
            </a:r>
            <a:r>
              <a:rPr lang="en-US" sz="2400" dirty="0" smtClean="0">
                <a:latin typeface="Book Antiqua" pitchFamily="18" charset="0"/>
              </a:rPr>
              <a:t> with </a:t>
            </a:r>
            <a:r>
              <a:rPr lang="en-US" sz="2400" i="1" dirty="0" err="1" smtClean="0">
                <a:latin typeface="Book Antiqua" pitchFamily="18" charset="0"/>
              </a:rPr>
              <a:t>Kansr</a:t>
            </a:r>
            <a:r>
              <a:rPr lang="cs-CZ" i="1" dirty="0" smtClean="0"/>
              <a:t>Ө</a:t>
            </a:r>
            <a:r>
              <a:rPr lang="en-US" sz="2400" dirty="0" smtClean="0">
                <a:latin typeface="Book Antiqua" pitchFamily="18" charset="0"/>
              </a:rPr>
              <a:t>, the realm of the dead. </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45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357158" y="117693"/>
            <a:ext cx="8501122" cy="6370975"/>
          </a:xfrm>
          <a:prstGeom prst="rect">
            <a:avLst/>
          </a:prstGeom>
          <a:noFill/>
        </p:spPr>
        <p:txBody>
          <a:bodyPr wrap="square" rtlCol="0">
            <a:spAutoFit/>
          </a:bodyPr>
          <a:lstStyle/>
          <a:p>
            <a:r>
              <a:rPr lang="en-US" sz="2400" b="1" dirty="0" smtClean="0">
                <a:latin typeface="Book Antiqua" pitchFamily="18" charset="0"/>
              </a:rPr>
              <a:t>Tribes in North East Cauca </a:t>
            </a:r>
            <a:r>
              <a:rPr lang="en-US" sz="2400" dirty="0" smtClean="0">
                <a:latin typeface="Book Antiqua" pitchFamily="18" charset="0"/>
              </a:rPr>
              <a:t>(“Mother of forests”): </a:t>
            </a:r>
            <a:endParaRPr lang="en-US" sz="2400" dirty="0" smtClean="0">
              <a:latin typeface="Book Antiqua" pitchFamily="18" charset="0"/>
            </a:endParaRPr>
          </a:p>
          <a:p>
            <a:endParaRPr lang="en-US" sz="2400" dirty="0" smtClean="0">
              <a:latin typeface="Book Antiqua" pitchFamily="18" charset="0"/>
            </a:endParaRPr>
          </a:p>
          <a:p>
            <a:r>
              <a:rPr lang="en-US" sz="2400" b="1" dirty="0" err="1" smtClean="0">
                <a:latin typeface="Book Antiqua" pitchFamily="18" charset="0"/>
              </a:rPr>
              <a:t>Misak</a:t>
            </a:r>
            <a:r>
              <a:rPr lang="en-US" sz="2400" dirty="0" smtClean="0">
                <a:latin typeface="Book Antiqua" pitchFamily="18" charset="0"/>
              </a:rPr>
              <a:t> (</a:t>
            </a:r>
            <a:r>
              <a:rPr lang="en-US" sz="2400" dirty="0" err="1" smtClean="0">
                <a:latin typeface="Book Antiqua" pitchFamily="18" charset="0"/>
              </a:rPr>
              <a:t>Guambianos</a:t>
            </a:r>
            <a:r>
              <a:rPr lang="en-US" sz="2400" dirty="0" smtClean="0">
                <a:latin typeface="Book Antiqua" pitchFamily="18" charset="0"/>
              </a:rPr>
              <a:t>)- language </a:t>
            </a:r>
            <a:r>
              <a:rPr lang="en-US" sz="2400" dirty="0" err="1" smtClean="0">
                <a:latin typeface="Book Antiqua" pitchFamily="18" charset="0"/>
              </a:rPr>
              <a:t>namuy</a:t>
            </a:r>
            <a:r>
              <a:rPr lang="en-US" sz="2400" dirty="0" smtClean="0">
                <a:latin typeface="Book Antiqua" pitchFamily="18" charset="0"/>
              </a:rPr>
              <a:t> </a:t>
            </a:r>
            <a:r>
              <a:rPr lang="en-US" sz="2400" dirty="0" err="1" smtClean="0">
                <a:latin typeface="Book Antiqua" pitchFamily="18" charset="0"/>
              </a:rPr>
              <a:t>wam</a:t>
            </a:r>
            <a:r>
              <a:rPr lang="en-US" sz="2400" dirty="0" smtClean="0">
                <a:latin typeface="Book Antiqua" pitchFamily="18" charset="0"/>
              </a:rPr>
              <a:t>                     (“our language”) or </a:t>
            </a:r>
            <a:r>
              <a:rPr lang="en-US" sz="2400" dirty="0" err="1" smtClean="0">
                <a:latin typeface="Book Antiqua" pitchFamily="18" charset="0"/>
              </a:rPr>
              <a:t>namtrik</a:t>
            </a:r>
            <a:r>
              <a:rPr lang="en-US" sz="2400" dirty="0" smtClean="0">
                <a:latin typeface="Book Antiqua" pitchFamily="18" charset="0"/>
              </a:rPr>
              <a:t>,  population about 20 000 people. They call themselves </a:t>
            </a:r>
            <a:r>
              <a:rPr lang="en-US" sz="2400" b="1" dirty="0" err="1" smtClean="0">
                <a:latin typeface="Book Antiqua" pitchFamily="18" charset="0"/>
              </a:rPr>
              <a:t>piurek</a:t>
            </a:r>
            <a:r>
              <a:rPr lang="en-US" sz="2400" dirty="0" smtClean="0">
                <a:latin typeface="Book Antiqua" pitchFamily="18" charset="0"/>
              </a:rPr>
              <a:t> “children of water”. </a:t>
            </a:r>
            <a:endParaRPr lang="en-US" sz="2400" dirty="0" smtClean="0">
              <a:latin typeface="Book Antiqua" pitchFamily="18" charset="0"/>
            </a:endParaRPr>
          </a:p>
          <a:p>
            <a:endParaRPr lang="en-US" sz="2400" dirty="0" smtClean="0">
              <a:latin typeface="Book Antiqua" pitchFamily="18" charset="0"/>
            </a:endParaRPr>
          </a:p>
          <a:p>
            <a:r>
              <a:rPr lang="en-US" sz="2400" b="1" dirty="0" err="1" smtClean="0">
                <a:latin typeface="Book Antiqua" pitchFamily="18" charset="0"/>
              </a:rPr>
              <a:t>Nasa</a:t>
            </a:r>
            <a:r>
              <a:rPr lang="en-US" sz="2400" dirty="0" smtClean="0">
                <a:latin typeface="Book Antiqua" pitchFamily="18" charset="0"/>
              </a:rPr>
              <a:t> (</a:t>
            </a:r>
            <a:r>
              <a:rPr lang="en-US" sz="2400" dirty="0" err="1" smtClean="0">
                <a:latin typeface="Book Antiqua" pitchFamily="18" charset="0"/>
              </a:rPr>
              <a:t>Paeces</a:t>
            </a:r>
            <a:r>
              <a:rPr lang="en-US" sz="2400" dirty="0" smtClean="0">
                <a:latin typeface="Book Antiqua" pitchFamily="18" charset="0"/>
              </a:rPr>
              <a:t>)- language </a:t>
            </a:r>
            <a:r>
              <a:rPr lang="en-US" sz="2400" dirty="0" err="1" smtClean="0">
                <a:latin typeface="Book Antiqua" pitchFamily="18" charset="0"/>
              </a:rPr>
              <a:t>nasa</a:t>
            </a:r>
            <a:r>
              <a:rPr lang="en-US" sz="2400" dirty="0" smtClean="0">
                <a:latin typeface="Book Antiqua" pitchFamily="18" charset="0"/>
              </a:rPr>
              <a:t> </a:t>
            </a:r>
            <a:r>
              <a:rPr lang="en-US" sz="2400" dirty="0" err="1" smtClean="0">
                <a:latin typeface="Book Antiqua" pitchFamily="18" charset="0"/>
              </a:rPr>
              <a:t>yuwe</a:t>
            </a:r>
            <a:r>
              <a:rPr lang="en-US" sz="2400" dirty="0" smtClean="0">
                <a:latin typeface="Book Antiqua" pitchFamily="18" charset="0"/>
              </a:rPr>
              <a:t>, population about        180 000 people. </a:t>
            </a:r>
            <a:endParaRPr lang="en-US" sz="2400" dirty="0" smtClean="0">
              <a:latin typeface="Book Antiqua" pitchFamily="18" charset="0"/>
            </a:endParaRPr>
          </a:p>
          <a:p>
            <a:endParaRPr lang="en-US" sz="2400" dirty="0" smtClean="0">
              <a:latin typeface="Book Antiqua" pitchFamily="18" charset="0"/>
            </a:endParaRPr>
          </a:p>
          <a:p>
            <a:r>
              <a:rPr lang="en-US" sz="2400" b="1" dirty="0" err="1" smtClean="0">
                <a:latin typeface="Book Antiqua" pitchFamily="18" charset="0"/>
              </a:rPr>
              <a:t>Coconuco</a:t>
            </a:r>
            <a:r>
              <a:rPr lang="en-US" sz="2400" dirty="0" smtClean="0">
                <a:latin typeface="Book Antiqua" pitchFamily="18" charset="0"/>
              </a:rPr>
              <a:t> – about 6000 people living in the </a:t>
            </a:r>
            <a:r>
              <a:rPr lang="cs-CZ" sz="2400" dirty="0" err="1" smtClean="0">
                <a:latin typeface="Book Antiqua" pitchFamily="18" charset="0"/>
              </a:rPr>
              <a:t>National</a:t>
            </a:r>
            <a:r>
              <a:rPr lang="cs-CZ" sz="2400" dirty="0" smtClean="0">
                <a:latin typeface="Book Antiqua" pitchFamily="18" charset="0"/>
              </a:rPr>
              <a:t> </a:t>
            </a:r>
            <a:r>
              <a:rPr lang="cs-CZ" sz="2400" dirty="0" err="1" smtClean="0">
                <a:latin typeface="Book Antiqua" pitchFamily="18" charset="0"/>
              </a:rPr>
              <a:t>Natural</a:t>
            </a:r>
            <a:r>
              <a:rPr lang="cs-CZ" sz="2400" dirty="0" smtClean="0">
                <a:latin typeface="Book Antiqua" pitchFamily="18" charset="0"/>
              </a:rPr>
              <a:t> Park</a:t>
            </a:r>
            <a:r>
              <a:rPr lang="en-US" sz="2400" dirty="0" smtClean="0">
                <a:latin typeface="Book Antiqua" pitchFamily="18" charset="0"/>
              </a:rPr>
              <a:t> </a:t>
            </a:r>
            <a:r>
              <a:rPr lang="cs-CZ" sz="2400" dirty="0" err="1" smtClean="0">
                <a:latin typeface="Book Antiqua" pitchFamily="18" charset="0"/>
              </a:rPr>
              <a:t>Puracé</a:t>
            </a:r>
            <a:r>
              <a:rPr lang="cs-CZ" sz="2400" dirty="0" smtClean="0">
                <a:latin typeface="Book Antiqua" pitchFamily="18" charset="0"/>
              </a:rPr>
              <a:t> </a:t>
            </a:r>
            <a:r>
              <a:rPr lang="en-US" sz="2400" dirty="0" smtClean="0">
                <a:latin typeface="Book Antiqua" pitchFamily="18" charset="0"/>
              </a:rPr>
              <a:t>.</a:t>
            </a:r>
            <a:endParaRPr lang="cs-CZ" sz="2400" dirty="0" smtClean="0">
              <a:latin typeface="Book Antiqua" pitchFamily="18" charset="0"/>
            </a:endParaRPr>
          </a:p>
          <a:p>
            <a:r>
              <a:rPr lang="en-US" sz="2400" dirty="0" smtClean="0">
                <a:latin typeface="Book Antiqua" pitchFamily="18" charset="0"/>
              </a:rPr>
              <a:t> </a:t>
            </a:r>
            <a:endParaRPr lang="en-US" sz="2400" dirty="0" smtClean="0">
              <a:latin typeface="Book Antiqua" pitchFamily="18" charset="0"/>
            </a:endParaRPr>
          </a:p>
          <a:p>
            <a:endParaRPr lang="en-US" sz="2400" b="1" dirty="0" smtClean="0">
              <a:latin typeface="Book Antiqua" pitchFamily="18" charset="0"/>
            </a:endParaRPr>
          </a:p>
          <a:p>
            <a:r>
              <a:rPr lang="en-US" sz="2400" dirty="0" smtClean="0">
                <a:latin typeface="Book Antiqua" pitchFamily="18" charset="0"/>
              </a:rPr>
              <a:t>The languages are of so called </a:t>
            </a:r>
            <a:r>
              <a:rPr lang="en-US" sz="2400" dirty="0" err="1" smtClean="0">
                <a:latin typeface="Book Antiqua" pitchFamily="18" charset="0"/>
              </a:rPr>
              <a:t>Barbacoan</a:t>
            </a:r>
            <a:r>
              <a:rPr lang="en-US" sz="2400" dirty="0" smtClean="0">
                <a:latin typeface="Book Antiqua" pitchFamily="18" charset="0"/>
              </a:rPr>
              <a:t> family spoken in Colombia and Ecuador. </a:t>
            </a:r>
            <a:endParaRPr lang="en-US" sz="2400" dirty="0" smtClean="0">
              <a:latin typeface="Book Antiqua" pitchFamily="18" charset="0"/>
            </a:endParaRPr>
          </a:p>
          <a:p>
            <a:r>
              <a:rPr lang="en-US" sz="2400" dirty="0" smtClean="0">
                <a:latin typeface="Book Antiqua" pitchFamily="18" charset="0"/>
              </a:rPr>
              <a:t>Probably related to </a:t>
            </a:r>
            <a:r>
              <a:rPr lang="en-US" sz="2400" dirty="0" err="1" smtClean="0">
                <a:latin typeface="Book Antiqua" pitchFamily="18" charset="0"/>
              </a:rPr>
              <a:t>Chibcha</a:t>
            </a:r>
            <a:r>
              <a:rPr lang="en-US" sz="2400" dirty="0" smtClean="0">
                <a:latin typeface="Book Antiqua" pitchFamily="18" charset="0"/>
              </a:rPr>
              <a:t> languages. </a:t>
            </a:r>
            <a:endParaRPr lang="en-US" sz="2400" dirty="0" smtClean="0">
              <a:latin typeface="Book Antiqua" pitchFamily="18" charset="0"/>
            </a:endParaRPr>
          </a:p>
          <a:p>
            <a:endParaRPr lang="cs-CZ" sz="24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PA290381.JPG"/>
          <p:cNvPicPr>
            <a:picLocks noChangeAspect="1"/>
          </p:cNvPicPr>
          <p:nvPr/>
        </p:nvPicPr>
        <p:blipFill>
          <a:blip r:embed="rId1" cstate="print"/>
          <a:stretch>
            <a:fillRect/>
          </a:stretch>
        </p:blipFill>
        <p:spPr>
          <a:xfrm>
            <a:off x="4381531" y="0"/>
            <a:ext cx="4762469" cy="3571852"/>
          </a:xfrm>
          <a:prstGeom prst="rect">
            <a:avLst/>
          </a:prstGeom>
        </p:spPr>
      </p:pic>
      <p:pic>
        <p:nvPicPr>
          <p:cNvPr id="4" name="Obrázek 3" descr="P5120810.JPG"/>
          <p:cNvPicPr>
            <a:picLocks noChangeAspect="1"/>
          </p:cNvPicPr>
          <p:nvPr/>
        </p:nvPicPr>
        <p:blipFill>
          <a:blip r:embed="rId2" cstate="print"/>
          <a:stretch>
            <a:fillRect/>
          </a:stretch>
        </p:blipFill>
        <p:spPr>
          <a:xfrm>
            <a:off x="0" y="3321843"/>
            <a:ext cx="4714876" cy="3536157"/>
          </a:xfrm>
          <a:prstGeom prst="rect">
            <a:avLst/>
          </a:prstGeom>
        </p:spPr>
      </p:pic>
      <p:pic>
        <p:nvPicPr>
          <p:cNvPr id="7" name="Obrázek 6" descr="IMG_0566.JPG"/>
          <p:cNvPicPr>
            <a:picLocks noChangeAspect="1"/>
          </p:cNvPicPr>
          <p:nvPr/>
        </p:nvPicPr>
        <p:blipFill>
          <a:blip r:embed="rId3" cstate="print"/>
          <a:stretch>
            <a:fillRect/>
          </a:stretch>
        </p:blipFill>
        <p:spPr>
          <a:xfrm>
            <a:off x="4500562" y="3375421"/>
            <a:ext cx="4643438" cy="3482579"/>
          </a:xfrm>
          <a:prstGeom prst="rect">
            <a:avLst/>
          </a:prstGeom>
        </p:spPr>
      </p:pic>
      <p:pic>
        <p:nvPicPr>
          <p:cNvPr id="8" name="Obrázek 7" descr="IMG_0577.JPG"/>
          <p:cNvPicPr>
            <a:picLocks noChangeAspect="1"/>
          </p:cNvPicPr>
          <p:nvPr/>
        </p:nvPicPr>
        <p:blipFill>
          <a:blip r:embed="rId4" cstate="print"/>
          <a:stretch>
            <a:fillRect/>
          </a:stretch>
        </p:blipFill>
        <p:spPr>
          <a:xfrm>
            <a:off x="0" y="1"/>
            <a:ext cx="4571998" cy="3428999"/>
          </a:xfrm>
          <a:prstGeom prst="rect">
            <a:avLst/>
          </a:prstGeom>
        </p:spPr>
      </p:pic>
      <p:sp>
        <p:nvSpPr>
          <p:cNvPr id="9" name="TextovéPole 8"/>
          <p:cNvSpPr txBox="1"/>
          <p:nvPr/>
        </p:nvSpPr>
        <p:spPr>
          <a:xfrm>
            <a:off x="0" y="0"/>
            <a:ext cx="4214810" cy="830997"/>
          </a:xfrm>
          <a:prstGeom prst="rect">
            <a:avLst/>
          </a:prstGeom>
          <a:noFill/>
        </p:spPr>
        <p:txBody>
          <a:bodyPr wrap="square" rtlCol="0">
            <a:spAutoFit/>
          </a:bodyPr>
          <a:lstStyle/>
          <a:p>
            <a:endParaRPr lang="en-US" sz="2400" dirty="0" smtClean="0">
              <a:latin typeface="Comic Sans MS" panose="030F0702030302020204" pitchFamily="66" charset="0"/>
            </a:endParaRPr>
          </a:p>
          <a:p>
            <a:endParaRPr lang="cs-CZ" sz="24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67000"/>
            <a:lum/>
          </a:blip>
          <a:srcRect/>
          <a:stretch>
            <a:fillRect t="-1000" b="-1000"/>
          </a:stretch>
        </a:blipFill>
        <a:effectLst/>
      </p:bgPr>
    </p:bg>
    <p:spTree>
      <p:nvGrpSpPr>
        <p:cNvPr id="1" name=""/>
        <p:cNvGrpSpPr/>
        <p:nvPr/>
      </p:nvGrpSpPr>
      <p:grpSpPr>
        <a:xfrm>
          <a:off x="0" y="0"/>
          <a:ext cx="0" cy="0"/>
          <a:chOff x="0" y="0"/>
          <a:chExt cx="0" cy="0"/>
        </a:xfrm>
      </p:grpSpPr>
      <p:pic>
        <p:nvPicPr>
          <p:cNvPr id="8" name="Obrázek 7" descr="b5b079ef1cc15417295acacf2b957248.jpg"/>
          <p:cNvPicPr>
            <a:picLocks noChangeAspect="1"/>
          </p:cNvPicPr>
          <p:nvPr/>
        </p:nvPicPr>
        <p:blipFill>
          <a:blip r:embed="rId2"/>
          <a:stretch>
            <a:fillRect/>
          </a:stretch>
        </p:blipFill>
        <p:spPr>
          <a:xfrm>
            <a:off x="0" y="1"/>
            <a:ext cx="3720895" cy="4500570"/>
          </a:xfrm>
          <a:prstGeom prst="rect">
            <a:avLst/>
          </a:prstGeom>
        </p:spPr>
      </p:pic>
      <p:pic>
        <p:nvPicPr>
          <p:cNvPr id="10" name="Obrázek 9" descr="popayan-tours.jpg"/>
          <p:cNvPicPr>
            <a:picLocks noChangeAspect="1"/>
          </p:cNvPicPr>
          <p:nvPr/>
        </p:nvPicPr>
        <p:blipFill>
          <a:blip r:embed="rId3"/>
          <a:stretch>
            <a:fillRect/>
          </a:stretch>
        </p:blipFill>
        <p:spPr>
          <a:xfrm>
            <a:off x="3714745" y="3245077"/>
            <a:ext cx="5429256" cy="3612923"/>
          </a:xfrm>
          <a:prstGeom prst="rect">
            <a:avLst/>
          </a:prstGeom>
        </p:spPr>
      </p:pic>
      <p:sp>
        <p:nvSpPr>
          <p:cNvPr id="11" name="TextovéPole 10"/>
          <p:cNvSpPr txBox="1"/>
          <p:nvPr/>
        </p:nvSpPr>
        <p:spPr>
          <a:xfrm>
            <a:off x="0" y="5214950"/>
            <a:ext cx="4357686" cy="830997"/>
          </a:xfrm>
          <a:prstGeom prst="rect">
            <a:avLst/>
          </a:prstGeom>
          <a:noFill/>
        </p:spPr>
        <p:txBody>
          <a:bodyPr wrap="square" rtlCol="0">
            <a:spAutoFit/>
          </a:bodyPr>
          <a:lstStyle/>
          <a:p>
            <a:r>
              <a:rPr lang="en-US" sz="2400" dirty="0" smtClean="0">
                <a:latin typeface="Book Antiqua" pitchFamily="18" charset="0"/>
              </a:rPr>
              <a:t>People of the </a:t>
            </a:r>
            <a:r>
              <a:rPr lang="en-US" sz="2400" dirty="0" err="1" smtClean="0">
                <a:latin typeface="Book Antiqua" pitchFamily="18" charset="0"/>
              </a:rPr>
              <a:t>Misak</a:t>
            </a:r>
            <a:r>
              <a:rPr lang="en-US" sz="2400" dirty="0" smtClean="0">
                <a:latin typeface="Book Antiqua" pitchFamily="18" charset="0"/>
              </a:rPr>
              <a:t> tribe</a:t>
            </a:r>
            <a:endParaRPr lang="en-US" sz="2400" dirty="0" smtClean="0">
              <a:latin typeface="Book Antiqua" pitchFamily="18" charset="0"/>
            </a:endParaRPr>
          </a:p>
          <a:p>
            <a:endParaRPr lang="cs-CZ" sz="2400" dirty="0">
              <a:latin typeface="Comic Sans MS" panose="030F0702030302020204" pitchFamily="66" charset="0"/>
            </a:endParaRPr>
          </a:p>
        </p:txBody>
      </p:sp>
      <p:pic>
        <p:nvPicPr>
          <p:cNvPr id="5" name="Obrázek 4" descr="nina-misak.jpg"/>
          <p:cNvPicPr>
            <a:picLocks noChangeAspect="1"/>
          </p:cNvPicPr>
          <p:nvPr/>
        </p:nvPicPr>
        <p:blipFill>
          <a:blip r:embed="rId4"/>
          <a:stretch>
            <a:fillRect/>
          </a:stretch>
        </p:blipFill>
        <p:spPr>
          <a:xfrm>
            <a:off x="3714744" y="0"/>
            <a:ext cx="5429256" cy="362402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13655</Words>
  <Application>WPS Presentation</Application>
  <PresentationFormat>Předvádění na obrazovce (4:3)</PresentationFormat>
  <Paragraphs>221</Paragraphs>
  <Slides>33</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33</vt:i4>
      </vt:variant>
    </vt:vector>
  </HeadingPairs>
  <TitlesOfParts>
    <vt:vector size="45" baseType="lpstr">
      <vt:lpstr>Arial</vt:lpstr>
      <vt:lpstr>SimSun</vt:lpstr>
      <vt:lpstr>Wingdings</vt:lpstr>
      <vt:lpstr>Book Antiqua</vt:lpstr>
      <vt:lpstr>Comic Sans MS</vt:lpstr>
      <vt:lpstr>Calibri</vt:lpstr>
      <vt:lpstr>Microsoft YaHei</vt:lpstr>
      <vt:lpstr>Arial Unicode MS</vt:lpstr>
      <vt:lpstr>Bookman Old Style</vt:lpstr>
      <vt:lpstr>Liberation Mono</vt:lpstr>
      <vt:lpstr>Cambria</vt:lpstr>
      <vt:lpstr>Motiv sady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příšera</dc:creator>
  <cp:lastModifiedBy>admin</cp:lastModifiedBy>
  <cp:revision>43</cp:revision>
  <dcterms:created xsi:type="dcterms:W3CDTF">2017-05-13T09:04:00Z</dcterms:created>
  <dcterms:modified xsi:type="dcterms:W3CDTF">2023-10-30T12:01:18Z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F09FC9964BA146648FC3DBA0EDA97256_12</vt:lpwstr>
  </property>
  <property fmtid="{D5CDD505-2E9C-101B-9397-08002B2CF9AE}" pid="3" name="KSOProductBuildVer">
    <vt:lpwstr>1033-12.2.0.13266</vt:lpwstr>
  </property>
</Properties>
</file>