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5"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82" y="-33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en-US"/>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en-US"/>
          </a:p>
        </p:txBody>
      </p:sp>
      <p:sp>
        <p:nvSpPr>
          <p:cNvPr id="4" name="Zástupný symbol pro datum 3"/>
          <p:cNvSpPr>
            <a:spLocks noGrp="1"/>
          </p:cNvSpPr>
          <p:nvPr>
            <p:ph type="dt" sz="half" idx="10"/>
          </p:nvPr>
        </p:nvSpPr>
        <p:spPr/>
        <p:txBody>
          <a:bodyPr/>
          <a:lstStyle/>
          <a:p>
            <a:fld id="{9F3969BF-57F6-4A94-9D72-A6E6EEDD871A}" type="datetimeFigureOut">
              <a:rPr lang="en-US" smtClean="0"/>
              <a:t>7/5/2020</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4825ACA8-3813-4D87-BBFF-55844D455AF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US"/>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10"/>
          </p:nvPr>
        </p:nvSpPr>
        <p:spPr/>
        <p:txBody>
          <a:bodyPr/>
          <a:lstStyle/>
          <a:p>
            <a:fld id="{9F3969BF-57F6-4A94-9D72-A6E6EEDD871A}" type="datetimeFigureOut">
              <a:rPr lang="en-US" smtClean="0"/>
              <a:t>7/5/2020</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4825ACA8-3813-4D87-BBFF-55844D455AF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10"/>
          </p:nvPr>
        </p:nvSpPr>
        <p:spPr/>
        <p:txBody>
          <a:bodyPr/>
          <a:lstStyle/>
          <a:p>
            <a:fld id="{9F3969BF-57F6-4A94-9D72-A6E6EEDD871A}" type="datetimeFigureOut">
              <a:rPr lang="en-US" smtClean="0"/>
              <a:t>7/5/2020</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4825ACA8-3813-4D87-BBFF-55844D455AF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US"/>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10"/>
          </p:nvPr>
        </p:nvSpPr>
        <p:spPr/>
        <p:txBody>
          <a:bodyPr/>
          <a:lstStyle/>
          <a:p>
            <a:fld id="{9F3969BF-57F6-4A94-9D72-A6E6EEDD871A}" type="datetimeFigureOut">
              <a:rPr lang="en-US" smtClean="0"/>
              <a:t>7/5/2020</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4825ACA8-3813-4D87-BBFF-55844D455AF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en-US"/>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9F3969BF-57F6-4A94-9D72-A6E6EEDD871A}" type="datetimeFigureOut">
              <a:rPr lang="en-US" smtClean="0"/>
              <a:t>7/5/2020</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4825ACA8-3813-4D87-BBFF-55844D455AF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US"/>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datum 4"/>
          <p:cNvSpPr>
            <a:spLocks noGrp="1"/>
          </p:cNvSpPr>
          <p:nvPr>
            <p:ph type="dt" sz="half" idx="10"/>
          </p:nvPr>
        </p:nvSpPr>
        <p:spPr/>
        <p:txBody>
          <a:bodyPr/>
          <a:lstStyle/>
          <a:p>
            <a:fld id="{9F3969BF-57F6-4A94-9D72-A6E6EEDD871A}" type="datetimeFigureOut">
              <a:rPr lang="en-US" smtClean="0"/>
              <a:t>7/5/2020</a:t>
            </a:fld>
            <a:endParaRPr lang="en-US"/>
          </a:p>
        </p:txBody>
      </p:sp>
      <p:sp>
        <p:nvSpPr>
          <p:cNvPr id="6" name="Zástupný symbol pro zápatí 5"/>
          <p:cNvSpPr>
            <a:spLocks noGrp="1"/>
          </p:cNvSpPr>
          <p:nvPr>
            <p:ph type="ftr" sz="quarter" idx="11"/>
          </p:nvPr>
        </p:nvSpPr>
        <p:spPr/>
        <p:txBody>
          <a:bodyPr/>
          <a:lstStyle/>
          <a:p>
            <a:endParaRPr lang="en-US"/>
          </a:p>
        </p:txBody>
      </p:sp>
      <p:sp>
        <p:nvSpPr>
          <p:cNvPr id="7" name="Zástupný symbol pro číslo snímku 6"/>
          <p:cNvSpPr>
            <a:spLocks noGrp="1"/>
          </p:cNvSpPr>
          <p:nvPr>
            <p:ph type="sldNum" sz="quarter" idx="12"/>
          </p:nvPr>
        </p:nvSpPr>
        <p:spPr/>
        <p:txBody>
          <a:bodyPr/>
          <a:lstStyle/>
          <a:p>
            <a:fld id="{4825ACA8-3813-4D87-BBFF-55844D455AF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en-US"/>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Zástupný symbol pro datum 6"/>
          <p:cNvSpPr>
            <a:spLocks noGrp="1"/>
          </p:cNvSpPr>
          <p:nvPr>
            <p:ph type="dt" sz="half" idx="10"/>
          </p:nvPr>
        </p:nvSpPr>
        <p:spPr/>
        <p:txBody>
          <a:bodyPr/>
          <a:lstStyle/>
          <a:p>
            <a:fld id="{9F3969BF-57F6-4A94-9D72-A6E6EEDD871A}" type="datetimeFigureOut">
              <a:rPr lang="en-US" smtClean="0"/>
              <a:t>7/5/2020</a:t>
            </a:fld>
            <a:endParaRPr lang="en-US"/>
          </a:p>
        </p:txBody>
      </p:sp>
      <p:sp>
        <p:nvSpPr>
          <p:cNvPr id="8" name="Zástupný symbol pro zápatí 7"/>
          <p:cNvSpPr>
            <a:spLocks noGrp="1"/>
          </p:cNvSpPr>
          <p:nvPr>
            <p:ph type="ftr" sz="quarter" idx="11"/>
          </p:nvPr>
        </p:nvSpPr>
        <p:spPr/>
        <p:txBody>
          <a:bodyPr/>
          <a:lstStyle/>
          <a:p>
            <a:endParaRPr lang="en-US"/>
          </a:p>
        </p:txBody>
      </p:sp>
      <p:sp>
        <p:nvSpPr>
          <p:cNvPr id="9" name="Zástupný symbol pro číslo snímku 8"/>
          <p:cNvSpPr>
            <a:spLocks noGrp="1"/>
          </p:cNvSpPr>
          <p:nvPr>
            <p:ph type="sldNum" sz="quarter" idx="12"/>
          </p:nvPr>
        </p:nvSpPr>
        <p:spPr/>
        <p:txBody>
          <a:bodyPr/>
          <a:lstStyle/>
          <a:p>
            <a:fld id="{4825ACA8-3813-4D87-BBFF-55844D455AF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US"/>
          </a:p>
        </p:txBody>
      </p:sp>
      <p:sp>
        <p:nvSpPr>
          <p:cNvPr id="3" name="Zástupný symbol pro datum 2"/>
          <p:cNvSpPr>
            <a:spLocks noGrp="1"/>
          </p:cNvSpPr>
          <p:nvPr>
            <p:ph type="dt" sz="half" idx="10"/>
          </p:nvPr>
        </p:nvSpPr>
        <p:spPr/>
        <p:txBody>
          <a:bodyPr/>
          <a:lstStyle/>
          <a:p>
            <a:fld id="{9F3969BF-57F6-4A94-9D72-A6E6EEDD871A}" type="datetimeFigureOut">
              <a:rPr lang="en-US" smtClean="0"/>
              <a:t>7/5/2020</a:t>
            </a:fld>
            <a:endParaRPr lang="en-US"/>
          </a:p>
        </p:txBody>
      </p:sp>
      <p:sp>
        <p:nvSpPr>
          <p:cNvPr id="4" name="Zástupný symbol pro zápatí 3"/>
          <p:cNvSpPr>
            <a:spLocks noGrp="1"/>
          </p:cNvSpPr>
          <p:nvPr>
            <p:ph type="ftr" sz="quarter" idx="11"/>
          </p:nvPr>
        </p:nvSpPr>
        <p:spPr/>
        <p:txBody>
          <a:bodyPr/>
          <a:lstStyle/>
          <a:p>
            <a:endParaRPr lang="en-US"/>
          </a:p>
        </p:txBody>
      </p:sp>
      <p:sp>
        <p:nvSpPr>
          <p:cNvPr id="5" name="Zástupný symbol pro číslo snímku 4"/>
          <p:cNvSpPr>
            <a:spLocks noGrp="1"/>
          </p:cNvSpPr>
          <p:nvPr>
            <p:ph type="sldNum" sz="quarter" idx="12"/>
          </p:nvPr>
        </p:nvSpPr>
        <p:spPr/>
        <p:txBody>
          <a:bodyPr/>
          <a:lstStyle/>
          <a:p>
            <a:fld id="{4825ACA8-3813-4D87-BBFF-55844D455AF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F3969BF-57F6-4A94-9D72-A6E6EEDD871A}" type="datetimeFigureOut">
              <a:rPr lang="en-US" smtClean="0"/>
              <a:t>7/5/2020</a:t>
            </a:fld>
            <a:endParaRPr lang="en-US"/>
          </a:p>
        </p:txBody>
      </p:sp>
      <p:sp>
        <p:nvSpPr>
          <p:cNvPr id="3" name="Zástupný symbol pro zápatí 2"/>
          <p:cNvSpPr>
            <a:spLocks noGrp="1"/>
          </p:cNvSpPr>
          <p:nvPr>
            <p:ph type="ftr" sz="quarter" idx="11"/>
          </p:nvPr>
        </p:nvSpPr>
        <p:spPr/>
        <p:txBody>
          <a:bodyPr/>
          <a:lstStyle/>
          <a:p>
            <a:endParaRPr lang="en-US"/>
          </a:p>
        </p:txBody>
      </p:sp>
      <p:sp>
        <p:nvSpPr>
          <p:cNvPr id="4" name="Zástupný symbol pro číslo snímku 3"/>
          <p:cNvSpPr>
            <a:spLocks noGrp="1"/>
          </p:cNvSpPr>
          <p:nvPr>
            <p:ph type="sldNum" sz="quarter" idx="12"/>
          </p:nvPr>
        </p:nvSpPr>
        <p:spPr/>
        <p:txBody>
          <a:bodyPr/>
          <a:lstStyle/>
          <a:p>
            <a:fld id="{4825ACA8-3813-4D87-BBFF-55844D455AF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en-US"/>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F3969BF-57F6-4A94-9D72-A6E6EEDD871A}" type="datetimeFigureOut">
              <a:rPr lang="en-US" smtClean="0"/>
              <a:t>7/5/2020</a:t>
            </a:fld>
            <a:endParaRPr lang="en-US"/>
          </a:p>
        </p:txBody>
      </p:sp>
      <p:sp>
        <p:nvSpPr>
          <p:cNvPr id="6" name="Zástupný symbol pro zápatí 5"/>
          <p:cNvSpPr>
            <a:spLocks noGrp="1"/>
          </p:cNvSpPr>
          <p:nvPr>
            <p:ph type="ftr" sz="quarter" idx="11"/>
          </p:nvPr>
        </p:nvSpPr>
        <p:spPr/>
        <p:txBody>
          <a:bodyPr/>
          <a:lstStyle/>
          <a:p>
            <a:endParaRPr lang="en-US"/>
          </a:p>
        </p:txBody>
      </p:sp>
      <p:sp>
        <p:nvSpPr>
          <p:cNvPr id="7" name="Zástupný symbol pro číslo snímku 6"/>
          <p:cNvSpPr>
            <a:spLocks noGrp="1"/>
          </p:cNvSpPr>
          <p:nvPr>
            <p:ph type="sldNum" sz="quarter" idx="12"/>
          </p:nvPr>
        </p:nvSpPr>
        <p:spPr/>
        <p:txBody>
          <a:bodyPr/>
          <a:lstStyle/>
          <a:p>
            <a:fld id="{4825ACA8-3813-4D87-BBFF-55844D455AF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en-US"/>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F3969BF-57F6-4A94-9D72-A6E6EEDD871A}" type="datetimeFigureOut">
              <a:rPr lang="en-US" smtClean="0"/>
              <a:t>7/5/2020</a:t>
            </a:fld>
            <a:endParaRPr lang="en-US"/>
          </a:p>
        </p:txBody>
      </p:sp>
      <p:sp>
        <p:nvSpPr>
          <p:cNvPr id="6" name="Zástupný symbol pro zápatí 5"/>
          <p:cNvSpPr>
            <a:spLocks noGrp="1"/>
          </p:cNvSpPr>
          <p:nvPr>
            <p:ph type="ftr" sz="quarter" idx="11"/>
          </p:nvPr>
        </p:nvSpPr>
        <p:spPr/>
        <p:txBody>
          <a:bodyPr/>
          <a:lstStyle/>
          <a:p>
            <a:endParaRPr lang="en-US"/>
          </a:p>
        </p:txBody>
      </p:sp>
      <p:sp>
        <p:nvSpPr>
          <p:cNvPr id="7" name="Zástupný symbol pro číslo snímku 6"/>
          <p:cNvSpPr>
            <a:spLocks noGrp="1"/>
          </p:cNvSpPr>
          <p:nvPr>
            <p:ph type="sldNum" sz="quarter" idx="12"/>
          </p:nvPr>
        </p:nvSpPr>
        <p:spPr/>
        <p:txBody>
          <a:bodyPr/>
          <a:lstStyle/>
          <a:p>
            <a:fld id="{4825ACA8-3813-4D87-BBFF-55844D455AF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en-US"/>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3969BF-57F6-4A94-9D72-A6E6EEDD871A}" type="datetimeFigureOut">
              <a:rPr lang="en-US" smtClean="0"/>
              <a:t>7/5/2020</a:t>
            </a:fld>
            <a:endParaRPr lang="en-US"/>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25ACA8-3813-4D87-BBFF-55844D455AF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b="-64000"/>
          </a:stretch>
        </a:blipFill>
        <a:effectLst/>
      </p:bgPr>
    </p:bg>
    <p:spTree>
      <p:nvGrpSpPr>
        <p:cNvPr id="1" name=""/>
        <p:cNvGrpSpPr/>
        <p:nvPr/>
      </p:nvGrpSpPr>
      <p:grpSpPr>
        <a:xfrm>
          <a:off x="0" y="0"/>
          <a:ext cx="0" cy="0"/>
          <a:chOff x="0" y="0"/>
          <a:chExt cx="0" cy="0"/>
        </a:xfrm>
      </p:grpSpPr>
      <p:sp>
        <p:nvSpPr>
          <p:cNvPr id="2" name="TextovéPole 1"/>
          <p:cNvSpPr txBox="1"/>
          <p:nvPr/>
        </p:nvSpPr>
        <p:spPr>
          <a:xfrm>
            <a:off x="2362200" y="1600200"/>
            <a:ext cx="7772400" cy="369332"/>
          </a:xfrm>
          <a:prstGeom prst="rect">
            <a:avLst/>
          </a:prstGeom>
          <a:noFill/>
        </p:spPr>
        <p:txBody>
          <a:bodyPr wrap="square" rtlCol="0">
            <a:spAutoFit/>
          </a:bodyPr>
          <a:lstStyle/>
          <a:p>
            <a:r>
              <a:rPr lang="en-US" b="1" dirty="0" smtClean="0">
                <a:latin typeface="Bookman Old Style" pitchFamily="18" charset="0"/>
              </a:rPr>
              <a:t>The Rainbow snake myths</a:t>
            </a:r>
            <a:endParaRPr lang="en-US" b="1" dirty="0">
              <a:latin typeface="Bookman Old Style"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stretch>
            <a:fillRect t="-36000" b="-36000"/>
          </a:stretch>
        </a:blipFill>
        <a:effectLst/>
      </p:bgPr>
    </p:bg>
    <p:spTree>
      <p:nvGrpSpPr>
        <p:cNvPr id="1" name=""/>
        <p:cNvGrpSpPr/>
        <p:nvPr/>
      </p:nvGrpSpPr>
      <p:grpSpPr>
        <a:xfrm>
          <a:off x="0" y="0"/>
          <a:ext cx="0" cy="0"/>
          <a:chOff x="0" y="0"/>
          <a:chExt cx="0" cy="0"/>
        </a:xfrm>
      </p:grpSpPr>
      <p:sp>
        <p:nvSpPr>
          <p:cNvPr id="2" name="TextovéPole 1"/>
          <p:cNvSpPr txBox="1"/>
          <p:nvPr/>
        </p:nvSpPr>
        <p:spPr>
          <a:xfrm>
            <a:off x="304800" y="1143000"/>
            <a:ext cx="8153400" cy="3416320"/>
          </a:xfrm>
          <a:prstGeom prst="rect">
            <a:avLst/>
          </a:prstGeom>
          <a:noFill/>
        </p:spPr>
        <p:txBody>
          <a:bodyPr wrap="square" rtlCol="0">
            <a:spAutoFit/>
          </a:bodyPr>
          <a:lstStyle/>
          <a:p>
            <a:r>
              <a:rPr lang="en-US" dirty="0" smtClean="0">
                <a:latin typeface="Bookman Old Style" pitchFamily="18" charset="0"/>
              </a:rPr>
              <a:t>Misak, </a:t>
            </a:r>
            <a:r>
              <a:rPr lang="en-US" dirty="0" err="1" smtClean="0">
                <a:latin typeface="Bookman Old Style" pitchFamily="18" charset="0"/>
              </a:rPr>
              <a:t>Páez</a:t>
            </a:r>
            <a:r>
              <a:rPr lang="en-US" dirty="0" smtClean="0">
                <a:latin typeface="Bookman Old Style" pitchFamily="18" charset="0"/>
              </a:rPr>
              <a:t>- The story of the rainbow- origin, the manifestations of the rainbow, the way it is linked with diseases…</a:t>
            </a:r>
          </a:p>
          <a:p>
            <a:endParaRPr lang="en-US" dirty="0">
              <a:latin typeface="Bookman Old Style" pitchFamily="18" charset="0"/>
            </a:endParaRPr>
          </a:p>
          <a:p>
            <a:r>
              <a:rPr lang="en-US" dirty="0" smtClean="0">
                <a:latin typeface="Bookman Old Style" pitchFamily="18" charset="0"/>
              </a:rPr>
              <a:t>Origin of diseases- </a:t>
            </a:r>
            <a:r>
              <a:rPr lang="en-US" dirty="0" err="1" smtClean="0">
                <a:latin typeface="Bookman Old Style" pitchFamily="18" charset="0"/>
              </a:rPr>
              <a:t>Bororo</a:t>
            </a:r>
            <a:r>
              <a:rPr lang="en-US" dirty="0" smtClean="0">
                <a:latin typeface="Bookman Old Style" pitchFamily="18" charset="0"/>
              </a:rPr>
              <a:t> (Strauss)- p. 59-60</a:t>
            </a:r>
          </a:p>
          <a:p>
            <a:endParaRPr lang="en-US" dirty="0">
              <a:latin typeface="Bookman Old Style" pitchFamily="18" charset="0"/>
            </a:endParaRPr>
          </a:p>
          <a:p>
            <a:r>
              <a:rPr lang="en-US" dirty="0" smtClean="0">
                <a:latin typeface="Bookman Old Style" pitchFamily="18" charset="0"/>
              </a:rPr>
              <a:t>The motifs comparison</a:t>
            </a:r>
          </a:p>
          <a:p>
            <a:endParaRPr lang="en-US" dirty="0">
              <a:latin typeface="Bookman Old Style" pitchFamily="18" charset="0"/>
            </a:endParaRPr>
          </a:p>
          <a:p>
            <a:r>
              <a:rPr lang="en-US" dirty="0" smtClean="0">
                <a:latin typeface="Bookman Old Style" pitchFamily="18" charset="0"/>
              </a:rPr>
              <a:t>What is up is down- Milky way and the Rainbow</a:t>
            </a:r>
          </a:p>
          <a:p>
            <a:endParaRPr lang="en-US" dirty="0">
              <a:latin typeface="Bookman Old Style" pitchFamily="18" charset="0"/>
            </a:endParaRPr>
          </a:p>
          <a:p>
            <a:r>
              <a:rPr lang="en-US" dirty="0" smtClean="0">
                <a:latin typeface="Bookman Old Style" pitchFamily="18" charset="0"/>
              </a:rPr>
              <a:t>The poisoning, fish, epidemics and tapirs (Strauss- p. 261)</a:t>
            </a:r>
          </a:p>
          <a:p>
            <a:endParaRPr lang="en-US" dirty="0">
              <a:latin typeface="Bookman Old Style" pitchFamily="18" charset="0"/>
            </a:endParaRPr>
          </a:p>
          <a:p>
            <a:r>
              <a:rPr lang="en-US" dirty="0" smtClean="0">
                <a:latin typeface="Bookman Old Style" pitchFamily="18" charset="0"/>
              </a:rPr>
              <a:t>Tapir`s secret words- the magic of words (followed up lesson)</a:t>
            </a:r>
            <a:endParaRPr lang="en-US" dirty="0">
              <a:latin typeface="Bookman Old Style"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0999" y="381000"/>
            <a:ext cx="8351013" cy="571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blip>
          <a:srcRect/>
          <a:stretch>
            <a:fillRect l="-3000" r="-3000"/>
          </a:stretch>
        </a:blipFill>
        <a:effectLst/>
      </p:bgPr>
    </p:bg>
    <p:spTree>
      <p:nvGrpSpPr>
        <p:cNvPr id="1" name=""/>
        <p:cNvGrpSpPr/>
        <p:nvPr/>
      </p:nvGrpSpPr>
      <p:grpSpPr>
        <a:xfrm>
          <a:off x="0" y="0"/>
          <a:ext cx="0" cy="0"/>
          <a:chOff x="0" y="0"/>
          <a:chExt cx="0" cy="0"/>
        </a:xfrm>
      </p:grpSpPr>
      <p:sp>
        <p:nvSpPr>
          <p:cNvPr id="2" name="TextovéPole 1"/>
          <p:cNvSpPr txBox="1"/>
          <p:nvPr/>
        </p:nvSpPr>
        <p:spPr>
          <a:xfrm>
            <a:off x="457200" y="609600"/>
            <a:ext cx="8001000" cy="3970318"/>
          </a:xfrm>
          <a:prstGeom prst="rect">
            <a:avLst/>
          </a:prstGeom>
          <a:noFill/>
        </p:spPr>
        <p:txBody>
          <a:bodyPr wrap="square" rtlCol="0">
            <a:spAutoFit/>
          </a:bodyPr>
          <a:lstStyle/>
          <a:p>
            <a:r>
              <a:rPr lang="en-US" u="sng" dirty="0">
                <a:latin typeface="Bookman Old Style" pitchFamily="18" charset="0"/>
              </a:rPr>
              <a:t>The origin of diseases </a:t>
            </a:r>
            <a:r>
              <a:rPr lang="en-US" dirty="0">
                <a:latin typeface="Bookman Old Style" pitchFamily="18" charset="0"/>
              </a:rPr>
              <a:t>(some South American myths)- Claude </a:t>
            </a:r>
            <a:r>
              <a:rPr lang="en-US" dirty="0" err="1">
                <a:latin typeface="Bookman Old Style" pitchFamily="18" charset="0"/>
              </a:rPr>
              <a:t>Lévy</a:t>
            </a:r>
            <a:r>
              <a:rPr lang="en-US" dirty="0">
                <a:latin typeface="Bookman Old Style" pitchFamily="18" charset="0"/>
              </a:rPr>
              <a:t>-Strauss: </a:t>
            </a:r>
            <a:r>
              <a:rPr lang="en-US" i="1" dirty="0">
                <a:latin typeface="Bookman Old Style" pitchFamily="18" charset="0"/>
              </a:rPr>
              <a:t>The Raw and the </a:t>
            </a:r>
            <a:r>
              <a:rPr lang="en-US" i="1" dirty="0" smtClean="0">
                <a:latin typeface="Bookman Old Style" pitchFamily="18" charset="0"/>
              </a:rPr>
              <a:t>Cooked</a:t>
            </a:r>
          </a:p>
          <a:p>
            <a:endParaRPr lang="en-US" dirty="0">
              <a:latin typeface="Bookman Old Style" pitchFamily="18" charset="0"/>
            </a:endParaRPr>
          </a:p>
          <a:p>
            <a:r>
              <a:rPr lang="en-US" dirty="0">
                <a:latin typeface="Bookman Old Style" pitchFamily="18" charset="0"/>
              </a:rPr>
              <a:t>The origin of diseases (</a:t>
            </a:r>
            <a:r>
              <a:rPr lang="en-US" dirty="0" err="1">
                <a:latin typeface="Bookman Old Style" pitchFamily="18" charset="0"/>
              </a:rPr>
              <a:t>Bororo</a:t>
            </a:r>
            <a:r>
              <a:rPr lang="en-US" dirty="0">
                <a:latin typeface="Bookman Old Style" pitchFamily="18" charset="0"/>
              </a:rPr>
              <a:t>, Paraguay) (p. 59-60</a:t>
            </a:r>
            <a:r>
              <a:rPr lang="en-US" dirty="0" smtClean="0">
                <a:latin typeface="Bookman Old Style" pitchFamily="18" charset="0"/>
              </a:rPr>
              <a:t>)</a:t>
            </a:r>
          </a:p>
          <a:p>
            <a:endParaRPr lang="en-US" dirty="0">
              <a:latin typeface="Bookman Old Style" pitchFamily="18" charset="0"/>
            </a:endParaRPr>
          </a:p>
          <a:p>
            <a:r>
              <a:rPr lang="en-US" i="1" dirty="0">
                <a:latin typeface="Bookman Old Style" pitchFamily="18" charset="0"/>
              </a:rPr>
              <a:t>Diseases coming from a woman`s body- she ate the fish which had been collectively poisoned (for the purpose of catching them) instead of taking them back to the village. Her body bloated and she released the illnesses. She was then killed and cut into pieces, her body parts thrown to the both sides of the river</a:t>
            </a:r>
            <a:r>
              <a:rPr lang="en-US" i="1" dirty="0" smtClean="0">
                <a:latin typeface="Bookman Old Style" pitchFamily="18" charset="0"/>
              </a:rPr>
              <a:t>.</a:t>
            </a:r>
          </a:p>
          <a:p>
            <a:endParaRPr lang="en-US" dirty="0">
              <a:latin typeface="Bookman Old Style" pitchFamily="18" charset="0"/>
            </a:endParaRPr>
          </a:p>
          <a:p>
            <a:r>
              <a:rPr lang="en-US" dirty="0">
                <a:latin typeface="Bookman Old Style" pitchFamily="18" charset="0"/>
              </a:rPr>
              <a:t>(motif of rainbow, snake, snake as the master of fish, anthill- dryness, pottery clay, taboo violation)</a:t>
            </a:r>
          </a:p>
          <a:p>
            <a:endParaRPr lang="en-US" dirty="0">
              <a:latin typeface="Bookman Old Style"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25000" b="-25000"/>
          </a:stretch>
        </a:blipFill>
        <a:effectLst/>
      </p:bgPr>
    </p:bg>
    <p:spTree>
      <p:nvGrpSpPr>
        <p:cNvPr id="1" name=""/>
        <p:cNvGrpSpPr/>
        <p:nvPr/>
      </p:nvGrpSpPr>
      <p:grpSpPr>
        <a:xfrm>
          <a:off x="0" y="0"/>
          <a:ext cx="0" cy="0"/>
          <a:chOff x="0" y="0"/>
          <a:chExt cx="0" cy="0"/>
        </a:xfrm>
      </p:grpSpPr>
      <p:sp>
        <p:nvSpPr>
          <p:cNvPr id="2" name="TextovéPole 1"/>
          <p:cNvSpPr txBox="1"/>
          <p:nvPr/>
        </p:nvSpPr>
        <p:spPr>
          <a:xfrm>
            <a:off x="228600" y="152400"/>
            <a:ext cx="8305800" cy="6740307"/>
          </a:xfrm>
          <a:prstGeom prst="rect">
            <a:avLst/>
          </a:prstGeom>
          <a:noFill/>
        </p:spPr>
        <p:txBody>
          <a:bodyPr wrap="square" rtlCol="0">
            <a:spAutoFit/>
          </a:bodyPr>
          <a:lstStyle/>
          <a:p>
            <a:r>
              <a:rPr lang="en-US" dirty="0">
                <a:latin typeface="Bookman Old Style" pitchFamily="18" charset="0"/>
              </a:rPr>
              <a:t>The poisoning motif appears three times- the son and his grandmother poisoning him, then fish, then diseases. </a:t>
            </a:r>
            <a:endParaRPr lang="en-US" dirty="0" smtClean="0">
              <a:latin typeface="Bookman Old Style" pitchFamily="18" charset="0"/>
            </a:endParaRPr>
          </a:p>
          <a:p>
            <a:endParaRPr lang="en-US" dirty="0">
              <a:latin typeface="Bookman Old Style" pitchFamily="18" charset="0"/>
            </a:endParaRPr>
          </a:p>
          <a:p>
            <a:r>
              <a:rPr lang="en-US" dirty="0">
                <a:latin typeface="Bookman Old Style" pitchFamily="18" charset="0"/>
              </a:rPr>
              <a:t>Connection between “poisoning and rainbow”- Also </a:t>
            </a:r>
            <a:r>
              <a:rPr lang="en-US" dirty="0" err="1">
                <a:latin typeface="Bookman Old Style" pitchFamily="18" charset="0"/>
              </a:rPr>
              <a:t>Misaks</a:t>
            </a:r>
            <a:r>
              <a:rPr lang="en-US" dirty="0">
                <a:latin typeface="Bookman Old Style" pitchFamily="18" charset="0"/>
              </a:rPr>
              <a:t> and </a:t>
            </a:r>
            <a:r>
              <a:rPr lang="en-US" dirty="0" err="1">
                <a:latin typeface="Bookman Old Style" pitchFamily="18" charset="0"/>
              </a:rPr>
              <a:t>Paéz</a:t>
            </a:r>
            <a:r>
              <a:rPr lang="en-US" dirty="0">
                <a:latin typeface="Bookman Old Style" pitchFamily="18" charset="0"/>
              </a:rPr>
              <a:t>- the little “darts” which rain down when the rainbow is in the sky and cause illnesses. (Modern biology</a:t>
            </a:r>
            <a:r>
              <a:rPr lang="en-US" dirty="0" smtClean="0">
                <a:latin typeface="Bookman Old Style" pitchFamily="18" charset="0"/>
              </a:rPr>
              <a:t>?)</a:t>
            </a:r>
          </a:p>
          <a:p>
            <a:endParaRPr lang="en-US" dirty="0">
              <a:latin typeface="Bookman Old Style" pitchFamily="18" charset="0"/>
            </a:endParaRPr>
          </a:p>
          <a:p>
            <a:r>
              <a:rPr lang="en-US" dirty="0" err="1">
                <a:latin typeface="Bookman Old Style" pitchFamily="18" charset="0"/>
              </a:rPr>
              <a:t>Desana</a:t>
            </a:r>
            <a:r>
              <a:rPr lang="en-US" dirty="0">
                <a:latin typeface="Bookman Old Style" pitchFamily="18" charset="0"/>
              </a:rPr>
              <a:t>- the quality of the food depends on its clean origin- the fish up the stream are better for eating because of what they eat (only blossoms and insect) while the fish down the river eat other fish and people`s food. </a:t>
            </a:r>
            <a:endParaRPr lang="en-US" dirty="0" smtClean="0">
              <a:latin typeface="Bookman Old Style" pitchFamily="18" charset="0"/>
            </a:endParaRPr>
          </a:p>
          <a:p>
            <a:endParaRPr lang="en-US" dirty="0">
              <a:latin typeface="Bookman Old Style" pitchFamily="18" charset="0"/>
            </a:endParaRPr>
          </a:p>
          <a:p>
            <a:r>
              <a:rPr lang="en-US" dirty="0">
                <a:latin typeface="Bookman Old Style" pitchFamily="18" charset="0"/>
              </a:rPr>
              <a:t>Rainbow (p. 60</a:t>
            </a:r>
            <a:r>
              <a:rPr lang="en-US" dirty="0" smtClean="0">
                <a:latin typeface="Bookman Old Style" pitchFamily="18" charset="0"/>
              </a:rPr>
              <a:t>)</a:t>
            </a:r>
          </a:p>
          <a:p>
            <a:endParaRPr lang="en-US" dirty="0">
              <a:latin typeface="Bookman Old Style" pitchFamily="18" charset="0"/>
            </a:endParaRPr>
          </a:p>
          <a:p>
            <a:r>
              <a:rPr lang="en-US" dirty="0">
                <a:latin typeface="Bookman Old Style" pitchFamily="18" charset="0"/>
              </a:rPr>
              <a:t>People hide from a rainbow</a:t>
            </a:r>
            <a:r>
              <a:rPr lang="en-US" dirty="0" smtClean="0">
                <a:latin typeface="Bookman Old Style" pitchFamily="18" charset="0"/>
              </a:rPr>
              <a:t>…</a:t>
            </a:r>
          </a:p>
          <a:p>
            <a:endParaRPr lang="en-US" dirty="0">
              <a:latin typeface="Bookman Old Style" pitchFamily="18" charset="0"/>
            </a:endParaRPr>
          </a:p>
          <a:p>
            <a:r>
              <a:rPr lang="en-US" dirty="0">
                <a:latin typeface="Bookman Old Style" pitchFamily="18" charset="0"/>
              </a:rPr>
              <a:t>Gran Chaco- a solitary boy who hunted birds (bird plumage is also often linked to the rainbow) changed into a </a:t>
            </a:r>
            <a:r>
              <a:rPr lang="en-US" dirty="0" err="1">
                <a:latin typeface="Bookman Old Style" pitchFamily="18" charset="0"/>
              </a:rPr>
              <a:t>multicoloured</a:t>
            </a:r>
            <a:r>
              <a:rPr lang="en-US" dirty="0">
                <a:latin typeface="Bookman Old Style" pitchFamily="18" charset="0"/>
              </a:rPr>
              <a:t> deadly serpent- the rainbow</a:t>
            </a:r>
            <a:r>
              <a:rPr lang="en-US" dirty="0" smtClean="0">
                <a:latin typeface="Bookman Old Style" pitchFamily="18" charset="0"/>
              </a:rPr>
              <a:t>.</a:t>
            </a:r>
          </a:p>
          <a:p>
            <a:endParaRPr lang="en-US" dirty="0">
              <a:latin typeface="Bookman Old Style" pitchFamily="18" charset="0"/>
            </a:endParaRPr>
          </a:p>
          <a:p>
            <a:r>
              <a:rPr lang="en-US" dirty="0">
                <a:latin typeface="Bookman Old Style" pitchFamily="18" charset="0"/>
              </a:rPr>
              <a:t>Parallel to </a:t>
            </a:r>
            <a:r>
              <a:rPr lang="en-US" dirty="0" err="1">
                <a:latin typeface="Bookman Old Style" pitchFamily="18" charset="0"/>
              </a:rPr>
              <a:t>Paez</a:t>
            </a:r>
            <a:r>
              <a:rPr lang="en-US" dirty="0">
                <a:latin typeface="Bookman Old Style" pitchFamily="18" charset="0"/>
              </a:rPr>
              <a:t>- the boy who became the snake and devoured the people in the “church”… also the boy was eating raw fish (just like the “mother of illnesses”- </a:t>
            </a:r>
            <a:r>
              <a:rPr lang="en-US" dirty="0" err="1">
                <a:latin typeface="Bookman Old Style" pitchFamily="18" charset="0"/>
              </a:rPr>
              <a:t>Bororo</a:t>
            </a:r>
            <a:r>
              <a:rPr lang="en-US" dirty="0">
                <a:latin typeface="Bookman Old Style" pitchFamily="18" charset="0"/>
              </a:rPr>
              <a:t>. </a:t>
            </a:r>
          </a:p>
          <a:p>
            <a:endParaRPr lang="en-US" dirty="0">
              <a:latin typeface="Bookman Old Style"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0" r="-30000"/>
          </a:stretch>
        </a:blipFill>
        <a:effectLst/>
      </p:bgPr>
    </p:bg>
    <p:spTree>
      <p:nvGrpSpPr>
        <p:cNvPr id="1" name=""/>
        <p:cNvGrpSpPr/>
        <p:nvPr/>
      </p:nvGrpSpPr>
      <p:grpSpPr>
        <a:xfrm>
          <a:off x="0" y="0"/>
          <a:ext cx="0" cy="0"/>
          <a:chOff x="0" y="0"/>
          <a:chExt cx="0" cy="0"/>
        </a:xfrm>
      </p:grpSpPr>
      <p:sp>
        <p:nvSpPr>
          <p:cNvPr id="2" name="TextovéPole 1"/>
          <p:cNvSpPr txBox="1"/>
          <p:nvPr/>
        </p:nvSpPr>
        <p:spPr>
          <a:xfrm>
            <a:off x="304800" y="533400"/>
            <a:ext cx="8153400" cy="6463308"/>
          </a:xfrm>
          <a:prstGeom prst="rect">
            <a:avLst/>
          </a:prstGeom>
          <a:noFill/>
        </p:spPr>
        <p:txBody>
          <a:bodyPr wrap="square" rtlCol="0">
            <a:spAutoFit/>
          </a:bodyPr>
          <a:lstStyle/>
          <a:p>
            <a:r>
              <a:rPr lang="en-US" u="sng" dirty="0">
                <a:solidFill>
                  <a:schemeClr val="bg1"/>
                </a:solidFill>
                <a:latin typeface="Bookman Old Style" pitchFamily="18" charset="0"/>
              </a:rPr>
              <a:t>What is up is down: </a:t>
            </a:r>
            <a:endParaRPr lang="en-US" u="sng" dirty="0" smtClean="0">
              <a:solidFill>
                <a:schemeClr val="bg1"/>
              </a:solidFill>
              <a:latin typeface="Bookman Old Style" pitchFamily="18" charset="0"/>
            </a:endParaRPr>
          </a:p>
          <a:p>
            <a:endParaRPr lang="en-US" dirty="0">
              <a:solidFill>
                <a:schemeClr val="bg1"/>
              </a:solidFill>
              <a:latin typeface="Bookman Old Style" pitchFamily="18" charset="0"/>
            </a:endParaRPr>
          </a:p>
          <a:p>
            <a:r>
              <a:rPr lang="en-US" dirty="0">
                <a:solidFill>
                  <a:schemeClr val="bg1"/>
                </a:solidFill>
                <a:latin typeface="Bookman Old Style" pitchFamily="18" charset="0"/>
              </a:rPr>
              <a:t>Sky (p. 246</a:t>
            </a:r>
            <a:r>
              <a:rPr lang="en-US" dirty="0" smtClean="0">
                <a:solidFill>
                  <a:schemeClr val="bg1"/>
                </a:solidFill>
                <a:latin typeface="Bookman Old Style" pitchFamily="18" charset="0"/>
              </a:rPr>
              <a:t>)</a:t>
            </a:r>
          </a:p>
          <a:p>
            <a:endParaRPr lang="en-US" dirty="0">
              <a:solidFill>
                <a:schemeClr val="bg1"/>
              </a:solidFill>
              <a:latin typeface="Bookman Old Style" pitchFamily="18" charset="0"/>
            </a:endParaRPr>
          </a:p>
          <a:p>
            <a:r>
              <a:rPr lang="en-US" dirty="0">
                <a:solidFill>
                  <a:schemeClr val="bg1"/>
                </a:solidFill>
                <a:latin typeface="Bookman Old Style" pitchFamily="18" charset="0"/>
              </a:rPr>
              <a:t>Food bearing tree- Milky Way (</a:t>
            </a:r>
            <a:r>
              <a:rPr lang="en-US" dirty="0" err="1">
                <a:solidFill>
                  <a:schemeClr val="bg1"/>
                </a:solidFill>
                <a:latin typeface="Bookman Old Style" pitchFamily="18" charset="0"/>
              </a:rPr>
              <a:t>Desana</a:t>
            </a:r>
            <a:r>
              <a:rPr lang="en-US" dirty="0">
                <a:solidFill>
                  <a:schemeClr val="bg1"/>
                </a:solidFill>
                <a:latin typeface="Bookman Old Style" pitchFamily="18" charset="0"/>
              </a:rPr>
              <a:t>- the creative force of life- sperm)</a:t>
            </a:r>
          </a:p>
          <a:p>
            <a:r>
              <a:rPr lang="en-US" dirty="0">
                <a:solidFill>
                  <a:schemeClr val="bg1"/>
                </a:solidFill>
                <a:latin typeface="Bookman Old Style" pitchFamily="18" charset="0"/>
              </a:rPr>
              <a:t>Rainbow- its counterpart- death (linked to the absence of the Milky Way- the blackness between</a:t>
            </a:r>
            <a:r>
              <a:rPr lang="en-US" dirty="0" smtClean="0">
                <a:solidFill>
                  <a:schemeClr val="bg1"/>
                </a:solidFill>
                <a:latin typeface="Bookman Old Style" pitchFamily="18" charset="0"/>
              </a:rPr>
              <a:t>)</a:t>
            </a:r>
          </a:p>
          <a:p>
            <a:endParaRPr lang="en-US" dirty="0">
              <a:solidFill>
                <a:schemeClr val="bg1"/>
              </a:solidFill>
              <a:latin typeface="Bookman Old Style" pitchFamily="18" charset="0"/>
            </a:endParaRPr>
          </a:p>
          <a:p>
            <a:r>
              <a:rPr lang="en-US" dirty="0">
                <a:solidFill>
                  <a:schemeClr val="bg1"/>
                </a:solidFill>
                <a:latin typeface="Bookman Old Style" pitchFamily="18" charset="0"/>
              </a:rPr>
              <a:t>The mother of illnesses- transformable into a rainbow (two snakes coming from the two sides of the river- like the re-assembling of her body</a:t>
            </a:r>
            <a:r>
              <a:rPr lang="en-US" dirty="0" smtClean="0">
                <a:solidFill>
                  <a:schemeClr val="bg1"/>
                </a:solidFill>
                <a:latin typeface="Bookman Old Style" pitchFamily="18" charset="0"/>
              </a:rPr>
              <a:t>.</a:t>
            </a:r>
          </a:p>
          <a:p>
            <a:endParaRPr lang="en-US" dirty="0">
              <a:solidFill>
                <a:schemeClr val="bg1"/>
              </a:solidFill>
              <a:latin typeface="Bookman Old Style" pitchFamily="18" charset="0"/>
            </a:endParaRPr>
          </a:p>
          <a:p>
            <a:r>
              <a:rPr lang="en-US" dirty="0">
                <a:solidFill>
                  <a:schemeClr val="bg1"/>
                </a:solidFill>
                <a:latin typeface="Bookman Old Style" pitchFamily="18" charset="0"/>
              </a:rPr>
              <a:t>Rainbows- masters of potter clay (linked with diseases, taboo for women, especially pregnant) and of fish (</a:t>
            </a:r>
            <a:r>
              <a:rPr lang="en-US" dirty="0" err="1">
                <a:solidFill>
                  <a:schemeClr val="bg1"/>
                </a:solidFill>
                <a:latin typeface="Bookman Old Style" pitchFamily="18" charset="0"/>
              </a:rPr>
              <a:t>Desana</a:t>
            </a:r>
            <a:r>
              <a:rPr lang="en-US" dirty="0">
                <a:solidFill>
                  <a:schemeClr val="bg1"/>
                </a:solidFill>
                <a:latin typeface="Bookman Old Style" pitchFamily="18" charset="0"/>
              </a:rPr>
              <a:t>- anaconda</a:t>
            </a:r>
            <a:r>
              <a:rPr lang="en-US" dirty="0" smtClean="0">
                <a:solidFill>
                  <a:schemeClr val="bg1"/>
                </a:solidFill>
                <a:latin typeface="Bookman Old Style" pitchFamily="18" charset="0"/>
              </a:rPr>
              <a:t>)</a:t>
            </a:r>
          </a:p>
          <a:p>
            <a:endParaRPr lang="en-US" dirty="0">
              <a:solidFill>
                <a:schemeClr val="bg1"/>
              </a:solidFill>
              <a:latin typeface="Bookman Old Style" pitchFamily="18" charset="0"/>
            </a:endParaRPr>
          </a:p>
          <a:p>
            <a:r>
              <a:rPr lang="en-US" dirty="0">
                <a:solidFill>
                  <a:schemeClr val="bg1"/>
                </a:solidFill>
                <a:latin typeface="Bookman Old Style" pitchFamily="18" charset="0"/>
              </a:rPr>
              <a:t>Rainbows are linked to diseases, especially epidemics (p. 278)- create big gaps in population (just as the poisoning of the fish upsets the master of the fish) </a:t>
            </a:r>
            <a:endParaRPr lang="en-US" dirty="0" smtClean="0">
              <a:solidFill>
                <a:schemeClr val="bg1"/>
              </a:solidFill>
              <a:latin typeface="Bookman Old Style" pitchFamily="18" charset="0"/>
            </a:endParaRPr>
          </a:p>
          <a:p>
            <a:endParaRPr lang="en-US" dirty="0">
              <a:solidFill>
                <a:schemeClr val="bg1"/>
              </a:solidFill>
              <a:latin typeface="Bookman Old Style" pitchFamily="18" charset="0"/>
            </a:endParaRPr>
          </a:p>
          <a:p>
            <a:r>
              <a:rPr lang="en-US" dirty="0">
                <a:solidFill>
                  <a:schemeClr val="bg1"/>
                </a:solidFill>
                <a:latin typeface="Bookman Old Style" pitchFamily="18" charset="0"/>
              </a:rPr>
              <a:t>Food bearing tree vs. </a:t>
            </a:r>
            <a:r>
              <a:rPr lang="en-US" dirty="0" smtClean="0">
                <a:solidFill>
                  <a:schemeClr val="bg1"/>
                </a:solidFill>
                <a:latin typeface="Bookman Old Style" pitchFamily="18" charset="0"/>
              </a:rPr>
              <a:t>Diseases</a:t>
            </a:r>
          </a:p>
          <a:p>
            <a:r>
              <a:rPr lang="en-US" dirty="0" smtClean="0">
                <a:solidFill>
                  <a:schemeClr val="bg1"/>
                </a:solidFill>
                <a:latin typeface="Bookman Old Style" pitchFamily="18" charset="0"/>
              </a:rPr>
              <a:t>Milky </a:t>
            </a:r>
            <a:r>
              <a:rPr lang="en-US" dirty="0">
                <a:solidFill>
                  <a:schemeClr val="bg1"/>
                </a:solidFill>
                <a:latin typeface="Bookman Old Style" pitchFamily="18" charset="0"/>
              </a:rPr>
              <a:t>Way vs. Rainbow</a:t>
            </a:r>
          </a:p>
          <a:p>
            <a:r>
              <a:rPr lang="en-US" dirty="0">
                <a:solidFill>
                  <a:schemeClr val="bg1"/>
                </a:solidFill>
                <a:latin typeface="Bookman Old Style" pitchFamily="18" charset="0"/>
              </a:rPr>
              <a:t>Life vs. Death</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10926437_887460447933331_3827138581764738373_n.jpg"/>
          <p:cNvPicPr>
            <a:picLocks noChangeAspect="1"/>
          </p:cNvPicPr>
          <p:nvPr/>
        </p:nvPicPr>
        <p:blipFill>
          <a:blip r:embed="rId2"/>
          <a:stretch>
            <a:fillRect/>
          </a:stretch>
        </p:blipFill>
        <p:spPr>
          <a:xfrm>
            <a:off x="1828800" y="685800"/>
            <a:ext cx="5486400" cy="54864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http://www.luguiva.net/admin/imagenes/22Laguna-del-aroirisa20120912045646.jpg"/>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509</Words>
  <Application>Microsoft Office PowerPoint</Application>
  <PresentationFormat>Předvádění na obrazovce (4:3)</PresentationFormat>
  <Paragraphs>48</Paragraphs>
  <Slides>8</Slides>
  <Notes>0</Notes>
  <HiddenSlides>0</HiddenSlides>
  <MMClips>0</MMClips>
  <ScaleCrop>false</ScaleCrop>
  <HeadingPairs>
    <vt:vector size="4" baseType="variant">
      <vt:variant>
        <vt:lpstr>Motiv</vt:lpstr>
      </vt:variant>
      <vt:variant>
        <vt:i4>1</vt:i4>
      </vt:variant>
      <vt:variant>
        <vt:lpstr>Nadpisy snímků</vt:lpstr>
      </vt:variant>
      <vt:variant>
        <vt:i4>8</vt:i4>
      </vt:variant>
    </vt:vector>
  </HeadingPairs>
  <TitlesOfParts>
    <vt:vector size="9" baseType="lpstr">
      <vt:lpstr>Motiv sady Office</vt:lpstr>
      <vt:lpstr>Snímek 1</vt:lpstr>
      <vt:lpstr>Snímek 2</vt:lpstr>
      <vt:lpstr>Snímek 3</vt:lpstr>
      <vt:lpstr>Snímek 4</vt:lpstr>
      <vt:lpstr>Snímek 5</vt:lpstr>
      <vt:lpstr>Snímek 6</vt:lpstr>
      <vt:lpstr>Snímek 7</vt:lpstr>
      <vt:lpstr>Snímek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Lu</dc:creator>
  <cp:lastModifiedBy>Lu</cp:lastModifiedBy>
  <cp:revision>4</cp:revision>
  <dcterms:created xsi:type="dcterms:W3CDTF">2020-07-05T12:43:18Z</dcterms:created>
  <dcterms:modified xsi:type="dcterms:W3CDTF">2020-07-05T13:15:07Z</dcterms:modified>
</cp:coreProperties>
</file>