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7" r:id="rId3"/>
    <p:sldId id="296" r:id="rId4"/>
    <p:sldId id="297" r:id="rId5"/>
    <p:sldId id="289" r:id="rId6"/>
    <p:sldId id="290" r:id="rId7"/>
    <p:sldId id="291" r:id="rId8"/>
    <p:sldId id="292" r:id="rId9"/>
    <p:sldId id="293" r:id="rId10"/>
    <p:sldId id="261" r:id="rId11"/>
    <p:sldId id="263" r:id="rId12"/>
    <p:sldId id="264" r:id="rId13"/>
    <p:sldId id="265" r:id="rId14"/>
    <p:sldId id="267" r:id="rId15"/>
    <p:sldId id="266" r:id="rId16"/>
    <p:sldId id="294" r:id="rId17"/>
    <p:sldId id="269" r:id="rId18"/>
    <p:sldId id="270" r:id="rId20"/>
    <p:sldId id="271" r:id="rId21"/>
    <p:sldId id="272" r:id="rId22"/>
    <p:sldId id="273" r:id="rId23"/>
    <p:sldId id="274" r:id="rId24"/>
    <p:sldId id="276" r:id="rId25"/>
    <p:sldId id="278" r:id="rId26"/>
    <p:sldId id="277" r:id="rId27"/>
    <p:sldId id="280" r:id="rId28"/>
    <p:sldId id="295" r:id="rId29"/>
    <p:sldId id="279" r:id="rId30"/>
    <p:sldId id="283" r:id="rId31"/>
    <p:sldId id="284" r:id="rId32"/>
    <p:sldId id="281" r:id="rId33"/>
    <p:sldId id="285" r:id="rId34"/>
    <p:sldId id="286" r:id="rId35"/>
    <p:sldId id="282" r:id="rId36"/>
    <p:sldId id="287" r:id="rId37"/>
    <p:sldId id="28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0" d="100"/>
          <a:sy n="70" d="100"/>
        </p:scale>
        <p:origin x="-1810" y="-365"/>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DFBC19-034E-439D-B807-E83F27467FCE}" type="datetimeFigureOut">
              <a:rPr lang="en-US" smtClean="0"/>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DC3BC1-D69F-420A-930A-2059C5D1D73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
        <p:nvSpPr>
          <p:cNvPr id="4" name="Zástupný symbol pro číslo snímku 3"/>
          <p:cNvSpPr>
            <a:spLocks noGrp="1"/>
          </p:cNvSpPr>
          <p:nvPr>
            <p:ph type="sldNum" sz="quarter" idx="10"/>
          </p:nvPr>
        </p:nvSpPr>
        <p:spPr/>
        <p:txBody>
          <a:bodyPr/>
          <a:lstStyle/>
          <a:p>
            <a:fld id="{25DC3BC1-D69F-420A-930A-2059C5D1D738}"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685800" y="2130425"/>
            <a:ext cx="7772400" cy="1470025"/>
          </a:xfrm>
        </p:spPr>
        <p:txBody>
          <a:bodyPr/>
          <a:lstStyle/>
          <a:p>
            <a:r>
              <a:rPr lang="cs-CZ" smtClean="0"/>
              <a:t>Klepnutím lze upravit styl předlohy nadpisů.</a:t>
            </a:r>
            <a:endParaRPr lang="en-US"/>
          </a:p>
        </p:txBody>
      </p:sp>
      <p:sp>
        <p:nvSpPr>
          <p:cNvPr id="3" name="Podnadpis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p:txBody>
          <a:bodyPr/>
          <a:lstStyle/>
          <a:p>
            <a:fld id="{2D0EEA17-6A6C-4EFD-A479-AD6D07313DC7}" type="datetimeFigureOut">
              <a:rPr lang="en-US" smtClean="0"/>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B4A68259-0CE2-44D5-AE8E-6D3677E6F60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hasCustomPrompt="1"/>
          </p:nvPr>
        </p:nvSpPr>
        <p:spPr/>
        <p:txBody>
          <a:bodyPr vert="eaVert"/>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2D0EEA17-6A6C-4EFD-A479-AD6D07313DC7}" type="datetimeFigureOut">
              <a:rPr lang="en-US" smtClean="0"/>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B4A68259-0CE2-44D5-AE8E-6D3677E6F60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hasCustomPrompt="1"/>
          </p:nvPr>
        </p:nvSpPr>
        <p:spPr>
          <a:xfrm>
            <a:off x="6629400" y="274638"/>
            <a:ext cx="2057400" cy="5851525"/>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hasCustomPrompt="1"/>
          </p:nvPr>
        </p:nvSpPr>
        <p:spPr>
          <a:xfrm>
            <a:off x="457200" y="274638"/>
            <a:ext cx="6019800" cy="5851525"/>
          </a:xfrm>
        </p:spPr>
        <p:txBody>
          <a:bodyPr vert="eaVert"/>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2D0EEA17-6A6C-4EFD-A479-AD6D07313DC7}" type="datetimeFigureOut">
              <a:rPr lang="en-US" smtClean="0"/>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B4A68259-0CE2-44D5-AE8E-6D3677E6F60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cs-CZ" smtClean="0"/>
              <a:t>Klepnutím lze upravit styl předlohy nadpisů.</a:t>
            </a:r>
            <a:endParaRPr lang="en-US"/>
          </a:p>
        </p:txBody>
      </p:sp>
      <p:sp>
        <p:nvSpPr>
          <p:cNvPr id="3" name="Zástupný symbol pro obsah 2"/>
          <p:cNvSpPr>
            <a:spLocks noGrp="1"/>
          </p:cNvSpPr>
          <p:nvPr>
            <p:ph idx="1" hasCustomPrompt="1"/>
          </p:nvPr>
        </p:nvSpPr>
        <p:spPr/>
        <p:txBody>
          <a:body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2D0EEA17-6A6C-4EFD-A479-AD6D07313DC7}" type="datetimeFigureOut">
              <a:rPr lang="en-US" smtClean="0"/>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B4A68259-0CE2-44D5-AE8E-6D3677E6F60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722313" y="4406900"/>
            <a:ext cx="7772400" cy="1362075"/>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endParaRPr lang="cs-CZ" smtClean="0"/>
          </a:p>
        </p:txBody>
      </p:sp>
      <p:sp>
        <p:nvSpPr>
          <p:cNvPr id="4" name="Zástupný symbol pro datum 3"/>
          <p:cNvSpPr>
            <a:spLocks noGrp="1"/>
          </p:cNvSpPr>
          <p:nvPr>
            <p:ph type="dt" sz="half" idx="10"/>
          </p:nvPr>
        </p:nvSpPr>
        <p:spPr/>
        <p:txBody>
          <a:bodyPr/>
          <a:lstStyle/>
          <a:p>
            <a:fld id="{2D0EEA17-6A6C-4EFD-A479-AD6D07313DC7}" type="datetimeFigureOut">
              <a:rPr lang="en-US" smtClean="0"/>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B4A68259-0CE2-44D5-AE8E-6D3677E6F60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en-US"/>
          </a:p>
        </p:txBody>
      </p:sp>
      <p:sp>
        <p:nvSpPr>
          <p:cNvPr id="4" name="Zástupný symbol pro obsah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2D0EEA17-6A6C-4EFD-A479-AD6D07313DC7}" type="datetimeFigureOut">
              <a:rPr lang="en-US" smtClean="0"/>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B4A68259-0CE2-44D5-AE8E-6D3677E6F60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endParaRPr lang="cs-CZ" smtClean="0"/>
          </a:p>
        </p:txBody>
      </p:sp>
      <p:sp>
        <p:nvSpPr>
          <p:cNvPr id="4" name="Zástupný symbol pro obsah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en-US"/>
          </a:p>
        </p:txBody>
      </p:sp>
      <p:sp>
        <p:nvSpPr>
          <p:cNvPr id="5" name="Zástupný symbol pro text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endParaRPr lang="cs-CZ" smtClean="0"/>
          </a:p>
        </p:txBody>
      </p:sp>
      <p:sp>
        <p:nvSpPr>
          <p:cNvPr id="6" name="Zástupný symbol pro obsah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2D0EEA17-6A6C-4EFD-A479-AD6D07313DC7}" type="datetimeFigureOut">
              <a:rPr lang="en-US" smtClean="0"/>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B4A68259-0CE2-44D5-AE8E-6D3677E6F60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p:txBody>
          <a:bodyPr/>
          <a:lstStyle/>
          <a:p>
            <a:fld id="{2D0EEA17-6A6C-4EFD-A479-AD6D07313DC7}" type="datetimeFigureOut">
              <a:rPr lang="en-US" smtClean="0"/>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B4A68259-0CE2-44D5-AE8E-6D3677E6F60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D0EEA17-6A6C-4EFD-A479-AD6D07313DC7}" type="datetimeFigureOut">
              <a:rPr lang="en-US" smtClean="0"/>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B4A68259-0CE2-44D5-AE8E-6D3677E6F60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57200" y="273050"/>
            <a:ext cx="3008313" cy="1162050"/>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en-US"/>
          </a:p>
        </p:txBody>
      </p:sp>
      <p:sp>
        <p:nvSpPr>
          <p:cNvPr id="4" name="Zástupný symbol pro text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endParaRPr lang="cs-CZ" smtClean="0"/>
          </a:p>
        </p:txBody>
      </p:sp>
      <p:sp>
        <p:nvSpPr>
          <p:cNvPr id="5" name="Zástupný symbol pro datum 4"/>
          <p:cNvSpPr>
            <a:spLocks noGrp="1"/>
          </p:cNvSpPr>
          <p:nvPr>
            <p:ph type="dt" sz="half" idx="10"/>
          </p:nvPr>
        </p:nvSpPr>
        <p:spPr/>
        <p:txBody>
          <a:bodyPr/>
          <a:lstStyle/>
          <a:p>
            <a:fld id="{2D0EEA17-6A6C-4EFD-A479-AD6D07313DC7}" type="datetimeFigureOut">
              <a:rPr lang="en-US" smtClean="0"/>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B4A68259-0CE2-44D5-AE8E-6D3677E6F60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792288" y="4800600"/>
            <a:ext cx="5486400" cy="566738"/>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endParaRPr lang="cs-CZ" smtClean="0"/>
          </a:p>
        </p:txBody>
      </p:sp>
      <p:sp>
        <p:nvSpPr>
          <p:cNvPr id="5" name="Zástupný symbol pro datum 4"/>
          <p:cNvSpPr>
            <a:spLocks noGrp="1"/>
          </p:cNvSpPr>
          <p:nvPr>
            <p:ph type="dt" sz="half" idx="10"/>
          </p:nvPr>
        </p:nvSpPr>
        <p:spPr/>
        <p:txBody>
          <a:bodyPr/>
          <a:lstStyle/>
          <a:p>
            <a:fld id="{2D0EEA17-6A6C-4EFD-A479-AD6D07313DC7}" type="datetimeFigureOut">
              <a:rPr lang="en-US" smtClean="0"/>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B4A68259-0CE2-44D5-AE8E-6D3677E6F60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en-US"/>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EEA17-6A6C-4EFD-A479-AD6D07313DC7}" type="datetimeFigureOut">
              <a:rPr lang="en-US" smtClean="0"/>
            </a:fld>
            <a:endParaRPr lang="en-US"/>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68259-0CE2-44D5-AE8E-6D3677E6F60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image" Target="../media/image39.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0.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9.png"/><Relationship Id="rId1"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1.jpeg"/><Relationship Id="rId1" Type="http://schemas.openxmlformats.org/officeDocument/2006/relationships/image" Target="../media/image60.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3000"/>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941517"/>
          </a:xfrm>
        </p:spPr>
        <p:txBody>
          <a:bodyPr>
            <a:normAutofit/>
          </a:bodyPr>
          <a:lstStyle/>
          <a:p>
            <a:r>
              <a:rPr lang="en-US" sz="3600" b="1" dirty="0" smtClean="0">
                <a:latin typeface="Cambria" panose="02040503050406030204" charset="0"/>
                <a:cs typeface="Cambria" panose="02040503050406030204" charset="0"/>
              </a:rPr>
              <a:t>Humans as Keepers of the Universe: </a:t>
            </a:r>
            <a:r>
              <a:rPr lang="en-US" sz="3600" i="1" dirty="0" smtClean="0">
                <a:latin typeface="Cambria" panose="02040503050406030204" charset="0"/>
                <a:cs typeface="Cambria" panose="02040503050406030204" charset="0"/>
              </a:rPr>
              <a:t>Water Cycle and its symbolism in Native Colombian Cosmology</a:t>
            </a:r>
            <a:endParaRPr lang="cs-CZ" sz="3600" dirty="0">
              <a:latin typeface="Cambria" panose="02040503050406030204" charset="0"/>
              <a:cs typeface="Cambria" panose="02040503050406030204" charset="0"/>
            </a:endParaRPr>
          </a:p>
        </p:txBody>
      </p:sp>
      <p:sp>
        <p:nvSpPr>
          <p:cNvPr id="4" name="TextovéPole 3"/>
          <p:cNvSpPr txBox="1"/>
          <p:nvPr/>
        </p:nvSpPr>
        <p:spPr>
          <a:xfrm>
            <a:off x="3500430" y="6215082"/>
            <a:ext cx="5643570" cy="923330"/>
          </a:xfrm>
          <a:prstGeom prst="rect">
            <a:avLst/>
          </a:prstGeom>
          <a:noFill/>
        </p:spPr>
        <p:txBody>
          <a:bodyPr wrap="square" rtlCol="0">
            <a:spAutoFit/>
          </a:bodyPr>
          <a:lstStyle/>
          <a:p>
            <a:r>
              <a:rPr lang="en-US" dirty="0" smtClean="0">
                <a:latin typeface="Bookman Old Style" pitchFamily="18" charset="0"/>
              </a:rPr>
              <a:t>Lucie </a:t>
            </a:r>
            <a:r>
              <a:rPr lang="en-US" dirty="0" err="1" smtClean="0">
                <a:latin typeface="Bookman Old Style" pitchFamily="18" charset="0"/>
              </a:rPr>
              <a:t>Vinsova</a:t>
            </a:r>
            <a:r>
              <a:rPr lang="en-US" dirty="0" smtClean="0">
                <a:latin typeface="Bookman Old Style" pitchFamily="18" charset="0"/>
              </a:rPr>
              <a:t>, Masaryk University Brno, Bangor University, 2019</a:t>
            </a:r>
            <a:endParaRPr lang="cs-CZ" dirty="0" smtClean="0">
              <a:latin typeface="Bookman Old Style" pitchFamily="18" charset="0"/>
            </a:endParaRPr>
          </a:p>
          <a:p>
            <a:endParaRPr lang="cs-CZ" dirty="0"/>
          </a:p>
        </p:txBody>
      </p:sp>
      <p:sp>
        <p:nvSpPr>
          <p:cNvPr id="7" name="TextovéPole 6"/>
          <p:cNvSpPr txBox="1"/>
          <p:nvPr/>
        </p:nvSpPr>
        <p:spPr>
          <a:xfrm>
            <a:off x="609600" y="457200"/>
            <a:ext cx="7086600" cy="706755"/>
          </a:xfrm>
          <a:prstGeom prst="rect">
            <a:avLst/>
          </a:prstGeom>
          <a:noFill/>
        </p:spPr>
        <p:txBody>
          <a:bodyPr wrap="square" rtlCol="0">
            <a:spAutoFit/>
          </a:bodyPr>
          <a:lstStyle/>
          <a:p>
            <a:r>
              <a:rPr lang="en-US" sz="2000" i="1" dirty="0" smtClean="0">
                <a:latin typeface="Cambria" panose="02040503050406030204" charset="0"/>
                <a:cs typeface="Cambria" panose="02040503050406030204" charset="0"/>
              </a:rPr>
              <a:t>Learning to appreciate Water: the voice of </a:t>
            </a:r>
            <a:r>
              <a:rPr lang="en-US" sz="2000" i="1" dirty="0" err="1" smtClean="0">
                <a:latin typeface="Cambria" panose="02040503050406030204" charset="0"/>
                <a:cs typeface="Cambria" panose="02040503050406030204" charset="0"/>
              </a:rPr>
              <a:t>Misak</a:t>
            </a:r>
            <a:r>
              <a:rPr lang="en-US" sz="2000" i="1" dirty="0" smtClean="0">
                <a:latin typeface="Cambria" panose="02040503050406030204" charset="0"/>
                <a:cs typeface="Cambria" panose="02040503050406030204" charset="0"/>
              </a:rPr>
              <a:t>, </a:t>
            </a:r>
            <a:r>
              <a:rPr lang="en-US" sz="2000" i="1" dirty="0" err="1" smtClean="0">
                <a:latin typeface="Cambria" panose="02040503050406030204" charset="0"/>
                <a:cs typeface="Cambria" panose="02040503050406030204" charset="0"/>
              </a:rPr>
              <a:t>Nasa</a:t>
            </a:r>
            <a:r>
              <a:rPr lang="en-US" sz="2000" i="1" dirty="0" smtClean="0">
                <a:latin typeface="Cambria" panose="02040503050406030204" charset="0"/>
                <a:cs typeface="Cambria" panose="02040503050406030204" charset="0"/>
              </a:rPr>
              <a:t> and </a:t>
            </a:r>
            <a:r>
              <a:rPr lang="en-US" sz="2000" i="1" dirty="0" err="1" smtClean="0">
                <a:latin typeface="Cambria" panose="02040503050406030204" charset="0"/>
                <a:cs typeface="Cambria" panose="02040503050406030204" charset="0"/>
              </a:rPr>
              <a:t>Kogi</a:t>
            </a:r>
            <a:r>
              <a:rPr lang="en-US" sz="2000" i="1" dirty="0" smtClean="0">
                <a:latin typeface="Cambria" panose="02040503050406030204" charset="0"/>
                <a:cs typeface="Cambria" panose="02040503050406030204" charset="0"/>
              </a:rPr>
              <a:t> in Edinburgh…</a:t>
            </a:r>
            <a:endParaRPr lang="en-US" sz="2000" i="1" dirty="0">
              <a:latin typeface="Cambria" panose="02040503050406030204" charset="0"/>
              <a:cs typeface="Cambria" panose="0204050305040603020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76000"/>
          </a:blip>
          <a:srcRect/>
          <a:tile tx="0" ty="0" sx="100000" sy="100000" flip="none" algn="tl"/>
        </a:blipFill>
        <a:effectLst/>
      </p:bgPr>
    </p:bg>
    <p:spTree>
      <p:nvGrpSpPr>
        <p:cNvPr id="1" name=""/>
        <p:cNvGrpSpPr/>
        <p:nvPr/>
      </p:nvGrpSpPr>
      <p:grpSpPr>
        <a:xfrm>
          <a:off x="0" y="0"/>
          <a:ext cx="0" cy="0"/>
          <a:chOff x="0" y="0"/>
          <a:chExt cx="0" cy="0"/>
        </a:xfrm>
      </p:grpSpPr>
      <p:pic>
        <p:nvPicPr>
          <p:cNvPr id="6" name="Picture 6" descr="Výsledek obrázku pro paramos colombia"/>
          <p:cNvPicPr>
            <a:picLocks noChangeAspect="1" noChangeArrowheads="1"/>
          </p:cNvPicPr>
          <p:nvPr/>
        </p:nvPicPr>
        <p:blipFill>
          <a:blip r:embed="rId2"/>
          <a:srcRect/>
          <a:stretch>
            <a:fillRect/>
          </a:stretch>
        </p:blipFill>
        <p:spPr bwMode="auto">
          <a:xfrm>
            <a:off x="2725114" y="3276600"/>
            <a:ext cx="6418886" cy="3581400"/>
          </a:xfrm>
          <a:prstGeom prst="rect">
            <a:avLst/>
          </a:prstGeom>
          <a:noFill/>
        </p:spPr>
      </p:pic>
      <p:pic>
        <p:nvPicPr>
          <p:cNvPr id="3" name="Obrázek 2" descr="IMG_0247.JPG"/>
          <p:cNvPicPr>
            <a:picLocks noChangeAspect="1"/>
          </p:cNvPicPr>
          <p:nvPr/>
        </p:nvPicPr>
        <p:blipFill>
          <a:blip r:embed="rId3" cstate="print"/>
          <a:stretch>
            <a:fillRect/>
          </a:stretch>
        </p:blipFill>
        <p:spPr>
          <a:xfrm>
            <a:off x="1" y="0"/>
            <a:ext cx="5214942" cy="3911206"/>
          </a:xfrm>
          <a:prstGeom prst="rect">
            <a:avLst/>
          </a:prstGeom>
        </p:spPr>
      </p:pic>
      <p:sp>
        <p:nvSpPr>
          <p:cNvPr id="4" name="TextovéPole 3"/>
          <p:cNvSpPr txBox="1"/>
          <p:nvPr/>
        </p:nvSpPr>
        <p:spPr>
          <a:xfrm>
            <a:off x="5214942" y="428604"/>
            <a:ext cx="3776658" cy="2922905"/>
          </a:xfrm>
          <a:prstGeom prst="rect">
            <a:avLst/>
          </a:prstGeom>
          <a:noFill/>
        </p:spPr>
        <p:txBody>
          <a:bodyPr wrap="square" rtlCol="0">
            <a:spAutoFit/>
          </a:bodyPr>
          <a:lstStyle/>
          <a:p>
            <a:r>
              <a:rPr lang="en-US" sz="2000" dirty="0" err="1" smtClean="0">
                <a:latin typeface="Cambria" panose="02040503050406030204" charset="0"/>
                <a:cs typeface="Cambria" panose="02040503050406030204" charset="0"/>
              </a:rPr>
              <a:t>Páramos</a:t>
            </a:r>
            <a:r>
              <a:rPr lang="en-US" sz="2000" dirty="0" smtClean="0">
                <a:latin typeface="Cambria" panose="02040503050406030204" charset="0"/>
                <a:cs typeface="Cambria" panose="02040503050406030204" charset="0"/>
              </a:rPr>
              <a:t>:</a:t>
            </a:r>
            <a:endParaRPr lang="en-US" sz="2000" dirty="0" smtClean="0">
              <a:latin typeface="Cambria" panose="02040503050406030204" charset="0"/>
              <a:cs typeface="Cambria" panose="02040503050406030204" charset="0"/>
            </a:endParaRPr>
          </a:p>
          <a:p>
            <a:endParaRPr lang="en-US" sz="2000" dirty="0" smtClean="0">
              <a:latin typeface="Cambria" panose="02040503050406030204" charset="0"/>
              <a:cs typeface="Cambria" panose="02040503050406030204" charset="0"/>
            </a:endParaRPr>
          </a:p>
          <a:p>
            <a:pPr algn="just"/>
            <a:r>
              <a:rPr lang="en-US" dirty="0" smtClean="0">
                <a:latin typeface="Cambria" panose="02040503050406030204" charset="0"/>
                <a:cs typeface="Cambria" panose="02040503050406030204" charset="0"/>
              </a:rPr>
              <a:t>Alpine tundra ecosystems.</a:t>
            </a:r>
            <a:endParaRPr lang="en-US" dirty="0" smtClean="0">
              <a:latin typeface="Cambria" panose="02040503050406030204" charset="0"/>
              <a:cs typeface="Cambria" panose="02040503050406030204" charset="0"/>
            </a:endParaRPr>
          </a:p>
          <a:p>
            <a:pPr algn="just"/>
            <a:r>
              <a:rPr lang="en-US" dirty="0">
                <a:latin typeface="Cambria" panose="02040503050406030204" charset="0"/>
                <a:cs typeface="Cambria" panose="02040503050406030204" charset="0"/>
              </a:rPr>
              <a:t>A</a:t>
            </a:r>
            <a:r>
              <a:rPr lang="en-US" dirty="0" smtClean="0">
                <a:latin typeface="Cambria" panose="02040503050406030204" charset="0"/>
                <a:cs typeface="Cambria" panose="02040503050406030204" charset="0"/>
              </a:rPr>
              <a:t>ltitudes vary from 3000–4800 m. Areas of marshes, high-mountain plains and lakes.</a:t>
            </a:r>
            <a:endParaRPr lang="en-US" dirty="0" smtClean="0">
              <a:latin typeface="Cambria" panose="02040503050406030204" charset="0"/>
              <a:cs typeface="Cambria" panose="02040503050406030204" charset="0"/>
            </a:endParaRPr>
          </a:p>
          <a:p>
            <a:pPr algn="just"/>
            <a:r>
              <a:rPr lang="en-US" dirty="0" smtClean="0">
                <a:latin typeface="Cambria" panose="02040503050406030204" charset="0"/>
                <a:cs typeface="Cambria" panose="02040503050406030204" charset="0"/>
              </a:rPr>
              <a:t>High rainfall and big temperature differences. </a:t>
            </a:r>
            <a:endParaRPr lang="en-US" dirty="0" smtClean="0">
              <a:latin typeface="Cambria" panose="02040503050406030204" charset="0"/>
              <a:cs typeface="Cambria" panose="02040503050406030204" charset="0"/>
            </a:endParaRPr>
          </a:p>
          <a:p>
            <a:endParaRPr lang="en-US" dirty="0" smtClean="0">
              <a:latin typeface="Cambria" panose="02040503050406030204" charset="0"/>
              <a:cs typeface="Cambria" panose="02040503050406030204" charset="0"/>
            </a:endParaRPr>
          </a:p>
          <a:p>
            <a:endParaRPr lang="cs-CZ" dirty="0">
              <a:latin typeface="Cambria" panose="02040503050406030204" charset="0"/>
              <a:cs typeface="Cambria" panose="02040503050406030204" charset="0"/>
            </a:endParaRPr>
          </a:p>
        </p:txBody>
      </p:sp>
      <p:sp>
        <p:nvSpPr>
          <p:cNvPr id="5" name="TextovéPole 4"/>
          <p:cNvSpPr txBox="1"/>
          <p:nvPr/>
        </p:nvSpPr>
        <p:spPr>
          <a:xfrm>
            <a:off x="0" y="4343400"/>
            <a:ext cx="3571868" cy="461665"/>
          </a:xfrm>
          <a:prstGeom prst="rect">
            <a:avLst/>
          </a:prstGeom>
          <a:noFill/>
        </p:spPr>
        <p:txBody>
          <a:bodyPr wrap="square" rtlCol="0">
            <a:spAutoFit/>
          </a:bodyPr>
          <a:lstStyle/>
          <a:p>
            <a:endParaRPr lang="cs-CZ" sz="2400" dirty="0">
              <a:latin typeface="Book Antiqua" pitchFamily="18" charset="0"/>
            </a:endParaRPr>
          </a:p>
        </p:txBody>
      </p:sp>
      <p:sp>
        <p:nvSpPr>
          <p:cNvPr id="7" name="TextovéPole 6"/>
          <p:cNvSpPr txBox="1"/>
          <p:nvPr/>
        </p:nvSpPr>
        <p:spPr>
          <a:xfrm>
            <a:off x="0" y="3886200"/>
            <a:ext cx="2667000" cy="2553335"/>
          </a:xfrm>
          <a:prstGeom prst="rect">
            <a:avLst/>
          </a:prstGeom>
          <a:noFill/>
        </p:spPr>
        <p:txBody>
          <a:bodyPr wrap="square" rtlCol="0">
            <a:spAutoFit/>
          </a:bodyPr>
          <a:lstStyle/>
          <a:p>
            <a:pPr algn="just"/>
            <a:r>
              <a:rPr lang="en-US" sz="1600" dirty="0" smtClean="0">
                <a:latin typeface="Cambria" panose="02040503050406030204" charset="0"/>
                <a:cs typeface="Cambria" panose="02040503050406030204" charset="0"/>
              </a:rPr>
              <a:t>Colombia has the highest number of </a:t>
            </a:r>
            <a:r>
              <a:rPr lang="en-US" sz="1600" i="1" dirty="0" err="1" smtClean="0">
                <a:latin typeface="Cambria" panose="02040503050406030204" charset="0"/>
                <a:cs typeface="Cambria" panose="02040503050406030204" charset="0"/>
              </a:rPr>
              <a:t>páramos</a:t>
            </a:r>
            <a:r>
              <a:rPr lang="en-US" sz="1600" dirty="0" smtClean="0">
                <a:latin typeface="Cambria" panose="02040503050406030204" charset="0"/>
                <a:cs typeface="Cambria" panose="02040503050406030204" charset="0"/>
              </a:rPr>
              <a:t> globally.</a:t>
            </a:r>
            <a:endParaRPr lang="en-US" sz="1600" dirty="0" smtClean="0">
              <a:latin typeface="Cambria" panose="02040503050406030204" charset="0"/>
              <a:cs typeface="Cambria" panose="02040503050406030204" charset="0"/>
            </a:endParaRPr>
          </a:p>
          <a:p>
            <a:pPr algn="just"/>
            <a:endParaRPr lang="en-US" sz="1600" dirty="0" smtClean="0">
              <a:latin typeface="Cambria" panose="02040503050406030204" charset="0"/>
              <a:cs typeface="Cambria" panose="02040503050406030204" charset="0"/>
            </a:endParaRPr>
          </a:p>
          <a:p>
            <a:pPr algn="just"/>
            <a:r>
              <a:rPr lang="en-US" sz="1600" dirty="0" smtClean="0">
                <a:latin typeface="Cambria" panose="02040503050406030204" charset="0"/>
                <a:cs typeface="Cambria" panose="02040503050406030204" charset="0"/>
              </a:rPr>
              <a:t>These areas provide drinking water to 70% of the population. </a:t>
            </a:r>
            <a:endParaRPr lang="en-US" sz="1600" dirty="0" smtClean="0">
              <a:latin typeface="Cambria" panose="02040503050406030204" charset="0"/>
              <a:cs typeface="Cambria" panose="02040503050406030204" charset="0"/>
            </a:endParaRPr>
          </a:p>
          <a:p>
            <a:pPr algn="just"/>
            <a:endParaRPr lang="en-US" sz="1600" dirty="0" smtClean="0">
              <a:latin typeface="Cambria" panose="02040503050406030204" charset="0"/>
              <a:cs typeface="Cambria" panose="02040503050406030204" charset="0"/>
            </a:endParaRPr>
          </a:p>
          <a:p>
            <a:pPr algn="just"/>
            <a:r>
              <a:rPr lang="en-US" sz="1600" dirty="0" smtClean="0">
                <a:latin typeface="Cambria" panose="02040503050406030204" charset="0"/>
                <a:cs typeface="Cambria" panose="02040503050406030204" charset="0"/>
              </a:rPr>
              <a:t>About 70% of the water from the Andes makes its way through the </a:t>
            </a:r>
            <a:r>
              <a:rPr lang="en-US" sz="1600" i="1" dirty="0" err="1" smtClean="0">
                <a:latin typeface="Cambria" panose="02040503050406030204" charset="0"/>
                <a:cs typeface="Cambria" panose="02040503050406030204" charset="0"/>
              </a:rPr>
              <a:t>páramos</a:t>
            </a:r>
            <a:r>
              <a:rPr lang="en-US" sz="1600" dirty="0" smtClean="0">
                <a:latin typeface="Cambria" panose="02040503050406030204" charset="0"/>
                <a:cs typeface="Cambria" panose="02040503050406030204" charset="0"/>
              </a:rPr>
              <a:t>. </a:t>
            </a:r>
            <a:endParaRPr lang="en-US" sz="1600" dirty="0">
              <a:latin typeface="Cambria" panose="02040503050406030204" charset="0"/>
              <a:cs typeface="Cambria" panose="0204050305040603020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1000"/>
            <a:lum/>
          </a:blip>
          <a:srcRect/>
          <a:stretch>
            <a:fillRect l="-11000" r="-11000"/>
          </a:stretch>
        </a:blipFill>
        <a:effectLst/>
      </p:bgPr>
    </p:bg>
    <p:spTree>
      <p:nvGrpSpPr>
        <p:cNvPr id="1" name=""/>
        <p:cNvGrpSpPr/>
        <p:nvPr/>
      </p:nvGrpSpPr>
      <p:grpSpPr>
        <a:xfrm>
          <a:off x="0" y="0"/>
          <a:ext cx="0" cy="0"/>
          <a:chOff x="0" y="0"/>
          <a:chExt cx="0" cy="0"/>
        </a:xfrm>
      </p:grpSpPr>
      <p:sp>
        <p:nvSpPr>
          <p:cNvPr id="3" name="TextovéPole 2"/>
          <p:cNvSpPr txBox="1"/>
          <p:nvPr/>
        </p:nvSpPr>
        <p:spPr>
          <a:xfrm>
            <a:off x="228600" y="304800"/>
            <a:ext cx="7924800" cy="4647426"/>
          </a:xfrm>
          <a:prstGeom prst="rect">
            <a:avLst/>
          </a:prstGeom>
          <a:noFill/>
        </p:spPr>
        <p:txBody>
          <a:bodyPr wrap="square" rtlCol="0">
            <a:spAutoFit/>
          </a:bodyPr>
          <a:lstStyle/>
          <a:p>
            <a:r>
              <a:rPr lang="en-GB" dirty="0">
                <a:latin typeface="Bookman Old Style" pitchFamily="18" charset="0"/>
              </a:rPr>
              <a:t>THE KOGI MYTH OF CREATION: </a:t>
            </a:r>
            <a:endParaRPr lang="en-GB" dirty="0" smtClean="0">
              <a:latin typeface="Bookman Old Style" pitchFamily="18" charset="0"/>
            </a:endParaRPr>
          </a:p>
          <a:p>
            <a:br>
              <a:rPr lang="en-GB" dirty="0">
                <a:latin typeface="Bookman Old Style" pitchFamily="18" charset="0"/>
              </a:rPr>
            </a:br>
            <a:r>
              <a:rPr lang="en-GB" sz="1600" i="1" dirty="0" smtClean="0">
                <a:latin typeface="Bookman Old Style" pitchFamily="18" charset="0"/>
              </a:rPr>
              <a:t>“At the beginning there was nothing but darkness.</a:t>
            </a:r>
            <a:br>
              <a:rPr lang="en-GB" sz="1600" i="1" dirty="0">
                <a:latin typeface="Bookman Old Style" pitchFamily="18" charset="0"/>
              </a:rPr>
            </a:br>
            <a:r>
              <a:rPr lang="en-GB" sz="1600" i="1" dirty="0" smtClean="0">
                <a:latin typeface="Bookman Old Style" pitchFamily="18" charset="0"/>
              </a:rPr>
              <a:t>Nothing but the sea.</a:t>
            </a:r>
            <a:endParaRPr lang="en-GB" sz="1600" i="1" dirty="0" smtClean="0">
              <a:latin typeface="Bookman Old Style" pitchFamily="18" charset="0"/>
            </a:endParaRPr>
          </a:p>
          <a:p>
            <a:r>
              <a:rPr lang="en-GB" sz="1600" i="1" dirty="0" smtClean="0">
                <a:latin typeface="Bookman Old Style" pitchFamily="18" charset="0"/>
              </a:rPr>
              <a:t>There </a:t>
            </a:r>
            <a:r>
              <a:rPr lang="en-GB" sz="1600" i="1" dirty="0">
                <a:latin typeface="Bookman Old Style" pitchFamily="18" charset="0"/>
              </a:rPr>
              <a:t>was no </a:t>
            </a:r>
            <a:r>
              <a:rPr lang="en-GB" sz="1600" i="1" dirty="0" smtClean="0">
                <a:latin typeface="Bookman Old Style" pitchFamily="18" charset="0"/>
              </a:rPr>
              <a:t>Sun</a:t>
            </a:r>
            <a:r>
              <a:rPr lang="en-GB" sz="1600" i="1" dirty="0">
                <a:latin typeface="Bookman Old Style" pitchFamily="18" charset="0"/>
              </a:rPr>
              <a:t>, </a:t>
            </a:r>
            <a:r>
              <a:rPr lang="en-GB" sz="1600" i="1" dirty="0" smtClean="0">
                <a:latin typeface="Bookman Old Style" pitchFamily="18" charset="0"/>
              </a:rPr>
              <a:t>Moon</a:t>
            </a:r>
            <a:r>
              <a:rPr lang="en-GB" sz="1600" i="1" dirty="0">
                <a:latin typeface="Bookman Old Style" pitchFamily="18" charset="0"/>
              </a:rPr>
              <a:t>, people, animals </a:t>
            </a:r>
            <a:r>
              <a:rPr lang="en-GB" sz="1600" i="1" dirty="0" smtClean="0">
                <a:latin typeface="Bookman Old Style" pitchFamily="18" charset="0"/>
              </a:rPr>
              <a:t>or </a:t>
            </a:r>
            <a:r>
              <a:rPr lang="en-GB" sz="1600" i="1" dirty="0">
                <a:latin typeface="Bookman Old Style" pitchFamily="18" charset="0"/>
              </a:rPr>
              <a:t>plants.</a:t>
            </a:r>
            <a:br>
              <a:rPr lang="en-GB" sz="1600" i="1" dirty="0">
                <a:latin typeface="Bookman Old Style" pitchFamily="18" charset="0"/>
              </a:rPr>
            </a:br>
            <a:r>
              <a:rPr lang="en-GB" sz="1600" i="1" dirty="0" smtClean="0">
                <a:latin typeface="Bookman Old Style" pitchFamily="18" charset="0"/>
              </a:rPr>
              <a:t>Only the Sea was everywhere.</a:t>
            </a:r>
            <a:br>
              <a:rPr lang="en-GB" sz="1600" i="1" dirty="0">
                <a:latin typeface="Bookman Old Style" pitchFamily="18" charset="0"/>
              </a:rPr>
            </a:br>
            <a:r>
              <a:rPr lang="en-US" sz="1600" i="1" dirty="0">
                <a:latin typeface="Bookman Old Style" pitchFamily="18" charset="0"/>
              </a:rPr>
              <a:t>The sea was the Mother</a:t>
            </a:r>
            <a:r>
              <a:rPr lang="en-US" sz="1600" i="1" dirty="0" smtClean="0">
                <a:latin typeface="Bookman Old Style" pitchFamily="18" charset="0"/>
              </a:rPr>
              <a:t>.</a:t>
            </a:r>
            <a:endParaRPr lang="en-US" sz="1600" i="1" dirty="0" smtClean="0">
              <a:latin typeface="Bookman Old Style" pitchFamily="18" charset="0"/>
            </a:endParaRPr>
          </a:p>
          <a:p>
            <a:r>
              <a:rPr lang="en-US" sz="1600" i="1" dirty="0" smtClean="0">
                <a:latin typeface="Bookman Old Style" pitchFamily="18" charset="0"/>
              </a:rPr>
              <a:t>She was Water- the river, the lake, the stream and the sea.</a:t>
            </a:r>
            <a:endParaRPr lang="en-US" sz="1600" i="1" dirty="0" smtClean="0">
              <a:latin typeface="Bookman Old Style" pitchFamily="18" charset="0"/>
            </a:endParaRPr>
          </a:p>
          <a:p>
            <a:r>
              <a:rPr lang="en-US" sz="1600" i="1" dirty="0" smtClean="0">
                <a:latin typeface="Bookman Old Style" pitchFamily="18" charset="0"/>
              </a:rPr>
              <a:t>At the beginning, there was only the Mother.</a:t>
            </a:r>
            <a:br>
              <a:rPr lang="en-US" sz="1600" dirty="0" smtClean="0">
                <a:latin typeface="Bookman Old Style" pitchFamily="18" charset="0"/>
              </a:rPr>
            </a:br>
            <a:r>
              <a:rPr lang="en-US" sz="1600" i="1" dirty="0">
                <a:latin typeface="Bookman Old Style" pitchFamily="18" charset="0"/>
              </a:rPr>
              <a:t>The Mother was not people, she was not anything. </a:t>
            </a:r>
            <a:br>
              <a:rPr lang="en-US" sz="1600" dirty="0" smtClean="0">
                <a:latin typeface="Bookman Old Style" pitchFamily="18" charset="0"/>
              </a:rPr>
            </a:br>
            <a:r>
              <a:rPr lang="en-US" sz="1600" i="1" dirty="0" smtClean="0">
                <a:latin typeface="Bookman Old Style" pitchFamily="18" charset="0"/>
              </a:rPr>
              <a:t>She </a:t>
            </a:r>
            <a:r>
              <a:rPr lang="en-US" sz="1600" i="1" dirty="0">
                <a:latin typeface="Bookman Old Style" pitchFamily="18" charset="0"/>
              </a:rPr>
              <a:t>was </a:t>
            </a:r>
            <a:r>
              <a:rPr lang="en-US" sz="1600" i="1" dirty="0" err="1" smtClean="0">
                <a:latin typeface="Bookman Old Style" pitchFamily="18" charset="0"/>
              </a:rPr>
              <a:t>Alúna</a:t>
            </a:r>
            <a:r>
              <a:rPr lang="en-US" sz="1600" i="1" dirty="0" smtClean="0">
                <a:latin typeface="Bookman Old Style" pitchFamily="18" charset="0"/>
              </a:rPr>
              <a:t>.</a:t>
            </a:r>
            <a:endParaRPr lang="en-US" sz="1600" i="1" dirty="0" smtClean="0">
              <a:latin typeface="Bookman Old Style" pitchFamily="18" charset="0"/>
            </a:endParaRPr>
          </a:p>
          <a:p>
            <a:r>
              <a:rPr lang="en-US" sz="1600" i="1" dirty="0" smtClean="0">
                <a:latin typeface="Bookman Old Style" pitchFamily="18" charset="0"/>
              </a:rPr>
              <a:t>She was the spirit of what was yet going to come</a:t>
            </a:r>
            <a:endParaRPr lang="en-US" sz="1600" i="1" dirty="0" smtClean="0">
              <a:latin typeface="Bookman Old Style" pitchFamily="18" charset="0"/>
            </a:endParaRPr>
          </a:p>
          <a:p>
            <a:r>
              <a:rPr lang="en-US" sz="1600" i="1" dirty="0" smtClean="0">
                <a:latin typeface="Bookman Old Style" pitchFamily="18" charset="0"/>
              </a:rPr>
              <a:t>And she was thoughts and memory.</a:t>
            </a:r>
            <a:endParaRPr lang="en-US" sz="1600" i="1" dirty="0" smtClean="0">
              <a:latin typeface="Bookman Old Style" pitchFamily="18" charset="0"/>
            </a:endParaRPr>
          </a:p>
          <a:p>
            <a:r>
              <a:rPr lang="en-US" sz="1600" i="1" dirty="0" smtClean="0">
                <a:latin typeface="Bookman Old Style" pitchFamily="18" charset="0"/>
              </a:rPr>
              <a:t>Thus the Mother existed only in </a:t>
            </a:r>
            <a:r>
              <a:rPr lang="en-US" sz="1600" i="1" dirty="0" err="1" smtClean="0">
                <a:latin typeface="Bookman Old Style" pitchFamily="18" charset="0"/>
              </a:rPr>
              <a:t>Alúna</a:t>
            </a:r>
            <a:r>
              <a:rPr lang="en-US" sz="1600" i="1" dirty="0" smtClean="0">
                <a:latin typeface="Bookman Old Style" pitchFamily="18" charset="0"/>
              </a:rPr>
              <a:t>…”</a:t>
            </a:r>
            <a:endParaRPr lang="en-US" sz="1600" i="1" dirty="0" smtClean="0">
              <a:latin typeface="Bookman Old Style" pitchFamily="18" charset="0"/>
            </a:endParaRPr>
          </a:p>
          <a:p>
            <a:endParaRPr lang="en-US" sz="1600" i="1" dirty="0" smtClean="0">
              <a:latin typeface="Bookman Old Style" pitchFamily="18" charset="0"/>
            </a:endParaRPr>
          </a:p>
          <a:p>
            <a:endParaRPr lang="en-US" sz="1600" i="1" dirty="0" smtClean="0">
              <a:latin typeface="Bookman Old Style" pitchFamily="18" charset="0"/>
            </a:endParaRPr>
          </a:p>
          <a:p>
            <a:br>
              <a:rPr lang="en-GB" dirty="0">
                <a:latin typeface="Bookman Old Style" pitchFamily="18" charset="0"/>
              </a:rPr>
            </a:br>
            <a:endParaRPr lang="en-US" dirty="0">
              <a:latin typeface="Bookman Old Style" pitchFamily="18" charset="0"/>
            </a:endParaRPr>
          </a:p>
        </p:txBody>
      </p:sp>
      <p:sp>
        <p:nvSpPr>
          <p:cNvPr id="9" name="TextovéPole 8"/>
          <p:cNvSpPr txBox="1"/>
          <p:nvPr/>
        </p:nvSpPr>
        <p:spPr>
          <a:xfrm>
            <a:off x="1981200" y="3886200"/>
            <a:ext cx="6858000" cy="2723823"/>
          </a:xfrm>
          <a:prstGeom prst="rect">
            <a:avLst/>
          </a:prstGeom>
          <a:noFill/>
        </p:spPr>
        <p:txBody>
          <a:bodyPr wrap="square" rtlCol="0">
            <a:spAutoFit/>
          </a:bodyPr>
          <a:lstStyle/>
          <a:p>
            <a:pPr algn="just">
              <a:buFont typeface="Arial" panose="020B0604020202020204" pitchFamily="34" charset="0"/>
              <a:buChar char="•"/>
            </a:pPr>
            <a:r>
              <a:rPr lang="en-US" dirty="0" smtClean="0">
                <a:latin typeface="Bookman Old Style" pitchFamily="18" charset="0"/>
              </a:rPr>
              <a:t> </a:t>
            </a:r>
            <a:r>
              <a:rPr lang="en-US" sz="1700" dirty="0" smtClean="0">
                <a:latin typeface="Bookman Old Style" pitchFamily="18" charset="0"/>
              </a:rPr>
              <a:t>Water symbolizes the </a:t>
            </a:r>
            <a:r>
              <a:rPr lang="en-US" sz="1700" b="1" dirty="0" smtClean="0">
                <a:latin typeface="Bookman Old Style" pitchFamily="18" charset="0"/>
              </a:rPr>
              <a:t>source of all Life</a:t>
            </a:r>
            <a:r>
              <a:rPr lang="en-US" sz="1700" dirty="0" smtClean="0">
                <a:latin typeface="Bookman Old Style" pitchFamily="18" charset="0"/>
              </a:rPr>
              <a:t>, it`s the original Mother.</a:t>
            </a:r>
            <a:endParaRPr lang="en-US" sz="1700" dirty="0" smtClean="0">
              <a:latin typeface="Bookman Old Style" pitchFamily="18" charset="0"/>
            </a:endParaRPr>
          </a:p>
          <a:p>
            <a:pPr algn="just">
              <a:buFont typeface="Arial" panose="020B0604020202020204" pitchFamily="34" charset="0"/>
              <a:buChar char="•"/>
            </a:pPr>
            <a:r>
              <a:rPr lang="en-US" sz="1700" dirty="0" smtClean="0">
                <a:latin typeface="Bookman Old Style" pitchFamily="18" charset="0"/>
              </a:rPr>
              <a:t> Its nature is </a:t>
            </a:r>
            <a:r>
              <a:rPr lang="en-US" sz="1700" b="1" dirty="0" smtClean="0">
                <a:latin typeface="Bookman Old Style" pitchFamily="18" charset="0"/>
              </a:rPr>
              <a:t>feminine</a:t>
            </a:r>
            <a:r>
              <a:rPr lang="en-US" sz="1700" dirty="0" smtClean="0">
                <a:latin typeface="Bookman Old Style" pitchFamily="18" charset="0"/>
              </a:rPr>
              <a:t> and brings </a:t>
            </a:r>
            <a:r>
              <a:rPr lang="en-US" sz="1700" b="1" dirty="0" smtClean="0">
                <a:latin typeface="Bookman Old Style" pitchFamily="18" charset="0"/>
              </a:rPr>
              <a:t>Life</a:t>
            </a:r>
            <a:r>
              <a:rPr lang="en-US" sz="1700" dirty="0" smtClean="0">
                <a:latin typeface="Bookman Old Style" pitchFamily="18" charset="0"/>
              </a:rPr>
              <a:t> as well as </a:t>
            </a:r>
            <a:r>
              <a:rPr lang="en-US" sz="1700" b="1" dirty="0" smtClean="0">
                <a:latin typeface="Bookman Old Style" pitchFamily="18" charset="0"/>
              </a:rPr>
              <a:t>Death </a:t>
            </a:r>
            <a:r>
              <a:rPr lang="en-US" sz="1700" dirty="0" smtClean="0">
                <a:latin typeface="Bookman Old Style" pitchFamily="18" charset="0"/>
              </a:rPr>
              <a:t>(it stands outside the people`s differentiation of </a:t>
            </a:r>
            <a:r>
              <a:rPr lang="en-US" sz="1700" i="1" dirty="0" smtClean="0">
                <a:latin typeface="Bookman Old Style" pitchFamily="18" charset="0"/>
              </a:rPr>
              <a:t>good</a:t>
            </a:r>
            <a:r>
              <a:rPr lang="en-US" sz="1700" dirty="0" smtClean="0">
                <a:latin typeface="Bookman Old Style" pitchFamily="18" charset="0"/>
              </a:rPr>
              <a:t> or </a:t>
            </a:r>
            <a:r>
              <a:rPr lang="en-US" sz="1700" i="1" dirty="0" smtClean="0">
                <a:latin typeface="Bookman Old Style" pitchFamily="18" charset="0"/>
              </a:rPr>
              <a:t>bad</a:t>
            </a:r>
            <a:r>
              <a:rPr lang="en-US" sz="1700" dirty="0" smtClean="0">
                <a:latin typeface="Bookman Old Style" pitchFamily="18" charset="0"/>
              </a:rPr>
              <a:t>).</a:t>
            </a:r>
            <a:endParaRPr lang="en-US" sz="1700" dirty="0" smtClean="0">
              <a:latin typeface="Bookman Old Style" pitchFamily="18" charset="0"/>
            </a:endParaRPr>
          </a:p>
          <a:p>
            <a:pPr algn="just">
              <a:buFont typeface="Arial" panose="020B0604020202020204" pitchFamily="34" charset="0"/>
              <a:buChar char="•"/>
            </a:pPr>
            <a:r>
              <a:rPr lang="en-US" sz="1700" dirty="0" smtClean="0">
                <a:latin typeface="Bookman Old Style" pitchFamily="18" charset="0"/>
              </a:rPr>
              <a:t> The first man </a:t>
            </a:r>
            <a:r>
              <a:rPr lang="en-US" sz="1700" dirty="0" err="1" smtClean="0">
                <a:latin typeface="Bookman Old Style" pitchFamily="18" charset="0"/>
              </a:rPr>
              <a:t>Sintána</a:t>
            </a:r>
            <a:r>
              <a:rPr lang="en-US" sz="1700" dirty="0" smtClean="0">
                <a:latin typeface="Bookman Old Style" pitchFamily="18" charset="0"/>
              </a:rPr>
              <a:t> was born in </a:t>
            </a:r>
            <a:r>
              <a:rPr lang="en-US" sz="1700" i="1" dirty="0" smtClean="0">
                <a:latin typeface="Bookman Old Style" pitchFamily="18" charset="0"/>
              </a:rPr>
              <a:t>“the House of the Sea Foam, in the darkness, in water…” </a:t>
            </a:r>
            <a:r>
              <a:rPr lang="en-US" sz="1700" dirty="0" smtClean="0">
                <a:latin typeface="Bookman Old Style" pitchFamily="18" charset="0"/>
              </a:rPr>
              <a:t>before anything else was created.</a:t>
            </a:r>
            <a:endParaRPr lang="en-US" sz="1700" dirty="0" smtClean="0">
              <a:latin typeface="Bookman Old Style" pitchFamily="18" charset="0"/>
            </a:endParaRPr>
          </a:p>
          <a:p>
            <a:pPr algn="just">
              <a:buFont typeface="Arial" panose="020B0604020202020204" pitchFamily="34" charset="0"/>
              <a:buChar char="•"/>
            </a:pPr>
            <a:r>
              <a:rPr lang="en-US" sz="1700" i="1" dirty="0" smtClean="0">
                <a:latin typeface="Bookman Old Style" pitchFamily="18" charset="0"/>
              </a:rPr>
              <a:t> </a:t>
            </a:r>
            <a:r>
              <a:rPr lang="en-US" sz="1700" dirty="0" smtClean="0">
                <a:latin typeface="Bookman Old Style" pitchFamily="18" charset="0"/>
              </a:rPr>
              <a:t>Water is </a:t>
            </a:r>
            <a:r>
              <a:rPr lang="en-US" sz="1700" b="1" i="1" dirty="0" smtClean="0">
                <a:latin typeface="Bookman Old Style" pitchFamily="18" charset="0"/>
              </a:rPr>
              <a:t>blood</a:t>
            </a:r>
            <a:r>
              <a:rPr lang="en-US" sz="1700" i="1" dirty="0" smtClean="0">
                <a:latin typeface="Bookman Old Style" pitchFamily="18" charset="0"/>
              </a:rPr>
              <a:t> </a:t>
            </a:r>
            <a:r>
              <a:rPr lang="en-US" sz="1700" dirty="0" smtClean="0">
                <a:latin typeface="Bookman Old Style" pitchFamily="18" charset="0"/>
              </a:rPr>
              <a:t>(at times connected to the sacred </a:t>
            </a:r>
            <a:r>
              <a:rPr lang="en-US" sz="1700" b="1" dirty="0" smtClean="0">
                <a:latin typeface="Bookman Old Style" pitchFamily="18" charset="0"/>
              </a:rPr>
              <a:t>menstrual blood</a:t>
            </a:r>
            <a:r>
              <a:rPr lang="en-US" sz="1700" dirty="0" smtClean="0">
                <a:latin typeface="Bookman Old Style" pitchFamily="18" charset="0"/>
              </a:rPr>
              <a:t> of the Mother). Rivers and streams are the </a:t>
            </a:r>
            <a:r>
              <a:rPr lang="en-US" sz="1700" b="1" i="1" dirty="0" smtClean="0">
                <a:latin typeface="Bookman Old Style" pitchFamily="18" charset="0"/>
              </a:rPr>
              <a:t>veins</a:t>
            </a:r>
            <a:r>
              <a:rPr lang="en-US" sz="1700" i="1" dirty="0" smtClean="0">
                <a:latin typeface="Bookman Old Style" pitchFamily="18" charset="0"/>
              </a:rPr>
              <a:t> </a:t>
            </a:r>
            <a:r>
              <a:rPr lang="en-US" sz="1700" dirty="0" smtClean="0">
                <a:latin typeface="Bookman Old Style" pitchFamily="18" charset="0"/>
              </a:rPr>
              <a:t>of the land. </a:t>
            </a:r>
            <a:endParaRPr lang="en-US" sz="1700" i="1" dirty="0">
              <a:latin typeface="Bookman Old Style"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39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609600" y="609600"/>
            <a:ext cx="7772400" cy="5078313"/>
          </a:xfrm>
          <a:prstGeom prst="rect">
            <a:avLst/>
          </a:prstGeom>
          <a:noFill/>
        </p:spPr>
        <p:txBody>
          <a:bodyPr wrap="square" rtlCol="0">
            <a:spAutoFit/>
          </a:bodyPr>
          <a:lstStyle/>
          <a:p>
            <a:r>
              <a:rPr lang="en-US" dirty="0" smtClean="0">
                <a:latin typeface="Bookman Old Style" pitchFamily="18" charset="0"/>
              </a:rPr>
              <a:t>NASA (</a:t>
            </a:r>
            <a:r>
              <a:rPr lang="en-US" dirty="0" err="1" smtClean="0">
                <a:latin typeface="Bookman Old Style" pitchFamily="18" charset="0"/>
              </a:rPr>
              <a:t>Páez</a:t>
            </a:r>
            <a:r>
              <a:rPr lang="en-US" dirty="0" smtClean="0">
                <a:latin typeface="Bookman Old Style" pitchFamily="18" charset="0"/>
              </a:rPr>
              <a:t>)</a:t>
            </a:r>
            <a:endParaRPr lang="en-US" dirty="0" smtClean="0">
              <a:latin typeface="Bookman Old Style" pitchFamily="18" charset="0"/>
            </a:endParaRPr>
          </a:p>
          <a:p>
            <a:endParaRPr lang="en-US" dirty="0" smtClean="0">
              <a:latin typeface="Bookman Old Style" pitchFamily="18" charset="0"/>
            </a:endParaRPr>
          </a:p>
          <a:p>
            <a:r>
              <a:rPr lang="en-US" dirty="0" smtClean="0">
                <a:latin typeface="Bookman Old Style" pitchFamily="18" charset="0"/>
              </a:rPr>
              <a:t>“…</a:t>
            </a:r>
            <a:r>
              <a:rPr lang="en-US" i="1" dirty="0" err="1" smtClean="0">
                <a:latin typeface="Bookman Old Style" pitchFamily="18" charset="0"/>
              </a:rPr>
              <a:t>Nosotros</a:t>
            </a:r>
            <a:r>
              <a:rPr lang="en-US" i="1" dirty="0" smtClean="0">
                <a:latin typeface="Bookman Old Style" pitchFamily="18" charset="0"/>
              </a:rPr>
              <a:t> </a:t>
            </a:r>
            <a:r>
              <a:rPr lang="en-US" i="1" dirty="0" err="1" smtClean="0">
                <a:latin typeface="Bookman Old Style" pitchFamily="18" charset="0"/>
              </a:rPr>
              <a:t>existimos</a:t>
            </a:r>
            <a:r>
              <a:rPr lang="en-US" i="1" dirty="0" smtClean="0">
                <a:latin typeface="Bookman Old Style" pitchFamily="18" charset="0"/>
              </a:rPr>
              <a:t> </a:t>
            </a:r>
            <a:r>
              <a:rPr lang="en-US" i="1" dirty="0" err="1" smtClean="0">
                <a:latin typeface="Bookman Old Style" pitchFamily="18" charset="0"/>
              </a:rPr>
              <a:t>por</a:t>
            </a:r>
            <a:r>
              <a:rPr lang="en-US" i="1" dirty="0" smtClean="0">
                <a:latin typeface="Bookman Old Style" pitchFamily="18" charset="0"/>
              </a:rPr>
              <a:t> el </a:t>
            </a:r>
            <a:r>
              <a:rPr lang="en-US" i="1" dirty="0" err="1" smtClean="0">
                <a:latin typeface="Bookman Old Style" pitchFamily="18" charset="0"/>
              </a:rPr>
              <a:t>agua</a:t>
            </a:r>
            <a:r>
              <a:rPr lang="en-US" i="1" dirty="0" smtClean="0">
                <a:latin typeface="Bookman Old Style" pitchFamily="18" charset="0"/>
              </a:rPr>
              <a:t>… </a:t>
            </a:r>
            <a:r>
              <a:rPr lang="en-US" i="1" dirty="0" err="1" smtClean="0">
                <a:latin typeface="Bookman Old Style" pitchFamily="18" charset="0"/>
              </a:rPr>
              <a:t>que</a:t>
            </a:r>
            <a:r>
              <a:rPr lang="en-US" i="1" dirty="0" smtClean="0">
                <a:latin typeface="Bookman Old Style" pitchFamily="18" charset="0"/>
              </a:rPr>
              <a:t> </a:t>
            </a:r>
            <a:r>
              <a:rPr lang="en-US" i="1" dirty="0" err="1" smtClean="0">
                <a:latin typeface="Bookman Old Style" pitchFamily="18" charset="0"/>
              </a:rPr>
              <a:t>ella</a:t>
            </a:r>
            <a:r>
              <a:rPr lang="en-US" i="1" dirty="0" smtClean="0">
                <a:latin typeface="Bookman Old Style" pitchFamily="18" charset="0"/>
              </a:rPr>
              <a:t>, </a:t>
            </a:r>
            <a:r>
              <a:rPr lang="en-US" i="1" dirty="0" err="1" smtClean="0">
                <a:latin typeface="Bookman Old Style" pitchFamily="18" charset="0"/>
              </a:rPr>
              <a:t>si</a:t>
            </a:r>
            <a:r>
              <a:rPr lang="en-US" i="1" dirty="0" smtClean="0">
                <a:latin typeface="Bookman Old Style" pitchFamily="18" charset="0"/>
              </a:rPr>
              <a:t> se </a:t>
            </a:r>
            <a:r>
              <a:rPr lang="en-US" i="1" dirty="0" err="1" smtClean="0">
                <a:latin typeface="Bookman Old Style" pitchFamily="18" charset="0"/>
              </a:rPr>
              <a:t>va</a:t>
            </a:r>
            <a:r>
              <a:rPr lang="en-US" i="1" dirty="0" smtClean="0">
                <a:latin typeface="Bookman Old Style" pitchFamily="18" charset="0"/>
              </a:rPr>
              <a:t>, </a:t>
            </a:r>
            <a:r>
              <a:rPr lang="en-US" i="1" dirty="0" err="1" smtClean="0">
                <a:latin typeface="Bookman Old Style" pitchFamily="18" charset="0"/>
              </a:rPr>
              <a:t>vuelve</a:t>
            </a:r>
            <a:r>
              <a:rPr lang="en-US" i="1" dirty="0" smtClean="0">
                <a:latin typeface="Bookman Old Style" pitchFamily="18" charset="0"/>
              </a:rPr>
              <a:t> a </a:t>
            </a:r>
            <a:r>
              <a:rPr lang="en-US" i="1" dirty="0" err="1" smtClean="0">
                <a:latin typeface="Bookman Old Style" pitchFamily="18" charset="0"/>
              </a:rPr>
              <a:t>estar</a:t>
            </a:r>
            <a:r>
              <a:rPr lang="en-US" i="1" dirty="0" smtClean="0">
                <a:latin typeface="Bookman Old Style" pitchFamily="18" charset="0"/>
              </a:rPr>
              <a:t> con </a:t>
            </a:r>
            <a:r>
              <a:rPr lang="en-US" i="1" dirty="0" err="1" smtClean="0">
                <a:latin typeface="Bookman Old Style" pitchFamily="18" charset="0"/>
              </a:rPr>
              <a:t>nosotros</a:t>
            </a:r>
            <a:r>
              <a:rPr lang="en-US" i="1" dirty="0" smtClean="0">
                <a:latin typeface="Bookman Old Style" pitchFamily="18" charset="0"/>
              </a:rPr>
              <a:t>… </a:t>
            </a:r>
            <a:r>
              <a:rPr lang="en-US" i="1" dirty="0" err="1" smtClean="0">
                <a:latin typeface="Bookman Old Style" pitchFamily="18" charset="0"/>
              </a:rPr>
              <a:t>ella</a:t>
            </a:r>
            <a:r>
              <a:rPr lang="en-US" i="1" dirty="0" smtClean="0">
                <a:latin typeface="Bookman Old Style" pitchFamily="18" charset="0"/>
              </a:rPr>
              <a:t> </a:t>
            </a:r>
            <a:r>
              <a:rPr lang="en-US" i="1" dirty="0" err="1" smtClean="0">
                <a:latin typeface="Bookman Old Style" pitchFamily="18" charset="0"/>
              </a:rPr>
              <a:t>es</a:t>
            </a:r>
            <a:r>
              <a:rPr lang="en-US" i="1" dirty="0" smtClean="0">
                <a:latin typeface="Bookman Old Style" pitchFamily="18" charset="0"/>
              </a:rPr>
              <a:t> </a:t>
            </a:r>
            <a:r>
              <a:rPr lang="en-US" i="1" dirty="0" err="1" smtClean="0">
                <a:latin typeface="Bookman Old Style" pitchFamily="18" charset="0"/>
              </a:rPr>
              <a:t>eterna</a:t>
            </a:r>
            <a:r>
              <a:rPr lang="en-US" i="1" dirty="0" smtClean="0">
                <a:latin typeface="Bookman Old Style" pitchFamily="18" charset="0"/>
              </a:rPr>
              <a:t> y </a:t>
            </a:r>
            <a:r>
              <a:rPr lang="en-US" i="1" dirty="0" err="1" smtClean="0">
                <a:latin typeface="Bookman Old Style" pitchFamily="18" charset="0"/>
              </a:rPr>
              <a:t>quiere</a:t>
            </a:r>
            <a:r>
              <a:rPr lang="en-US" i="1" dirty="0" smtClean="0">
                <a:latin typeface="Bookman Old Style" pitchFamily="18" charset="0"/>
              </a:rPr>
              <a:t> </a:t>
            </a:r>
            <a:r>
              <a:rPr lang="en-US" i="1" dirty="0" err="1" smtClean="0">
                <a:latin typeface="Bookman Old Style" pitchFamily="18" charset="0"/>
              </a:rPr>
              <a:t>que</a:t>
            </a:r>
            <a:r>
              <a:rPr lang="en-US" i="1" dirty="0" smtClean="0">
                <a:latin typeface="Bookman Old Style" pitchFamily="18" charset="0"/>
              </a:rPr>
              <a:t> </a:t>
            </a:r>
            <a:r>
              <a:rPr lang="en-US" i="1" dirty="0" err="1" smtClean="0">
                <a:latin typeface="Bookman Old Style" pitchFamily="18" charset="0"/>
              </a:rPr>
              <a:t>existamos</a:t>
            </a:r>
            <a:r>
              <a:rPr lang="en-US" i="1" dirty="0" smtClean="0">
                <a:latin typeface="Bookman Old Style" pitchFamily="18" charset="0"/>
              </a:rPr>
              <a:t>.”</a:t>
            </a:r>
            <a:endParaRPr lang="en-US" i="1" dirty="0" smtClean="0">
              <a:latin typeface="Bookman Old Style" pitchFamily="18" charset="0"/>
            </a:endParaRPr>
          </a:p>
          <a:p>
            <a:endParaRPr lang="en-US" i="1" dirty="0" smtClean="0">
              <a:latin typeface="Bookman Old Style" pitchFamily="18" charset="0"/>
            </a:endParaRPr>
          </a:p>
          <a:p>
            <a:r>
              <a:rPr lang="en-US" i="1" dirty="0" smtClean="0">
                <a:latin typeface="Bookman Old Style" pitchFamily="18" charset="0"/>
              </a:rPr>
              <a:t>“…We exist because of water… because if She goes, She returns again to be with us… She is eternal and wants us to exist.” </a:t>
            </a:r>
            <a:endParaRPr lang="cs-CZ" dirty="0" smtClean="0">
              <a:latin typeface="Bookman Old Style" pitchFamily="18" charset="0"/>
            </a:endParaRPr>
          </a:p>
          <a:p>
            <a:endParaRPr lang="en-US" dirty="0" smtClean="0">
              <a:latin typeface="Bookman Old Style" pitchFamily="18" charset="0"/>
            </a:endParaRPr>
          </a:p>
          <a:p>
            <a:endParaRPr lang="en-US" dirty="0" smtClean="0">
              <a:latin typeface="Bookman Old Style" pitchFamily="18" charset="0"/>
            </a:endParaRPr>
          </a:p>
          <a:p>
            <a:pPr>
              <a:buFont typeface="Arial" panose="020B0604020202020204" pitchFamily="34" charset="0"/>
              <a:buChar char="•"/>
            </a:pPr>
            <a:r>
              <a:rPr lang="en-US" dirty="0" smtClean="0">
                <a:latin typeface="Bookman Old Style" pitchFamily="18" charset="0"/>
              </a:rPr>
              <a:t> According to the </a:t>
            </a:r>
            <a:r>
              <a:rPr lang="en-US" b="1" dirty="0" smtClean="0">
                <a:latin typeface="Bookman Old Style" pitchFamily="18" charset="0"/>
              </a:rPr>
              <a:t>creation myth</a:t>
            </a:r>
            <a:r>
              <a:rPr lang="en-US" dirty="0" smtClean="0">
                <a:latin typeface="Bookman Old Style" pitchFamily="18" charset="0"/>
              </a:rPr>
              <a:t>,</a:t>
            </a:r>
            <a:r>
              <a:rPr lang="en-US" i="1" dirty="0" smtClean="0">
                <a:latin typeface="Bookman Old Style" pitchFamily="18" charset="0"/>
              </a:rPr>
              <a:t> </a:t>
            </a:r>
            <a:r>
              <a:rPr lang="en-US" dirty="0" smtClean="0">
                <a:latin typeface="Bookman Old Style" pitchFamily="18" charset="0"/>
              </a:rPr>
              <a:t>all animals, people, plants and minerals came from water.</a:t>
            </a:r>
            <a:endParaRPr lang="en-US" dirty="0" smtClean="0">
              <a:latin typeface="Bookman Old Style" pitchFamily="18" charset="0"/>
            </a:endParaRPr>
          </a:p>
          <a:p>
            <a:pPr>
              <a:buFont typeface="Arial" panose="020B0604020202020204" pitchFamily="34" charset="0"/>
              <a:buChar char="•"/>
            </a:pPr>
            <a:r>
              <a:rPr lang="en-US" dirty="0" smtClean="0">
                <a:latin typeface="Bookman Old Style" pitchFamily="18" charset="0"/>
              </a:rPr>
              <a:t> The first child of the sacred union between </a:t>
            </a:r>
            <a:r>
              <a:rPr lang="en-US" i="1" dirty="0" err="1" smtClean="0">
                <a:latin typeface="Bookman Old Style" pitchFamily="18" charset="0"/>
              </a:rPr>
              <a:t>señor</a:t>
            </a:r>
            <a:r>
              <a:rPr lang="en-US" i="1" dirty="0" smtClean="0">
                <a:latin typeface="Bookman Old Style" pitchFamily="18" charset="0"/>
              </a:rPr>
              <a:t> </a:t>
            </a:r>
            <a:r>
              <a:rPr lang="en-US" i="1" dirty="0" err="1" smtClean="0">
                <a:latin typeface="Bookman Old Style" pitchFamily="18" charset="0"/>
              </a:rPr>
              <a:t>estrella</a:t>
            </a:r>
            <a:r>
              <a:rPr lang="en-US" i="1" dirty="0" smtClean="0">
                <a:latin typeface="Bookman Old Style" pitchFamily="18" charset="0"/>
              </a:rPr>
              <a:t> </a:t>
            </a:r>
            <a:r>
              <a:rPr lang="en-US" dirty="0" smtClean="0">
                <a:latin typeface="Bookman Old Style" pitchFamily="18" charset="0"/>
              </a:rPr>
              <a:t>“Star” and </a:t>
            </a:r>
            <a:r>
              <a:rPr lang="en-US" i="1" dirty="0" err="1" smtClean="0">
                <a:latin typeface="Bookman Old Style" pitchFamily="18" charset="0"/>
              </a:rPr>
              <a:t>agua</a:t>
            </a:r>
            <a:r>
              <a:rPr lang="en-US" i="1" dirty="0" smtClean="0">
                <a:latin typeface="Bookman Old Style" pitchFamily="18" charset="0"/>
              </a:rPr>
              <a:t> </a:t>
            </a:r>
            <a:r>
              <a:rPr lang="en-US" dirty="0" smtClean="0">
                <a:latin typeface="Bookman Old Style" pitchFamily="18" charset="0"/>
              </a:rPr>
              <a:t>“Water” was </a:t>
            </a:r>
            <a:r>
              <a:rPr lang="en-US" i="1" dirty="0" err="1" smtClean="0">
                <a:latin typeface="Bookman Old Style" pitchFamily="18" charset="0"/>
              </a:rPr>
              <a:t>Nasa</a:t>
            </a:r>
            <a:r>
              <a:rPr lang="en-US" i="1" dirty="0" smtClean="0">
                <a:latin typeface="Bookman Old Style" pitchFamily="18" charset="0"/>
              </a:rPr>
              <a:t> </a:t>
            </a:r>
            <a:r>
              <a:rPr lang="en-US" dirty="0" smtClean="0">
                <a:latin typeface="Bookman Old Style" pitchFamily="18" charset="0"/>
              </a:rPr>
              <a:t>“the human being”. </a:t>
            </a:r>
            <a:endParaRPr lang="en-US" dirty="0" smtClean="0">
              <a:latin typeface="Bookman Old Style" pitchFamily="18" charset="0"/>
            </a:endParaRPr>
          </a:p>
          <a:p>
            <a:pPr>
              <a:buFont typeface="Arial" panose="020B0604020202020204" pitchFamily="34" charset="0"/>
              <a:buChar char="•"/>
            </a:pPr>
            <a:r>
              <a:rPr lang="en-US" dirty="0" smtClean="0">
                <a:latin typeface="Bookman Old Style" pitchFamily="18" charset="0"/>
              </a:rPr>
              <a:t> </a:t>
            </a:r>
            <a:r>
              <a:rPr lang="en-US" b="1" dirty="0" smtClean="0">
                <a:latin typeface="Bookman Old Style" pitchFamily="18" charset="0"/>
              </a:rPr>
              <a:t>Lakes</a:t>
            </a:r>
            <a:r>
              <a:rPr lang="en-US" dirty="0" smtClean="0">
                <a:latin typeface="Bookman Old Style" pitchFamily="18" charset="0"/>
              </a:rPr>
              <a:t> in the </a:t>
            </a:r>
            <a:r>
              <a:rPr lang="en-US" i="1" dirty="0" err="1" smtClean="0">
                <a:latin typeface="Bookman Old Style" pitchFamily="18" charset="0"/>
              </a:rPr>
              <a:t>páramos</a:t>
            </a:r>
            <a:r>
              <a:rPr lang="en-US" i="1" dirty="0" smtClean="0">
                <a:latin typeface="Bookman Old Style" pitchFamily="18" charset="0"/>
              </a:rPr>
              <a:t> </a:t>
            </a:r>
            <a:r>
              <a:rPr lang="en-US" dirty="0" smtClean="0">
                <a:latin typeface="Bookman Old Style" pitchFamily="18" charset="0"/>
              </a:rPr>
              <a:t>are the </a:t>
            </a:r>
            <a:r>
              <a:rPr lang="en-US" b="1" dirty="0" smtClean="0">
                <a:latin typeface="Bookman Old Style" pitchFamily="18" charset="0"/>
              </a:rPr>
              <a:t>sources of Life</a:t>
            </a:r>
            <a:r>
              <a:rPr lang="en-US" dirty="0" smtClean="0">
                <a:latin typeface="Bookman Old Style" pitchFamily="18" charset="0"/>
              </a:rPr>
              <a:t>, from them comes knowledge, magical powers and the universal rules all communities should respect.</a:t>
            </a:r>
            <a:endParaRPr lang="en-US" dirty="0" smtClean="0">
              <a:latin typeface="Bookman Old Style" pitchFamily="18" charset="0"/>
            </a:endParaRPr>
          </a:p>
          <a:p>
            <a:pPr>
              <a:buFont typeface="Arial" panose="020B0604020202020204" pitchFamily="34" charset="0"/>
              <a:buChar char="•"/>
            </a:pPr>
            <a:r>
              <a:rPr lang="en-US" dirty="0" smtClean="0">
                <a:latin typeface="Bookman Old Style" pitchFamily="18" charset="0"/>
              </a:rPr>
              <a:t> The lakes are home to powerful </a:t>
            </a:r>
            <a:r>
              <a:rPr lang="en-US" b="1" dirty="0" smtClean="0">
                <a:latin typeface="Bookman Old Style" pitchFamily="18" charset="0"/>
              </a:rPr>
              <a:t>ancestors</a:t>
            </a:r>
            <a:r>
              <a:rPr lang="en-US" dirty="0" smtClean="0">
                <a:latin typeface="Bookman Old Style" pitchFamily="18" charset="0"/>
              </a:rPr>
              <a:t> and </a:t>
            </a:r>
            <a:r>
              <a:rPr lang="en-US" b="1" dirty="0" smtClean="0">
                <a:latin typeface="Bookman Old Style" pitchFamily="18" charset="0"/>
              </a:rPr>
              <a:t>spirits</a:t>
            </a:r>
            <a:r>
              <a:rPr lang="en-US" dirty="0" smtClean="0">
                <a:latin typeface="Bookman Old Style" pitchFamily="18" charset="0"/>
              </a:rPr>
              <a:t>, from them, these communicate with people (through shamans- </a:t>
            </a:r>
            <a:r>
              <a:rPr lang="en-US" i="1" dirty="0" smtClean="0">
                <a:latin typeface="Bookman Old Style" pitchFamily="18" charset="0"/>
              </a:rPr>
              <a:t>the‘ </a:t>
            </a:r>
            <a:r>
              <a:rPr lang="en-US" i="1" dirty="0" err="1" smtClean="0">
                <a:latin typeface="Bookman Old Style" pitchFamily="18" charset="0"/>
              </a:rPr>
              <a:t>walas</a:t>
            </a:r>
            <a:r>
              <a:rPr lang="en-US" dirty="0" smtClean="0">
                <a:latin typeface="Bookman Old Style" pitchFamily="18" charset="0"/>
              </a:rPr>
              <a:t>).  </a:t>
            </a:r>
            <a:endParaRPr lang="en-US" dirty="0">
              <a:latin typeface="Bookman Old Style"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ijos de la estrella.PNG"/>
          <p:cNvPicPr>
            <a:picLocks noChangeAspect="1"/>
          </p:cNvPicPr>
          <p:nvPr/>
        </p:nvPicPr>
        <p:blipFill>
          <a:blip r:embed="rId1"/>
          <a:stretch>
            <a:fillRect/>
          </a:stretch>
        </p:blipFill>
        <p:spPr>
          <a:xfrm>
            <a:off x="228600" y="265082"/>
            <a:ext cx="4114800" cy="6084820"/>
          </a:xfrm>
          <a:prstGeom prst="rect">
            <a:avLst/>
          </a:prstGeom>
        </p:spPr>
      </p:pic>
      <p:sp>
        <p:nvSpPr>
          <p:cNvPr id="3" name="TextovéPole 2"/>
          <p:cNvSpPr txBox="1"/>
          <p:nvPr/>
        </p:nvSpPr>
        <p:spPr>
          <a:xfrm>
            <a:off x="4800600" y="381000"/>
            <a:ext cx="3962400" cy="769441"/>
          </a:xfrm>
          <a:prstGeom prst="rect">
            <a:avLst/>
          </a:prstGeom>
          <a:noFill/>
        </p:spPr>
        <p:txBody>
          <a:bodyPr wrap="square" rtlCol="0">
            <a:spAutoFit/>
          </a:bodyPr>
          <a:lstStyle/>
          <a:p>
            <a:r>
              <a:rPr lang="en-US" sz="1600" b="1" dirty="0" err="1" smtClean="0">
                <a:latin typeface="Bookman Old Style" pitchFamily="18" charset="0"/>
              </a:rPr>
              <a:t>Nasas</a:t>
            </a:r>
            <a:r>
              <a:rPr lang="cs-CZ" sz="1600" b="1" dirty="0" smtClean="0">
                <a:latin typeface="Bookman Old Style" pitchFamily="18" charset="0"/>
              </a:rPr>
              <a:t> </a:t>
            </a:r>
            <a:r>
              <a:rPr lang="en-US" sz="1600" b="1" dirty="0" smtClean="0">
                <a:latin typeface="Bookman Old Style" pitchFamily="18" charset="0"/>
              </a:rPr>
              <a:t>- the children of the Star</a:t>
            </a:r>
            <a:endParaRPr lang="en-US" sz="1600" b="1" dirty="0" smtClean="0">
              <a:latin typeface="Bookman Old Style" pitchFamily="18" charset="0"/>
            </a:endParaRPr>
          </a:p>
          <a:p>
            <a:endParaRPr lang="en-US" sz="1400" dirty="0" smtClean="0">
              <a:latin typeface="Bookman Old Style" pitchFamily="18" charset="0"/>
            </a:endParaRPr>
          </a:p>
          <a:p>
            <a:r>
              <a:rPr lang="en-US" sz="1400" dirty="0" smtClean="0">
                <a:latin typeface="Bookman Old Style" pitchFamily="18" charset="0"/>
              </a:rPr>
              <a:t>Author: </a:t>
            </a:r>
            <a:r>
              <a:rPr lang="cs-CZ" sz="1400" dirty="0" err="1" smtClean="0">
                <a:latin typeface="Bookman Old Style" pitchFamily="18" charset="0"/>
              </a:rPr>
              <a:t>Jhon</a:t>
            </a:r>
            <a:r>
              <a:rPr lang="cs-CZ" sz="1400" dirty="0" smtClean="0">
                <a:latin typeface="Bookman Old Style" pitchFamily="18" charset="0"/>
              </a:rPr>
              <a:t> </a:t>
            </a:r>
            <a:r>
              <a:rPr lang="cs-CZ" sz="1400" dirty="0" err="1" smtClean="0">
                <a:latin typeface="Bookman Old Style" pitchFamily="18" charset="0"/>
              </a:rPr>
              <a:t>Ferney</a:t>
            </a:r>
            <a:r>
              <a:rPr lang="cs-CZ" sz="1400" dirty="0" smtClean="0">
                <a:latin typeface="Bookman Old Style" pitchFamily="18" charset="0"/>
              </a:rPr>
              <a:t> </a:t>
            </a:r>
            <a:r>
              <a:rPr lang="cs-CZ" sz="1400" dirty="0" err="1" smtClean="0">
                <a:latin typeface="Bookman Old Style" pitchFamily="18" charset="0"/>
              </a:rPr>
              <a:t>López</a:t>
            </a:r>
            <a:r>
              <a:rPr lang="cs-CZ" sz="1400" dirty="0" smtClean="0">
                <a:latin typeface="Bookman Old Style" pitchFamily="18" charset="0"/>
              </a:rPr>
              <a:t> </a:t>
            </a:r>
            <a:r>
              <a:rPr lang="cs-CZ" sz="1400" dirty="0" err="1" smtClean="0">
                <a:latin typeface="Bookman Old Style" pitchFamily="18" charset="0"/>
              </a:rPr>
              <a:t>Muñoz</a:t>
            </a:r>
            <a:endParaRPr lang="en-US" sz="1400" dirty="0">
              <a:latin typeface="Bookman Old Style" pitchFamily="18" charset="0"/>
            </a:endParaRPr>
          </a:p>
        </p:txBody>
      </p:sp>
      <p:pic>
        <p:nvPicPr>
          <p:cNvPr id="4" name="Obrázek 3" descr="star and water nasa.PNG"/>
          <p:cNvPicPr>
            <a:picLocks noChangeAspect="1"/>
          </p:cNvPicPr>
          <p:nvPr/>
        </p:nvPicPr>
        <p:blipFill>
          <a:blip r:embed="rId2"/>
          <a:stretch>
            <a:fillRect/>
          </a:stretch>
        </p:blipFill>
        <p:spPr>
          <a:xfrm rot="5400000">
            <a:off x="5181666" y="1371534"/>
            <a:ext cx="3078747" cy="460287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5000"/>
            <a:lum/>
          </a:blip>
          <a:srcRect/>
          <a:stretch>
            <a:fillRect/>
          </a:stretch>
        </a:blipFill>
        <a:effectLst/>
      </p:bgPr>
    </p:bg>
    <p:spTree>
      <p:nvGrpSpPr>
        <p:cNvPr id="1" name=""/>
        <p:cNvGrpSpPr/>
        <p:nvPr/>
      </p:nvGrpSpPr>
      <p:grpSpPr>
        <a:xfrm>
          <a:off x="0" y="0"/>
          <a:ext cx="0" cy="0"/>
          <a:chOff x="0" y="0"/>
          <a:chExt cx="0" cy="0"/>
        </a:xfrm>
      </p:grpSpPr>
      <p:sp>
        <p:nvSpPr>
          <p:cNvPr id="3" name="TextovéPole 2"/>
          <p:cNvSpPr txBox="1"/>
          <p:nvPr/>
        </p:nvSpPr>
        <p:spPr>
          <a:xfrm>
            <a:off x="534670" y="268605"/>
            <a:ext cx="8085455" cy="2372360"/>
          </a:xfrm>
          <a:prstGeom prst="rect">
            <a:avLst/>
          </a:prstGeom>
          <a:noFill/>
        </p:spPr>
        <p:txBody>
          <a:bodyPr wrap="square" rtlCol="0">
            <a:noAutofit/>
          </a:bodyPr>
          <a:lstStyle/>
          <a:p>
            <a:r>
              <a:rPr lang="en-US" dirty="0" smtClean="0">
                <a:latin typeface="Bookman Old Style" pitchFamily="18" charset="0"/>
              </a:rPr>
              <a:t>MISAK (</a:t>
            </a:r>
            <a:r>
              <a:rPr lang="en-US" dirty="0" err="1" smtClean="0">
                <a:latin typeface="Bookman Old Style" pitchFamily="18" charset="0"/>
              </a:rPr>
              <a:t>Guambianos</a:t>
            </a:r>
            <a:r>
              <a:rPr lang="en-US" dirty="0" smtClean="0">
                <a:latin typeface="Bookman Old Style" pitchFamily="18" charset="0"/>
              </a:rPr>
              <a:t>)</a:t>
            </a:r>
            <a:endParaRPr lang="en-US" dirty="0" smtClean="0">
              <a:latin typeface="Bookman Old Style" pitchFamily="18" charset="0"/>
            </a:endParaRPr>
          </a:p>
          <a:p>
            <a:r>
              <a:rPr lang="en-US" dirty="0" smtClean="0">
                <a:latin typeface="Bookman Old Style" pitchFamily="18" charset="0"/>
              </a:rPr>
              <a:t> </a:t>
            </a:r>
            <a:endParaRPr lang="en-US" dirty="0" smtClean="0">
              <a:latin typeface="Bookman Old Style" pitchFamily="18" charset="0"/>
            </a:endParaRPr>
          </a:p>
          <a:p>
            <a:r>
              <a:rPr lang="en-US" i="1" dirty="0" smtClean="0">
                <a:latin typeface="Bookman Old Style" pitchFamily="18" charset="0"/>
              </a:rPr>
              <a:t>“La </a:t>
            </a:r>
            <a:r>
              <a:rPr lang="en-US" i="1" dirty="0" err="1" smtClean="0">
                <a:latin typeface="Bookman Old Style" pitchFamily="18" charset="0"/>
              </a:rPr>
              <a:t>historia</a:t>
            </a:r>
            <a:r>
              <a:rPr lang="en-US" i="1" dirty="0" smtClean="0">
                <a:latin typeface="Bookman Old Style" pitchFamily="18" charset="0"/>
              </a:rPr>
              <a:t> </a:t>
            </a:r>
            <a:r>
              <a:rPr lang="en-US" i="1" dirty="0" err="1" smtClean="0">
                <a:latin typeface="Bookman Old Style" pitchFamily="18" charset="0"/>
              </a:rPr>
              <a:t>guambiana</a:t>
            </a:r>
            <a:r>
              <a:rPr lang="en-US" i="1" dirty="0" smtClean="0">
                <a:latin typeface="Bookman Old Style" pitchFamily="18" charset="0"/>
              </a:rPr>
              <a:t> </a:t>
            </a:r>
            <a:r>
              <a:rPr lang="en-US" i="1" dirty="0" err="1" smtClean="0">
                <a:latin typeface="Bookman Old Style" pitchFamily="18" charset="0"/>
              </a:rPr>
              <a:t>es</a:t>
            </a:r>
            <a:r>
              <a:rPr lang="en-US" i="1" dirty="0" smtClean="0">
                <a:latin typeface="Bookman Old Style" pitchFamily="18" charset="0"/>
              </a:rPr>
              <a:t> </a:t>
            </a:r>
            <a:r>
              <a:rPr lang="en-US" i="1" dirty="0" err="1" smtClean="0">
                <a:latin typeface="Bookman Old Style" pitchFamily="18" charset="0"/>
              </a:rPr>
              <a:t>una</a:t>
            </a:r>
            <a:r>
              <a:rPr lang="en-US" i="1" dirty="0" smtClean="0">
                <a:latin typeface="Bookman Old Style" pitchFamily="18" charset="0"/>
              </a:rPr>
              <a:t> </a:t>
            </a:r>
            <a:r>
              <a:rPr lang="en-US" i="1" dirty="0" err="1" smtClean="0">
                <a:latin typeface="Bookman Old Style" pitchFamily="18" charset="0"/>
              </a:rPr>
              <a:t>historia</a:t>
            </a:r>
            <a:r>
              <a:rPr lang="en-US" i="1" dirty="0" smtClean="0">
                <a:latin typeface="Bookman Old Style" pitchFamily="18" charset="0"/>
              </a:rPr>
              <a:t> de </a:t>
            </a:r>
            <a:r>
              <a:rPr lang="en-US" i="1" dirty="0" err="1" smtClean="0">
                <a:latin typeface="Bookman Old Style" pitchFamily="18" charset="0"/>
              </a:rPr>
              <a:t>agua</a:t>
            </a:r>
            <a:r>
              <a:rPr lang="en-US" i="1" dirty="0" smtClean="0">
                <a:latin typeface="Bookman Old Style" pitchFamily="18" charset="0"/>
              </a:rPr>
              <a:t>. </a:t>
            </a:r>
            <a:r>
              <a:rPr lang="en-US" i="1" dirty="0" err="1" smtClean="0">
                <a:latin typeface="Bookman Old Style" pitchFamily="18" charset="0"/>
              </a:rPr>
              <a:t>Nace</a:t>
            </a:r>
            <a:r>
              <a:rPr lang="en-US" i="1" dirty="0" smtClean="0">
                <a:latin typeface="Bookman Old Style" pitchFamily="18" charset="0"/>
              </a:rPr>
              <a:t> </a:t>
            </a:r>
            <a:r>
              <a:rPr lang="en-US" i="1" dirty="0" err="1" smtClean="0">
                <a:latin typeface="Bookman Old Style" pitchFamily="18" charset="0"/>
              </a:rPr>
              <a:t>muy</a:t>
            </a:r>
            <a:r>
              <a:rPr lang="en-US" i="1" dirty="0" smtClean="0">
                <a:latin typeface="Bookman Old Style" pitchFamily="18" charset="0"/>
              </a:rPr>
              <a:t> alto de los p</a:t>
            </a:r>
            <a:r>
              <a:rPr lang="cs-CZ" i="1" dirty="0" smtClean="0">
                <a:latin typeface="Bookman Old Style" pitchFamily="18" charset="0"/>
              </a:rPr>
              <a:t>á</a:t>
            </a:r>
            <a:r>
              <a:rPr lang="en-US" i="1" dirty="0" err="1" smtClean="0">
                <a:latin typeface="Bookman Old Style" pitchFamily="18" charset="0"/>
              </a:rPr>
              <a:t>ramos</a:t>
            </a:r>
            <a:r>
              <a:rPr lang="en-US" i="1" dirty="0" smtClean="0">
                <a:latin typeface="Bookman Old Style" pitchFamily="18" charset="0"/>
              </a:rPr>
              <a:t> y de </a:t>
            </a:r>
            <a:r>
              <a:rPr lang="en-US" i="1" dirty="0" err="1" smtClean="0">
                <a:latin typeface="Bookman Old Style" pitchFamily="18" charset="0"/>
              </a:rPr>
              <a:t>Pishimisak</a:t>
            </a:r>
            <a:r>
              <a:rPr lang="en-US" i="1" dirty="0" smtClean="0">
                <a:latin typeface="Bookman Old Style" pitchFamily="18" charset="0"/>
              </a:rPr>
              <a:t> y </a:t>
            </a:r>
            <a:r>
              <a:rPr lang="en-US" i="1" dirty="0" err="1" smtClean="0">
                <a:latin typeface="Bookman Old Style" pitchFamily="18" charset="0"/>
              </a:rPr>
              <a:t>baja</a:t>
            </a:r>
            <a:r>
              <a:rPr lang="en-US" i="1" dirty="0" smtClean="0">
                <a:latin typeface="Bookman Old Style" pitchFamily="18" charset="0"/>
              </a:rPr>
              <a:t> </a:t>
            </a:r>
            <a:r>
              <a:rPr lang="en-US" i="1" dirty="0" err="1" smtClean="0">
                <a:latin typeface="Bookman Old Style" pitchFamily="18" charset="0"/>
              </a:rPr>
              <a:t>hasta</a:t>
            </a:r>
            <a:r>
              <a:rPr lang="en-US" i="1" dirty="0" smtClean="0">
                <a:latin typeface="Bookman Old Style" pitchFamily="18" charset="0"/>
              </a:rPr>
              <a:t> </a:t>
            </a:r>
            <a:r>
              <a:rPr lang="en-US" i="1" dirty="0" err="1" smtClean="0">
                <a:latin typeface="Bookman Old Style" pitchFamily="18" charset="0"/>
              </a:rPr>
              <a:t>llegar</a:t>
            </a:r>
            <a:r>
              <a:rPr lang="en-US" i="1" dirty="0" smtClean="0">
                <a:latin typeface="Bookman Old Style" pitchFamily="18" charset="0"/>
              </a:rPr>
              <a:t> al </a:t>
            </a:r>
            <a:r>
              <a:rPr lang="en-US" i="1" dirty="0" err="1" smtClean="0">
                <a:latin typeface="Bookman Old Style" pitchFamily="18" charset="0"/>
              </a:rPr>
              <a:t>valle</a:t>
            </a:r>
            <a:r>
              <a:rPr lang="en-US" i="1" dirty="0" smtClean="0">
                <a:latin typeface="Bookman Old Style" pitchFamily="18" charset="0"/>
              </a:rPr>
              <a:t>.”</a:t>
            </a:r>
            <a:endParaRPr lang="en-US" i="1" dirty="0" smtClean="0">
              <a:latin typeface="Bookman Old Style" pitchFamily="18" charset="0"/>
            </a:endParaRPr>
          </a:p>
          <a:p>
            <a:endParaRPr lang="en-US" i="1" dirty="0" smtClean="0">
              <a:latin typeface="Bookman Old Style" pitchFamily="18" charset="0"/>
            </a:endParaRPr>
          </a:p>
          <a:p>
            <a:r>
              <a:rPr lang="en-US" i="1" dirty="0" smtClean="0">
                <a:latin typeface="Bookman Old Style" pitchFamily="18" charset="0"/>
              </a:rPr>
              <a:t>“History of </a:t>
            </a:r>
            <a:r>
              <a:rPr lang="en-US" i="1" dirty="0" err="1" smtClean="0">
                <a:latin typeface="Bookman Old Style" pitchFamily="18" charset="0"/>
              </a:rPr>
              <a:t>Misaks</a:t>
            </a:r>
            <a:r>
              <a:rPr lang="en-US" i="1" dirty="0" smtClean="0">
                <a:latin typeface="Bookman Old Style" pitchFamily="18" charset="0"/>
              </a:rPr>
              <a:t> is a story of water. It is born of p</a:t>
            </a:r>
            <a:r>
              <a:rPr lang="cs-CZ" i="1" dirty="0" smtClean="0">
                <a:latin typeface="Bookman Old Style" pitchFamily="18" charset="0"/>
              </a:rPr>
              <a:t>á</a:t>
            </a:r>
            <a:r>
              <a:rPr lang="en-US" i="1" dirty="0" err="1" smtClean="0">
                <a:latin typeface="Bookman Old Style" pitchFamily="18" charset="0"/>
              </a:rPr>
              <a:t>ramos</a:t>
            </a:r>
            <a:r>
              <a:rPr lang="en-US" i="1" dirty="0" smtClean="0">
                <a:latin typeface="Bookman Old Style" pitchFamily="18" charset="0"/>
              </a:rPr>
              <a:t> and </a:t>
            </a:r>
            <a:r>
              <a:rPr lang="en-US" i="1" dirty="0" err="1" smtClean="0">
                <a:latin typeface="Bookman Old Style" pitchFamily="18" charset="0"/>
              </a:rPr>
              <a:t>Pishimisak</a:t>
            </a:r>
            <a:r>
              <a:rPr lang="en-US" i="1" dirty="0" smtClean="0">
                <a:latin typeface="Bookman Old Style" pitchFamily="18" charset="0"/>
              </a:rPr>
              <a:t> and descends until it arrives in the valley”. </a:t>
            </a:r>
            <a:endParaRPr lang="cs-CZ" i="1" dirty="0">
              <a:latin typeface="Bookman Old Style" pitchFamily="18" charset="0"/>
            </a:endParaRPr>
          </a:p>
        </p:txBody>
      </p:sp>
      <p:sp>
        <p:nvSpPr>
          <p:cNvPr id="5" name="TextovéPole 4"/>
          <p:cNvSpPr txBox="1"/>
          <p:nvPr/>
        </p:nvSpPr>
        <p:spPr>
          <a:xfrm>
            <a:off x="429895" y="3359785"/>
            <a:ext cx="8104505" cy="2834640"/>
          </a:xfrm>
          <a:prstGeom prst="rect">
            <a:avLst/>
          </a:prstGeom>
          <a:noFill/>
        </p:spPr>
        <p:txBody>
          <a:bodyPr wrap="square" rtlCol="0">
            <a:noAutofit/>
          </a:bodyPr>
          <a:lstStyle/>
          <a:p>
            <a:pPr algn="just">
              <a:buFont typeface="Arial" panose="020B0604020202020204" pitchFamily="34" charset="0"/>
              <a:buChar char="•"/>
            </a:pPr>
            <a:r>
              <a:rPr lang="en-US" dirty="0" smtClean="0">
                <a:latin typeface="Bookman Old Style" pitchFamily="18" charset="0"/>
              </a:rPr>
              <a:t> </a:t>
            </a:r>
            <a:r>
              <a:rPr lang="en-US" dirty="0" err="1" smtClean="0">
                <a:latin typeface="Bookman Old Style" pitchFamily="18" charset="0"/>
              </a:rPr>
              <a:t>Misaks</a:t>
            </a:r>
            <a:r>
              <a:rPr lang="en-US" dirty="0" smtClean="0">
                <a:latin typeface="Bookman Old Style" pitchFamily="18" charset="0"/>
              </a:rPr>
              <a:t> call themselves </a:t>
            </a:r>
            <a:r>
              <a:rPr lang="en-US" i="1" dirty="0" smtClean="0">
                <a:latin typeface="Bookman Old Style" pitchFamily="18" charset="0"/>
              </a:rPr>
              <a:t>Pi </a:t>
            </a:r>
            <a:r>
              <a:rPr lang="en-US" i="1" dirty="0" err="1" smtClean="0">
                <a:latin typeface="Bookman Old Style" pitchFamily="18" charset="0"/>
              </a:rPr>
              <a:t>Urek</a:t>
            </a:r>
            <a:r>
              <a:rPr lang="en-US" dirty="0" smtClean="0">
                <a:latin typeface="Bookman Old Style" pitchFamily="18" charset="0"/>
              </a:rPr>
              <a:t> “</a:t>
            </a:r>
            <a:r>
              <a:rPr lang="en-US" b="1" dirty="0" smtClean="0">
                <a:latin typeface="Bookman Old Style" pitchFamily="18" charset="0"/>
              </a:rPr>
              <a:t>Children of</a:t>
            </a:r>
            <a:r>
              <a:rPr lang="cs-CZ" b="1" dirty="0" smtClean="0">
                <a:latin typeface="Bookman Old Style" pitchFamily="18" charset="0"/>
              </a:rPr>
              <a:t> </a:t>
            </a:r>
            <a:r>
              <a:rPr lang="en-US" b="1" dirty="0" smtClean="0">
                <a:latin typeface="Bookman Old Style" pitchFamily="18" charset="0"/>
              </a:rPr>
              <a:t>water</a:t>
            </a:r>
            <a:r>
              <a:rPr lang="en-US" dirty="0" smtClean="0">
                <a:latin typeface="Bookman Old Style" pitchFamily="18" charset="0"/>
              </a:rPr>
              <a:t>” to emphasize the fact that they </a:t>
            </a:r>
            <a:r>
              <a:rPr lang="en-US" b="1" dirty="0" smtClean="0">
                <a:latin typeface="Bookman Old Style" pitchFamily="18" charset="0"/>
              </a:rPr>
              <a:t>originated in their land</a:t>
            </a:r>
            <a:r>
              <a:rPr lang="en-US" dirty="0" smtClean="0">
                <a:latin typeface="Bookman Old Style" pitchFamily="18" charset="0"/>
              </a:rPr>
              <a:t>.</a:t>
            </a:r>
            <a:endParaRPr lang="en-US" dirty="0" smtClean="0">
              <a:latin typeface="Bookman Old Style" pitchFamily="18" charset="0"/>
            </a:endParaRPr>
          </a:p>
          <a:p>
            <a:pPr algn="just">
              <a:buFont typeface="Arial" panose="020B0604020202020204" pitchFamily="34" charset="0"/>
              <a:buChar char="•"/>
            </a:pPr>
            <a:r>
              <a:rPr lang="en-US" dirty="0" smtClean="0">
                <a:latin typeface="Bookman Old Style" pitchFamily="18" charset="0"/>
              </a:rPr>
              <a:t> At the beginning, there was </a:t>
            </a:r>
            <a:r>
              <a:rPr lang="en-US" i="1" dirty="0" smtClean="0">
                <a:latin typeface="Bookman Old Style" pitchFamily="18" charset="0"/>
              </a:rPr>
              <a:t>land </a:t>
            </a:r>
            <a:r>
              <a:rPr lang="en-US" dirty="0" smtClean="0">
                <a:latin typeface="Bookman Old Style" pitchFamily="18" charset="0"/>
              </a:rPr>
              <a:t>and </a:t>
            </a:r>
            <a:r>
              <a:rPr lang="en-US" b="1" dirty="0" smtClean="0">
                <a:latin typeface="Bookman Old Style" pitchFamily="18" charset="0"/>
              </a:rPr>
              <a:t>two lakes- </a:t>
            </a:r>
            <a:r>
              <a:rPr lang="en-US" dirty="0" smtClean="0">
                <a:latin typeface="Bookman Old Style" pitchFamily="18" charset="0"/>
              </a:rPr>
              <a:t>the </a:t>
            </a:r>
            <a:r>
              <a:rPr lang="en-US" i="1" dirty="0" smtClean="0">
                <a:latin typeface="Bookman Old Style" pitchFamily="18" charset="0"/>
              </a:rPr>
              <a:t>female lake </a:t>
            </a:r>
            <a:r>
              <a:rPr lang="en-US" dirty="0" err="1" smtClean="0">
                <a:latin typeface="Bookman Old Style" pitchFamily="18" charset="0"/>
              </a:rPr>
              <a:t>Nupisu</a:t>
            </a:r>
            <a:r>
              <a:rPr lang="en-US" dirty="0" smtClean="0">
                <a:latin typeface="Bookman Old Style" pitchFamily="18" charset="0"/>
              </a:rPr>
              <a:t> “sea” or </a:t>
            </a:r>
            <a:r>
              <a:rPr lang="en-US" dirty="0" err="1" smtClean="0">
                <a:latin typeface="Bookman Old Style" pitchFamily="18" charset="0"/>
              </a:rPr>
              <a:t>Piendamó</a:t>
            </a:r>
            <a:r>
              <a:rPr lang="en-US" dirty="0" smtClean="0">
                <a:latin typeface="Bookman Old Style" pitchFamily="18" charset="0"/>
              </a:rPr>
              <a:t> and the </a:t>
            </a:r>
            <a:r>
              <a:rPr lang="en-US" i="1" dirty="0" smtClean="0">
                <a:latin typeface="Bookman Old Style" pitchFamily="18" charset="0"/>
              </a:rPr>
              <a:t>male lake </a:t>
            </a:r>
            <a:r>
              <a:rPr lang="en-US" dirty="0" err="1" smtClean="0">
                <a:latin typeface="Bookman Old Style" pitchFamily="18" charset="0"/>
              </a:rPr>
              <a:t>Nupitrapuik</a:t>
            </a:r>
            <a:r>
              <a:rPr lang="en-US" dirty="0" smtClean="0">
                <a:latin typeface="Bookman Old Style" pitchFamily="18" charset="0"/>
              </a:rPr>
              <a:t>. These gave birth, first to the spirit of </a:t>
            </a:r>
            <a:r>
              <a:rPr lang="en-US" i="1" dirty="0" err="1" smtClean="0">
                <a:latin typeface="Bookman Old Style" pitchFamily="18" charset="0"/>
              </a:rPr>
              <a:t>páramos</a:t>
            </a:r>
            <a:r>
              <a:rPr lang="en-US" i="1" dirty="0" smtClean="0">
                <a:latin typeface="Bookman Old Style" pitchFamily="18" charset="0"/>
              </a:rPr>
              <a:t> </a:t>
            </a:r>
            <a:r>
              <a:rPr lang="en-US" dirty="0" smtClean="0">
                <a:latin typeface="Bookman Old Style" pitchFamily="18" charset="0"/>
              </a:rPr>
              <a:t>and then to other beings.</a:t>
            </a:r>
            <a:endParaRPr lang="en-US" dirty="0" smtClean="0">
              <a:latin typeface="Bookman Old Style" pitchFamily="18" charset="0"/>
            </a:endParaRPr>
          </a:p>
          <a:p>
            <a:pPr algn="just">
              <a:buFont typeface="Arial" panose="020B0604020202020204" pitchFamily="34" charset="0"/>
              <a:buChar char="•"/>
            </a:pPr>
            <a:r>
              <a:rPr lang="en-US" dirty="0" smtClean="0">
                <a:latin typeface="Bookman Old Style" pitchFamily="18" charset="0"/>
              </a:rPr>
              <a:t> In </a:t>
            </a:r>
            <a:r>
              <a:rPr lang="en-US" dirty="0" err="1" smtClean="0">
                <a:latin typeface="Bookman Old Style" pitchFamily="18" charset="0"/>
              </a:rPr>
              <a:t>Misak</a:t>
            </a:r>
            <a:r>
              <a:rPr lang="en-US" dirty="0" smtClean="0">
                <a:latin typeface="Bookman Old Style" pitchFamily="18" charset="0"/>
              </a:rPr>
              <a:t> cosmology, water is connected to the </a:t>
            </a:r>
            <a:r>
              <a:rPr lang="en-US" b="1" dirty="0" smtClean="0">
                <a:latin typeface="Bookman Old Style" pitchFamily="18" charset="0"/>
              </a:rPr>
              <a:t>flow of time </a:t>
            </a:r>
            <a:r>
              <a:rPr lang="en-US" dirty="0" smtClean="0">
                <a:latin typeface="Bookman Old Style" pitchFamily="18" charset="0"/>
              </a:rPr>
              <a:t>and to the </a:t>
            </a:r>
            <a:r>
              <a:rPr lang="en-US" b="1" dirty="0" smtClean="0">
                <a:latin typeface="Bookman Old Style" pitchFamily="18" charset="0"/>
              </a:rPr>
              <a:t>life cycles </a:t>
            </a:r>
            <a:r>
              <a:rPr lang="en-US" dirty="0" smtClean="0">
                <a:latin typeface="Bookman Old Style" pitchFamily="18" charset="0"/>
              </a:rPr>
              <a:t>(human life, community, agriculture).</a:t>
            </a:r>
            <a:endParaRPr lang="en-US" dirty="0" smtClean="0">
              <a:latin typeface="Bookman Old Style" pitchFamily="18" charset="0"/>
            </a:endParaRPr>
          </a:p>
          <a:p>
            <a:pPr algn="just">
              <a:buFont typeface="Arial" panose="020B0604020202020204" pitchFamily="34" charset="0"/>
              <a:buChar char="•"/>
            </a:pPr>
            <a:r>
              <a:rPr lang="en-US" dirty="0" smtClean="0">
                <a:latin typeface="Bookman Old Style" pitchFamily="18" charset="0"/>
              </a:rPr>
              <a:t> There is also a mythological story describing a </a:t>
            </a:r>
            <a:r>
              <a:rPr lang="en-US" b="1" dirty="0" smtClean="0">
                <a:latin typeface="Bookman Old Style" pitchFamily="18" charset="0"/>
              </a:rPr>
              <a:t>great flood</a:t>
            </a:r>
            <a:r>
              <a:rPr lang="en-US" dirty="0" smtClean="0">
                <a:latin typeface="Bookman Old Style" pitchFamily="18" charset="0"/>
              </a:rPr>
              <a:t>.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l="-11000" r="-11000"/>
          </a:stretch>
        </a:blipFill>
        <a:effectLst/>
      </p:bgPr>
    </p:bg>
    <p:spTree>
      <p:nvGrpSpPr>
        <p:cNvPr id="1" name=""/>
        <p:cNvGrpSpPr/>
        <p:nvPr/>
      </p:nvGrpSpPr>
      <p:grpSpPr>
        <a:xfrm>
          <a:off x="0" y="0"/>
          <a:ext cx="0" cy="0"/>
          <a:chOff x="0" y="0"/>
          <a:chExt cx="0" cy="0"/>
        </a:xfrm>
      </p:grpSpPr>
      <p:pic>
        <p:nvPicPr>
          <p:cNvPr id="3" name="Picture 2" descr="C:\Users\příšera\Desktop\map silvia.PNG"/>
          <p:cNvPicPr>
            <a:picLocks noChangeAspect="1" noChangeArrowheads="1"/>
          </p:cNvPicPr>
          <p:nvPr/>
        </p:nvPicPr>
        <p:blipFill>
          <a:blip r:embed="rId2" cstate="print"/>
          <a:srcRect/>
          <a:stretch>
            <a:fillRect/>
          </a:stretch>
        </p:blipFill>
        <p:spPr bwMode="auto">
          <a:xfrm>
            <a:off x="4038600" y="3028949"/>
            <a:ext cx="5105400" cy="3829051"/>
          </a:xfrm>
          <a:prstGeom prst="rect">
            <a:avLst/>
          </a:prstGeom>
          <a:noFill/>
        </p:spPr>
      </p:pic>
      <p:pic>
        <p:nvPicPr>
          <p:cNvPr id="2" name="Picture 2" descr="Image result for guambianos hijos de aqua"/>
          <p:cNvPicPr>
            <a:picLocks noChangeAspect="1" noChangeArrowheads="1"/>
          </p:cNvPicPr>
          <p:nvPr/>
        </p:nvPicPr>
        <p:blipFill>
          <a:blip r:embed="rId3" cstate="print"/>
          <a:srcRect/>
          <a:stretch>
            <a:fillRect/>
          </a:stretch>
        </p:blipFill>
        <p:spPr bwMode="auto">
          <a:xfrm>
            <a:off x="0" y="304800"/>
            <a:ext cx="5105400" cy="382905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ttp://www.luguiva.net/admin/imagenes/22Laguna-del-aroirisa20120912045646.jpg"/>
          <p:cNvPicPr/>
          <p:nvPr/>
        </p:nvPicPr>
        <p:blipFill>
          <a:blip r:embed="rId1"/>
          <a:srcRect/>
          <a:stretch>
            <a:fillRect/>
          </a:stretch>
        </p:blipFill>
        <p:spPr bwMode="auto">
          <a:xfrm>
            <a:off x="0" y="152400"/>
            <a:ext cx="5638800" cy="3962400"/>
          </a:xfrm>
          <a:prstGeom prst="rect">
            <a:avLst/>
          </a:prstGeom>
          <a:noFill/>
          <a:ln w="9525">
            <a:noFill/>
            <a:miter lim="800000"/>
            <a:headEnd/>
            <a:tailEnd/>
          </a:ln>
        </p:spPr>
      </p:pic>
      <p:sp>
        <p:nvSpPr>
          <p:cNvPr id="4" name="TextovéPole 3"/>
          <p:cNvSpPr txBox="1"/>
          <p:nvPr/>
        </p:nvSpPr>
        <p:spPr>
          <a:xfrm>
            <a:off x="228600" y="6096000"/>
            <a:ext cx="4876800" cy="369332"/>
          </a:xfrm>
          <a:prstGeom prst="rect">
            <a:avLst/>
          </a:prstGeom>
          <a:noFill/>
        </p:spPr>
        <p:txBody>
          <a:bodyPr wrap="square" rtlCol="0">
            <a:spAutoFit/>
          </a:bodyPr>
          <a:lstStyle/>
          <a:p>
            <a:endParaRPr lang="en-US" dirty="0"/>
          </a:p>
        </p:txBody>
      </p:sp>
      <p:sp>
        <p:nvSpPr>
          <p:cNvPr id="5" name="TextovéPole 4"/>
          <p:cNvSpPr txBox="1"/>
          <p:nvPr/>
        </p:nvSpPr>
        <p:spPr>
          <a:xfrm>
            <a:off x="0" y="4114800"/>
            <a:ext cx="2514600" cy="2462213"/>
          </a:xfrm>
          <a:prstGeom prst="rect">
            <a:avLst/>
          </a:prstGeom>
          <a:solidFill>
            <a:schemeClr val="bg1"/>
          </a:solidFill>
          <a:ln>
            <a:solidFill>
              <a:srgbClr val="FFFF00"/>
            </a:solidFill>
          </a:ln>
        </p:spPr>
        <p:txBody>
          <a:bodyPr wrap="square" rtlCol="0">
            <a:spAutoFit/>
          </a:bodyPr>
          <a:lstStyle/>
          <a:p>
            <a:pPr algn="ctr"/>
            <a:r>
              <a:rPr lang="en-US" dirty="0" err="1" smtClean="0">
                <a:latin typeface="Bookman Old Style" pitchFamily="18" charset="0"/>
              </a:rPr>
              <a:t>Misaks</a:t>
            </a:r>
            <a:r>
              <a:rPr lang="en-US" dirty="0" smtClean="0">
                <a:latin typeface="Bookman Old Style" pitchFamily="18" charset="0"/>
              </a:rPr>
              <a:t> call themselves </a:t>
            </a:r>
            <a:endParaRPr lang="cs-CZ" dirty="0" smtClean="0">
              <a:latin typeface="Bookman Old Style" pitchFamily="18" charset="0"/>
            </a:endParaRPr>
          </a:p>
          <a:p>
            <a:pPr algn="ctr"/>
            <a:r>
              <a:rPr lang="en-US" i="1" dirty="0" smtClean="0">
                <a:latin typeface="Bookman Old Style" pitchFamily="18" charset="0"/>
              </a:rPr>
              <a:t>Pi </a:t>
            </a:r>
            <a:r>
              <a:rPr lang="en-US" i="1" dirty="0" err="1">
                <a:latin typeface="Bookman Old Style" pitchFamily="18" charset="0"/>
              </a:rPr>
              <a:t>U</a:t>
            </a:r>
            <a:r>
              <a:rPr lang="en-US" i="1" dirty="0" err="1" smtClean="0">
                <a:latin typeface="Bookman Old Style" pitchFamily="18" charset="0"/>
              </a:rPr>
              <a:t>rek</a:t>
            </a:r>
            <a:r>
              <a:rPr lang="en-US" dirty="0" smtClean="0">
                <a:latin typeface="Bookman Old Style" pitchFamily="18" charset="0"/>
              </a:rPr>
              <a:t>: </a:t>
            </a:r>
            <a:endParaRPr lang="cs-CZ" dirty="0" smtClean="0">
              <a:latin typeface="Bookman Old Style" pitchFamily="18" charset="0"/>
            </a:endParaRPr>
          </a:p>
          <a:p>
            <a:pPr algn="ctr"/>
            <a:r>
              <a:rPr lang="en-US" dirty="0" smtClean="0">
                <a:latin typeface="Bookman Old Style" pitchFamily="18" charset="0"/>
              </a:rPr>
              <a:t>“Children of</a:t>
            </a:r>
            <a:r>
              <a:rPr lang="cs-CZ" dirty="0" smtClean="0">
                <a:latin typeface="Bookman Old Style" pitchFamily="18" charset="0"/>
              </a:rPr>
              <a:t> </a:t>
            </a:r>
            <a:r>
              <a:rPr lang="en-US" dirty="0" smtClean="0">
                <a:latin typeface="Bookman Old Style" pitchFamily="18" charset="0"/>
              </a:rPr>
              <a:t>water”</a:t>
            </a:r>
            <a:r>
              <a:rPr lang="en-US" sz="2400" dirty="0" smtClean="0">
                <a:latin typeface="Bookman Old Style" pitchFamily="18" charset="0"/>
              </a:rPr>
              <a:t> </a:t>
            </a:r>
            <a:endParaRPr lang="cs-CZ" sz="2400" dirty="0" smtClean="0">
              <a:latin typeface="Bookman Old Style" pitchFamily="18" charset="0"/>
            </a:endParaRPr>
          </a:p>
          <a:p>
            <a:endParaRPr lang="cs-CZ" sz="2400" dirty="0" smtClean="0">
              <a:latin typeface="Bookman Old Style" pitchFamily="18" charset="0"/>
            </a:endParaRPr>
          </a:p>
          <a:p>
            <a:r>
              <a:rPr lang="en-US" sz="1400" dirty="0" smtClean="0">
                <a:latin typeface="Bookman Old Style" pitchFamily="18" charset="0"/>
              </a:rPr>
              <a:t>Picture by </a:t>
            </a:r>
            <a:r>
              <a:rPr lang="cs-CZ" sz="1400" dirty="0" err="1" smtClean="0">
                <a:latin typeface="Bookman Old Style" pitchFamily="18" charset="0"/>
              </a:rPr>
              <a:t>taita</a:t>
            </a:r>
            <a:r>
              <a:rPr lang="cs-CZ" sz="1400" dirty="0" smtClean="0">
                <a:latin typeface="Bookman Old Style" pitchFamily="18" charset="0"/>
              </a:rPr>
              <a:t> Juan </a:t>
            </a:r>
            <a:r>
              <a:rPr lang="cs-CZ" sz="1400" dirty="0" err="1" smtClean="0">
                <a:latin typeface="Bookman Old Style" pitchFamily="18" charset="0"/>
              </a:rPr>
              <a:t>Bautista</a:t>
            </a:r>
            <a:r>
              <a:rPr lang="cs-CZ" sz="1400" dirty="0" smtClean="0">
                <a:latin typeface="Bookman Old Style" pitchFamily="18" charset="0"/>
              </a:rPr>
              <a:t> </a:t>
            </a:r>
            <a:r>
              <a:rPr lang="cs-CZ" sz="1400" dirty="0" err="1" smtClean="0">
                <a:latin typeface="Bookman Old Style" pitchFamily="18" charset="0"/>
              </a:rPr>
              <a:t>Ussa</a:t>
            </a:r>
            <a:r>
              <a:rPr lang="cs-CZ" sz="1400" dirty="0" smtClean="0">
                <a:latin typeface="Bookman Old Style" pitchFamily="18" charset="0"/>
              </a:rPr>
              <a:t> </a:t>
            </a:r>
            <a:r>
              <a:rPr lang="cs-CZ" sz="1400" dirty="0" err="1" smtClean="0">
                <a:latin typeface="Bookman Old Style" pitchFamily="18" charset="0"/>
              </a:rPr>
              <a:t>Ulluné</a:t>
            </a:r>
            <a:r>
              <a:rPr lang="en-US" sz="1400" dirty="0" smtClean="0">
                <a:latin typeface="Bookman Old Style" pitchFamily="18" charset="0"/>
              </a:rPr>
              <a:t>.</a:t>
            </a:r>
            <a:r>
              <a:rPr lang="cs-CZ" sz="1400" dirty="0" smtClean="0">
                <a:latin typeface="Bookman Old Style" pitchFamily="18" charset="0"/>
              </a:rPr>
              <a:t> </a:t>
            </a:r>
            <a:endParaRPr lang="cs-CZ" sz="1400" dirty="0" smtClean="0">
              <a:latin typeface="Bookman Old Style" pitchFamily="18" charset="0"/>
            </a:endParaRPr>
          </a:p>
          <a:p>
            <a:endParaRPr lang="cs-CZ" sz="2400" dirty="0">
              <a:latin typeface="Bookman Old Style" pitchFamily="18" charset="0"/>
            </a:endParaRPr>
          </a:p>
        </p:txBody>
      </p:sp>
      <p:pic>
        <p:nvPicPr>
          <p:cNvPr id="6" name="Obrázek 5" descr="mis2.PNG"/>
          <p:cNvPicPr>
            <a:picLocks noChangeAspect="1"/>
          </p:cNvPicPr>
          <p:nvPr/>
        </p:nvPicPr>
        <p:blipFill>
          <a:blip r:embed="rId2"/>
          <a:stretch>
            <a:fillRect/>
          </a:stretch>
        </p:blipFill>
        <p:spPr>
          <a:xfrm rot="5400000">
            <a:off x="4475574" y="2189576"/>
            <a:ext cx="3774250" cy="5562600"/>
          </a:xfrm>
          <a:prstGeom prst="rect">
            <a:avLst/>
          </a:prstGeom>
        </p:spPr>
      </p:pic>
      <p:sp>
        <p:nvSpPr>
          <p:cNvPr id="7" name="TextovéPole 6"/>
          <p:cNvSpPr txBox="1"/>
          <p:nvPr/>
        </p:nvSpPr>
        <p:spPr>
          <a:xfrm>
            <a:off x="5943600" y="990600"/>
            <a:ext cx="2819400" cy="2185214"/>
          </a:xfrm>
          <a:prstGeom prst="rect">
            <a:avLst/>
          </a:prstGeom>
          <a:noFill/>
        </p:spPr>
        <p:txBody>
          <a:bodyPr wrap="square" rtlCol="0">
            <a:spAutoFit/>
          </a:bodyPr>
          <a:lstStyle/>
          <a:p>
            <a:pPr algn="just"/>
            <a:r>
              <a:rPr lang="en-US" dirty="0" smtClean="0">
                <a:latin typeface="Bookman Old Style" pitchFamily="18" charset="0"/>
              </a:rPr>
              <a:t>The world (Cauca) as the hat floating on the sea at the time of the great flood. </a:t>
            </a:r>
            <a:endParaRPr lang="en-US" dirty="0" smtClean="0">
              <a:latin typeface="Bookman Old Style" pitchFamily="18" charset="0"/>
            </a:endParaRPr>
          </a:p>
          <a:p>
            <a:endParaRPr lang="en-US" dirty="0" smtClean="0">
              <a:latin typeface="Bookman Old Style" pitchFamily="18" charset="0"/>
            </a:endParaRPr>
          </a:p>
          <a:p>
            <a:r>
              <a:rPr lang="en-US" sz="1400" dirty="0" smtClean="0">
                <a:latin typeface="Bookman Old Style" pitchFamily="18" charset="0"/>
              </a:rPr>
              <a:t>Author: </a:t>
            </a:r>
            <a:r>
              <a:rPr lang="cs-CZ" sz="1400" dirty="0" err="1" smtClean="0">
                <a:latin typeface="Bookman Old Style" pitchFamily="18" charset="0"/>
              </a:rPr>
              <a:t>Jhon</a:t>
            </a:r>
            <a:r>
              <a:rPr lang="cs-CZ" sz="1400" dirty="0" smtClean="0">
                <a:latin typeface="Bookman Old Style" pitchFamily="18" charset="0"/>
              </a:rPr>
              <a:t> </a:t>
            </a:r>
            <a:r>
              <a:rPr lang="cs-CZ" sz="1400" dirty="0" err="1" smtClean="0">
                <a:latin typeface="Bookman Old Style" pitchFamily="18" charset="0"/>
              </a:rPr>
              <a:t>Ferney</a:t>
            </a:r>
            <a:r>
              <a:rPr lang="cs-CZ" sz="1400" dirty="0" smtClean="0">
                <a:latin typeface="Bookman Old Style" pitchFamily="18" charset="0"/>
              </a:rPr>
              <a:t> </a:t>
            </a:r>
            <a:r>
              <a:rPr lang="cs-CZ" sz="1400" dirty="0" err="1" smtClean="0">
                <a:latin typeface="Bookman Old Style" pitchFamily="18" charset="0"/>
              </a:rPr>
              <a:t>López</a:t>
            </a:r>
            <a:r>
              <a:rPr lang="cs-CZ" sz="1400" dirty="0" smtClean="0">
                <a:latin typeface="Bookman Old Style" pitchFamily="18" charset="0"/>
              </a:rPr>
              <a:t> </a:t>
            </a:r>
            <a:r>
              <a:rPr lang="cs-CZ" sz="1400" dirty="0" err="1" smtClean="0">
                <a:latin typeface="Bookman Old Style" pitchFamily="18" charset="0"/>
              </a:rPr>
              <a:t>Muñoz</a:t>
            </a:r>
            <a:endParaRPr lang="en-US" sz="1400" dirty="0" smtClean="0">
              <a:latin typeface="Bookman Old Style" pitchFamily="18" charset="0"/>
            </a:endParaRPr>
          </a:p>
          <a:p>
            <a:endParaRPr lang="en-US" dirty="0">
              <a:latin typeface="Bookman Old Style"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0000"/>
            <a:lum/>
          </a:blip>
          <a:srcRect/>
          <a:stretch>
            <a:fillRect l="-12000" r="-12000"/>
          </a:stretch>
        </a:blipFill>
        <a:effectLst/>
      </p:bgPr>
    </p:bg>
    <p:spTree>
      <p:nvGrpSpPr>
        <p:cNvPr id="1" name=""/>
        <p:cNvGrpSpPr/>
        <p:nvPr/>
      </p:nvGrpSpPr>
      <p:grpSpPr>
        <a:xfrm>
          <a:off x="0" y="0"/>
          <a:ext cx="0" cy="0"/>
          <a:chOff x="0" y="0"/>
          <a:chExt cx="0" cy="0"/>
        </a:xfrm>
      </p:grpSpPr>
      <p:sp>
        <p:nvSpPr>
          <p:cNvPr id="3" name="TextovéPole 2"/>
          <p:cNvSpPr txBox="1"/>
          <p:nvPr/>
        </p:nvSpPr>
        <p:spPr>
          <a:xfrm>
            <a:off x="457200" y="304800"/>
            <a:ext cx="8534400" cy="7570470"/>
          </a:xfrm>
          <a:prstGeom prst="rect">
            <a:avLst/>
          </a:prstGeom>
          <a:noFill/>
        </p:spPr>
        <p:txBody>
          <a:bodyPr wrap="square" rtlCol="0">
            <a:spAutoFit/>
          </a:bodyPr>
          <a:lstStyle/>
          <a:p>
            <a:pPr algn="just"/>
            <a:r>
              <a:rPr lang="en-US" dirty="0" smtClean="0">
                <a:latin typeface="Cambria" panose="02040503050406030204" charset="0"/>
                <a:cs typeface="Cambria" panose="02040503050406030204" charset="0"/>
              </a:rPr>
              <a:t>MYTHICAL WATER CREATURES (MISAK)</a:t>
            </a:r>
            <a:endParaRPr lang="en-US" dirty="0" smtClean="0">
              <a:latin typeface="Cambria" panose="02040503050406030204" charset="0"/>
              <a:cs typeface="Cambria" panose="02040503050406030204" charset="0"/>
            </a:endParaRPr>
          </a:p>
          <a:p>
            <a:pPr algn="just"/>
            <a:endParaRPr lang="en-US" i="1"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a:t>
            </a:r>
            <a:r>
              <a:rPr lang="en-US" b="1" dirty="0" smtClean="0">
                <a:latin typeface="Cambria" panose="02040503050406030204" charset="0"/>
                <a:cs typeface="Cambria" panose="02040503050406030204" charset="0"/>
              </a:rPr>
              <a:t>PISHIMISAK</a:t>
            </a:r>
            <a:r>
              <a:rPr lang="en-US" dirty="0" smtClean="0">
                <a:latin typeface="Cambria" panose="02040503050406030204" charset="0"/>
                <a:cs typeface="Cambria" panose="02040503050406030204" charset="0"/>
              </a:rPr>
              <a:t>: the great original spirit which inhabits the area of the </a:t>
            </a:r>
            <a:r>
              <a:rPr lang="en-US" i="1" dirty="0" smtClean="0">
                <a:latin typeface="Cambria" panose="02040503050406030204" charset="0"/>
                <a:cs typeface="Cambria" panose="02040503050406030204" charset="0"/>
              </a:rPr>
              <a:t>p</a:t>
            </a:r>
            <a:r>
              <a:rPr lang="cs-CZ" i="1" dirty="0" smtClean="0">
                <a:latin typeface="Cambria" panose="02040503050406030204" charset="0"/>
                <a:cs typeface="Cambria" panose="02040503050406030204" charset="0"/>
              </a:rPr>
              <a:t>á</a:t>
            </a:r>
            <a:r>
              <a:rPr lang="en-US" i="1" dirty="0" err="1" smtClean="0">
                <a:latin typeface="Cambria" panose="02040503050406030204" charset="0"/>
                <a:cs typeface="Cambria" panose="02040503050406030204" charset="0"/>
              </a:rPr>
              <a:t>ramos</a:t>
            </a:r>
            <a:r>
              <a:rPr lang="en-US" i="1"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and sacred lakes (</a:t>
            </a:r>
            <a:r>
              <a:rPr lang="en-US" i="1" dirty="0" smtClean="0">
                <a:latin typeface="Cambria" panose="02040503050406030204" charset="0"/>
                <a:cs typeface="Cambria" panose="02040503050406030204" charset="0"/>
              </a:rPr>
              <a:t>pi </a:t>
            </a:r>
            <a:r>
              <a:rPr lang="en-US" dirty="0" smtClean="0">
                <a:latin typeface="Cambria" panose="02040503050406030204" charset="0"/>
                <a:cs typeface="Cambria" panose="02040503050406030204" charset="0"/>
              </a:rPr>
              <a:t>“water”</a:t>
            </a:r>
            <a:r>
              <a:rPr lang="en-US" i="1" dirty="0" smtClean="0">
                <a:latin typeface="Cambria" panose="02040503050406030204" charset="0"/>
                <a:cs typeface="Cambria" panose="02040503050406030204" charset="0"/>
              </a:rPr>
              <a:t>, </a:t>
            </a:r>
            <a:r>
              <a:rPr lang="en-US" i="1" dirty="0" err="1" smtClean="0">
                <a:latin typeface="Cambria" panose="02040503050406030204" charset="0"/>
                <a:cs typeface="Cambria" panose="02040503050406030204" charset="0"/>
              </a:rPr>
              <a:t>pishi</a:t>
            </a:r>
            <a:r>
              <a:rPr lang="en-US" i="1"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“cold”, </a:t>
            </a:r>
            <a:r>
              <a:rPr lang="en-US" i="1" dirty="0" err="1" smtClean="0">
                <a:latin typeface="Cambria" panose="02040503050406030204" charset="0"/>
                <a:cs typeface="Cambria" panose="02040503050406030204" charset="0"/>
              </a:rPr>
              <a:t>misak</a:t>
            </a:r>
            <a:r>
              <a:rPr lang="en-US" i="1"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“person”). Its nature is both- </a:t>
            </a:r>
            <a:r>
              <a:rPr lang="en-US" b="1" dirty="0" smtClean="0">
                <a:latin typeface="Cambria" panose="02040503050406030204" charset="0"/>
                <a:cs typeface="Cambria" panose="02040503050406030204" charset="0"/>
              </a:rPr>
              <a:t>male and female</a:t>
            </a:r>
            <a:r>
              <a:rPr lang="en-US" dirty="0" smtClean="0">
                <a:latin typeface="Cambria" panose="02040503050406030204" charset="0"/>
                <a:cs typeface="Cambria" panose="02040503050406030204" charset="0"/>
              </a:rPr>
              <a:t>. At the beginning, </a:t>
            </a:r>
            <a:r>
              <a:rPr lang="en-US" dirty="0" err="1" smtClean="0">
                <a:latin typeface="Cambria" panose="02040503050406030204" charset="0"/>
                <a:cs typeface="Cambria" panose="02040503050406030204" charset="0"/>
              </a:rPr>
              <a:t>Pishimisak</a:t>
            </a:r>
            <a:r>
              <a:rPr lang="en-US" dirty="0" smtClean="0">
                <a:latin typeface="Cambria" panose="02040503050406030204" charset="0"/>
                <a:cs typeface="Cambria" panose="02040503050406030204" charset="0"/>
              </a:rPr>
              <a:t> had all the </a:t>
            </a:r>
            <a:r>
              <a:rPr lang="en-US" b="1" dirty="0" smtClean="0">
                <a:latin typeface="Cambria" panose="02040503050406030204" charset="0"/>
                <a:cs typeface="Cambria" panose="02040503050406030204" charset="0"/>
              </a:rPr>
              <a:t>sources of food </a:t>
            </a:r>
            <a:r>
              <a:rPr lang="en-US" dirty="0" smtClean="0">
                <a:latin typeface="Cambria" panose="02040503050406030204" charset="0"/>
                <a:cs typeface="Cambria" panose="02040503050406030204" charset="0"/>
              </a:rPr>
              <a:t>in the </a:t>
            </a:r>
            <a:r>
              <a:rPr lang="en-US" i="1" dirty="0" err="1" smtClean="0">
                <a:latin typeface="Cambria" panose="02040503050406030204" charset="0"/>
                <a:cs typeface="Cambria" panose="02040503050406030204" charset="0"/>
              </a:rPr>
              <a:t>páramos</a:t>
            </a:r>
            <a:r>
              <a:rPr lang="en-US" i="1" dirty="0" smtClean="0">
                <a:latin typeface="Cambria" panose="02040503050406030204" charset="0"/>
                <a:cs typeface="Cambria" panose="02040503050406030204" charset="0"/>
              </a:rPr>
              <a:t>. </a:t>
            </a:r>
            <a:endParaRPr lang="en-US" i="1" dirty="0" smtClean="0">
              <a:latin typeface="Cambria" panose="02040503050406030204" charset="0"/>
              <a:cs typeface="Cambria" panose="02040503050406030204" charset="0"/>
            </a:endParaRPr>
          </a:p>
          <a:p>
            <a:pPr algn="just"/>
            <a:r>
              <a:rPr lang="en-US" i="1" dirty="0" smtClean="0">
                <a:latin typeface="Cambria" panose="02040503050406030204" charset="0"/>
                <a:cs typeface="Cambria" panose="02040503050406030204" charset="0"/>
              </a:rPr>
              <a:t>“… he has always been in existence (and is) all white and good, all fresh.”</a:t>
            </a:r>
            <a:endParaRPr lang="en-US" i="1" dirty="0" smtClean="0">
              <a:latin typeface="Cambria" panose="02040503050406030204" charset="0"/>
              <a:cs typeface="Cambria" panose="02040503050406030204" charset="0"/>
            </a:endParaRPr>
          </a:p>
          <a:p>
            <a:pPr algn="just"/>
            <a:r>
              <a:rPr lang="en-US" dirty="0" err="1" smtClean="0">
                <a:latin typeface="Cambria" panose="02040503050406030204" charset="0"/>
                <a:cs typeface="Cambria" panose="02040503050406030204" charset="0"/>
              </a:rPr>
              <a:t>Pishimisak</a:t>
            </a:r>
            <a:r>
              <a:rPr lang="en-US" dirty="0" smtClean="0">
                <a:latin typeface="Cambria" panose="02040503050406030204" charset="0"/>
                <a:cs typeface="Cambria" panose="02040503050406030204" charset="0"/>
              </a:rPr>
              <a:t> appears in many manifestations: as an old man collecting herbs (initiation of new shamans), a guardian of sacred sites and healing plants, lightning and thunder. One of its manifestations is </a:t>
            </a:r>
            <a:r>
              <a:rPr lang="en-US" i="1" dirty="0" err="1" smtClean="0">
                <a:latin typeface="Cambria" panose="02040503050406030204" charset="0"/>
                <a:cs typeface="Cambria" panose="02040503050406030204" charset="0"/>
              </a:rPr>
              <a:t>duende</a:t>
            </a:r>
            <a:r>
              <a:rPr lang="en-US" i="1"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(mainly mischievous, but sometimes dangerous spirit). </a:t>
            </a:r>
            <a:r>
              <a:rPr lang="en-US" i="1" dirty="0" err="1" smtClean="0">
                <a:latin typeface="Cambria" panose="02040503050406030204" charset="0"/>
                <a:cs typeface="Cambria" panose="02040503050406030204" charset="0"/>
              </a:rPr>
              <a:t>Duende</a:t>
            </a:r>
            <a:r>
              <a:rPr lang="en-US" i="1"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is always connected to the element of water (water bodies, rainbow). </a:t>
            </a:r>
            <a:endParaRPr lang="en-US" dirty="0" smtClean="0">
              <a:latin typeface="Cambria" panose="02040503050406030204" charset="0"/>
              <a:cs typeface="Cambria" panose="02040503050406030204" charset="0"/>
            </a:endParaRPr>
          </a:p>
          <a:p>
            <a:pPr algn="just"/>
            <a:endParaRPr lang="en-US" i="1" dirty="0" smtClean="0">
              <a:latin typeface="Cambria" panose="02040503050406030204" charset="0"/>
              <a:cs typeface="Cambria" panose="02040503050406030204" charset="0"/>
            </a:endParaRPr>
          </a:p>
          <a:p>
            <a:pPr algn="just">
              <a:buFont typeface="Arial" panose="020B0604020202020204" pitchFamily="34" charset="0"/>
              <a:buChar char="•"/>
            </a:pPr>
            <a:r>
              <a:rPr lang="en-US" i="1" dirty="0" smtClean="0">
                <a:latin typeface="Cambria" panose="02040503050406030204" charset="0"/>
                <a:cs typeface="Cambria" panose="02040503050406030204" charset="0"/>
              </a:rPr>
              <a:t> </a:t>
            </a:r>
            <a:r>
              <a:rPr lang="en-US" b="1" dirty="0" smtClean="0">
                <a:latin typeface="Cambria" panose="02040503050406030204" charset="0"/>
                <a:cs typeface="Cambria" panose="02040503050406030204" charset="0"/>
              </a:rPr>
              <a:t>ARCOIRIS KƏSRƏMPƏTƏ (Nam. “</a:t>
            </a:r>
            <a:r>
              <a:rPr lang="en-US" b="1" dirty="0" err="1" smtClean="0">
                <a:latin typeface="Cambria" panose="02040503050406030204" charset="0"/>
                <a:cs typeface="Cambria" panose="02040503050406030204" charset="0"/>
              </a:rPr>
              <a:t>aroiris</a:t>
            </a:r>
            <a:r>
              <a:rPr lang="en-US" b="1" dirty="0" smtClean="0">
                <a:latin typeface="Cambria" panose="02040503050406030204" charset="0"/>
                <a:cs typeface="Cambria" panose="02040503050406030204" charset="0"/>
              </a:rPr>
              <a:t>”) (Nam. </a:t>
            </a:r>
            <a:r>
              <a:rPr lang="en-US" b="1" dirty="0" err="1" smtClean="0">
                <a:latin typeface="Cambria" panose="02040503050406030204" charset="0"/>
                <a:cs typeface="Cambria" panose="02040503050406030204" charset="0"/>
              </a:rPr>
              <a:t>Kəsrəm</a:t>
            </a:r>
            <a:r>
              <a:rPr lang="en-US" b="1" dirty="0" smtClean="0">
                <a:latin typeface="Cambria" panose="02040503050406030204" charset="0"/>
                <a:cs typeface="Cambria" panose="02040503050406030204" charset="0"/>
              </a:rPr>
              <a:t> “</a:t>
            </a:r>
            <a:r>
              <a:rPr lang="en-US" b="1" i="1" dirty="0" err="1" smtClean="0">
                <a:latin typeface="Cambria" panose="02040503050406030204" charset="0"/>
                <a:cs typeface="Cambria" panose="02040503050406030204" charset="0"/>
              </a:rPr>
              <a:t>páramo</a:t>
            </a:r>
            <a:r>
              <a:rPr lang="en-US" b="1" i="1" dirty="0" smtClean="0">
                <a:latin typeface="Cambria" panose="02040503050406030204" charset="0"/>
                <a:cs typeface="Cambria" panose="02040503050406030204" charset="0"/>
              </a:rPr>
              <a:t>”, </a:t>
            </a:r>
            <a:r>
              <a:rPr lang="en-US" b="1" dirty="0" err="1" smtClean="0">
                <a:latin typeface="Cambria" panose="02040503050406030204" charset="0"/>
                <a:cs typeface="Cambria" panose="02040503050406030204" charset="0"/>
              </a:rPr>
              <a:t>pətə</a:t>
            </a:r>
            <a:r>
              <a:rPr lang="en-US" b="1" dirty="0" smtClean="0">
                <a:latin typeface="Cambria" panose="02040503050406030204" charset="0"/>
                <a:cs typeface="Cambria" panose="02040503050406030204" charset="0"/>
              </a:rPr>
              <a:t> “circle”)</a:t>
            </a:r>
            <a:endParaRPr lang="en-US" b="1" dirty="0" smtClean="0">
              <a:latin typeface="Cambria" panose="02040503050406030204" charset="0"/>
              <a:cs typeface="Cambria" panose="02040503050406030204" charset="0"/>
            </a:endParaRPr>
          </a:p>
          <a:p>
            <a:pPr algn="just"/>
            <a:r>
              <a:rPr lang="en-US" dirty="0" smtClean="0">
                <a:latin typeface="Cambria" panose="02040503050406030204" charset="0"/>
                <a:cs typeface="Cambria" panose="02040503050406030204" charset="0"/>
              </a:rPr>
              <a:t>Rainbow forms a </a:t>
            </a:r>
            <a:r>
              <a:rPr lang="en-US" b="1" dirty="0" smtClean="0">
                <a:latin typeface="Cambria" panose="02040503050406030204" charset="0"/>
                <a:cs typeface="Cambria" panose="02040503050406030204" charset="0"/>
              </a:rPr>
              <a:t>whole circle </a:t>
            </a:r>
            <a:r>
              <a:rPr lang="en-US" dirty="0" smtClean="0">
                <a:latin typeface="Cambria" panose="02040503050406030204" charset="0"/>
                <a:cs typeface="Cambria" panose="02040503050406030204" charset="0"/>
              </a:rPr>
              <a:t>with its other half underneath the ground. It was born of water and is one of the original </a:t>
            </a:r>
            <a:r>
              <a:rPr lang="en-US" i="1" dirty="0" err="1" smtClean="0">
                <a:latin typeface="Cambria" panose="02040503050406030204" charset="0"/>
                <a:cs typeface="Cambria" panose="02040503050406030204" charset="0"/>
              </a:rPr>
              <a:t>páramo</a:t>
            </a:r>
            <a:r>
              <a:rPr lang="en-US" i="1"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spirits. It can be </a:t>
            </a:r>
            <a:r>
              <a:rPr lang="en-US" b="1" dirty="0" smtClean="0">
                <a:latin typeface="Cambria" panose="02040503050406030204" charset="0"/>
                <a:cs typeface="Cambria" panose="02040503050406030204" charset="0"/>
              </a:rPr>
              <a:t>dangerous</a:t>
            </a:r>
            <a:r>
              <a:rPr lang="en-US" dirty="0" smtClean="0">
                <a:latin typeface="Cambria" panose="02040503050406030204" charset="0"/>
                <a:cs typeface="Cambria" panose="02040503050406030204" charset="0"/>
              </a:rPr>
              <a:t> to people, cause </a:t>
            </a:r>
            <a:r>
              <a:rPr lang="en-US" b="1" dirty="0" smtClean="0">
                <a:latin typeface="Cambria" panose="02040503050406030204" charset="0"/>
                <a:cs typeface="Cambria" panose="02040503050406030204" charset="0"/>
              </a:rPr>
              <a:t>illnesses and miscarriages</a:t>
            </a:r>
            <a:r>
              <a:rPr lang="en-US" dirty="0" smtClean="0">
                <a:latin typeface="Cambria" panose="02040503050406030204" charset="0"/>
                <a:cs typeface="Cambria" panose="02040503050406030204" charset="0"/>
              </a:rPr>
              <a:t>. There is a male and a female rainbow.  </a:t>
            </a:r>
            <a:r>
              <a:rPr lang="en-US" b="1" i="1" dirty="0" smtClean="0">
                <a:latin typeface="Cambria" panose="02040503050406030204" charset="0"/>
                <a:cs typeface="Cambria" panose="02040503050406030204" charset="0"/>
              </a:rPr>
              <a:t> </a:t>
            </a:r>
            <a:r>
              <a:rPr lang="en-US" b="1" dirty="0" smtClean="0">
                <a:latin typeface="Cambria" panose="02040503050406030204" charset="0"/>
                <a:cs typeface="Cambria" panose="02040503050406030204" charset="0"/>
              </a:rPr>
              <a:t> </a:t>
            </a:r>
            <a:endParaRPr lang="en-US" b="1" dirty="0" smtClean="0">
              <a:latin typeface="Cambria" panose="02040503050406030204" charset="0"/>
              <a:cs typeface="Cambria" panose="02040503050406030204" charset="0"/>
            </a:endParaRPr>
          </a:p>
          <a:p>
            <a:pPr algn="just"/>
            <a:r>
              <a:rPr lang="en-US" dirty="0" smtClean="0">
                <a:latin typeface="Cambria" panose="02040503050406030204" charset="0"/>
                <a:cs typeface="Cambria" panose="02040503050406030204" charset="0"/>
              </a:rPr>
              <a:t> </a:t>
            </a:r>
            <a:endParaRPr lang="en-US" i="1"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a:t>
            </a:r>
            <a:r>
              <a:rPr lang="en-US" b="1" dirty="0" smtClean="0">
                <a:latin typeface="Cambria" panose="02040503050406030204" charset="0"/>
                <a:cs typeface="Cambria" panose="02040503050406030204" charset="0"/>
              </a:rPr>
              <a:t>SIERPI, UL (Nam. “snake”) </a:t>
            </a:r>
            <a:endParaRPr lang="en-US" dirty="0" smtClean="0">
              <a:latin typeface="Cambria" panose="02040503050406030204" charset="0"/>
              <a:cs typeface="Cambria" panose="02040503050406030204" charset="0"/>
            </a:endParaRPr>
          </a:p>
          <a:p>
            <a:pPr algn="just"/>
            <a:r>
              <a:rPr lang="en-US" dirty="0" smtClean="0">
                <a:latin typeface="Cambria" panose="02040503050406030204" charset="0"/>
                <a:cs typeface="Cambria" panose="02040503050406030204" charset="0"/>
              </a:rPr>
              <a:t>Water snake which lives in marshes and swamps. It can take upon itself a form of a young woman or a young man (depends who it wants to seduce). It </a:t>
            </a:r>
            <a:r>
              <a:rPr lang="en-US" b="1" dirty="0" smtClean="0">
                <a:latin typeface="Cambria" panose="02040503050406030204" charset="0"/>
                <a:cs typeface="Cambria" panose="02040503050406030204" charset="0"/>
              </a:rPr>
              <a:t>impregnates</a:t>
            </a:r>
            <a:r>
              <a:rPr lang="en-US" dirty="0" smtClean="0">
                <a:latin typeface="Cambria" panose="02040503050406030204" charset="0"/>
                <a:cs typeface="Cambria" panose="02040503050406030204" charset="0"/>
              </a:rPr>
              <a:t> women with its children and causes </a:t>
            </a:r>
            <a:r>
              <a:rPr lang="en-US" b="1" dirty="0" smtClean="0">
                <a:latin typeface="Cambria" panose="02040503050406030204" charset="0"/>
                <a:cs typeface="Cambria" panose="02040503050406030204" charset="0"/>
              </a:rPr>
              <a:t>illnesses</a:t>
            </a:r>
            <a:r>
              <a:rPr lang="en-US" dirty="0" smtClean="0">
                <a:latin typeface="Cambria" panose="02040503050406030204" charset="0"/>
                <a:cs typeface="Cambria" panose="02040503050406030204" charset="0"/>
              </a:rPr>
              <a:t> to men. </a:t>
            </a:r>
            <a:r>
              <a:rPr lang="en-US" dirty="0" err="1" smtClean="0">
                <a:latin typeface="Cambria" panose="02040503050406030204" charset="0"/>
                <a:cs typeface="Cambria" panose="02040503050406030204" charset="0"/>
              </a:rPr>
              <a:t>Sierpi</a:t>
            </a:r>
            <a:r>
              <a:rPr lang="en-US" dirty="0" smtClean="0">
                <a:latin typeface="Cambria" panose="02040503050406030204" charset="0"/>
                <a:cs typeface="Cambria" panose="02040503050406030204" charset="0"/>
              </a:rPr>
              <a:t> is also a </a:t>
            </a:r>
            <a:r>
              <a:rPr lang="en-US" b="1" dirty="0" smtClean="0">
                <a:latin typeface="Cambria" panose="02040503050406030204" charset="0"/>
                <a:cs typeface="Cambria" panose="02040503050406030204" charset="0"/>
              </a:rPr>
              <a:t>guardian</a:t>
            </a:r>
            <a:r>
              <a:rPr lang="en-US" dirty="0" smtClean="0">
                <a:latin typeface="Cambria" panose="02040503050406030204" charset="0"/>
                <a:cs typeface="Cambria" panose="02040503050406030204" charset="0"/>
              </a:rPr>
              <a:t> of some medicinal and poisonous plants. </a:t>
            </a:r>
            <a:endParaRPr lang="en-US" dirty="0" smtClean="0">
              <a:latin typeface="Cambria" panose="02040503050406030204" charset="0"/>
              <a:cs typeface="Cambria" panose="02040503050406030204" charset="0"/>
            </a:endParaRPr>
          </a:p>
          <a:p>
            <a:endParaRPr lang="en-US" dirty="0" smtClean="0">
              <a:latin typeface="Cambria" panose="02040503050406030204" charset="0"/>
              <a:cs typeface="Cambria" panose="02040503050406030204" charset="0"/>
            </a:endParaRPr>
          </a:p>
          <a:p>
            <a:endParaRPr lang="en-US" dirty="0" smtClean="0">
              <a:latin typeface="Bookman Old Style" pitchFamily="18" charset="0"/>
            </a:endParaRPr>
          </a:p>
          <a:p>
            <a:endParaRPr lang="en-US" dirty="0" smtClean="0">
              <a:latin typeface="Bookman Old Style" pitchFamily="18" charset="0"/>
            </a:endParaRPr>
          </a:p>
          <a:p>
            <a:endParaRPr lang="en-US" dirty="0" smtClean="0">
              <a:latin typeface="Bookman Old Style" pitchFamily="18" charset="0"/>
            </a:endParaRPr>
          </a:p>
          <a:p>
            <a:endParaRPr lang="en-US" dirty="0">
              <a:latin typeface="Bookman Old Style"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ttp://www.luguiva.net/admin/imagenes/20P%C3%A1ramo,-aguacero-y-sierpi20120911065346.jpg"/>
          <p:cNvPicPr/>
          <p:nvPr/>
        </p:nvPicPr>
        <p:blipFill>
          <a:blip r:embed="rId1"/>
          <a:srcRect/>
          <a:stretch>
            <a:fillRect/>
          </a:stretch>
        </p:blipFill>
        <p:spPr bwMode="auto">
          <a:xfrm>
            <a:off x="4267200" y="228600"/>
            <a:ext cx="4724400" cy="3962400"/>
          </a:xfrm>
          <a:prstGeom prst="rect">
            <a:avLst/>
          </a:prstGeom>
          <a:noFill/>
          <a:ln w="9525">
            <a:noFill/>
            <a:miter lim="800000"/>
            <a:headEnd/>
            <a:tailEnd/>
          </a:ln>
        </p:spPr>
      </p:pic>
      <p:pic>
        <p:nvPicPr>
          <p:cNvPr id="4" name="Obrázek 3" descr="http://www.luguiva.net/admin/imagenes/39Animales-en-Pe%C3%B1a-Pueblito20120912073054.jpg"/>
          <p:cNvPicPr/>
          <p:nvPr/>
        </p:nvPicPr>
        <p:blipFill>
          <a:blip r:embed="rId2"/>
          <a:srcRect/>
          <a:stretch>
            <a:fillRect/>
          </a:stretch>
        </p:blipFill>
        <p:spPr bwMode="auto">
          <a:xfrm>
            <a:off x="152400" y="2971800"/>
            <a:ext cx="4876800" cy="3505200"/>
          </a:xfrm>
          <a:prstGeom prst="rect">
            <a:avLst/>
          </a:prstGeom>
          <a:noFill/>
          <a:ln w="9525">
            <a:noFill/>
            <a:miter lim="800000"/>
            <a:headEnd/>
            <a:tailEnd/>
          </a:ln>
        </p:spPr>
      </p:pic>
      <p:sp>
        <p:nvSpPr>
          <p:cNvPr id="5" name="Obdélník 4"/>
          <p:cNvSpPr/>
          <p:nvPr/>
        </p:nvSpPr>
        <p:spPr>
          <a:xfrm>
            <a:off x="152400" y="533400"/>
            <a:ext cx="3581400" cy="1631216"/>
          </a:xfrm>
          <a:prstGeom prst="rect">
            <a:avLst/>
          </a:prstGeom>
        </p:spPr>
        <p:txBody>
          <a:bodyPr wrap="square">
            <a:spAutoFit/>
          </a:bodyPr>
          <a:lstStyle/>
          <a:p>
            <a:pPr algn="ctr"/>
            <a:r>
              <a:rPr lang="en-US" dirty="0" smtClean="0">
                <a:latin typeface="Bookman Old Style" pitchFamily="18" charset="0"/>
              </a:rPr>
              <a:t>The mythical water creatures</a:t>
            </a:r>
            <a:endParaRPr lang="en-US" dirty="0" smtClean="0">
              <a:latin typeface="Bookman Old Style" pitchFamily="18" charset="0"/>
            </a:endParaRPr>
          </a:p>
          <a:p>
            <a:pPr algn="ctr"/>
            <a:r>
              <a:rPr lang="en-US" dirty="0" smtClean="0">
                <a:latin typeface="Bookman Old Style" pitchFamily="18" charset="0"/>
              </a:rPr>
              <a:t>and the original </a:t>
            </a:r>
            <a:r>
              <a:rPr lang="en-US" i="1" dirty="0" err="1" smtClean="0">
                <a:latin typeface="Bookman Old Style" pitchFamily="18" charset="0"/>
              </a:rPr>
              <a:t>páramo</a:t>
            </a:r>
            <a:r>
              <a:rPr lang="en-US" i="1" dirty="0" smtClean="0">
                <a:latin typeface="Bookman Old Style" pitchFamily="18" charset="0"/>
              </a:rPr>
              <a:t> </a:t>
            </a:r>
            <a:r>
              <a:rPr lang="en-US" dirty="0" smtClean="0">
                <a:latin typeface="Bookman Old Style" pitchFamily="18" charset="0"/>
              </a:rPr>
              <a:t>paradise</a:t>
            </a:r>
            <a:r>
              <a:rPr lang="en-US" i="1" dirty="0" smtClean="0">
                <a:latin typeface="Bookman Old Style" pitchFamily="18" charset="0"/>
              </a:rPr>
              <a:t>. </a:t>
            </a:r>
            <a:endParaRPr lang="en-US" i="1" dirty="0" smtClean="0">
              <a:latin typeface="Bookman Old Style" pitchFamily="18" charset="0"/>
            </a:endParaRPr>
          </a:p>
          <a:p>
            <a:endParaRPr lang="en-US" dirty="0" smtClean="0">
              <a:latin typeface="Bookman Old Style" pitchFamily="18" charset="0"/>
            </a:endParaRPr>
          </a:p>
          <a:p>
            <a:r>
              <a:rPr lang="en-US" sz="1400" dirty="0" smtClean="0">
                <a:latin typeface="Bookman Old Style" pitchFamily="18" charset="0"/>
              </a:rPr>
              <a:t>Pictures by </a:t>
            </a:r>
            <a:r>
              <a:rPr lang="cs-CZ" sz="1400" dirty="0" err="1" smtClean="0">
                <a:latin typeface="Bookman Old Style" pitchFamily="18" charset="0"/>
              </a:rPr>
              <a:t>taita</a:t>
            </a:r>
            <a:r>
              <a:rPr lang="cs-CZ" sz="1400" dirty="0" smtClean="0">
                <a:latin typeface="Bookman Old Style" pitchFamily="18" charset="0"/>
              </a:rPr>
              <a:t> Juan </a:t>
            </a:r>
            <a:r>
              <a:rPr lang="cs-CZ" sz="1400" dirty="0" err="1" smtClean="0">
                <a:latin typeface="Bookman Old Style" pitchFamily="18" charset="0"/>
              </a:rPr>
              <a:t>Bautista</a:t>
            </a:r>
            <a:r>
              <a:rPr lang="cs-CZ" sz="1400" dirty="0" smtClean="0">
                <a:latin typeface="Bookman Old Style" pitchFamily="18" charset="0"/>
              </a:rPr>
              <a:t> </a:t>
            </a:r>
            <a:r>
              <a:rPr lang="cs-CZ" sz="1400" dirty="0" err="1" smtClean="0">
                <a:latin typeface="Bookman Old Style" pitchFamily="18" charset="0"/>
              </a:rPr>
              <a:t>Ussa</a:t>
            </a:r>
            <a:r>
              <a:rPr lang="cs-CZ" sz="1400" dirty="0" smtClean="0">
                <a:latin typeface="Bookman Old Style" pitchFamily="18" charset="0"/>
              </a:rPr>
              <a:t> </a:t>
            </a:r>
            <a:r>
              <a:rPr lang="cs-CZ" sz="1400" dirty="0" err="1" smtClean="0">
                <a:latin typeface="Bookman Old Style" pitchFamily="18" charset="0"/>
              </a:rPr>
              <a:t>Ulluné</a:t>
            </a:r>
            <a:r>
              <a:rPr lang="en-US" sz="1400" dirty="0" smtClean="0">
                <a:latin typeface="Bookman Old Style" pitchFamily="18" charset="0"/>
              </a:rPr>
              <a:t>.</a:t>
            </a:r>
            <a:r>
              <a:rPr lang="cs-CZ" sz="1400" dirty="0" smtClean="0">
                <a:latin typeface="Bookman Old Style" pitchFamily="18" charset="0"/>
              </a:rPr>
              <a:t> </a:t>
            </a:r>
            <a:endParaRPr lang="cs-CZ" sz="1400" dirty="0" smtClean="0">
              <a:latin typeface="Bookman Old Style"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srcRect/>
          <a:stretch>
            <a:fillRect/>
          </a:stretch>
        </p:blipFill>
        <p:spPr bwMode="auto">
          <a:xfrm>
            <a:off x="0" y="300210"/>
            <a:ext cx="8524875" cy="5833890"/>
          </a:xfrm>
          <a:prstGeom prst="rect">
            <a:avLst/>
          </a:prstGeom>
          <a:noFill/>
          <a:ln w="9525">
            <a:noFill/>
            <a:miter lim="800000"/>
            <a:headEnd/>
            <a:tailEnd/>
          </a:ln>
          <a:effectLst/>
        </p:spPr>
      </p:pic>
      <p:sp>
        <p:nvSpPr>
          <p:cNvPr id="3" name="Obdélník 2"/>
          <p:cNvSpPr/>
          <p:nvPr/>
        </p:nvSpPr>
        <p:spPr>
          <a:xfrm>
            <a:off x="2133600" y="6172200"/>
            <a:ext cx="6019800" cy="584775"/>
          </a:xfrm>
          <a:prstGeom prst="rect">
            <a:avLst/>
          </a:prstGeom>
        </p:spPr>
        <p:txBody>
          <a:bodyPr wrap="square">
            <a:spAutoFit/>
          </a:bodyPr>
          <a:lstStyle/>
          <a:p>
            <a:r>
              <a:rPr lang="en-US" dirty="0" smtClean="0">
                <a:latin typeface="Bookman Old Style" pitchFamily="18" charset="0"/>
              </a:rPr>
              <a:t>The rainbow</a:t>
            </a:r>
            <a:endParaRPr lang="en-US" dirty="0" smtClean="0">
              <a:latin typeface="Bookman Old Style" pitchFamily="18" charset="0"/>
            </a:endParaRPr>
          </a:p>
          <a:p>
            <a:r>
              <a:rPr lang="en-US" sz="1400" dirty="0" smtClean="0">
                <a:latin typeface="Bookman Old Style" pitchFamily="18" charset="0"/>
              </a:rPr>
              <a:t>Author: </a:t>
            </a:r>
            <a:r>
              <a:rPr lang="cs-CZ" sz="1400" dirty="0" err="1" smtClean="0">
                <a:latin typeface="Bookman Old Style" pitchFamily="18" charset="0"/>
              </a:rPr>
              <a:t>Jhon</a:t>
            </a:r>
            <a:r>
              <a:rPr lang="cs-CZ" sz="1400" dirty="0" smtClean="0">
                <a:latin typeface="Bookman Old Style" pitchFamily="18" charset="0"/>
              </a:rPr>
              <a:t> </a:t>
            </a:r>
            <a:r>
              <a:rPr lang="cs-CZ" sz="1400" dirty="0" err="1" smtClean="0">
                <a:latin typeface="Bookman Old Style" pitchFamily="18" charset="0"/>
              </a:rPr>
              <a:t>Ferney</a:t>
            </a:r>
            <a:r>
              <a:rPr lang="cs-CZ" sz="1400" dirty="0" smtClean="0">
                <a:latin typeface="Bookman Old Style" pitchFamily="18" charset="0"/>
              </a:rPr>
              <a:t> </a:t>
            </a:r>
            <a:r>
              <a:rPr lang="cs-CZ" sz="1400" dirty="0" err="1" smtClean="0">
                <a:latin typeface="Bookman Old Style" pitchFamily="18" charset="0"/>
              </a:rPr>
              <a:t>López</a:t>
            </a:r>
            <a:r>
              <a:rPr lang="cs-CZ" sz="1400" dirty="0" smtClean="0">
                <a:latin typeface="Bookman Old Style" pitchFamily="18" charset="0"/>
              </a:rPr>
              <a:t> </a:t>
            </a:r>
            <a:r>
              <a:rPr lang="cs-CZ" sz="1400" dirty="0" err="1" smtClean="0">
                <a:latin typeface="Bookman Old Style" pitchFamily="18" charset="0"/>
              </a:rPr>
              <a:t>Muñoz</a:t>
            </a:r>
            <a:endParaRPr lang="en-US" sz="1400" dirty="0" smtClean="0">
              <a:latin typeface="Bookman Old Style"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colombia resguardos.PNG"/>
          <p:cNvPicPr>
            <a:picLocks noChangeAspect="1"/>
          </p:cNvPicPr>
          <p:nvPr/>
        </p:nvPicPr>
        <p:blipFill>
          <a:blip r:embed="rId1"/>
          <a:stretch>
            <a:fillRect/>
          </a:stretch>
        </p:blipFill>
        <p:spPr>
          <a:xfrm>
            <a:off x="0" y="0"/>
            <a:ext cx="6096000" cy="4566970"/>
          </a:xfrm>
          <a:prstGeom prst="rect">
            <a:avLst/>
          </a:prstGeom>
        </p:spPr>
      </p:pic>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199" y="0"/>
            <a:ext cx="3357801"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457200" y="4876800"/>
            <a:ext cx="7467600" cy="1476375"/>
          </a:xfrm>
          <a:prstGeom prst="rect">
            <a:avLst/>
          </a:prstGeom>
          <a:noFill/>
        </p:spPr>
        <p:txBody>
          <a:bodyPr wrap="square" rtlCol="0">
            <a:spAutoFit/>
          </a:bodyPr>
          <a:lstStyle/>
          <a:p>
            <a:pPr algn="just"/>
            <a:r>
              <a:rPr lang="en-US" dirty="0" smtClean="0">
                <a:latin typeface="Cambria" panose="02040503050406030204" charset="0"/>
                <a:cs typeface="Cambria" panose="02040503050406030204" charset="0"/>
              </a:rPr>
              <a:t>About </a:t>
            </a:r>
            <a:r>
              <a:rPr lang="en-US" b="1" dirty="0" smtClean="0">
                <a:latin typeface="Cambria" panose="02040503050406030204" charset="0"/>
                <a:cs typeface="Cambria" panose="02040503050406030204" charset="0"/>
              </a:rPr>
              <a:t>3.4%</a:t>
            </a:r>
            <a:r>
              <a:rPr lang="en-US" dirty="0" smtClean="0">
                <a:latin typeface="Cambria" panose="02040503050406030204" charset="0"/>
                <a:cs typeface="Cambria" panose="02040503050406030204" charset="0"/>
              </a:rPr>
              <a:t> of the </a:t>
            </a:r>
            <a:r>
              <a:rPr lang="en-US" b="1" dirty="0" smtClean="0">
                <a:latin typeface="Cambria" panose="02040503050406030204" charset="0"/>
                <a:cs typeface="Cambria" panose="02040503050406030204" charset="0"/>
              </a:rPr>
              <a:t>50 million</a:t>
            </a:r>
            <a:r>
              <a:rPr lang="en-US" dirty="0" smtClean="0">
                <a:latin typeface="Cambria" panose="02040503050406030204" charset="0"/>
                <a:cs typeface="Cambria" panose="02040503050406030204" charset="0"/>
              </a:rPr>
              <a:t> Colombian population accounts for native American (indigenous) tribes (about 1.4 million people). (2005)</a:t>
            </a:r>
            <a:endParaRPr lang="en-US" dirty="0" smtClean="0">
              <a:latin typeface="Cambria" panose="02040503050406030204" charset="0"/>
              <a:cs typeface="Cambria" panose="02040503050406030204" charset="0"/>
            </a:endParaRPr>
          </a:p>
          <a:p>
            <a:pPr algn="just"/>
            <a:endParaRPr lang="en-US" dirty="0" smtClean="0">
              <a:latin typeface="Cambria" panose="02040503050406030204" charset="0"/>
              <a:cs typeface="Cambria" panose="02040503050406030204" charset="0"/>
            </a:endParaRPr>
          </a:p>
          <a:p>
            <a:pPr algn="just"/>
            <a:r>
              <a:rPr lang="en-US" dirty="0" smtClean="0">
                <a:latin typeface="Cambria" panose="02040503050406030204" charset="0"/>
                <a:cs typeface="Cambria" panose="02040503050406030204" charset="0"/>
              </a:rPr>
              <a:t>There are about </a:t>
            </a:r>
            <a:r>
              <a:rPr lang="en-US" b="1" dirty="0" smtClean="0">
                <a:latin typeface="Cambria" panose="02040503050406030204" charset="0"/>
                <a:cs typeface="Cambria" panose="02040503050406030204" charset="0"/>
              </a:rPr>
              <a:t>87 “pueblos </a:t>
            </a:r>
            <a:r>
              <a:rPr lang="en-US" b="1" dirty="0" err="1" smtClean="0">
                <a:latin typeface="Cambria" panose="02040503050406030204" charset="0"/>
                <a:cs typeface="Cambria" panose="02040503050406030204" charset="0"/>
              </a:rPr>
              <a:t>indígenas</a:t>
            </a:r>
            <a:r>
              <a:rPr lang="en-US" b="1" dirty="0" smtClean="0">
                <a:latin typeface="Cambria" panose="02040503050406030204" charset="0"/>
                <a:cs typeface="Cambria" panose="02040503050406030204" charset="0"/>
              </a:rPr>
              <a:t>”</a:t>
            </a:r>
            <a:r>
              <a:rPr lang="cs-CZ" dirty="0" smtClean="0">
                <a:latin typeface="Cambria" panose="02040503050406030204" charset="0"/>
                <a:cs typeface="Cambria" panose="02040503050406030204" charset="0"/>
              </a:rPr>
              <a:t>,</a:t>
            </a:r>
            <a:r>
              <a:rPr lang="en-US" dirty="0" smtClean="0">
                <a:latin typeface="Cambria" panose="02040503050406030204" charset="0"/>
                <a:cs typeface="Cambria" panose="02040503050406030204" charset="0"/>
              </a:rPr>
              <a:t> main indigenous groups whose languages we could divide into at least </a:t>
            </a:r>
            <a:r>
              <a:rPr lang="en-US" b="1" dirty="0" smtClean="0">
                <a:latin typeface="Cambria" panose="02040503050406030204" charset="0"/>
                <a:cs typeface="Cambria" panose="02040503050406030204" charset="0"/>
              </a:rPr>
              <a:t>13 language families</a:t>
            </a:r>
            <a:r>
              <a:rPr lang="en-US" dirty="0" smtClean="0">
                <a:latin typeface="Cambria" panose="02040503050406030204" charset="0"/>
                <a:cs typeface="Cambria" panose="02040503050406030204" charset="0"/>
              </a:rPr>
              <a:t>. </a:t>
            </a:r>
            <a:endParaRPr lang="en-US" dirty="0">
              <a:latin typeface="Cambria" panose="02040503050406030204" charset="0"/>
              <a:cs typeface="Cambria" panose="0204050305040603020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43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228600" y="76200"/>
            <a:ext cx="8305800" cy="7570470"/>
          </a:xfrm>
          <a:prstGeom prst="rect">
            <a:avLst/>
          </a:prstGeom>
          <a:noFill/>
        </p:spPr>
        <p:txBody>
          <a:bodyPr wrap="square" rtlCol="0">
            <a:spAutoFit/>
          </a:bodyPr>
          <a:lstStyle/>
          <a:p>
            <a:r>
              <a:rPr lang="en-US" dirty="0" smtClean="0">
                <a:latin typeface="Cambria" panose="02040503050406030204" charset="0"/>
                <a:cs typeface="Cambria" panose="02040503050406030204" charset="0"/>
              </a:rPr>
              <a:t>THE BIRTH OF LEGENDARY CHIEFTAINS (NASA and MISAK)</a:t>
            </a:r>
            <a:endParaRPr lang="en-US" dirty="0" smtClean="0">
              <a:latin typeface="Cambria" panose="02040503050406030204" charset="0"/>
              <a:cs typeface="Cambria" panose="02040503050406030204" charset="0"/>
            </a:endParaRPr>
          </a:p>
          <a:p>
            <a:pPr algn="just"/>
            <a:r>
              <a:rPr lang="en-US" b="1" dirty="0" smtClean="0">
                <a:latin typeface="Cambria" panose="02040503050406030204" charset="0"/>
                <a:cs typeface="Cambria" panose="02040503050406030204" charset="0"/>
              </a:rPr>
              <a:t>Juan Tama de la </a:t>
            </a:r>
            <a:r>
              <a:rPr lang="en-US" b="1" dirty="0" err="1" smtClean="0">
                <a:latin typeface="Cambria" panose="02040503050406030204" charset="0"/>
                <a:cs typeface="Cambria" panose="02040503050406030204" charset="0"/>
              </a:rPr>
              <a:t>estrella</a:t>
            </a:r>
            <a:r>
              <a:rPr lang="en-US" b="1"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a:t>
            </a:r>
            <a:r>
              <a:rPr lang="en-US" dirty="0" err="1" smtClean="0">
                <a:latin typeface="Cambria" panose="02040503050406030204" charset="0"/>
                <a:cs typeface="Cambria" panose="02040503050406030204" charset="0"/>
              </a:rPr>
              <a:t>Nasa</a:t>
            </a:r>
            <a:r>
              <a:rPr lang="en-US" dirty="0" smtClean="0">
                <a:latin typeface="Cambria" panose="02040503050406030204" charset="0"/>
                <a:cs typeface="Cambria" panose="02040503050406030204" charset="0"/>
              </a:rPr>
              <a:t>)</a:t>
            </a:r>
            <a:endParaRPr lang="en-US" b="1" dirty="0" smtClean="0">
              <a:latin typeface="Cambria" panose="02040503050406030204" charset="0"/>
              <a:cs typeface="Cambria" panose="02040503050406030204" charset="0"/>
            </a:endParaRPr>
          </a:p>
          <a:p>
            <a:pPr algn="just"/>
            <a:r>
              <a:rPr lang="en-US" b="1" dirty="0" err="1" smtClean="0">
                <a:latin typeface="Cambria" panose="02040503050406030204" charset="0"/>
                <a:cs typeface="Cambria" panose="02040503050406030204" charset="0"/>
              </a:rPr>
              <a:t>Teresita</a:t>
            </a:r>
            <a:r>
              <a:rPr lang="en-US" b="1" dirty="0" smtClean="0">
                <a:latin typeface="Cambria" panose="02040503050406030204" charset="0"/>
                <a:cs typeface="Cambria" panose="02040503050406030204" charset="0"/>
              </a:rPr>
              <a:t> de la </a:t>
            </a:r>
            <a:r>
              <a:rPr lang="en-US" b="1" dirty="0" err="1" smtClean="0">
                <a:latin typeface="Cambria" panose="02040503050406030204" charset="0"/>
                <a:cs typeface="Cambria" panose="02040503050406030204" charset="0"/>
              </a:rPr>
              <a:t>estrella</a:t>
            </a:r>
            <a:r>
              <a:rPr lang="en-US" b="1"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a:t>
            </a:r>
            <a:r>
              <a:rPr lang="en-US" dirty="0" err="1" smtClean="0">
                <a:latin typeface="Cambria" panose="02040503050406030204" charset="0"/>
                <a:cs typeface="Cambria" panose="02040503050406030204" charset="0"/>
              </a:rPr>
              <a:t>Misak</a:t>
            </a:r>
            <a:r>
              <a:rPr lang="en-US" dirty="0" smtClean="0">
                <a:latin typeface="Cambria" panose="02040503050406030204" charset="0"/>
                <a:cs typeface="Cambria" panose="02040503050406030204" charset="0"/>
              </a:rPr>
              <a:t>)</a:t>
            </a:r>
            <a:endParaRPr lang="en-US" dirty="0" smtClean="0">
              <a:latin typeface="Cambria" panose="02040503050406030204" charset="0"/>
              <a:cs typeface="Cambria" panose="02040503050406030204" charset="0"/>
            </a:endParaRPr>
          </a:p>
          <a:p>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The birth of legendary chieftains and teachers (</a:t>
            </a:r>
            <a:r>
              <a:rPr lang="en-US" i="1" dirty="0" smtClean="0">
                <a:latin typeface="Cambria" panose="02040503050406030204" charset="0"/>
                <a:cs typeface="Cambria" panose="02040503050406030204" charset="0"/>
              </a:rPr>
              <a:t>Sat</a:t>
            </a:r>
            <a:r>
              <a:rPr lang="en-US" dirty="0" smtClean="0">
                <a:latin typeface="Cambria" panose="02040503050406030204" charset="0"/>
                <a:cs typeface="Cambria" panose="02040503050406030204" charset="0"/>
              </a:rPr>
              <a:t> for </a:t>
            </a:r>
            <a:r>
              <a:rPr lang="en-US" dirty="0" err="1" smtClean="0">
                <a:latin typeface="Cambria" panose="02040503050406030204" charset="0"/>
                <a:cs typeface="Cambria" panose="02040503050406030204" charset="0"/>
              </a:rPr>
              <a:t>Nasas</a:t>
            </a:r>
            <a:r>
              <a:rPr lang="en-US" dirty="0" smtClean="0">
                <a:latin typeface="Cambria" panose="02040503050406030204" charset="0"/>
                <a:cs typeface="Cambria" panose="02040503050406030204" charset="0"/>
              </a:rPr>
              <a:t> and </a:t>
            </a:r>
            <a:r>
              <a:rPr lang="en-US" i="1" dirty="0" err="1" smtClean="0">
                <a:latin typeface="Cambria" panose="02040503050406030204" charset="0"/>
                <a:cs typeface="Cambria" panose="02040503050406030204" charset="0"/>
              </a:rPr>
              <a:t>Piuno</a:t>
            </a:r>
            <a:r>
              <a:rPr lang="en-US" dirty="0" smtClean="0">
                <a:latin typeface="Cambria" panose="02040503050406030204" charset="0"/>
                <a:cs typeface="Cambria" panose="02040503050406030204" charset="0"/>
              </a:rPr>
              <a:t> or </a:t>
            </a:r>
            <a:r>
              <a:rPr lang="en-US" i="1" dirty="0" err="1" smtClean="0">
                <a:latin typeface="Cambria" panose="02040503050406030204" charset="0"/>
                <a:cs typeface="Cambria" panose="02040503050406030204" charset="0"/>
              </a:rPr>
              <a:t>Pishau</a:t>
            </a:r>
            <a:r>
              <a:rPr lang="en-US" dirty="0" smtClean="0">
                <a:latin typeface="Cambria" panose="02040503050406030204" charset="0"/>
                <a:cs typeface="Cambria" panose="02040503050406030204" charset="0"/>
              </a:rPr>
              <a:t> for </a:t>
            </a:r>
            <a:r>
              <a:rPr lang="en-US" dirty="0" err="1" smtClean="0">
                <a:latin typeface="Cambria" panose="02040503050406030204" charset="0"/>
                <a:cs typeface="Cambria" panose="02040503050406030204" charset="0"/>
              </a:rPr>
              <a:t>Misaks</a:t>
            </a:r>
            <a:r>
              <a:rPr lang="cs-CZ"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 connection to mythological ancestors </a:t>
            </a:r>
            <a:r>
              <a:rPr lang="en-US" i="1" dirty="0" err="1" smtClean="0">
                <a:latin typeface="Cambria" panose="02040503050406030204" charset="0"/>
                <a:cs typeface="Cambria" panose="02040503050406030204" charset="0"/>
              </a:rPr>
              <a:t>Pishau</a:t>
            </a:r>
            <a:r>
              <a:rPr lang="en-US" dirty="0" smtClean="0">
                <a:latin typeface="Cambria" panose="02040503050406030204" charset="0"/>
                <a:cs typeface="Cambria" panose="02040503050406030204" charset="0"/>
              </a:rPr>
              <a:t>).</a:t>
            </a:r>
            <a:endParaRPr lang="en-US" dirty="0" smtClean="0">
              <a:latin typeface="Cambria" panose="02040503050406030204" charset="0"/>
              <a:cs typeface="Cambria" panose="02040503050406030204" charset="0"/>
            </a:endParaRPr>
          </a:p>
          <a:p>
            <a:pPr algn="just"/>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Their birth comes from the </a:t>
            </a:r>
            <a:r>
              <a:rPr lang="en-US" b="1" dirty="0" smtClean="0">
                <a:latin typeface="Cambria" panose="02040503050406030204" charset="0"/>
                <a:cs typeface="Cambria" panose="02040503050406030204" charset="0"/>
              </a:rPr>
              <a:t>union of water and a celestial body </a:t>
            </a:r>
            <a:r>
              <a:rPr lang="en-US" dirty="0" smtClean="0">
                <a:latin typeface="Cambria" panose="02040503050406030204" charset="0"/>
                <a:cs typeface="Cambria" panose="02040503050406030204" charset="0"/>
              </a:rPr>
              <a:t>(star). They are said to </a:t>
            </a:r>
            <a:r>
              <a:rPr lang="en-US" b="1" dirty="0" smtClean="0">
                <a:latin typeface="Cambria" panose="02040503050406030204" charset="0"/>
                <a:cs typeface="Cambria" panose="02040503050406030204" charset="0"/>
              </a:rPr>
              <a:t>gestate inside mountains</a:t>
            </a:r>
            <a:r>
              <a:rPr lang="en-US" dirty="0" smtClean="0">
                <a:latin typeface="Cambria" panose="02040503050406030204" charset="0"/>
                <a:cs typeface="Cambria" panose="02040503050406030204" charset="0"/>
              </a:rPr>
              <a:t>, being fed by a </a:t>
            </a:r>
            <a:r>
              <a:rPr lang="en-US" b="1" dirty="0" smtClean="0">
                <a:latin typeface="Cambria" panose="02040503050406030204" charset="0"/>
                <a:cs typeface="Cambria" panose="02040503050406030204" charset="0"/>
              </a:rPr>
              <a:t>giant puma</a:t>
            </a:r>
            <a:r>
              <a:rPr lang="en-US" dirty="0" smtClean="0">
                <a:latin typeface="Cambria" panose="02040503050406030204" charset="0"/>
                <a:cs typeface="Cambria" panose="02040503050406030204" charset="0"/>
              </a:rPr>
              <a:t>.</a:t>
            </a:r>
            <a:endParaRPr lang="en-US" dirty="0" smtClean="0">
              <a:latin typeface="Cambria" panose="02040503050406030204" charset="0"/>
              <a:cs typeface="Cambria" panose="02040503050406030204" charset="0"/>
            </a:endParaRPr>
          </a:p>
          <a:p>
            <a:pPr algn="just">
              <a:buFont typeface="Arial" panose="020B0604020202020204" pitchFamily="34" charset="0"/>
              <a:buChar char="•"/>
            </a:pPr>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They usually come from the </a:t>
            </a:r>
            <a:r>
              <a:rPr lang="en-US" b="1" dirty="0" smtClean="0">
                <a:latin typeface="Cambria" panose="02040503050406030204" charset="0"/>
                <a:cs typeface="Cambria" panose="02040503050406030204" charset="0"/>
              </a:rPr>
              <a:t>inside of a mountain </a:t>
            </a:r>
            <a:r>
              <a:rPr lang="en-US" dirty="0" smtClean="0">
                <a:latin typeface="Cambria" panose="02040503050406030204" charset="0"/>
                <a:cs typeface="Cambria" panose="02040503050406030204" charset="0"/>
              </a:rPr>
              <a:t>(underground lakes) after a landslide or a tremor, in a stream of water and mud (or they come floating on another  water body- lake, river etc.). They are swaddled in the most beautiful </a:t>
            </a:r>
            <a:r>
              <a:rPr lang="en-US" i="1" dirty="0" err="1" smtClean="0">
                <a:latin typeface="Cambria" panose="02040503050406030204" charset="0"/>
                <a:cs typeface="Cambria" panose="02040503050406030204" charset="0"/>
              </a:rPr>
              <a:t>chumbes</a:t>
            </a:r>
            <a:r>
              <a:rPr lang="en-US" dirty="0" smtClean="0">
                <a:latin typeface="Cambria" panose="02040503050406030204" charset="0"/>
                <a:cs typeface="Cambria" panose="02040503050406030204" charset="0"/>
              </a:rPr>
              <a:t> or are even decorated with gold. </a:t>
            </a:r>
            <a:endParaRPr lang="en-US" dirty="0" smtClean="0">
              <a:latin typeface="Cambria" panose="02040503050406030204" charset="0"/>
              <a:cs typeface="Cambria" panose="02040503050406030204" charset="0"/>
            </a:endParaRPr>
          </a:p>
          <a:p>
            <a:pPr algn="just"/>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Strange events (falling stars) accompany their arrival and they have strange dietary habits. </a:t>
            </a:r>
            <a:endParaRPr lang="en-US" dirty="0" smtClean="0">
              <a:latin typeface="Cambria" panose="02040503050406030204" charset="0"/>
              <a:cs typeface="Cambria" panose="02040503050406030204" charset="0"/>
            </a:endParaRPr>
          </a:p>
          <a:p>
            <a:pPr algn="just"/>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They devote their life to the community (important warriors, teachers etc.) and end their lives </a:t>
            </a:r>
            <a:r>
              <a:rPr lang="en-US" b="1" dirty="0" smtClean="0">
                <a:latin typeface="Cambria" panose="02040503050406030204" charset="0"/>
                <a:cs typeface="Cambria" panose="02040503050406030204" charset="0"/>
              </a:rPr>
              <a:t>reentering the water body</a:t>
            </a:r>
            <a:r>
              <a:rPr lang="en-US" dirty="0" smtClean="0">
                <a:latin typeface="Cambria" panose="02040503050406030204" charset="0"/>
                <a:cs typeface="Cambria" panose="02040503050406030204" charset="0"/>
              </a:rPr>
              <a:t>.</a:t>
            </a:r>
            <a:endParaRPr lang="en-US" dirty="0" smtClean="0">
              <a:latin typeface="Cambria" panose="02040503050406030204" charset="0"/>
              <a:cs typeface="Cambria" panose="02040503050406030204" charset="0"/>
            </a:endParaRPr>
          </a:p>
          <a:p>
            <a:pPr algn="just"/>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Communities await these prodigies in certain </a:t>
            </a:r>
            <a:r>
              <a:rPr lang="en-US" b="1" dirty="0" smtClean="0">
                <a:latin typeface="Cambria" panose="02040503050406030204" charset="0"/>
                <a:cs typeface="Cambria" panose="02040503050406030204" charset="0"/>
              </a:rPr>
              <a:t>time periods </a:t>
            </a:r>
            <a:r>
              <a:rPr lang="en-US" dirty="0" smtClean="0">
                <a:latin typeface="Cambria" panose="02040503050406030204" charset="0"/>
                <a:cs typeface="Cambria" panose="02040503050406030204" charset="0"/>
              </a:rPr>
              <a:t>(40 or 60 years). If they don`t appear, they take it as a warning or punishment (earthquake and mud avalanche in northeast Cauca in 1994). </a:t>
            </a:r>
            <a:endParaRPr lang="en-US" dirty="0" smtClean="0">
              <a:latin typeface="Cambria" panose="02040503050406030204" charset="0"/>
              <a:cs typeface="Cambria" panose="02040503050406030204" charset="0"/>
            </a:endParaRPr>
          </a:p>
          <a:p>
            <a:pPr algn="just"/>
            <a:r>
              <a:rPr lang="en-US" dirty="0" smtClean="0">
                <a:latin typeface="Cambria" panose="02040503050406030204" charset="0"/>
                <a:cs typeface="Cambria" panose="02040503050406030204" charset="0"/>
              </a:rPr>
              <a:t>                           </a:t>
            </a:r>
            <a:endParaRPr lang="en-US" dirty="0" smtClean="0">
              <a:latin typeface="Cambria" panose="02040503050406030204" charset="0"/>
              <a:cs typeface="Cambria" panose="02040503050406030204" charset="0"/>
            </a:endParaRPr>
          </a:p>
          <a:p>
            <a:endParaRPr lang="en-US" dirty="0" smtClean="0">
              <a:latin typeface="Cambria" panose="02040503050406030204" charset="0"/>
              <a:cs typeface="Cambria" panose="02040503050406030204" charset="0"/>
            </a:endParaRPr>
          </a:p>
          <a:p>
            <a:r>
              <a:rPr lang="en-US" dirty="0" smtClean="0">
                <a:latin typeface="Cambria" panose="02040503050406030204" charset="0"/>
                <a:cs typeface="Cambria" panose="02040503050406030204" charset="0"/>
              </a:rPr>
              <a:t> </a:t>
            </a:r>
            <a:endParaRPr lang="en-US" dirty="0">
              <a:latin typeface="Cambria" panose="02040503050406030204" charset="0"/>
              <a:cs typeface="Cambria" panose="0204050305040603020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juan tama.PNG"/>
          <p:cNvPicPr>
            <a:picLocks noChangeAspect="1"/>
          </p:cNvPicPr>
          <p:nvPr/>
        </p:nvPicPr>
        <p:blipFill>
          <a:blip r:embed="rId1"/>
          <a:stretch>
            <a:fillRect/>
          </a:stretch>
        </p:blipFill>
        <p:spPr>
          <a:xfrm rot="16200000">
            <a:off x="1320666" y="-1320666"/>
            <a:ext cx="5638801" cy="8280133"/>
          </a:xfrm>
          <a:prstGeom prst="rect">
            <a:avLst/>
          </a:prstGeom>
        </p:spPr>
      </p:pic>
      <p:sp>
        <p:nvSpPr>
          <p:cNvPr id="3" name="Obdélník 2"/>
          <p:cNvSpPr/>
          <p:nvPr/>
        </p:nvSpPr>
        <p:spPr>
          <a:xfrm>
            <a:off x="838200" y="5791200"/>
            <a:ext cx="4572000" cy="584775"/>
          </a:xfrm>
          <a:prstGeom prst="rect">
            <a:avLst/>
          </a:prstGeom>
        </p:spPr>
        <p:txBody>
          <a:bodyPr>
            <a:spAutoFit/>
          </a:bodyPr>
          <a:lstStyle/>
          <a:p>
            <a:r>
              <a:rPr lang="en-US" dirty="0" smtClean="0">
                <a:latin typeface="Bookman Old Style" pitchFamily="18" charset="0"/>
              </a:rPr>
              <a:t>The birth of Juan Tama</a:t>
            </a:r>
            <a:endParaRPr lang="en-US" dirty="0" smtClean="0">
              <a:latin typeface="Bookman Old Style" pitchFamily="18" charset="0"/>
            </a:endParaRPr>
          </a:p>
          <a:p>
            <a:r>
              <a:rPr lang="en-US" sz="1400" dirty="0" smtClean="0">
                <a:latin typeface="Bookman Old Style" pitchFamily="18" charset="0"/>
              </a:rPr>
              <a:t>Author: </a:t>
            </a:r>
            <a:r>
              <a:rPr lang="cs-CZ" sz="1400" dirty="0" err="1" smtClean="0">
                <a:latin typeface="Bookman Old Style" pitchFamily="18" charset="0"/>
              </a:rPr>
              <a:t>Jhon</a:t>
            </a:r>
            <a:r>
              <a:rPr lang="cs-CZ" sz="1400" dirty="0" smtClean="0">
                <a:latin typeface="Bookman Old Style" pitchFamily="18" charset="0"/>
              </a:rPr>
              <a:t> </a:t>
            </a:r>
            <a:r>
              <a:rPr lang="cs-CZ" sz="1400" dirty="0" err="1" smtClean="0">
                <a:latin typeface="Bookman Old Style" pitchFamily="18" charset="0"/>
              </a:rPr>
              <a:t>Ferney</a:t>
            </a:r>
            <a:r>
              <a:rPr lang="cs-CZ" sz="1400" dirty="0" smtClean="0">
                <a:latin typeface="Bookman Old Style" pitchFamily="18" charset="0"/>
              </a:rPr>
              <a:t> </a:t>
            </a:r>
            <a:r>
              <a:rPr lang="cs-CZ" sz="1400" dirty="0" err="1" smtClean="0">
                <a:latin typeface="Bookman Old Style" pitchFamily="18" charset="0"/>
              </a:rPr>
              <a:t>López</a:t>
            </a:r>
            <a:r>
              <a:rPr lang="cs-CZ" sz="1400" dirty="0" smtClean="0">
                <a:latin typeface="Bookman Old Style" pitchFamily="18" charset="0"/>
              </a:rPr>
              <a:t> </a:t>
            </a:r>
            <a:r>
              <a:rPr lang="cs-CZ" sz="1400" dirty="0" err="1" smtClean="0">
                <a:latin typeface="Bookman Old Style" pitchFamily="18" charset="0"/>
              </a:rPr>
              <a:t>Muñoz</a:t>
            </a:r>
            <a:endParaRPr lang="en-US" sz="1400" dirty="0" smtClean="0">
              <a:latin typeface="Bookman Old Style"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0000"/>
            <a:lum/>
          </a:blip>
          <a:srcRect/>
          <a:stretch>
            <a:fillRect l="-16000" r="-16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304800" y="457200"/>
            <a:ext cx="8153400" cy="5877560"/>
          </a:xfrm>
          <a:prstGeom prst="rect">
            <a:avLst/>
          </a:prstGeom>
          <a:noFill/>
        </p:spPr>
        <p:txBody>
          <a:bodyPr wrap="square" rtlCol="0">
            <a:spAutoFit/>
          </a:bodyPr>
          <a:lstStyle/>
          <a:p>
            <a:pPr algn="just"/>
            <a:r>
              <a:rPr lang="en-US" dirty="0" smtClean="0">
                <a:latin typeface="Cambria" panose="02040503050406030204" charset="0"/>
                <a:cs typeface="Cambria" panose="02040503050406030204" charset="0"/>
              </a:rPr>
              <a:t>WATER CYCLE AND CONNECTED RITUALS</a:t>
            </a:r>
            <a:endParaRPr lang="en-US" dirty="0" smtClean="0">
              <a:latin typeface="Cambria" panose="02040503050406030204" charset="0"/>
              <a:cs typeface="Cambria" panose="02040503050406030204" charset="0"/>
            </a:endParaRPr>
          </a:p>
          <a:p>
            <a:pPr algn="just"/>
            <a:endParaRPr lang="en-US" dirty="0" smtClean="0">
              <a:latin typeface="Cambria" panose="02040503050406030204" charset="0"/>
              <a:cs typeface="Cambria" panose="02040503050406030204" charset="0"/>
            </a:endParaRPr>
          </a:p>
          <a:p>
            <a:pPr algn="just"/>
            <a:r>
              <a:rPr lang="en-US" i="1" dirty="0" smtClean="0">
                <a:latin typeface="Cambria" panose="02040503050406030204" charset="0"/>
                <a:cs typeface="Cambria" panose="02040503050406030204" charset="0"/>
              </a:rPr>
              <a:t>“… Water is life. It is born in the springs and flows down in rivers towards the sea. And it comes back, only not in the same rivers, but in the air, in clouds… then it falls again as rain. The water which is good and bad falls  down again…” </a:t>
            </a:r>
            <a:endParaRPr lang="en-US" i="1" dirty="0" smtClean="0">
              <a:latin typeface="Cambria" panose="02040503050406030204" charset="0"/>
              <a:cs typeface="Cambria" panose="02040503050406030204" charset="0"/>
            </a:endParaRPr>
          </a:p>
          <a:p>
            <a:pPr algn="just"/>
            <a:endParaRPr lang="en-US" i="1" dirty="0" smtClean="0">
              <a:latin typeface="Cambria" panose="02040503050406030204" charset="0"/>
              <a:cs typeface="Cambria" panose="02040503050406030204" charset="0"/>
            </a:endParaRPr>
          </a:p>
          <a:p>
            <a:pPr algn="just">
              <a:buFont typeface="Arial" panose="020B0604020202020204" pitchFamily="34" charset="0"/>
              <a:buChar char="•"/>
            </a:pPr>
            <a:r>
              <a:rPr lang="en-US" i="1" dirty="0" smtClean="0">
                <a:latin typeface="Cambria" panose="02040503050406030204" charset="0"/>
                <a:cs typeface="Cambria" panose="02040503050406030204" charset="0"/>
              </a:rPr>
              <a:t> </a:t>
            </a:r>
            <a:r>
              <a:rPr lang="en-US" b="1" i="1" dirty="0" smtClean="0">
                <a:latin typeface="Cambria" panose="02040503050406030204" charset="0"/>
                <a:cs typeface="Cambria" panose="02040503050406030204" charset="0"/>
              </a:rPr>
              <a:t>S</a:t>
            </a:r>
            <a:r>
              <a:rPr lang="en-US" b="1" dirty="0" smtClean="0">
                <a:latin typeface="Cambria" panose="02040503050406030204" charset="0"/>
                <a:cs typeface="Cambria" panose="02040503050406030204" charset="0"/>
              </a:rPr>
              <a:t>ources of water </a:t>
            </a:r>
            <a:r>
              <a:rPr lang="en-US" dirty="0" smtClean="0">
                <a:latin typeface="Cambria" panose="02040503050406030204" charset="0"/>
                <a:cs typeface="Cambria" panose="02040503050406030204" charset="0"/>
              </a:rPr>
              <a:t>(springs and lakes)- </a:t>
            </a:r>
            <a:r>
              <a:rPr lang="en-US" i="1" dirty="0" err="1" smtClean="0">
                <a:latin typeface="Cambria" panose="02040503050406030204" charset="0"/>
                <a:cs typeface="Cambria" panose="02040503050406030204" charset="0"/>
              </a:rPr>
              <a:t>páramos</a:t>
            </a:r>
            <a:r>
              <a:rPr lang="en-US" i="1"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where water comes from is a “sacred land” and only shamans have access to certain sites (</a:t>
            </a:r>
            <a:r>
              <a:rPr lang="en-US" dirty="0" err="1" smtClean="0">
                <a:latin typeface="Cambria" panose="02040503050406030204" charset="0"/>
                <a:cs typeface="Cambria" panose="02040503050406030204" charset="0"/>
              </a:rPr>
              <a:t>Kogi</a:t>
            </a:r>
            <a:r>
              <a:rPr lang="en-US" dirty="0" smtClean="0">
                <a:latin typeface="Cambria" panose="02040503050406030204" charset="0"/>
                <a:cs typeface="Cambria" panose="02040503050406030204" charset="0"/>
              </a:rPr>
              <a:t>, </a:t>
            </a:r>
            <a:r>
              <a:rPr lang="en-US" dirty="0" err="1" smtClean="0">
                <a:latin typeface="Cambria" panose="02040503050406030204" charset="0"/>
                <a:cs typeface="Cambria" panose="02040503050406030204" charset="0"/>
              </a:rPr>
              <a:t>Misak</a:t>
            </a:r>
            <a:r>
              <a:rPr lang="en-US" dirty="0" smtClean="0">
                <a:latin typeface="Cambria" panose="02040503050406030204" charset="0"/>
                <a:cs typeface="Cambria" panose="02040503050406030204" charset="0"/>
              </a:rPr>
              <a:t>). Lakes and springs are linked to the birth of all living beings and special prodigies. There are many rituals connected to sacred lakes- cleansing rituals, summoning the rain, initiation of shamans, etc.  </a:t>
            </a:r>
            <a:endParaRPr lang="en-US" dirty="0" smtClean="0">
              <a:latin typeface="Cambria" panose="02040503050406030204" charset="0"/>
              <a:cs typeface="Cambria" panose="02040503050406030204" charset="0"/>
            </a:endParaRPr>
          </a:p>
          <a:p>
            <a:pPr algn="just">
              <a:buFont typeface="Arial" panose="020B0604020202020204" pitchFamily="34" charset="0"/>
              <a:buChar char="•"/>
            </a:pPr>
            <a:endParaRPr lang="en-US" i="1" dirty="0" smtClean="0">
              <a:latin typeface="Cambria" panose="02040503050406030204" charset="0"/>
              <a:cs typeface="Cambria" panose="02040503050406030204" charset="0"/>
            </a:endParaRPr>
          </a:p>
          <a:p>
            <a:pPr algn="just">
              <a:buFont typeface="Arial" panose="020B0604020202020204" pitchFamily="34" charset="0"/>
              <a:buChar char="•"/>
            </a:pPr>
            <a:r>
              <a:rPr lang="en-US" i="1" dirty="0" smtClean="0">
                <a:latin typeface="Cambria" panose="02040503050406030204" charset="0"/>
                <a:cs typeface="Cambria" panose="02040503050406030204" charset="0"/>
              </a:rPr>
              <a:t> </a:t>
            </a:r>
            <a:r>
              <a:rPr lang="en-US" b="1" dirty="0" smtClean="0">
                <a:latin typeface="Cambria" panose="02040503050406030204" charset="0"/>
                <a:cs typeface="Cambria" panose="02040503050406030204" charset="0"/>
              </a:rPr>
              <a:t>Rivers and streams </a:t>
            </a:r>
            <a:r>
              <a:rPr lang="en-US" dirty="0" smtClean="0">
                <a:latin typeface="Cambria" panose="02040503050406030204" charset="0"/>
                <a:cs typeface="Cambria" panose="02040503050406030204" charset="0"/>
              </a:rPr>
              <a:t>(</a:t>
            </a:r>
            <a:r>
              <a:rPr lang="en-US" dirty="0" err="1" smtClean="0">
                <a:latin typeface="Cambria" panose="02040503050406030204" charset="0"/>
                <a:cs typeface="Cambria" panose="02040503050406030204" charset="0"/>
              </a:rPr>
              <a:t>Kogi</a:t>
            </a:r>
            <a:r>
              <a:rPr lang="en-US" dirty="0" smtClean="0">
                <a:latin typeface="Cambria" panose="02040503050406030204" charset="0"/>
                <a:cs typeface="Cambria" panose="02040503050406030204" charset="0"/>
              </a:rPr>
              <a:t>) rivers and streams are veins of the world. The water currents running down the rivers are seen as a baby which is being carried by the river down into the valley and it`s laughing. </a:t>
            </a:r>
            <a:endParaRPr lang="en-US" dirty="0" smtClean="0">
              <a:latin typeface="Cambria" panose="02040503050406030204" charset="0"/>
              <a:cs typeface="Cambria" panose="02040503050406030204" charset="0"/>
            </a:endParaRPr>
          </a:p>
          <a:p>
            <a:pPr algn="just"/>
            <a:endParaRPr lang="en-US" dirty="0" smtClean="0">
              <a:latin typeface="Cambria" panose="02040503050406030204" charset="0"/>
              <a:cs typeface="Cambria" panose="02040503050406030204" charset="0"/>
            </a:endParaRPr>
          </a:p>
          <a:p>
            <a:pPr algn="just"/>
            <a:r>
              <a:rPr lang="en-US" dirty="0" smtClean="0">
                <a:latin typeface="Cambria" panose="02040503050406030204" charset="0"/>
                <a:cs typeface="Cambria" panose="02040503050406030204" charset="0"/>
              </a:rPr>
              <a:t>The river </a:t>
            </a:r>
            <a:r>
              <a:rPr lang="en-US" dirty="0" err="1" smtClean="0">
                <a:latin typeface="Cambria" panose="02040503050406030204" charset="0"/>
                <a:cs typeface="Cambria" panose="02040503050406030204" charset="0"/>
              </a:rPr>
              <a:t>Piendamó</a:t>
            </a:r>
            <a:r>
              <a:rPr lang="en-US" dirty="0" smtClean="0">
                <a:latin typeface="Cambria" panose="02040503050406030204" charset="0"/>
                <a:cs typeface="Cambria" panose="02040503050406030204" charset="0"/>
              </a:rPr>
              <a:t> represents </a:t>
            </a:r>
            <a:r>
              <a:rPr lang="en-US" b="1" dirty="0" smtClean="0">
                <a:latin typeface="Cambria" panose="02040503050406030204" charset="0"/>
                <a:cs typeface="Cambria" panose="02040503050406030204" charset="0"/>
              </a:rPr>
              <a:t>the axis of the world </a:t>
            </a:r>
            <a:r>
              <a:rPr lang="en-US" dirty="0" smtClean="0">
                <a:latin typeface="Cambria" panose="02040503050406030204" charset="0"/>
                <a:cs typeface="Cambria" panose="02040503050406030204" charset="0"/>
              </a:rPr>
              <a:t>(territory). In the same way, in each person, the axis goes through the centre of the body. This is used in healing rituals (</a:t>
            </a:r>
            <a:r>
              <a:rPr lang="en-US" dirty="0" err="1" smtClean="0">
                <a:latin typeface="Cambria" panose="02040503050406030204" charset="0"/>
                <a:cs typeface="Cambria" panose="02040503050406030204" charset="0"/>
              </a:rPr>
              <a:t>Nasa</a:t>
            </a:r>
            <a:r>
              <a:rPr lang="en-US" dirty="0" smtClean="0">
                <a:latin typeface="Cambria" panose="02040503050406030204" charset="0"/>
                <a:cs typeface="Cambria" panose="02040503050406030204" charset="0"/>
              </a:rPr>
              <a:t> and </a:t>
            </a:r>
            <a:r>
              <a:rPr lang="en-US" dirty="0" err="1" smtClean="0">
                <a:latin typeface="Cambria" panose="02040503050406030204" charset="0"/>
                <a:cs typeface="Cambria" panose="02040503050406030204" charset="0"/>
              </a:rPr>
              <a:t>Misak</a:t>
            </a:r>
            <a:r>
              <a:rPr lang="en-US" dirty="0" smtClean="0">
                <a:latin typeface="Cambria" panose="02040503050406030204" charset="0"/>
                <a:cs typeface="Cambria" panose="02040503050406030204" charset="0"/>
              </a:rPr>
              <a:t>). Rivers are of an unpredictable nature (it is important to observe their </a:t>
            </a:r>
            <a:r>
              <a:rPr lang="en-US" dirty="0" err="1" smtClean="0">
                <a:latin typeface="Cambria" panose="02040503050406030204" charset="0"/>
                <a:cs typeface="Cambria" panose="02040503050406030204" charset="0"/>
              </a:rPr>
              <a:t>colours</a:t>
            </a:r>
            <a:r>
              <a:rPr lang="en-US" dirty="0" smtClean="0">
                <a:latin typeface="Cambria" panose="02040503050406030204" charset="0"/>
                <a:cs typeface="Cambria" panose="02040503050406030204" charset="0"/>
              </a:rPr>
              <a:t> and sounds). </a:t>
            </a:r>
            <a:endParaRPr lang="en-US" b="1" dirty="0" smtClean="0">
              <a:latin typeface="Cambria" panose="02040503050406030204" charset="0"/>
              <a:cs typeface="Cambria" panose="02040503050406030204" charset="0"/>
            </a:endParaRPr>
          </a:p>
          <a:p>
            <a:pPr>
              <a:buFont typeface="Arial" panose="020B0604020202020204" pitchFamily="34" charset="0"/>
              <a:buChar char="•"/>
            </a:pPr>
            <a:endParaRPr lang="en-US" sz="1600" dirty="0" smtClean="0">
              <a:latin typeface="Cambria" panose="02040503050406030204" charset="0"/>
              <a:cs typeface="Cambria" panose="0204050305040603020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48000"/>
            <a:lum/>
          </a:blip>
          <a:srcRect/>
          <a:stretch>
            <a:fillRect/>
          </a:stretch>
        </a:blipFill>
        <a:effectLst/>
      </p:bgPr>
    </p:bg>
    <p:spTree>
      <p:nvGrpSpPr>
        <p:cNvPr id="1" name=""/>
        <p:cNvGrpSpPr/>
        <p:nvPr/>
      </p:nvGrpSpPr>
      <p:grpSpPr>
        <a:xfrm>
          <a:off x="0" y="0"/>
          <a:ext cx="0" cy="0"/>
          <a:chOff x="0" y="0"/>
          <a:chExt cx="0" cy="0"/>
        </a:xfrm>
      </p:grpSpPr>
      <p:sp>
        <p:nvSpPr>
          <p:cNvPr id="2" name="Obdélník 1"/>
          <p:cNvSpPr/>
          <p:nvPr/>
        </p:nvSpPr>
        <p:spPr>
          <a:xfrm>
            <a:off x="457200" y="457200"/>
            <a:ext cx="8001000" cy="3692525"/>
          </a:xfrm>
          <a:prstGeom prst="rect">
            <a:avLst/>
          </a:prstGeom>
        </p:spPr>
        <p:txBody>
          <a:bodyPr wrap="square">
            <a:spAutoFit/>
          </a:bodyPr>
          <a:lstStyle/>
          <a:p>
            <a:pPr algn="just">
              <a:buFont typeface="Arial" panose="020B0604020202020204" pitchFamily="34" charset="0"/>
              <a:buChar char="•"/>
            </a:pPr>
            <a:r>
              <a:rPr lang="en-US" b="1" dirty="0" smtClean="0">
                <a:latin typeface="Cambria" panose="02040503050406030204" charset="0"/>
                <a:cs typeface="Cambria" panose="02040503050406030204" charset="0"/>
              </a:rPr>
              <a:t>Sea </a:t>
            </a:r>
            <a:r>
              <a:rPr lang="en-US" dirty="0" smtClean="0">
                <a:latin typeface="Cambria" panose="02040503050406030204" charset="0"/>
                <a:cs typeface="Cambria" panose="02040503050406030204" charset="0"/>
              </a:rPr>
              <a:t>is seem as a crucial stage in the water cycle. (</a:t>
            </a:r>
            <a:r>
              <a:rPr lang="en-US" dirty="0" err="1" smtClean="0">
                <a:latin typeface="Cambria" panose="02040503050406030204" charset="0"/>
                <a:cs typeface="Cambria" panose="02040503050406030204" charset="0"/>
              </a:rPr>
              <a:t>Kogi</a:t>
            </a:r>
            <a:r>
              <a:rPr lang="en-US" dirty="0" smtClean="0">
                <a:latin typeface="Cambria" panose="02040503050406030204" charset="0"/>
                <a:cs typeface="Cambria" panose="02040503050406030204" charset="0"/>
              </a:rPr>
              <a:t>) </a:t>
            </a:r>
            <a:r>
              <a:rPr lang="en-US" b="1" dirty="0" smtClean="0">
                <a:latin typeface="Cambria" panose="02040503050406030204" charset="0"/>
                <a:cs typeface="Cambria" panose="02040503050406030204" charset="0"/>
              </a:rPr>
              <a:t>the Mother </a:t>
            </a:r>
            <a:r>
              <a:rPr lang="en-US" dirty="0" smtClean="0">
                <a:latin typeface="Cambria" panose="02040503050406030204" charset="0"/>
                <a:cs typeface="Cambria" panose="02040503050406030204" charset="0"/>
              </a:rPr>
              <a:t>was at the beginning identified with the </a:t>
            </a:r>
            <a:r>
              <a:rPr lang="en-US" b="1" dirty="0" smtClean="0">
                <a:latin typeface="Cambria" panose="02040503050406030204" charset="0"/>
                <a:cs typeface="Cambria" panose="02040503050406030204" charset="0"/>
              </a:rPr>
              <a:t>ocean</a:t>
            </a:r>
            <a:r>
              <a:rPr lang="en-US" dirty="0" smtClean="0">
                <a:latin typeface="Cambria" panose="02040503050406030204" charset="0"/>
                <a:cs typeface="Cambria" panose="02040503050406030204" charset="0"/>
              </a:rPr>
              <a:t>. The salty sea water is the </a:t>
            </a:r>
            <a:r>
              <a:rPr lang="en-US" b="1" dirty="0" smtClean="0">
                <a:latin typeface="Cambria" panose="02040503050406030204" charset="0"/>
                <a:cs typeface="Cambria" panose="02040503050406030204" charset="0"/>
              </a:rPr>
              <a:t>amniotic fluid </a:t>
            </a:r>
            <a:r>
              <a:rPr lang="en-US" dirty="0" smtClean="0">
                <a:latin typeface="Cambria" panose="02040503050406030204" charset="0"/>
                <a:cs typeface="Cambria" panose="02040503050406030204" charset="0"/>
              </a:rPr>
              <a:t>of the Earth. </a:t>
            </a:r>
            <a:endParaRPr lang="cs-CZ" dirty="0" smtClean="0">
              <a:latin typeface="Cambria" panose="02040503050406030204" charset="0"/>
              <a:cs typeface="Cambria" panose="02040503050406030204" charset="0"/>
            </a:endParaRPr>
          </a:p>
          <a:p>
            <a:pPr algn="just"/>
            <a:endParaRPr lang="cs-CZ" dirty="0" smtClean="0">
              <a:latin typeface="Cambria" panose="02040503050406030204" charset="0"/>
              <a:cs typeface="Cambria" panose="02040503050406030204" charset="0"/>
            </a:endParaRPr>
          </a:p>
          <a:p>
            <a:pPr algn="just"/>
            <a:r>
              <a:rPr lang="en-US" b="1" dirty="0" smtClean="0">
                <a:latin typeface="Cambria" panose="02040503050406030204" charset="0"/>
                <a:cs typeface="Cambria" panose="02040503050406030204" charset="0"/>
              </a:rPr>
              <a:t>Sea shells </a:t>
            </a:r>
            <a:r>
              <a:rPr lang="en-US" dirty="0" smtClean="0">
                <a:latin typeface="Cambria" panose="02040503050406030204" charset="0"/>
                <a:cs typeface="Cambria" panose="02040503050406030204" charset="0"/>
              </a:rPr>
              <a:t>play an important role in </a:t>
            </a:r>
            <a:r>
              <a:rPr lang="en-US" dirty="0" err="1" smtClean="0">
                <a:latin typeface="Cambria" panose="02040503050406030204" charset="0"/>
                <a:cs typeface="Cambria" panose="02040503050406030204" charset="0"/>
              </a:rPr>
              <a:t>Misak</a:t>
            </a:r>
            <a:r>
              <a:rPr lang="en-US" dirty="0" smtClean="0">
                <a:latin typeface="Cambria" panose="02040503050406030204" charset="0"/>
                <a:cs typeface="Cambria" panose="02040503050406030204" charset="0"/>
              </a:rPr>
              <a:t> and </a:t>
            </a:r>
            <a:r>
              <a:rPr lang="en-US" dirty="0" err="1" smtClean="0">
                <a:latin typeface="Cambria" panose="02040503050406030204" charset="0"/>
                <a:cs typeface="Cambria" panose="02040503050406030204" charset="0"/>
              </a:rPr>
              <a:t>Kogi</a:t>
            </a:r>
            <a:r>
              <a:rPr lang="en-US" dirty="0" smtClean="0">
                <a:latin typeface="Cambria" panose="02040503050406030204" charset="0"/>
                <a:cs typeface="Cambria" panose="02040503050406030204" charset="0"/>
              </a:rPr>
              <a:t> rituals (</a:t>
            </a:r>
            <a:r>
              <a:rPr lang="en-US" dirty="0" err="1" smtClean="0">
                <a:latin typeface="Cambria" panose="02040503050406030204" charset="0"/>
                <a:cs typeface="Cambria" panose="02040503050406030204" charset="0"/>
              </a:rPr>
              <a:t>Misak</a:t>
            </a:r>
            <a:r>
              <a:rPr lang="en-US" dirty="0" smtClean="0">
                <a:latin typeface="Cambria" panose="02040503050406030204" charset="0"/>
                <a:cs typeface="Cambria" panose="02040503050406030204" charset="0"/>
              </a:rPr>
              <a:t> and </a:t>
            </a:r>
            <a:r>
              <a:rPr lang="en-US" dirty="0" err="1" smtClean="0">
                <a:latin typeface="Cambria" panose="02040503050406030204" charset="0"/>
                <a:cs typeface="Cambria" panose="02040503050406030204" charset="0"/>
              </a:rPr>
              <a:t>Nasa</a:t>
            </a:r>
            <a:r>
              <a:rPr lang="en-US" dirty="0" smtClean="0">
                <a:latin typeface="Cambria" panose="02040503050406030204" charset="0"/>
                <a:cs typeface="Cambria" panose="02040503050406030204" charset="0"/>
              </a:rPr>
              <a:t>)</a:t>
            </a:r>
            <a:r>
              <a:rPr lang="cs-CZ"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 </a:t>
            </a:r>
            <a:r>
              <a:rPr lang="en-US" b="1" dirty="0" smtClean="0">
                <a:latin typeface="Cambria" panose="02040503050406030204" charset="0"/>
                <a:cs typeface="Cambria" panose="02040503050406030204" charset="0"/>
              </a:rPr>
              <a:t>ritual of connecting the waters </a:t>
            </a:r>
            <a:r>
              <a:rPr lang="en-US" dirty="0" smtClean="0">
                <a:latin typeface="Cambria" panose="02040503050406030204" charset="0"/>
                <a:cs typeface="Cambria" panose="02040503050406030204" charset="0"/>
              </a:rPr>
              <a:t>of the female Lake with the sea water brought in a seashell to summon seasonal rains- we can observe a similar ritual in the </a:t>
            </a:r>
            <a:r>
              <a:rPr lang="en-US" dirty="0" err="1" smtClean="0">
                <a:latin typeface="Cambria" panose="02040503050406030204" charset="0"/>
                <a:cs typeface="Cambria" panose="02040503050406030204" charset="0"/>
              </a:rPr>
              <a:t>Kogi</a:t>
            </a:r>
            <a:r>
              <a:rPr lang="en-US" dirty="0" smtClean="0">
                <a:latin typeface="Cambria" panose="02040503050406030204" charset="0"/>
                <a:cs typeface="Cambria" panose="02040503050406030204" charset="0"/>
              </a:rPr>
              <a:t> communities for keeping the world in balance). </a:t>
            </a:r>
            <a:endParaRPr lang="en-US" b="1" dirty="0" smtClean="0">
              <a:latin typeface="Cambria" panose="02040503050406030204" charset="0"/>
              <a:cs typeface="Cambria" panose="02040503050406030204" charset="0"/>
            </a:endParaRPr>
          </a:p>
          <a:p>
            <a:pPr algn="just">
              <a:buFont typeface="Arial" panose="020B0604020202020204" pitchFamily="34" charset="0"/>
              <a:buChar char="•"/>
            </a:pPr>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a:t>
            </a:r>
            <a:r>
              <a:rPr lang="en-US" b="1" dirty="0" smtClean="0">
                <a:latin typeface="Cambria" panose="02040503050406030204" charset="0"/>
                <a:cs typeface="Cambria" panose="02040503050406030204" charset="0"/>
              </a:rPr>
              <a:t>Coming back </a:t>
            </a:r>
            <a:r>
              <a:rPr lang="en-US" dirty="0" smtClean="0">
                <a:latin typeface="Cambria" panose="02040503050406030204" charset="0"/>
                <a:cs typeface="Cambria" panose="02040503050406030204" charset="0"/>
              </a:rPr>
              <a:t>of the same water in forms of clouds and rain- important are </a:t>
            </a:r>
            <a:r>
              <a:rPr lang="en-US" b="1" dirty="0" err="1" smtClean="0">
                <a:latin typeface="Cambria" panose="02040503050406030204" charset="0"/>
                <a:cs typeface="Cambria" panose="02040503050406030204" charset="0"/>
              </a:rPr>
              <a:t>colours</a:t>
            </a:r>
            <a:r>
              <a:rPr lang="en-US" dirty="0" smtClean="0">
                <a:latin typeface="Cambria" panose="02040503050406030204" charset="0"/>
                <a:cs typeface="Cambria" panose="02040503050406030204" charset="0"/>
              </a:rPr>
              <a:t> and the </a:t>
            </a:r>
            <a:r>
              <a:rPr lang="en-US" b="1" dirty="0" smtClean="0">
                <a:latin typeface="Cambria" panose="02040503050406030204" charset="0"/>
                <a:cs typeface="Cambria" panose="02040503050406030204" charset="0"/>
              </a:rPr>
              <a:t>types</a:t>
            </a:r>
            <a:r>
              <a:rPr lang="en-US" dirty="0" smtClean="0">
                <a:latin typeface="Cambria" panose="02040503050406030204" charset="0"/>
                <a:cs typeface="Cambria" panose="02040503050406030204" charset="0"/>
              </a:rPr>
              <a:t> of rain as well as the </a:t>
            </a:r>
            <a:r>
              <a:rPr lang="en-US" b="1" dirty="0" smtClean="0">
                <a:latin typeface="Cambria" panose="02040503050406030204" charset="0"/>
                <a:cs typeface="Cambria" panose="02040503050406030204" charset="0"/>
              </a:rPr>
              <a:t>direction</a:t>
            </a:r>
            <a:r>
              <a:rPr lang="en-US" dirty="0" smtClean="0">
                <a:latin typeface="Cambria" panose="02040503050406030204" charset="0"/>
                <a:cs typeface="Cambria" panose="02040503050406030204" charset="0"/>
              </a:rPr>
              <a:t> it is coming from (signs for events connected to agriculture</a:t>
            </a:r>
            <a:r>
              <a:rPr lang="cs-CZ"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and to the general well-being of the community).</a:t>
            </a:r>
            <a:endParaRPr lang="en-US" dirty="0">
              <a:latin typeface="Cambria" panose="02040503050406030204" charset="0"/>
              <a:cs typeface="Cambria" panose="0204050305040603020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838200" y="5791200"/>
            <a:ext cx="4572000" cy="584775"/>
          </a:xfrm>
          <a:prstGeom prst="rect">
            <a:avLst/>
          </a:prstGeom>
        </p:spPr>
        <p:txBody>
          <a:bodyPr>
            <a:spAutoFit/>
          </a:bodyPr>
          <a:lstStyle/>
          <a:p>
            <a:r>
              <a:rPr lang="en-US" dirty="0" smtClean="0">
                <a:latin typeface="Bookman Old Style" pitchFamily="18" charset="0"/>
              </a:rPr>
              <a:t>Water in all parts</a:t>
            </a:r>
            <a:endParaRPr lang="en-US" dirty="0" smtClean="0">
              <a:latin typeface="Bookman Old Style" pitchFamily="18" charset="0"/>
            </a:endParaRPr>
          </a:p>
          <a:p>
            <a:r>
              <a:rPr lang="en-US" sz="1400" dirty="0" smtClean="0">
                <a:latin typeface="Bookman Old Style" pitchFamily="18" charset="0"/>
              </a:rPr>
              <a:t>Author: </a:t>
            </a:r>
            <a:r>
              <a:rPr lang="cs-CZ" sz="1400" dirty="0" err="1" smtClean="0">
                <a:latin typeface="Bookman Old Style" pitchFamily="18" charset="0"/>
              </a:rPr>
              <a:t>Jhon</a:t>
            </a:r>
            <a:r>
              <a:rPr lang="cs-CZ" sz="1400" dirty="0" smtClean="0">
                <a:latin typeface="Bookman Old Style" pitchFamily="18" charset="0"/>
              </a:rPr>
              <a:t> </a:t>
            </a:r>
            <a:r>
              <a:rPr lang="cs-CZ" sz="1400" dirty="0" err="1" smtClean="0">
                <a:latin typeface="Bookman Old Style" pitchFamily="18" charset="0"/>
              </a:rPr>
              <a:t>Ferney</a:t>
            </a:r>
            <a:r>
              <a:rPr lang="cs-CZ" sz="1400" dirty="0" smtClean="0">
                <a:latin typeface="Bookman Old Style" pitchFamily="18" charset="0"/>
              </a:rPr>
              <a:t> </a:t>
            </a:r>
            <a:r>
              <a:rPr lang="cs-CZ" sz="1400" dirty="0" err="1" smtClean="0">
                <a:latin typeface="Bookman Old Style" pitchFamily="18" charset="0"/>
              </a:rPr>
              <a:t>López</a:t>
            </a:r>
            <a:r>
              <a:rPr lang="cs-CZ" sz="1400" dirty="0" smtClean="0">
                <a:latin typeface="Bookman Old Style" pitchFamily="18" charset="0"/>
              </a:rPr>
              <a:t> </a:t>
            </a:r>
            <a:r>
              <a:rPr lang="cs-CZ" sz="1400" dirty="0" err="1" smtClean="0">
                <a:latin typeface="Bookman Old Style" pitchFamily="18" charset="0"/>
              </a:rPr>
              <a:t>Muñoz</a:t>
            </a:r>
            <a:endParaRPr lang="en-US" sz="1400" dirty="0" smtClean="0">
              <a:latin typeface="Bookman Old Style" pitchFamily="18" charset="0"/>
            </a:endParaRPr>
          </a:p>
        </p:txBody>
      </p:sp>
      <p:pic>
        <p:nvPicPr>
          <p:cNvPr id="4" name="Obrázek 3" descr="agua por todas partes.PNG"/>
          <p:cNvPicPr>
            <a:picLocks noChangeAspect="1"/>
          </p:cNvPicPr>
          <p:nvPr/>
        </p:nvPicPr>
        <p:blipFill>
          <a:blip r:embed="rId1"/>
          <a:stretch>
            <a:fillRect/>
          </a:stretch>
        </p:blipFill>
        <p:spPr>
          <a:xfrm rot="5400000">
            <a:off x="1482785" y="-1001179"/>
            <a:ext cx="4996353" cy="743047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4000"/>
            <a:lum/>
          </a:blip>
          <a:srcRect/>
          <a:stretch>
            <a:fillRect l="-11000" r="-11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533400" y="304800"/>
            <a:ext cx="8001000" cy="369332"/>
          </a:xfrm>
          <a:prstGeom prst="rect">
            <a:avLst/>
          </a:prstGeom>
          <a:noFill/>
        </p:spPr>
        <p:txBody>
          <a:bodyPr wrap="square" rtlCol="0">
            <a:spAutoFit/>
          </a:bodyPr>
          <a:lstStyle/>
          <a:p>
            <a:r>
              <a:rPr lang="en-US" dirty="0" smtClean="0">
                <a:latin typeface="Bookman Old Style" pitchFamily="18" charset="0"/>
              </a:rPr>
              <a:t>PEOPLE AS KEEPERS OF THE UNIVERSE</a:t>
            </a:r>
            <a:endParaRPr lang="en-US" dirty="0">
              <a:latin typeface="Bookman Old Style" pitchFamily="18" charset="0"/>
            </a:endParaRPr>
          </a:p>
        </p:txBody>
      </p:sp>
      <p:sp>
        <p:nvSpPr>
          <p:cNvPr id="3" name="TextovéPole 2"/>
          <p:cNvSpPr txBox="1"/>
          <p:nvPr/>
        </p:nvSpPr>
        <p:spPr>
          <a:xfrm>
            <a:off x="304800" y="990600"/>
            <a:ext cx="8382000" cy="5631180"/>
          </a:xfrm>
          <a:prstGeom prst="rect">
            <a:avLst/>
          </a:prstGeom>
          <a:noFill/>
        </p:spPr>
        <p:txBody>
          <a:bodyPr wrap="square" rtlCol="0">
            <a:spAutoFit/>
          </a:bodyPr>
          <a:lstStyle/>
          <a:p>
            <a:pPr algn="just">
              <a:buFont typeface="Arial" panose="020B0604020202020204" pitchFamily="34" charset="0"/>
              <a:buChar char="•"/>
            </a:pPr>
            <a:r>
              <a:rPr lang="cs-CZ"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People were created as </a:t>
            </a:r>
            <a:r>
              <a:rPr lang="en-US" b="1" dirty="0" smtClean="0">
                <a:latin typeface="Cambria" panose="02040503050406030204" charset="0"/>
                <a:cs typeface="Cambria" panose="02040503050406030204" charset="0"/>
              </a:rPr>
              <a:t>keepers</a:t>
            </a:r>
            <a:r>
              <a:rPr lang="en-US" dirty="0" smtClean="0">
                <a:latin typeface="Cambria" panose="02040503050406030204" charset="0"/>
                <a:cs typeface="Cambria" panose="02040503050406030204" charset="0"/>
              </a:rPr>
              <a:t> (guardians) </a:t>
            </a:r>
            <a:r>
              <a:rPr lang="en-US" b="1" dirty="0" smtClean="0">
                <a:latin typeface="Cambria" panose="02040503050406030204" charset="0"/>
                <a:cs typeface="Cambria" panose="02040503050406030204" charset="0"/>
              </a:rPr>
              <a:t>of the Universe</a:t>
            </a:r>
            <a:r>
              <a:rPr lang="en-US" dirty="0" smtClean="0">
                <a:latin typeface="Cambria" panose="02040503050406030204" charset="0"/>
                <a:cs typeface="Cambria" panose="02040503050406030204" charset="0"/>
              </a:rPr>
              <a:t>. By the right way of performing daily </a:t>
            </a:r>
            <a:r>
              <a:rPr lang="en-US" b="1" dirty="0" smtClean="0">
                <a:latin typeface="Cambria" panose="02040503050406030204" charset="0"/>
                <a:cs typeface="Cambria" panose="02040503050406030204" charset="0"/>
              </a:rPr>
              <a:t>chores and rituals </a:t>
            </a:r>
            <a:r>
              <a:rPr lang="en-US" dirty="0" smtClean="0">
                <a:latin typeface="Cambria" panose="02040503050406030204" charset="0"/>
                <a:cs typeface="Cambria" panose="02040503050406030204" charset="0"/>
              </a:rPr>
              <a:t>(seasonal and life cycle related), they ensure equilibrium in their bodies (health), community, territory and consequently in the whole Universe.</a:t>
            </a:r>
            <a:endParaRPr lang="en-US" dirty="0" smtClean="0">
              <a:latin typeface="Cambria" panose="02040503050406030204" charset="0"/>
              <a:cs typeface="Cambria" panose="02040503050406030204" charset="0"/>
            </a:endParaRPr>
          </a:p>
          <a:p>
            <a:pPr algn="just">
              <a:buFont typeface="Arial" panose="020B0604020202020204" pitchFamily="34" charset="0"/>
              <a:buChar char="•"/>
            </a:pPr>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a:t>
            </a:r>
            <a:r>
              <a:rPr lang="en-US" dirty="0" err="1" smtClean="0">
                <a:latin typeface="Cambria" panose="02040503050406030204" charset="0"/>
                <a:cs typeface="Cambria" panose="02040503050406030204" charset="0"/>
              </a:rPr>
              <a:t>Kogi</a:t>
            </a:r>
            <a:r>
              <a:rPr lang="en-US" dirty="0" smtClean="0">
                <a:latin typeface="Cambria" panose="02040503050406030204" charset="0"/>
                <a:cs typeface="Cambria" panose="02040503050406030204" charset="0"/>
              </a:rPr>
              <a:t>: Strict </a:t>
            </a:r>
            <a:r>
              <a:rPr lang="en-US" b="1" dirty="0" smtClean="0">
                <a:latin typeface="Cambria" panose="02040503050406030204" charset="0"/>
                <a:cs typeface="Cambria" panose="02040503050406030204" charset="0"/>
              </a:rPr>
              <a:t>division of chores </a:t>
            </a:r>
            <a:r>
              <a:rPr lang="en-US" dirty="0" smtClean="0">
                <a:latin typeface="Cambria" panose="02040503050406030204" charset="0"/>
                <a:cs typeface="Cambria" panose="02040503050406030204" charset="0"/>
              </a:rPr>
              <a:t>between men and women (each chore- weaving, spinning, clothes making, pottery making etc. corresponds with the most profound process that stood behind the creation of the Universe). </a:t>
            </a:r>
            <a:r>
              <a:rPr lang="en-US" b="1" dirty="0" smtClean="0">
                <a:latin typeface="Cambria" panose="02040503050406030204" charset="0"/>
                <a:cs typeface="Cambria" panose="02040503050406030204" charset="0"/>
              </a:rPr>
              <a:t>Connecting sites </a:t>
            </a:r>
            <a:r>
              <a:rPr lang="en-US" dirty="0" smtClean="0">
                <a:latin typeface="Cambria" panose="02040503050406030204" charset="0"/>
                <a:cs typeface="Cambria" panose="02040503050406030204" charset="0"/>
              </a:rPr>
              <a:t>of spiritual importance (to ensure the right cycles) with ceremonial objects, planting </a:t>
            </a:r>
            <a:r>
              <a:rPr lang="en-US" b="1" dirty="0" smtClean="0">
                <a:latin typeface="Cambria" panose="02040503050406030204" charset="0"/>
                <a:cs typeface="Cambria" panose="02040503050406030204" charset="0"/>
              </a:rPr>
              <a:t>“mothers” </a:t>
            </a:r>
            <a:r>
              <a:rPr lang="en-US" dirty="0" smtClean="0">
                <a:latin typeface="Cambria" panose="02040503050406030204" charset="0"/>
                <a:cs typeface="Cambria" panose="02040503050406030204" charset="0"/>
              </a:rPr>
              <a:t>(figures of spirits and elements or figures representing particular animal or plant species). Performing the right </a:t>
            </a:r>
            <a:r>
              <a:rPr lang="en-US" b="1" dirty="0" smtClean="0">
                <a:latin typeface="Cambria" panose="02040503050406030204" charset="0"/>
                <a:cs typeface="Cambria" panose="02040503050406030204" charset="0"/>
              </a:rPr>
              <a:t>offerings</a:t>
            </a:r>
            <a:r>
              <a:rPr lang="en-US" dirty="0" smtClean="0">
                <a:latin typeface="Cambria" panose="02040503050406030204" charset="0"/>
                <a:cs typeface="Cambria" panose="02040503050406030204" charset="0"/>
              </a:rPr>
              <a:t> and </a:t>
            </a:r>
            <a:r>
              <a:rPr lang="en-US" b="1" dirty="0" smtClean="0">
                <a:latin typeface="Cambria" panose="02040503050406030204" charset="0"/>
                <a:cs typeface="Cambria" panose="02040503050406030204" charset="0"/>
              </a:rPr>
              <a:t>rituals</a:t>
            </a:r>
            <a:r>
              <a:rPr lang="en-US" dirty="0" smtClean="0">
                <a:latin typeface="Cambria" panose="02040503050406030204" charset="0"/>
                <a:cs typeface="Cambria" panose="02040503050406030204" charset="0"/>
              </a:rPr>
              <a:t> (looking after the Sun, the Moon, the Earth, water etc.).</a:t>
            </a:r>
            <a:endParaRPr lang="en-US" dirty="0" smtClean="0">
              <a:latin typeface="Cambria" panose="02040503050406030204" charset="0"/>
              <a:cs typeface="Cambria" panose="02040503050406030204" charset="0"/>
            </a:endParaRPr>
          </a:p>
          <a:p>
            <a:pPr algn="just">
              <a:buFont typeface="Arial" panose="020B0604020202020204" pitchFamily="34" charset="0"/>
              <a:buChar char="•"/>
            </a:pPr>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a:t>
            </a:r>
            <a:r>
              <a:rPr lang="en-US" dirty="0" err="1" smtClean="0">
                <a:latin typeface="Cambria" panose="02040503050406030204" charset="0"/>
                <a:cs typeface="Cambria" panose="02040503050406030204" charset="0"/>
              </a:rPr>
              <a:t>Nasa</a:t>
            </a:r>
            <a:r>
              <a:rPr lang="en-US" dirty="0" smtClean="0">
                <a:latin typeface="Cambria" panose="02040503050406030204" charset="0"/>
                <a:cs typeface="Cambria" panose="02040503050406030204" charset="0"/>
              </a:rPr>
              <a:t>, </a:t>
            </a:r>
            <a:r>
              <a:rPr lang="en-US" dirty="0" err="1" smtClean="0">
                <a:latin typeface="Cambria" panose="02040503050406030204" charset="0"/>
                <a:cs typeface="Cambria" panose="02040503050406030204" charset="0"/>
              </a:rPr>
              <a:t>Misak</a:t>
            </a:r>
            <a:r>
              <a:rPr lang="en-US" dirty="0" smtClean="0">
                <a:latin typeface="Cambria" panose="02040503050406030204" charset="0"/>
                <a:cs typeface="Cambria" panose="02040503050406030204" charset="0"/>
              </a:rPr>
              <a:t>: Importance of keeping the main </a:t>
            </a:r>
            <a:r>
              <a:rPr lang="en-US" b="1" dirty="0" smtClean="0">
                <a:latin typeface="Cambria" panose="02040503050406030204" charset="0"/>
                <a:cs typeface="Cambria" panose="02040503050406030204" charset="0"/>
              </a:rPr>
              <a:t>universal forces in balance</a:t>
            </a:r>
            <a:r>
              <a:rPr lang="en-US" dirty="0" smtClean="0">
                <a:latin typeface="Cambria" panose="02040503050406030204" charset="0"/>
                <a:cs typeface="Cambria" panose="02040503050406030204" charset="0"/>
              </a:rPr>
              <a:t> (hot, cold; left, right; up, down). Any imbalance projects itself from the smallest scale (human body) to the largest (Universe). The balance is kept by daily actions and rituals (cleansing ceremonies, summoning the rain, offerings to dead ancestors etc.).</a:t>
            </a:r>
            <a:endParaRPr lang="en-US" dirty="0" smtClean="0">
              <a:latin typeface="Cambria" panose="02040503050406030204" charset="0"/>
              <a:cs typeface="Cambria" panose="02040503050406030204" charset="0"/>
            </a:endParaRPr>
          </a:p>
          <a:p>
            <a:pPr algn="just"/>
            <a:r>
              <a:rPr lang="en-US" dirty="0" smtClean="0">
                <a:latin typeface="Cambria" panose="02040503050406030204" charset="0"/>
                <a:cs typeface="Cambria" panose="02040503050406030204" charset="0"/>
              </a:rPr>
              <a:t> </a:t>
            </a:r>
            <a:endParaRPr lang="en-US" dirty="0" smtClean="0">
              <a:latin typeface="Cambria" panose="02040503050406030204" charset="0"/>
              <a:cs typeface="Cambria" panose="02040503050406030204" charset="0"/>
            </a:endParaRPr>
          </a:p>
          <a:p>
            <a:pPr>
              <a:buFont typeface="Arial" panose="020B0604020202020204" pitchFamily="34" charset="0"/>
              <a:buChar char="•"/>
            </a:pPr>
            <a:endParaRPr lang="en-US" dirty="0" smtClean="0">
              <a:latin typeface="Cambria" panose="02040503050406030204" charset="0"/>
              <a:cs typeface="Cambria" panose="02040503050406030204" charset="0"/>
            </a:endParaRPr>
          </a:p>
          <a:p>
            <a:pPr>
              <a:buFont typeface="Arial" panose="020B0604020202020204" pitchFamily="34" charset="0"/>
              <a:buChar char="•"/>
            </a:pPr>
            <a:endParaRPr lang="en-US" dirty="0">
              <a:latin typeface="Cambria" panose="02040503050406030204" charset="0"/>
              <a:cs typeface="Cambria" panose="0204050305040603020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u\Desktop\MISAK\LESSONS\Kogi's_Traditions.jpg"/>
          <p:cNvPicPr>
            <a:picLocks noChangeAspect="1" noChangeArrowheads="1"/>
          </p:cNvPicPr>
          <p:nvPr/>
        </p:nvPicPr>
        <p:blipFill>
          <a:blip r:embed="rId1"/>
          <a:srcRect/>
          <a:stretch>
            <a:fillRect/>
          </a:stretch>
        </p:blipFill>
        <p:spPr bwMode="auto">
          <a:xfrm>
            <a:off x="1524000" y="152400"/>
            <a:ext cx="6172200" cy="4118148"/>
          </a:xfrm>
          <a:prstGeom prst="rect">
            <a:avLst/>
          </a:prstGeom>
          <a:noFill/>
        </p:spPr>
      </p:pic>
      <p:pic>
        <p:nvPicPr>
          <p:cNvPr id="3076" name="Picture 4" descr="C:\Users\Lu\Desktop\10463920_924681114211264_4858339653452988381_n.jpg"/>
          <p:cNvPicPr>
            <a:picLocks noChangeAspect="1" noChangeArrowheads="1"/>
          </p:cNvPicPr>
          <p:nvPr/>
        </p:nvPicPr>
        <p:blipFill>
          <a:blip r:embed="rId2"/>
          <a:srcRect/>
          <a:stretch>
            <a:fillRect/>
          </a:stretch>
        </p:blipFill>
        <p:spPr bwMode="auto">
          <a:xfrm>
            <a:off x="1447800" y="4419600"/>
            <a:ext cx="2982913" cy="2237184"/>
          </a:xfrm>
          <a:prstGeom prst="rect">
            <a:avLst/>
          </a:prstGeom>
          <a:noFill/>
        </p:spPr>
      </p:pic>
      <p:pic>
        <p:nvPicPr>
          <p:cNvPr id="3077" name="Picture 5" descr="C:\Users\Lu\Desktop\1506512_924679314211444_3017978300230950640_n.jpg"/>
          <p:cNvPicPr>
            <a:picLocks noChangeAspect="1" noChangeArrowheads="1"/>
          </p:cNvPicPr>
          <p:nvPr/>
        </p:nvPicPr>
        <p:blipFill>
          <a:blip r:embed="rId3"/>
          <a:srcRect/>
          <a:stretch>
            <a:fillRect/>
          </a:stretch>
        </p:blipFill>
        <p:spPr bwMode="auto">
          <a:xfrm>
            <a:off x="5257800" y="4419600"/>
            <a:ext cx="2971800" cy="222885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0000"/>
            <a:lum/>
          </a:blip>
          <a:srcRect/>
          <a:stretch>
            <a:fillRect t="-29000" b="-29000"/>
          </a:stretch>
        </a:blipFill>
        <a:effectLst/>
      </p:bgPr>
    </p:bg>
    <p:spTree>
      <p:nvGrpSpPr>
        <p:cNvPr id="1" name=""/>
        <p:cNvGrpSpPr/>
        <p:nvPr/>
      </p:nvGrpSpPr>
      <p:grpSpPr>
        <a:xfrm>
          <a:off x="0" y="0"/>
          <a:ext cx="0" cy="0"/>
          <a:chOff x="0" y="0"/>
          <a:chExt cx="0" cy="0"/>
        </a:xfrm>
      </p:grpSpPr>
      <p:sp>
        <p:nvSpPr>
          <p:cNvPr id="3" name="TextovéPole 2"/>
          <p:cNvSpPr txBox="1"/>
          <p:nvPr/>
        </p:nvSpPr>
        <p:spPr>
          <a:xfrm>
            <a:off x="3352800" y="0"/>
            <a:ext cx="2819400" cy="1015663"/>
          </a:xfrm>
          <a:prstGeom prst="rect">
            <a:avLst/>
          </a:prstGeom>
          <a:noFill/>
        </p:spPr>
        <p:txBody>
          <a:bodyPr wrap="square" rtlCol="0">
            <a:spAutoFit/>
          </a:bodyPr>
          <a:lstStyle/>
          <a:p>
            <a:r>
              <a:rPr lang="en-US" dirty="0" smtClean="0">
                <a:latin typeface="Bookman Old Style" pitchFamily="18" charset="0"/>
              </a:rPr>
              <a:t>The Creation Myths</a:t>
            </a:r>
            <a:endParaRPr lang="en-US" dirty="0" smtClean="0">
              <a:latin typeface="Bookman Old Style" pitchFamily="18" charset="0"/>
            </a:endParaRPr>
          </a:p>
          <a:p>
            <a:r>
              <a:rPr lang="en-US" sz="1400" dirty="0" err="1" smtClean="0">
                <a:latin typeface="Bookman Old Style" pitchFamily="18" charset="0"/>
              </a:rPr>
              <a:t>Kogi</a:t>
            </a:r>
            <a:r>
              <a:rPr lang="en-US" sz="1400" dirty="0" smtClean="0">
                <a:latin typeface="Bookman Old Style" pitchFamily="18" charset="0"/>
              </a:rPr>
              <a:t>: </a:t>
            </a:r>
            <a:r>
              <a:rPr lang="en-US" sz="1400" dirty="0" err="1" smtClean="0">
                <a:latin typeface="Bookman Old Style" pitchFamily="18" charset="0"/>
              </a:rPr>
              <a:t>Alúna</a:t>
            </a:r>
            <a:r>
              <a:rPr lang="en-US" sz="1400" dirty="0" smtClean="0">
                <a:latin typeface="Bookman Old Style" pitchFamily="18" charset="0"/>
              </a:rPr>
              <a:t> (Mother Ocean); </a:t>
            </a:r>
            <a:r>
              <a:rPr lang="en-US" sz="1400" dirty="0" err="1" smtClean="0">
                <a:latin typeface="Bookman Old Style" pitchFamily="18" charset="0"/>
              </a:rPr>
              <a:t>Misak</a:t>
            </a:r>
            <a:r>
              <a:rPr lang="en-US" sz="1400" dirty="0" smtClean="0">
                <a:latin typeface="Bookman Old Style" pitchFamily="18" charset="0"/>
              </a:rPr>
              <a:t>, </a:t>
            </a:r>
            <a:r>
              <a:rPr lang="en-US" sz="1400" dirty="0" err="1" smtClean="0">
                <a:latin typeface="Bookman Old Style" pitchFamily="18" charset="0"/>
              </a:rPr>
              <a:t>Nasa</a:t>
            </a:r>
            <a:r>
              <a:rPr lang="en-US" sz="1400" dirty="0" smtClean="0">
                <a:latin typeface="Bookman Old Style" pitchFamily="18" charset="0"/>
              </a:rPr>
              <a:t>: sacred             lakes+ celestial bodies</a:t>
            </a:r>
            <a:endParaRPr lang="en-US" sz="1400" dirty="0">
              <a:latin typeface="Bookman Old Style" pitchFamily="18" charset="0"/>
            </a:endParaRPr>
          </a:p>
        </p:txBody>
      </p:sp>
      <p:sp>
        <p:nvSpPr>
          <p:cNvPr id="6" name="Šipka dolů 5"/>
          <p:cNvSpPr/>
          <p:nvPr/>
        </p:nvSpPr>
        <p:spPr>
          <a:xfrm>
            <a:off x="4419600" y="1219200"/>
            <a:ext cx="228600" cy="1524000"/>
          </a:xfrm>
          <a:prstGeom prst="downArrow">
            <a:avLst/>
          </a:prstGeom>
          <a:solidFill>
            <a:schemeClr val="tx1">
              <a:lumMod val="65000"/>
              <a:lumOff val="35000"/>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3657600" y="2667000"/>
            <a:ext cx="2438400" cy="861774"/>
          </a:xfrm>
          <a:prstGeom prst="rect">
            <a:avLst/>
          </a:prstGeom>
          <a:noFill/>
        </p:spPr>
        <p:txBody>
          <a:bodyPr wrap="square" rtlCol="0">
            <a:spAutoFit/>
          </a:bodyPr>
          <a:lstStyle/>
          <a:p>
            <a:r>
              <a:rPr lang="en-US" dirty="0" smtClean="0">
                <a:latin typeface="Bookman Old Style" pitchFamily="18" charset="0"/>
              </a:rPr>
              <a:t>WATER</a:t>
            </a:r>
            <a:endParaRPr lang="en-US" dirty="0" smtClean="0">
              <a:latin typeface="Bookman Old Style" pitchFamily="18" charset="0"/>
            </a:endParaRPr>
          </a:p>
          <a:p>
            <a:r>
              <a:rPr lang="en-US" sz="1400" dirty="0" smtClean="0">
                <a:latin typeface="Bookman Old Style" pitchFamily="18" charset="0"/>
              </a:rPr>
              <a:t>outside “good” and “bad”</a:t>
            </a:r>
            <a:endParaRPr lang="en-US" sz="1400" dirty="0" smtClean="0">
              <a:latin typeface="Bookman Old Style" pitchFamily="18" charset="0"/>
            </a:endParaRPr>
          </a:p>
          <a:p>
            <a:endParaRPr lang="en-US" dirty="0">
              <a:latin typeface="Bookman Old Style" pitchFamily="18" charset="0"/>
            </a:endParaRPr>
          </a:p>
        </p:txBody>
      </p:sp>
      <p:sp>
        <p:nvSpPr>
          <p:cNvPr id="8" name="Šipka dolů 7"/>
          <p:cNvSpPr/>
          <p:nvPr/>
        </p:nvSpPr>
        <p:spPr>
          <a:xfrm>
            <a:off x="4419600" y="3276600"/>
            <a:ext cx="228600" cy="1676400"/>
          </a:xfrm>
          <a:prstGeom prst="downArrow">
            <a:avLst/>
          </a:prstGeom>
          <a:solidFill>
            <a:schemeClr val="tx1">
              <a:lumMod val="75000"/>
              <a:lumOff val="2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a:off x="3505200" y="5181600"/>
            <a:ext cx="3200400" cy="1446550"/>
          </a:xfrm>
          <a:prstGeom prst="rect">
            <a:avLst/>
          </a:prstGeom>
          <a:noFill/>
        </p:spPr>
        <p:txBody>
          <a:bodyPr wrap="square" rtlCol="0">
            <a:spAutoFit/>
          </a:bodyPr>
          <a:lstStyle/>
          <a:p>
            <a:r>
              <a:rPr lang="en-US" dirty="0" smtClean="0">
                <a:latin typeface="Bookman Old Style" pitchFamily="18" charset="0"/>
              </a:rPr>
              <a:t>The land </a:t>
            </a:r>
            <a:endParaRPr lang="en-US" dirty="0" smtClean="0">
              <a:latin typeface="Bookman Old Style" pitchFamily="18" charset="0"/>
            </a:endParaRPr>
          </a:p>
          <a:p>
            <a:r>
              <a:rPr lang="en-US" sz="1400" dirty="0" smtClean="0">
                <a:latin typeface="Bookman Old Style" pitchFamily="18" charset="0"/>
              </a:rPr>
              <a:t>(territory in which the history unfolds-its well-being or ill-being is immediately mirrored in the communities and individuals)</a:t>
            </a:r>
            <a:endParaRPr lang="en-US" sz="1400" dirty="0" smtClean="0">
              <a:latin typeface="Bookman Old Style" pitchFamily="18" charset="0"/>
            </a:endParaRPr>
          </a:p>
          <a:p>
            <a:r>
              <a:rPr lang="en-US" sz="1400" b="1" dirty="0" smtClean="0">
                <a:latin typeface="Bookman Old Style" pitchFamily="18" charset="0"/>
              </a:rPr>
              <a:t>Community-</a:t>
            </a:r>
            <a:r>
              <a:rPr lang="cs-CZ" sz="1400" b="1" dirty="0" smtClean="0">
                <a:latin typeface="Bookman Old Style" pitchFamily="18" charset="0"/>
              </a:rPr>
              <a:t> </a:t>
            </a:r>
            <a:r>
              <a:rPr lang="en-US" sz="1400" b="1" dirty="0" smtClean="0">
                <a:latin typeface="Bookman Old Style" pitchFamily="18" charset="0"/>
              </a:rPr>
              <a:t> Nature connection</a:t>
            </a:r>
            <a:endParaRPr lang="en-US" sz="1400" b="1" dirty="0">
              <a:latin typeface="Bookman Old Style" pitchFamily="18" charset="0"/>
            </a:endParaRPr>
          </a:p>
        </p:txBody>
      </p:sp>
      <p:sp>
        <p:nvSpPr>
          <p:cNvPr id="10" name="TextovéPole 9"/>
          <p:cNvSpPr txBox="1"/>
          <p:nvPr/>
        </p:nvSpPr>
        <p:spPr>
          <a:xfrm>
            <a:off x="2133600" y="1066800"/>
            <a:ext cx="2438400" cy="1200329"/>
          </a:xfrm>
          <a:prstGeom prst="rect">
            <a:avLst/>
          </a:prstGeom>
          <a:noFill/>
        </p:spPr>
        <p:txBody>
          <a:bodyPr wrap="square" rtlCol="0">
            <a:spAutoFit/>
          </a:bodyPr>
          <a:lstStyle/>
          <a:p>
            <a:r>
              <a:rPr lang="en-US" sz="1200" i="1" dirty="0" smtClean="0">
                <a:latin typeface="Bookman Old Style" pitchFamily="18" charset="0"/>
              </a:rPr>
              <a:t>People created as the guardians of natural resources, keepers of the balance in the Universe (right rituals and rightly performed chores)</a:t>
            </a:r>
            <a:endParaRPr lang="en-US" sz="1200" i="1" dirty="0">
              <a:latin typeface="Bookman Old Style" pitchFamily="18" charset="0"/>
            </a:endParaRPr>
          </a:p>
        </p:txBody>
      </p:sp>
      <p:cxnSp>
        <p:nvCxnSpPr>
          <p:cNvPr id="13" name="Přímá spojovací šipka 12"/>
          <p:cNvCxnSpPr/>
          <p:nvPr/>
        </p:nvCxnSpPr>
        <p:spPr>
          <a:xfrm rot="5400000">
            <a:off x="1562100" y="2095500"/>
            <a:ext cx="685800" cy="609600"/>
          </a:xfrm>
          <a:prstGeom prst="straightConnector1">
            <a:avLst/>
          </a:prstGeom>
          <a:ln w="63500">
            <a:solidFill>
              <a:schemeClr val="tx1">
                <a:lumMod val="75000"/>
                <a:lumOff val="25000"/>
                <a:alpha val="72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457200" y="2743200"/>
            <a:ext cx="2819400" cy="369332"/>
          </a:xfrm>
          <a:prstGeom prst="rect">
            <a:avLst/>
          </a:prstGeom>
          <a:noFill/>
        </p:spPr>
        <p:txBody>
          <a:bodyPr wrap="square" rtlCol="0">
            <a:spAutoFit/>
          </a:bodyPr>
          <a:lstStyle/>
          <a:p>
            <a:r>
              <a:rPr lang="en-US" dirty="0" smtClean="0">
                <a:latin typeface="Bookman Old Style" pitchFamily="18" charset="0"/>
              </a:rPr>
              <a:t>BALANCE</a:t>
            </a:r>
            <a:endParaRPr lang="en-US" dirty="0">
              <a:latin typeface="Bookman Old Style" pitchFamily="18" charset="0"/>
            </a:endParaRPr>
          </a:p>
        </p:txBody>
      </p:sp>
      <p:sp>
        <p:nvSpPr>
          <p:cNvPr id="16" name="TextovéPole 15"/>
          <p:cNvSpPr txBox="1"/>
          <p:nvPr/>
        </p:nvSpPr>
        <p:spPr>
          <a:xfrm>
            <a:off x="0" y="3124200"/>
            <a:ext cx="2209800" cy="2462213"/>
          </a:xfrm>
          <a:prstGeom prst="rect">
            <a:avLst/>
          </a:prstGeom>
          <a:noFill/>
        </p:spPr>
        <p:txBody>
          <a:bodyPr wrap="square" rtlCol="0">
            <a:spAutoFit/>
          </a:bodyPr>
          <a:lstStyle/>
          <a:p>
            <a:r>
              <a:rPr lang="en-US" sz="1400" dirty="0" smtClean="0">
                <a:latin typeface="Bookman Old Style" pitchFamily="18" charset="0"/>
              </a:rPr>
              <a:t>Re-living the creation myth in the daily life as an individual and community (</a:t>
            </a:r>
            <a:r>
              <a:rPr lang="en-US" sz="1400" dirty="0" err="1" smtClean="0">
                <a:latin typeface="Bookman Old Style" pitchFamily="18" charset="0"/>
              </a:rPr>
              <a:t>Kogi</a:t>
            </a:r>
            <a:r>
              <a:rPr lang="en-US" sz="1400" dirty="0" smtClean="0">
                <a:latin typeface="Bookman Old Style" pitchFamily="18" charset="0"/>
              </a:rPr>
              <a:t>: male and female principles; </a:t>
            </a:r>
            <a:r>
              <a:rPr lang="en-US" sz="1400" dirty="0" err="1" smtClean="0">
                <a:latin typeface="Bookman Old Style" pitchFamily="18" charset="0"/>
              </a:rPr>
              <a:t>Misak</a:t>
            </a:r>
            <a:r>
              <a:rPr lang="en-US" sz="1400" dirty="0" smtClean="0">
                <a:latin typeface="Bookman Old Style" pitchFamily="18" charset="0"/>
              </a:rPr>
              <a:t>, </a:t>
            </a:r>
            <a:r>
              <a:rPr lang="en-US" sz="1400" dirty="0" err="1" smtClean="0">
                <a:latin typeface="Bookman Old Style" pitchFamily="18" charset="0"/>
              </a:rPr>
              <a:t>Nasa</a:t>
            </a:r>
            <a:r>
              <a:rPr lang="en-US" sz="1400" dirty="0" smtClean="0">
                <a:latin typeface="Bookman Old Style" pitchFamily="18" charset="0"/>
              </a:rPr>
              <a:t>: balance between cold and warmth, balance between the three spheres of the world etc.)</a:t>
            </a:r>
            <a:endParaRPr lang="en-US" sz="1400" dirty="0">
              <a:latin typeface="Bookman Old Style" pitchFamily="18" charset="0"/>
            </a:endParaRPr>
          </a:p>
        </p:txBody>
      </p:sp>
      <p:cxnSp>
        <p:nvCxnSpPr>
          <p:cNvPr id="18" name="Přímá spojovací šipka 17"/>
          <p:cNvCxnSpPr/>
          <p:nvPr/>
        </p:nvCxnSpPr>
        <p:spPr>
          <a:xfrm>
            <a:off x="2209800" y="4953000"/>
            <a:ext cx="990600" cy="685800"/>
          </a:xfrm>
          <a:prstGeom prst="straightConnector1">
            <a:avLst/>
          </a:prstGeom>
          <a:ln w="63500">
            <a:solidFill>
              <a:schemeClr val="tx1">
                <a:lumMod val="75000"/>
                <a:lumOff val="25000"/>
                <a:alpha val="64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533400" y="5715000"/>
            <a:ext cx="2743200" cy="1015663"/>
          </a:xfrm>
          <a:prstGeom prst="rect">
            <a:avLst/>
          </a:prstGeom>
          <a:noFill/>
        </p:spPr>
        <p:txBody>
          <a:bodyPr wrap="square" rtlCol="0">
            <a:spAutoFit/>
          </a:bodyPr>
          <a:lstStyle/>
          <a:p>
            <a:r>
              <a:rPr lang="en-US" sz="1200" i="1" dirty="0" smtClean="0">
                <a:latin typeface="Bookman Old Style" pitchFamily="18" charset="0"/>
              </a:rPr>
              <a:t>Regular water cycles= healthy community and healthy individuals (following the traditional way of living consulting  ancestors)</a:t>
            </a:r>
            <a:endParaRPr lang="en-US" sz="1200" i="1" dirty="0">
              <a:latin typeface="Bookman Old Style" pitchFamily="18" charset="0"/>
            </a:endParaRPr>
          </a:p>
        </p:txBody>
      </p:sp>
      <p:sp>
        <p:nvSpPr>
          <p:cNvPr id="21" name="TextovéPole 20"/>
          <p:cNvSpPr txBox="1"/>
          <p:nvPr/>
        </p:nvSpPr>
        <p:spPr>
          <a:xfrm>
            <a:off x="5486400" y="1143000"/>
            <a:ext cx="2209800" cy="1015663"/>
          </a:xfrm>
          <a:prstGeom prst="rect">
            <a:avLst/>
          </a:prstGeom>
          <a:noFill/>
        </p:spPr>
        <p:txBody>
          <a:bodyPr wrap="square" rtlCol="0">
            <a:spAutoFit/>
          </a:bodyPr>
          <a:lstStyle/>
          <a:p>
            <a:r>
              <a:rPr lang="en-US" sz="1200" i="1" dirty="0" smtClean="0">
                <a:latin typeface="Bookman Old Style" pitchFamily="18" charset="0"/>
              </a:rPr>
              <a:t>Failing the role of the guardians and balance keepers- breaking taboos, exploiting the land and redirecting water bodies)</a:t>
            </a:r>
            <a:endParaRPr lang="en-US" sz="1200" i="1" dirty="0">
              <a:latin typeface="Bookman Old Style" pitchFamily="18" charset="0"/>
            </a:endParaRPr>
          </a:p>
        </p:txBody>
      </p:sp>
      <p:cxnSp>
        <p:nvCxnSpPr>
          <p:cNvPr id="23" name="Přímá spojovací šipka 22"/>
          <p:cNvCxnSpPr/>
          <p:nvPr/>
        </p:nvCxnSpPr>
        <p:spPr>
          <a:xfrm rot="16200000" flipH="1">
            <a:off x="7315200" y="2133600"/>
            <a:ext cx="838200" cy="533400"/>
          </a:xfrm>
          <a:prstGeom prst="straightConnector1">
            <a:avLst/>
          </a:prstGeom>
          <a:ln w="63500">
            <a:solidFill>
              <a:schemeClr val="tx1">
                <a:lumMod val="75000"/>
                <a:lumOff val="25000"/>
                <a:alpha val="67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6629400" y="2819400"/>
            <a:ext cx="2286000" cy="646331"/>
          </a:xfrm>
          <a:prstGeom prst="rect">
            <a:avLst/>
          </a:prstGeom>
          <a:noFill/>
        </p:spPr>
        <p:txBody>
          <a:bodyPr wrap="square" rtlCol="0">
            <a:spAutoFit/>
          </a:bodyPr>
          <a:lstStyle/>
          <a:p>
            <a:r>
              <a:rPr lang="en-US" dirty="0" smtClean="0">
                <a:latin typeface="Bookman Old Style" pitchFamily="18" charset="0"/>
              </a:rPr>
              <a:t>DISBALANCE</a:t>
            </a:r>
            <a:endParaRPr lang="en-US" dirty="0" smtClean="0">
              <a:latin typeface="Bookman Old Style" pitchFamily="18" charset="0"/>
            </a:endParaRPr>
          </a:p>
          <a:p>
            <a:endParaRPr lang="en-US" dirty="0">
              <a:latin typeface="Bookman Old Style" pitchFamily="18" charset="0"/>
            </a:endParaRPr>
          </a:p>
        </p:txBody>
      </p:sp>
      <p:sp>
        <p:nvSpPr>
          <p:cNvPr id="28" name="TextovéPole 27"/>
          <p:cNvSpPr txBox="1"/>
          <p:nvPr/>
        </p:nvSpPr>
        <p:spPr>
          <a:xfrm>
            <a:off x="6477000" y="3276600"/>
            <a:ext cx="2667000" cy="1600438"/>
          </a:xfrm>
          <a:prstGeom prst="rect">
            <a:avLst/>
          </a:prstGeom>
          <a:noFill/>
        </p:spPr>
        <p:txBody>
          <a:bodyPr wrap="square" rtlCol="0">
            <a:spAutoFit/>
          </a:bodyPr>
          <a:lstStyle/>
          <a:p>
            <a:r>
              <a:rPr lang="en-US" sz="1400" dirty="0" smtClean="0">
                <a:latin typeface="Bookman Old Style" pitchFamily="18" charset="0"/>
              </a:rPr>
              <a:t>Manifests in communities and individuals in forms of wars, epidemics, illnesses. Natural forces (linked to particular supernatural beings are trying to regain the disturbed balance)  </a:t>
            </a:r>
            <a:endParaRPr lang="en-US" sz="1400" dirty="0">
              <a:latin typeface="Bookman Old Style" pitchFamily="18" charset="0"/>
            </a:endParaRPr>
          </a:p>
        </p:txBody>
      </p:sp>
      <p:cxnSp>
        <p:nvCxnSpPr>
          <p:cNvPr id="30" name="Přímá spojovací šipka 29"/>
          <p:cNvCxnSpPr/>
          <p:nvPr/>
        </p:nvCxnSpPr>
        <p:spPr>
          <a:xfrm rot="10800000" flipV="1">
            <a:off x="6553200" y="4953000"/>
            <a:ext cx="914400" cy="838200"/>
          </a:xfrm>
          <a:prstGeom prst="straightConnector1">
            <a:avLst/>
          </a:prstGeom>
          <a:ln w="63500">
            <a:solidFill>
              <a:schemeClr val="tx1">
                <a:lumMod val="75000"/>
                <a:lumOff val="25000"/>
                <a:alpha val="59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6934200" y="5638800"/>
            <a:ext cx="1981200" cy="830997"/>
          </a:xfrm>
          <a:prstGeom prst="rect">
            <a:avLst/>
          </a:prstGeom>
          <a:noFill/>
        </p:spPr>
        <p:txBody>
          <a:bodyPr wrap="square" rtlCol="0">
            <a:spAutoFit/>
          </a:bodyPr>
          <a:lstStyle/>
          <a:p>
            <a:r>
              <a:rPr lang="en-US" sz="1200" i="1" dirty="0" smtClean="0">
                <a:latin typeface="Bookman Old Style" pitchFamily="18" charset="0"/>
              </a:rPr>
              <a:t>Disasters and irregularities in water cycles and the changing of seasons </a:t>
            </a:r>
            <a:endParaRPr lang="en-US" sz="1200" i="1" dirty="0">
              <a:latin typeface="Bookman Old Style" pitchFamily="18" charset="0"/>
            </a:endParaRPr>
          </a:p>
        </p:txBody>
      </p:sp>
      <p:sp>
        <p:nvSpPr>
          <p:cNvPr id="33" name="TextovéPole 32"/>
          <p:cNvSpPr txBox="1"/>
          <p:nvPr/>
        </p:nvSpPr>
        <p:spPr>
          <a:xfrm>
            <a:off x="2971800" y="3429000"/>
            <a:ext cx="1905000" cy="338554"/>
          </a:xfrm>
          <a:prstGeom prst="rect">
            <a:avLst/>
          </a:prstGeom>
          <a:noFill/>
        </p:spPr>
        <p:txBody>
          <a:bodyPr wrap="square" rtlCol="0">
            <a:spAutoFit/>
          </a:bodyPr>
          <a:lstStyle/>
          <a:p>
            <a:r>
              <a:rPr lang="en-US" sz="1600" dirty="0" smtClean="0">
                <a:latin typeface="Bookman Old Style" pitchFamily="18" charset="0"/>
              </a:rPr>
              <a:t>ABUNDANCE</a:t>
            </a:r>
            <a:endParaRPr lang="en-US" sz="1600" dirty="0">
              <a:latin typeface="Bookman Old Style" pitchFamily="18" charset="0"/>
            </a:endParaRPr>
          </a:p>
        </p:txBody>
      </p:sp>
      <p:sp>
        <p:nvSpPr>
          <p:cNvPr id="34" name="TextovéPole 33"/>
          <p:cNvSpPr txBox="1"/>
          <p:nvPr/>
        </p:nvSpPr>
        <p:spPr>
          <a:xfrm>
            <a:off x="4800600" y="3429000"/>
            <a:ext cx="1447800" cy="338554"/>
          </a:xfrm>
          <a:prstGeom prst="rect">
            <a:avLst/>
          </a:prstGeom>
          <a:noFill/>
        </p:spPr>
        <p:txBody>
          <a:bodyPr wrap="square" rtlCol="0">
            <a:spAutoFit/>
          </a:bodyPr>
          <a:lstStyle/>
          <a:p>
            <a:r>
              <a:rPr lang="en-US" sz="1600" dirty="0" smtClean="0">
                <a:latin typeface="Bookman Old Style" pitchFamily="18" charset="0"/>
              </a:rPr>
              <a:t>COLLAPSE </a:t>
            </a:r>
            <a:endParaRPr lang="en-US" sz="1600" dirty="0">
              <a:latin typeface="Bookman Old Style" pitchFamily="18" charset="0"/>
            </a:endParaRPr>
          </a:p>
        </p:txBody>
      </p:sp>
      <p:sp>
        <p:nvSpPr>
          <p:cNvPr id="22" name="TextovéPole 21"/>
          <p:cNvSpPr txBox="1"/>
          <p:nvPr/>
        </p:nvSpPr>
        <p:spPr>
          <a:xfrm>
            <a:off x="6324600" y="152400"/>
            <a:ext cx="2362200" cy="523220"/>
          </a:xfrm>
          <a:prstGeom prst="rect">
            <a:avLst/>
          </a:prstGeom>
          <a:noFill/>
        </p:spPr>
        <p:txBody>
          <a:bodyPr wrap="square" rtlCol="0">
            <a:spAutoFit/>
          </a:bodyPr>
          <a:lstStyle/>
          <a:p>
            <a:r>
              <a:rPr lang="en-US" sz="1400" i="1" dirty="0" smtClean="0">
                <a:latin typeface="Bookman Old Style" pitchFamily="18" charset="0"/>
              </a:rPr>
              <a:t>“When the land heals, we also heal” </a:t>
            </a:r>
            <a:r>
              <a:rPr lang="en-US" sz="1400" dirty="0" smtClean="0">
                <a:latin typeface="Bookman Old Style" pitchFamily="18" charset="0"/>
              </a:rPr>
              <a:t>(</a:t>
            </a:r>
            <a:r>
              <a:rPr lang="en-US" sz="1400" dirty="0" err="1" smtClean="0">
                <a:latin typeface="Bookman Old Style" pitchFamily="18" charset="0"/>
              </a:rPr>
              <a:t>Nasa</a:t>
            </a:r>
            <a:r>
              <a:rPr lang="en-US" sz="1400" dirty="0" smtClean="0">
                <a:latin typeface="Bookman Old Style" pitchFamily="18" charset="0"/>
              </a:rPr>
              <a:t>)</a:t>
            </a:r>
            <a:endParaRPr lang="en-US" sz="1400" i="1" dirty="0">
              <a:latin typeface="Bookman Old Style" pitchFamily="18" charset="0"/>
            </a:endParaRPr>
          </a:p>
        </p:txBody>
      </p:sp>
      <p:sp>
        <p:nvSpPr>
          <p:cNvPr id="24" name="TextovéPole 23"/>
          <p:cNvSpPr txBox="1"/>
          <p:nvPr/>
        </p:nvSpPr>
        <p:spPr>
          <a:xfrm>
            <a:off x="152400" y="228600"/>
            <a:ext cx="3124200" cy="369332"/>
          </a:xfrm>
          <a:prstGeom prst="rect">
            <a:avLst/>
          </a:prstGeom>
          <a:noFill/>
        </p:spPr>
        <p:txBody>
          <a:bodyPr wrap="square" rtlCol="0">
            <a:spAutoFit/>
          </a:bodyPr>
          <a:lstStyle/>
          <a:p>
            <a:r>
              <a:rPr lang="en-US" dirty="0" smtClean="0">
                <a:latin typeface="Bookman Old Style" pitchFamily="18" charset="0"/>
              </a:rPr>
              <a:t>CONNECTIONS</a:t>
            </a:r>
            <a:endParaRPr lang="en-US" dirty="0">
              <a:latin typeface="Bookman Old Style"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ýsledek obrázku pro paramos colombia"/>
          <p:cNvPicPr>
            <a:picLocks noChangeAspect="1" noChangeArrowheads="1"/>
          </p:cNvPicPr>
          <p:nvPr/>
        </p:nvPicPr>
        <p:blipFill>
          <a:blip r:embed="rId1"/>
          <a:srcRect/>
          <a:stretch>
            <a:fillRect/>
          </a:stretch>
        </p:blipFill>
        <p:spPr bwMode="auto">
          <a:xfrm>
            <a:off x="4572000" y="3428999"/>
            <a:ext cx="4572000" cy="3429001"/>
          </a:xfrm>
          <a:prstGeom prst="rect">
            <a:avLst/>
          </a:prstGeom>
          <a:noFill/>
        </p:spPr>
      </p:pic>
      <p:sp>
        <p:nvSpPr>
          <p:cNvPr id="3" name="TextovéPole 2"/>
          <p:cNvSpPr txBox="1"/>
          <p:nvPr/>
        </p:nvSpPr>
        <p:spPr>
          <a:xfrm>
            <a:off x="685800" y="152400"/>
            <a:ext cx="7848600" cy="646331"/>
          </a:xfrm>
          <a:prstGeom prst="rect">
            <a:avLst/>
          </a:prstGeom>
          <a:noFill/>
        </p:spPr>
        <p:txBody>
          <a:bodyPr wrap="square" rtlCol="0">
            <a:spAutoFit/>
          </a:bodyPr>
          <a:lstStyle/>
          <a:p>
            <a:r>
              <a:rPr lang="cs-CZ" dirty="0" smtClean="0">
                <a:latin typeface="Bookman Old Style" pitchFamily="18" charset="0"/>
              </a:rPr>
              <a:t>CHANGES </a:t>
            </a:r>
            <a:endParaRPr lang="en-US" dirty="0" smtClean="0">
              <a:latin typeface="Bookman Old Style" pitchFamily="18" charset="0"/>
            </a:endParaRPr>
          </a:p>
          <a:p>
            <a:endParaRPr lang="en-US" dirty="0">
              <a:latin typeface="Bookman Old Style" pitchFamily="18" charset="0"/>
            </a:endParaRPr>
          </a:p>
        </p:txBody>
      </p:sp>
      <p:sp>
        <p:nvSpPr>
          <p:cNvPr id="4" name="TextovéPole 3"/>
          <p:cNvSpPr txBox="1"/>
          <p:nvPr/>
        </p:nvSpPr>
        <p:spPr>
          <a:xfrm>
            <a:off x="228600" y="685800"/>
            <a:ext cx="8382000" cy="3754874"/>
          </a:xfrm>
          <a:prstGeom prst="rect">
            <a:avLst/>
          </a:prstGeom>
          <a:noFill/>
        </p:spPr>
        <p:txBody>
          <a:bodyPr wrap="square" rtlCol="0">
            <a:spAutoFit/>
          </a:bodyPr>
          <a:lstStyle/>
          <a:p>
            <a:pPr algn="just">
              <a:buFont typeface="Arial" panose="020B0604020202020204" pitchFamily="34" charset="0"/>
              <a:buChar char="•"/>
            </a:pPr>
            <a:r>
              <a:rPr lang="en-US" dirty="0" smtClean="0"/>
              <a:t> </a:t>
            </a:r>
            <a:r>
              <a:rPr lang="en-US" sz="1600" dirty="0" smtClean="0">
                <a:latin typeface="Bookman Old Style" pitchFamily="18" charset="0"/>
              </a:rPr>
              <a:t>2015 Constitutional Court of  Colombia defined a number of </a:t>
            </a:r>
            <a:r>
              <a:rPr lang="en-US" sz="1600" i="1" dirty="0" err="1" smtClean="0">
                <a:latin typeface="Bookman Old Style" pitchFamily="18" charset="0"/>
              </a:rPr>
              <a:t>páramo</a:t>
            </a:r>
            <a:r>
              <a:rPr lang="en-US" sz="1600" i="1" dirty="0" smtClean="0">
                <a:latin typeface="Bookman Old Style" pitchFamily="18" charset="0"/>
              </a:rPr>
              <a:t> </a:t>
            </a:r>
            <a:r>
              <a:rPr lang="en-US" sz="1600" dirty="0" smtClean="0">
                <a:latin typeface="Bookman Old Style" pitchFamily="18" charset="0"/>
              </a:rPr>
              <a:t>ecosystems on which mining  (gold, silver, coal) and oil and gas extraction was prohibited. </a:t>
            </a:r>
            <a:endParaRPr lang="en-US" sz="1600" dirty="0" smtClean="0">
              <a:latin typeface="Bookman Old Style" pitchFamily="18" charset="0"/>
            </a:endParaRPr>
          </a:p>
          <a:p>
            <a:pPr algn="just">
              <a:buFont typeface="Arial" panose="020B0604020202020204" pitchFamily="34" charset="0"/>
              <a:buChar char="•"/>
            </a:pPr>
            <a:endParaRPr lang="en-US" sz="1600" dirty="0" smtClean="0">
              <a:latin typeface="Bookman Old Style" pitchFamily="18" charset="0"/>
            </a:endParaRPr>
          </a:p>
          <a:p>
            <a:pPr algn="just">
              <a:buFont typeface="Arial" panose="020B0604020202020204" pitchFamily="34" charset="0"/>
              <a:buChar char="•"/>
            </a:pPr>
            <a:r>
              <a:rPr lang="en-US" sz="1600" dirty="0" smtClean="0">
                <a:latin typeface="Bookman Old Style" pitchFamily="18" charset="0"/>
              </a:rPr>
              <a:t> 2013 </a:t>
            </a:r>
            <a:r>
              <a:rPr lang="en-US" sz="1600" dirty="0" err="1" smtClean="0">
                <a:latin typeface="Bookman Old Style" pitchFamily="18" charset="0"/>
              </a:rPr>
              <a:t>Kogis</a:t>
            </a:r>
            <a:r>
              <a:rPr lang="en-US" sz="1600" dirty="0" smtClean="0">
                <a:latin typeface="Bookman Old Style" pitchFamily="18" charset="0"/>
              </a:rPr>
              <a:t> regained ownership of some sacred sites on the Caribbean coast. </a:t>
            </a:r>
            <a:endParaRPr lang="en-US" sz="1600" dirty="0" smtClean="0">
              <a:latin typeface="Bookman Old Style" pitchFamily="18" charset="0"/>
            </a:endParaRPr>
          </a:p>
          <a:p>
            <a:pPr algn="just">
              <a:buFont typeface="Arial" panose="020B0604020202020204" pitchFamily="34" charset="0"/>
              <a:buChar char="•"/>
            </a:pPr>
            <a:endParaRPr lang="en-US" sz="1600" dirty="0" smtClean="0">
              <a:latin typeface="Bookman Old Style" pitchFamily="18" charset="0"/>
            </a:endParaRPr>
          </a:p>
          <a:p>
            <a:pPr algn="just">
              <a:buFont typeface="Arial" panose="020B0604020202020204" pitchFamily="34" charset="0"/>
              <a:buChar char="•"/>
            </a:pPr>
            <a:r>
              <a:rPr lang="en-US" sz="1600" dirty="0" smtClean="0">
                <a:latin typeface="Bookman Old Style" pitchFamily="18" charset="0"/>
              </a:rPr>
              <a:t> </a:t>
            </a:r>
            <a:r>
              <a:rPr lang="en-US" sz="1600" dirty="0" err="1" smtClean="0">
                <a:latin typeface="Bookman Old Style" pitchFamily="18" charset="0"/>
              </a:rPr>
              <a:t>Nasa</a:t>
            </a:r>
            <a:r>
              <a:rPr lang="en-US" sz="1600" dirty="0" smtClean="0">
                <a:latin typeface="Bookman Old Style" pitchFamily="18" charset="0"/>
              </a:rPr>
              <a:t> and </a:t>
            </a:r>
            <a:r>
              <a:rPr lang="en-US" sz="1600" dirty="0" err="1" smtClean="0">
                <a:latin typeface="Bookman Old Style" pitchFamily="18" charset="0"/>
              </a:rPr>
              <a:t>Misak</a:t>
            </a:r>
            <a:r>
              <a:rPr lang="en-US" sz="1600" dirty="0" smtClean="0">
                <a:latin typeface="Bookman Old Style" pitchFamily="18" charset="0"/>
              </a:rPr>
              <a:t> – continuous organized recuperation and protection of water sources, springs, rivers and lakes; reforestations with native plant species; protection and conservation of “sacred sites” (area of </a:t>
            </a:r>
            <a:r>
              <a:rPr lang="en-US" sz="1600" i="1" dirty="0" err="1" smtClean="0">
                <a:latin typeface="Bookman Old Style" pitchFamily="18" charset="0"/>
              </a:rPr>
              <a:t>páramos</a:t>
            </a:r>
            <a:r>
              <a:rPr lang="en-US" sz="1600" i="1" dirty="0" smtClean="0">
                <a:latin typeface="Bookman Old Style" pitchFamily="18" charset="0"/>
              </a:rPr>
              <a:t> </a:t>
            </a:r>
            <a:r>
              <a:rPr lang="en-US" sz="1600" dirty="0" smtClean="0">
                <a:latin typeface="Bookman Old Style" pitchFamily="18" charset="0"/>
              </a:rPr>
              <a:t>and forests). </a:t>
            </a:r>
            <a:endParaRPr lang="cs-CZ" sz="1600" dirty="0" smtClean="0">
              <a:latin typeface="Bookman Old Style" pitchFamily="18" charset="0"/>
            </a:endParaRPr>
          </a:p>
          <a:p>
            <a:endParaRPr lang="cs-CZ" dirty="0" smtClean="0"/>
          </a:p>
          <a:p>
            <a:r>
              <a:rPr lang="en-US" dirty="0" smtClean="0"/>
              <a:t>    </a:t>
            </a:r>
            <a:endParaRPr lang="en-US" dirty="0" smtClean="0"/>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a:p>
            <a:endParaRPr lang="en-US" dirty="0" smtClean="0"/>
          </a:p>
          <a:p>
            <a:endParaRPr lang="en-US" dirty="0"/>
          </a:p>
        </p:txBody>
      </p:sp>
      <p:pic>
        <p:nvPicPr>
          <p:cNvPr id="5" name="Obrázek 4" descr="kogis vuelven al mar.PNG"/>
          <p:cNvPicPr>
            <a:picLocks noChangeAspect="1"/>
          </p:cNvPicPr>
          <p:nvPr/>
        </p:nvPicPr>
        <p:blipFill>
          <a:blip r:embed="rId2"/>
          <a:stretch>
            <a:fillRect/>
          </a:stretch>
        </p:blipFill>
        <p:spPr>
          <a:xfrm>
            <a:off x="228600" y="3438034"/>
            <a:ext cx="4114800" cy="341996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aramos map.PNG"/>
          <p:cNvPicPr>
            <a:picLocks noChangeAspect="1"/>
          </p:cNvPicPr>
          <p:nvPr/>
        </p:nvPicPr>
        <p:blipFill>
          <a:blip r:embed="rId1"/>
          <a:stretch>
            <a:fillRect/>
          </a:stretch>
        </p:blipFill>
        <p:spPr>
          <a:xfrm>
            <a:off x="4419600" y="2974848"/>
            <a:ext cx="4724400" cy="3883152"/>
          </a:xfrm>
          <a:prstGeom prst="rect">
            <a:avLst/>
          </a:prstGeom>
        </p:spPr>
      </p:pic>
      <p:pic>
        <p:nvPicPr>
          <p:cNvPr id="3" name="Obrázek 2" descr="sulfur-mining-operation-inside-crater-of-kawah-ijen-volcano-in-east-java-indonesia_712u9985__F0000.png"/>
          <p:cNvPicPr>
            <a:picLocks noChangeAspect="1"/>
          </p:cNvPicPr>
          <p:nvPr/>
        </p:nvPicPr>
        <p:blipFill>
          <a:blip r:embed="rId2" cstate="print"/>
          <a:stretch>
            <a:fillRect/>
          </a:stretch>
        </p:blipFill>
        <p:spPr>
          <a:xfrm>
            <a:off x="4648200" y="152400"/>
            <a:ext cx="4343400" cy="2443163"/>
          </a:xfrm>
          <a:prstGeom prst="rect">
            <a:avLst/>
          </a:prstGeom>
        </p:spPr>
      </p:pic>
      <p:sp>
        <p:nvSpPr>
          <p:cNvPr id="4" name="TextovéPole 3"/>
          <p:cNvSpPr txBox="1"/>
          <p:nvPr/>
        </p:nvSpPr>
        <p:spPr>
          <a:xfrm>
            <a:off x="152400" y="304801"/>
            <a:ext cx="4114800" cy="7108825"/>
          </a:xfrm>
          <a:prstGeom prst="rect">
            <a:avLst/>
          </a:prstGeom>
          <a:noFill/>
        </p:spPr>
        <p:txBody>
          <a:bodyPr wrap="square" rtlCol="0">
            <a:spAutoFit/>
          </a:bodyPr>
          <a:lstStyle/>
          <a:p>
            <a:pPr algn="just"/>
            <a:r>
              <a:rPr lang="en-US" dirty="0" smtClean="0">
                <a:latin typeface="Cambria" panose="02040503050406030204" charset="0"/>
                <a:cs typeface="Cambria" panose="02040503050406030204" charset="0"/>
              </a:rPr>
              <a:t>BEHIND THE SCENE</a:t>
            </a:r>
            <a:endParaRPr lang="en-US" dirty="0" smtClean="0">
              <a:latin typeface="Cambria" panose="02040503050406030204" charset="0"/>
              <a:cs typeface="Cambria" panose="02040503050406030204" charset="0"/>
            </a:endParaRPr>
          </a:p>
          <a:p>
            <a:pPr algn="just"/>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a:t>
            </a:r>
            <a:r>
              <a:rPr lang="en-US" sz="1500" dirty="0" smtClean="0">
                <a:latin typeface="Cambria" panose="02040503050406030204" charset="0"/>
                <a:cs typeface="Cambria" panose="02040503050406030204" charset="0"/>
              </a:rPr>
              <a:t>Only a fraction of the overall </a:t>
            </a:r>
            <a:r>
              <a:rPr lang="en-US" sz="1500" i="1" dirty="0" err="1" smtClean="0">
                <a:latin typeface="Cambria" panose="02040503050406030204" charset="0"/>
                <a:cs typeface="Cambria" panose="02040503050406030204" charset="0"/>
              </a:rPr>
              <a:t>páramo</a:t>
            </a:r>
            <a:r>
              <a:rPr lang="en-US" sz="1500" dirty="0" smtClean="0">
                <a:latin typeface="Cambria" panose="02040503050406030204" charset="0"/>
                <a:cs typeface="Cambria" panose="02040503050406030204" charset="0"/>
              </a:rPr>
              <a:t> areas has been officially recognized (in most areas the mining continues, and the negotiations have been suspended).</a:t>
            </a:r>
            <a:endParaRPr lang="en-US" sz="1500" dirty="0" smtClean="0">
              <a:latin typeface="Cambria" panose="02040503050406030204" charset="0"/>
              <a:cs typeface="Cambria" panose="02040503050406030204" charset="0"/>
            </a:endParaRPr>
          </a:p>
          <a:p>
            <a:pPr algn="just">
              <a:buFont typeface="Arial" panose="020B0604020202020204" pitchFamily="34" charset="0"/>
              <a:buChar char="•"/>
            </a:pPr>
            <a:endParaRPr lang="en-US" sz="1500" dirty="0" smtClean="0">
              <a:latin typeface="Cambria" panose="02040503050406030204" charset="0"/>
              <a:cs typeface="Cambria" panose="02040503050406030204" charset="0"/>
            </a:endParaRPr>
          </a:p>
          <a:p>
            <a:pPr algn="just">
              <a:buFont typeface="Arial" panose="020B0604020202020204" pitchFamily="34" charset="0"/>
              <a:buChar char="•"/>
            </a:pPr>
            <a:r>
              <a:rPr lang="en-US" sz="1500" dirty="0" smtClean="0">
                <a:latin typeface="Cambria" panose="02040503050406030204" charset="0"/>
                <a:cs typeface="Cambria" panose="02040503050406030204" charset="0"/>
              </a:rPr>
              <a:t> Mercury usage in gold and silver mining causes serious water contamination (south east of Cauca is referred to as “la </a:t>
            </a:r>
            <a:r>
              <a:rPr lang="en-US" sz="1500" dirty="0" err="1" smtClean="0">
                <a:latin typeface="Cambria" panose="02040503050406030204" charset="0"/>
                <a:cs typeface="Cambria" panose="02040503050406030204" charset="0"/>
              </a:rPr>
              <a:t>estrella</a:t>
            </a:r>
            <a:r>
              <a:rPr lang="en-US" sz="1500" dirty="0" smtClean="0">
                <a:latin typeface="Cambria" panose="02040503050406030204" charset="0"/>
                <a:cs typeface="Cambria" panose="02040503050406030204" charset="0"/>
              </a:rPr>
              <a:t> fluvial”- vast areas and many indigenous communities are directly supplied with water coming from the contaminated areas).</a:t>
            </a:r>
            <a:r>
              <a:rPr lang="en-US" sz="1500" i="1" dirty="0" smtClean="0">
                <a:latin typeface="Cambria" panose="02040503050406030204" charset="0"/>
                <a:cs typeface="Cambria" panose="02040503050406030204" charset="0"/>
              </a:rPr>
              <a:t> </a:t>
            </a:r>
            <a:r>
              <a:rPr lang="en-US" sz="1500" dirty="0" smtClean="0">
                <a:latin typeface="Cambria" panose="02040503050406030204" charset="0"/>
                <a:cs typeface="Cambria" panose="02040503050406030204" charset="0"/>
              </a:rPr>
              <a:t>  </a:t>
            </a:r>
            <a:endParaRPr lang="en-US" sz="1500" dirty="0" smtClean="0">
              <a:latin typeface="Cambria" panose="02040503050406030204" charset="0"/>
              <a:cs typeface="Cambria" panose="02040503050406030204" charset="0"/>
            </a:endParaRPr>
          </a:p>
          <a:p>
            <a:pPr algn="just">
              <a:buFont typeface="Arial" panose="020B0604020202020204" pitchFamily="34" charset="0"/>
              <a:buChar char="•"/>
            </a:pPr>
            <a:endParaRPr lang="en-US" sz="1500" dirty="0" smtClean="0">
              <a:latin typeface="Cambria" panose="02040503050406030204" charset="0"/>
              <a:cs typeface="Cambria" panose="02040503050406030204" charset="0"/>
            </a:endParaRPr>
          </a:p>
          <a:p>
            <a:pPr algn="just">
              <a:buFont typeface="Arial" panose="020B0604020202020204" pitchFamily="34" charset="0"/>
              <a:buChar char="•"/>
            </a:pPr>
            <a:r>
              <a:rPr lang="en-US" sz="1500" dirty="0" smtClean="0">
                <a:latin typeface="Cambria" panose="02040503050406030204" charset="0"/>
                <a:cs typeface="Cambria" panose="02040503050406030204" charset="0"/>
              </a:rPr>
              <a:t> </a:t>
            </a:r>
            <a:r>
              <a:rPr lang="en-US" sz="1500" dirty="0" err="1" smtClean="0">
                <a:latin typeface="Cambria" panose="02040503050406030204" charset="0"/>
                <a:cs typeface="Cambria" panose="02040503050406030204" charset="0"/>
              </a:rPr>
              <a:t>Sulphur</a:t>
            </a:r>
            <a:r>
              <a:rPr lang="en-US" sz="1500" dirty="0" smtClean="0">
                <a:latin typeface="Cambria" panose="02040503050406030204" charset="0"/>
                <a:cs typeface="Cambria" panose="02040503050406030204" charset="0"/>
              </a:rPr>
              <a:t> mining continues in the </a:t>
            </a:r>
            <a:r>
              <a:rPr lang="en-US" sz="1500" dirty="0" err="1" smtClean="0">
                <a:latin typeface="Cambria" panose="02040503050406030204" charset="0"/>
                <a:cs typeface="Cambria" panose="02040503050406030204" charset="0"/>
              </a:rPr>
              <a:t>Puracé</a:t>
            </a:r>
            <a:r>
              <a:rPr lang="en-US" sz="1500" dirty="0" smtClean="0">
                <a:latin typeface="Cambria" panose="02040503050406030204" charset="0"/>
                <a:cs typeface="Cambria" panose="02040503050406030204" charset="0"/>
              </a:rPr>
              <a:t> National Park (dangerous seasonal rains).</a:t>
            </a:r>
            <a:endParaRPr lang="en-US" sz="1500" dirty="0" smtClean="0">
              <a:latin typeface="Cambria" panose="02040503050406030204" charset="0"/>
              <a:cs typeface="Cambria" panose="02040503050406030204" charset="0"/>
            </a:endParaRPr>
          </a:p>
          <a:p>
            <a:pPr algn="just">
              <a:buFont typeface="Arial" panose="020B0604020202020204" pitchFamily="34" charset="0"/>
              <a:buChar char="•"/>
            </a:pPr>
            <a:endParaRPr lang="en-US" sz="1500" dirty="0" smtClean="0">
              <a:latin typeface="Cambria" panose="02040503050406030204" charset="0"/>
              <a:cs typeface="Cambria" panose="02040503050406030204" charset="0"/>
            </a:endParaRPr>
          </a:p>
          <a:p>
            <a:pPr algn="just">
              <a:buFont typeface="Arial" panose="020B0604020202020204" pitchFamily="34" charset="0"/>
              <a:buChar char="•"/>
            </a:pPr>
            <a:r>
              <a:rPr lang="en-US" sz="1500" dirty="0" smtClean="0">
                <a:latin typeface="Cambria" panose="02040503050406030204" charset="0"/>
                <a:cs typeface="Cambria" panose="02040503050406030204" charset="0"/>
              </a:rPr>
              <a:t> High landslide risk- deforestation and climatic changes (</a:t>
            </a:r>
            <a:r>
              <a:rPr lang="en-US" sz="1500" dirty="0" err="1" smtClean="0">
                <a:latin typeface="Cambria" panose="02040503050406030204" charset="0"/>
                <a:cs typeface="Cambria" panose="02040503050406030204" charset="0"/>
              </a:rPr>
              <a:t>Misak</a:t>
            </a:r>
            <a:r>
              <a:rPr lang="cs-CZ" sz="1500" dirty="0" smtClean="0">
                <a:latin typeface="Cambria" panose="02040503050406030204" charset="0"/>
                <a:cs typeface="Cambria" panose="02040503050406030204" charset="0"/>
              </a:rPr>
              <a:t> </a:t>
            </a:r>
            <a:r>
              <a:rPr lang="en-US" sz="1500" dirty="0" smtClean="0">
                <a:latin typeface="Cambria" panose="02040503050406030204" charset="0"/>
                <a:cs typeface="Cambria" panose="02040503050406030204" charset="0"/>
              </a:rPr>
              <a:t>- “modern” mythological story about how </a:t>
            </a:r>
            <a:r>
              <a:rPr lang="en-US" sz="1500" dirty="0" err="1" smtClean="0">
                <a:latin typeface="Cambria" panose="02040503050406030204" charset="0"/>
                <a:cs typeface="Cambria" panose="02040503050406030204" charset="0"/>
              </a:rPr>
              <a:t>Srekollimisak`s</a:t>
            </a:r>
            <a:r>
              <a:rPr lang="en-US" sz="1500" dirty="0" smtClean="0">
                <a:latin typeface="Cambria" panose="02040503050406030204" charset="0"/>
                <a:cs typeface="Cambria" panose="02040503050406030204" charset="0"/>
              </a:rPr>
              <a:t> (Spirit of Rain) house was burnt and how he left </a:t>
            </a:r>
            <a:r>
              <a:rPr lang="en-US" sz="1500" i="1" dirty="0" err="1" smtClean="0">
                <a:latin typeface="Cambria" panose="02040503050406030204" charset="0"/>
                <a:cs typeface="Cambria" panose="02040503050406030204" charset="0"/>
              </a:rPr>
              <a:t>páramos</a:t>
            </a:r>
            <a:r>
              <a:rPr lang="en-US" sz="1500" dirty="0" smtClean="0">
                <a:latin typeface="Cambria" panose="02040503050406030204" charset="0"/>
                <a:cs typeface="Cambria" panose="02040503050406030204" charset="0"/>
              </a:rPr>
              <a:t>)</a:t>
            </a:r>
            <a:r>
              <a:rPr lang="cs-CZ" sz="1500" dirty="0" smtClean="0">
                <a:latin typeface="Cambria" panose="02040503050406030204" charset="0"/>
                <a:cs typeface="Cambria" panose="02040503050406030204" charset="0"/>
              </a:rPr>
              <a:t> </a:t>
            </a:r>
            <a:r>
              <a:rPr lang="en-US" sz="1500" dirty="0" smtClean="0">
                <a:latin typeface="Cambria" panose="02040503050406030204" charset="0"/>
                <a:cs typeface="Cambria" panose="02040503050406030204" charset="0"/>
              </a:rPr>
              <a:t>- explanation of the fact that dry seasons are getting longer and the water supplies are decreasing. </a:t>
            </a:r>
            <a:endParaRPr lang="en-US" sz="1500" dirty="0" smtClean="0">
              <a:latin typeface="Cambria" panose="02040503050406030204" charset="0"/>
              <a:cs typeface="Cambria" panose="02040503050406030204" charset="0"/>
            </a:endParaRPr>
          </a:p>
          <a:p>
            <a:pPr>
              <a:buFont typeface="Arial" panose="020B0604020202020204" pitchFamily="34" charset="0"/>
              <a:buChar char="•"/>
            </a:pPr>
            <a:endParaRPr lang="en-US" sz="1500" dirty="0" smtClean="0">
              <a:latin typeface="Bookman Old Style" pitchFamily="18" charset="0"/>
            </a:endParaRPr>
          </a:p>
          <a:p>
            <a:endParaRPr lang="en-US" dirty="0" smtClean="0">
              <a:latin typeface="Bookman Old Style" pitchFamily="18" charset="0"/>
            </a:endParaRPr>
          </a:p>
          <a:p>
            <a:r>
              <a:rPr lang="en-US" dirty="0" smtClean="0">
                <a:latin typeface="Bookman Old Style" pitchFamily="18" charset="0"/>
              </a:rPr>
              <a:t>     </a:t>
            </a:r>
            <a:endParaRPr lang="en-US" dirty="0" smtClean="0">
              <a:latin typeface="Bookman Old Style" pitchFamily="18" charset="0"/>
            </a:endParaRPr>
          </a:p>
          <a:p>
            <a:endParaRPr lang="en-US" dirty="0" smtClean="0">
              <a:latin typeface="Bookman Old Style" pitchFamily="18" charset="0"/>
            </a:endParaRPr>
          </a:p>
          <a:p>
            <a:endParaRPr lang="en-US" dirty="0" smtClean="0">
              <a:latin typeface="Bookman Old Style" pitchFamily="18" charset="0"/>
            </a:endParaRPr>
          </a:p>
        </p:txBody>
      </p:sp>
      <p:sp>
        <p:nvSpPr>
          <p:cNvPr id="6" name="TextovéPole 5"/>
          <p:cNvSpPr txBox="1"/>
          <p:nvPr/>
        </p:nvSpPr>
        <p:spPr>
          <a:xfrm>
            <a:off x="4343400" y="2590800"/>
            <a:ext cx="4800600" cy="307777"/>
          </a:xfrm>
          <a:prstGeom prst="rect">
            <a:avLst/>
          </a:prstGeom>
          <a:noFill/>
        </p:spPr>
        <p:txBody>
          <a:bodyPr wrap="square" rtlCol="0">
            <a:spAutoFit/>
          </a:bodyPr>
          <a:lstStyle/>
          <a:p>
            <a:r>
              <a:rPr lang="en-US" sz="1400" dirty="0" smtClean="0">
                <a:latin typeface="Bookman Old Style" pitchFamily="18" charset="0"/>
              </a:rPr>
              <a:t>     </a:t>
            </a:r>
            <a:r>
              <a:rPr lang="en-US" sz="1400" dirty="0" err="1" smtClean="0">
                <a:latin typeface="Bookman Old Style" pitchFamily="18" charset="0"/>
              </a:rPr>
              <a:t>Sulphur</a:t>
            </a:r>
            <a:r>
              <a:rPr lang="en-US" sz="1400" dirty="0" smtClean="0">
                <a:latin typeface="Bookman Old Style" pitchFamily="18" charset="0"/>
              </a:rPr>
              <a:t> mines in the </a:t>
            </a:r>
            <a:r>
              <a:rPr lang="en-US" sz="1400" dirty="0" err="1" smtClean="0">
                <a:latin typeface="Bookman Old Style" pitchFamily="18" charset="0"/>
              </a:rPr>
              <a:t>Puracé</a:t>
            </a:r>
            <a:r>
              <a:rPr lang="en-US" sz="1400" dirty="0" smtClean="0">
                <a:latin typeface="Bookman Old Style" pitchFamily="18" charset="0"/>
              </a:rPr>
              <a:t> National Park </a:t>
            </a:r>
            <a:endParaRPr lang="en-US" sz="1400" dirty="0">
              <a:latin typeface="Bookman Old Style"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age result for mapa politico del departamento del cauca colombia"/>
          <p:cNvPicPr/>
          <p:nvPr/>
        </p:nvPicPr>
        <p:blipFill>
          <a:blip r:embed="rId1" cstate="print"/>
          <a:srcRect/>
          <a:stretch>
            <a:fillRect/>
          </a:stretch>
        </p:blipFill>
        <p:spPr bwMode="auto">
          <a:xfrm>
            <a:off x="304800" y="609600"/>
            <a:ext cx="2971800" cy="2514600"/>
          </a:xfrm>
          <a:prstGeom prst="rect">
            <a:avLst/>
          </a:prstGeom>
          <a:noFill/>
          <a:ln w="9525">
            <a:noFill/>
            <a:miter lim="800000"/>
            <a:headEnd/>
            <a:tailEnd/>
          </a:ln>
        </p:spPr>
      </p:pic>
      <p:pic>
        <p:nvPicPr>
          <p:cNvPr id="1026" name="Picture 2" descr="Image result for resguardo kogi map sierra nevada"/>
          <p:cNvPicPr>
            <a:picLocks noChangeAspect="1" noChangeArrowheads="1"/>
          </p:cNvPicPr>
          <p:nvPr/>
        </p:nvPicPr>
        <p:blipFill>
          <a:blip r:embed="rId2"/>
          <a:srcRect/>
          <a:stretch>
            <a:fillRect/>
          </a:stretch>
        </p:blipFill>
        <p:spPr bwMode="auto">
          <a:xfrm>
            <a:off x="6553200" y="533400"/>
            <a:ext cx="2438400" cy="2597643"/>
          </a:xfrm>
          <a:prstGeom prst="rect">
            <a:avLst/>
          </a:prstGeom>
          <a:noFill/>
        </p:spPr>
      </p:pic>
      <p:pic>
        <p:nvPicPr>
          <p:cNvPr id="4" name="Obrázek 5" descr="Paez 2.jpg"/>
          <p:cNvPicPr/>
          <p:nvPr/>
        </p:nvPicPr>
        <p:blipFill>
          <a:blip r:embed="rId3"/>
          <a:stretch>
            <a:fillRect/>
          </a:stretch>
        </p:blipFill>
        <p:spPr>
          <a:xfrm>
            <a:off x="3657600" y="609600"/>
            <a:ext cx="2438400" cy="2400300"/>
          </a:xfrm>
          <a:prstGeom prst="rect">
            <a:avLst/>
          </a:prstGeom>
        </p:spPr>
      </p:pic>
      <p:sp>
        <p:nvSpPr>
          <p:cNvPr id="5" name="TextovéPole 4"/>
          <p:cNvSpPr txBox="1"/>
          <p:nvPr/>
        </p:nvSpPr>
        <p:spPr>
          <a:xfrm>
            <a:off x="381000" y="152400"/>
            <a:ext cx="2971800" cy="369332"/>
          </a:xfrm>
          <a:prstGeom prst="rect">
            <a:avLst/>
          </a:prstGeom>
          <a:noFill/>
        </p:spPr>
        <p:txBody>
          <a:bodyPr wrap="square" rtlCol="0">
            <a:spAutoFit/>
          </a:bodyPr>
          <a:lstStyle/>
          <a:p>
            <a:r>
              <a:rPr lang="en-US" dirty="0" err="1" smtClean="0">
                <a:latin typeface="Bookman Old Style" pitchFamily="18" charset="0"/>
              </a:rPr>
              <a:t>Misak</a:t>
            </a:r>
            <a:r>
              <a:rPr lang="en-US" dirty="0" smtClean="0">
                <a:latin typeface="Bookman Old Style" pitchFamily="18" charset="0"/>
              </a:rPr>
              <a:t> (</a:t>
            </a:r>
            <a:r>
              <a:rPr lang="en-US" dirty="0" err="1" smtClean="0">
                <a:latin typeface="Bookman Old Style" pitchFamily="18" charset="0"/>
              </a:rPr>
              <a:t>Guambianos</a:t>
            </a:r>
            <a:r>
              <a:rPr lang="en-US" dirty="0" smtClean="0">
                <a:latin typeface="Bookman Old Style" pitchFamily="18" charset="0"/>
              </a:rPr>
              <a:t>)</a:t>
            </a:r>
            <a:endParaRPr lang="en-US" dirty="0">
              <a:latin typeface="Bookman Old Style" pitchFamily="18" charset="0"/>
            </a:endParaRPr>
          </a:p>
        </p:txBody>
      </p:sp>
      <p:sp>
        <p:nvSpPr>
          <p:cNvPr id="6" name="TextovéPole 5"/>
          <p:cNvSpPr txBox="1"/>
          <p:nvPr/>
        </p:nvSpPr>
        <p:spPr>
          <a:xfrm>
            <a:off x="3505200" y="152400"/>
            <a:ext cx="2819400" cy="369332"/>
          </a:xfrm>
          <a:prstGeom prst="rect">
            <a:avLst/>
          </a:prstGeom>
          <a:noFill/>
        </p:spPr>
        <p:txBody>
          <a:bodyPr wrap="square" rtlCol="0">
            <a:spAutoFit/>
          </a:bodyPr>
          <a:lstStyle/>
          <a:p>
            <a:r>
              <a:rPr lang="en-US" dirty="0" err="1" smtClean="0">
                <a:latin typeface="Bookman Old Style" pitchFamily="18" charset="0"/>
              </a:rPr>
              <a:t>Nasa</a:t>
            </a:r>
            <a:r>
              <a:rPr lang="en-US" dirty="0" smtClean="0">
                <a:latin typeface="Bookman Old Style" pitchFamily="18" charset="0"/>
              </a:rPr>
              <a:t> (</a:t>
            </a:r>
            <a:r>
              <a:rPr lang="en-US" dirty="0" err="1" smtClean="0">
                <a:latin typeface="Bookman Old Style" pitchFamily="18" charset="0"/>
              </a:rPr>
              <a:t>Paéz</a:t>
            </a:r>
            <a:r>
              <a:rPr lang="en-US" dirty="0" smtClean="0">
                <a:latin typeface="Bookman Old Style" pitchFamily="18" charset="0"/>
              </a:rPr>
              <a:t>)</a:t>
            </a:r>
            <a:endParaRPr lang="en-US" dirty="0">
              <a:latin typeface="Bookman Old Style" pitchFamily="18" charset="0"/>
            </a:endParaRPr>
          </a:p>
        </p:txBody>
      </p:sp>
      <p:sp>
        <p:nvSpPr>
          <p:cNvPr id="7" name="TextovéPole 6"/>
          <p:cNvSpPr txBox="1"/>
          <p:nvPr/>
        </p:nvSpPr>
        <p:spPr>
          <a:xfrm>
            <a:off x="5638800" y="152400"/>
            <a:ext cx="3352800" cy="369332"/>
          </a:xfrm>
          <a:prstGeom prst="rect">
            <a:avLst/>
          </a:prstGeom>
          <a:noFill/>
        </p:spPr>
        <p:txBody>
          <a:bodyPr wrap="square" rtlCol="0">
            <a:spAutoFit/>
          </a:bodyPr>
          <a:lstStyle/>
          <a:p>
            <a:r>
              <a:rPr lang="en-US" dirty="0" smtClean="0">
                <a:latin typeface="Bookman Old Style" pitchFamily="18" charset="0"/>
              </a:rPr>
              <a:t>     </a:t>
            </a:r>
            <a:r>
              <a:rPr lang="en-US" dirty="0" err="1" smtClean="0">
                <a:latin typeface="Bookman Old Style" pitchFamily="18" charset="0"/>
              </a:rPr>
              <a:t>Kogi</a:t>
            </a:r>
            <a:r>
              <a:rPr lang="en-US" dirty="0" smtClean="0">
                <a:latin typeface="Bookman Old Style" pitchFamily="18" charset="0"/>
              </a:rPr>
              <a:t> (</a:t>
            </a:r>
            <a:r>
              <a:rPr lang="en-US" dirty="0" err="1" smtClean="0">
                <a:latin typeface="Bookman Old Style" pitchFamily="18" charset="0"/>
              </a:rPr>
              <a:t>Kággaba</a:t>
            </a:r>
            <a:r>
              <a:rPr lang="en-US" dirty="0" smtClean="0">
                <a:latin typeface="Bookman Old Style" pitchFamily="18" charset="0"/>
              </a:rPr>
              <a:t>) (“jaguar”)</a:t>
            </a:r>
            <a:endParaRPr lang="en-US" dirty="0">
              <a:latin typeface="Bookman Old Style" pitchFamily="18" charset="0"/>
            </a:endParaRPr>
          </a:p>
        </p:txBody>
      </p:sp>
      <p:sp>
        <p:nvSpPr>
          <p:cNvPr id="8" name="TextovéPole 7"/>
          <p:cNvSpPr txBox="1"/>
          <p:nvPr/>
        </p:nvSpPr>
        <p:spPr>
          <a:xfrm>
            <a:off x="228600" y="3048000"/>
            <a:ext cx="2895600" cy="2031325"/>
          </a:xfrm>
          <a:prstGeom prst="rect">
            <a:avLst/>
          </a:prstGeom>
          <a:noFill/>
        </p:spPr>
        <p:txBody>
          <a:bodyPr wrap="square" rtlCol="0">
            <a:spAutoFit/>
          </a:bodyPr>
          <a:lstStyle/>
          <a:p>
            <a:r>
              <a:rPr lang="en-US" dirty="0" smtClean="0">
                <a:latin typeface="Book Antiqua" pitchFamily="18" charset="0"/>
              </a:rPr>
              <a:t>Regions: Cauca</a:t>
            </a:r>
            <a:endParaRPr lang="en-US" dirty="0" smtClean="0">
              <a:latin typeface="Book Antiqua" pitchFamily="18" charset="0"/>
            </a:endParaRPr>
          </a:p>
          <a:p>
            <a:r>
              <a:rPr lang="en-US" dirty="0" smtClean="0">
                <a:latin typeface="Book Antiqua" pitchFamily="18" charset="0"/>
              </a:rPr>
              <a:t>Population: </a:t>
            </a:r>
            <a:r>
              <a:rPr lang="en-US" dirty="0" err="1" smtClean="0">
                <a:latin typeface="Book Antiqua" pitchFamily="18" charset="0"/>
              </a:rPr>
              <a:t>cca</a:t>
            </a:r>
            <a:r>
              <a:rPr lang="en-US" dirty="0" smtClean="0">
                <a:latin typeface="Book Antiqua" pitchFamily="18" charset="0"/>
              </a:rPr>
              <a:t>. 20 000 Language: </a:t>
            </a:r>
            <a:r>
              <a:rPr lang="en-US" dirty="0" err="1" smtClean="0">
                <a:latin typeface="Book Antiqua" pitchFamily="18" charset="0"/>
              </a:rPr>
              <a:t>namuy</a:t>
            </a:r>
            <a:r>
              <a:rPr lang="en-US" dirty="0" smtClean="0">
                <a:latin typeface="Book Antiqua" pitchFamily="18" charset="0"/>
              </a:rPr>
              <a:t> </a:t>
            </a:r>
            <a:r>
              <a:rPr lang="en-US" dirty="0" err="1" smtClean="0">
                <a:latin typeface="Book Antiqua" pitchFamily="18" charset="0"/>
              </a:rPr>
              <a:t>wam</a:t>
            </a:r>
            <a:r>
              <a:rPr lang="en-US" dirty="0" smtClean="0">
                <a:latin typeface="Book Antiqua" pitchFamily="18" charset="0"/>
              </a:rPr>
              <a:t>                     (“our language”) or </a:t>
            </a:r>
            <a:r>
              <a:rPr lang="cs-CZ" dirty="0" err="1" smtClean="0">
                <a:latin typeface="Book Antiqua" pitchFamily="18" charset="0"/>
              </a:rPr>
              <a:t>N</a:t>
            </a:r>
            <a:r>
              <a:rPr lang="en-US" dirty="0" err="1" smtClean="0">
                <a:latin typeface="Book Antiqua" pitchFamily="18" charset="0"/>
              </a:rPr>
              <a:t>amtrik</a:t>
            </a:r>
            <a:r>
              <a:rPr lang="en-US" dirty="0" smtClean="0">
                <a:latin typeface="Book Antiqua" pitchFamily="18" charset="0"/>
              </a:rPr>
              <a:t> (</a:t>
            </a:r>
            <a:r>
              <a:rPr lang="en-US" dirty="0" err="1" smtClean="0">
                <a:latin typeface="Book Antiqua" pitchFamily="18" charset="0"/>
              </a:rPr>
              <a:t>Barbacoan</a:t>
            </a:r>
            <a:r>
              <a:rPr lang="en-US" dirty="0" smtClean="0">
                <a:latin typeface="Book Antiqua" pitchFamily="18" charset="0"/>
              </a:rPr>
              <a:t> family)</a:t>
            </a:r>
            <a:endParaRPr lang="en-US" dirty="0" smtClean="0">
              <a:latin typeface="Book Antiqua" pitchFamily="18" charset="0"/>
            </a:endParaRPr>
          </a:p>
          <a:p>
            <a:endParaRPr lang="en-US" dirty="0"/>
          </a:p>
        </p:txBody>
      </p:sp>
      <p:sp>
        <p:nvSpPr>
          <p:cNvPr id="9" name="TextovéPole 8"/>
          <p:cNvSpPr txBox="1"/>
          <p:nvPr/>
        </p:nvSpPr>
        <p:spPr>
          <a:xfrm>
            <a:off x="3429000" y="3124200"/>
            <a:ext cx="2819400" cy="1754326"/>
          </a:xfrm>
          <a:prstGeom prst="rect">
            <a:avLst/>
          </a:prstGeom>
          <a:noFill/>
        </p:spPr>
        <p:txBody>
          <a:bodyPr wrap="square" rtlCol="0">
            <a:spAutoFit/>
          </a:bodyPr>
          <a:lstStyle/>
          <a:p>
            <a:r>
              <a:rPr lang="en-US" dirty="0" smtClean="0">
                <a:latin typeface="Book Antiqua" pitchFamily="18" charset="0"/>
              </a:rPr>
              <a:t>Regions: Cauca, Valle del Cauca, Putumayo, Tolima, Huila, Meta…</a:t>
            </a:r>
            <a:r>
              <a:rPr lang="es-ES" dirty="0"/>
              <a:t> </a:t>
            </a:r>
            <a:endParaRPr lang="es-ES" dirty="0" smtClean="0"/>
          </a:p>
          <a:p>
            <a:r>
              <a:rPr lang="es-ES" dirty="0" smtClean="0">
                <a:latin typeface="Bookman Old Style" pitchFamily="18" charset="0"/>
              </a:rPr>
              <a:t>Population: cca. </a:t>
            </a:r>
            <a:r>
              <a:rPr lang="en-US" dirty="0" smtClean="0">
                <a:latin typeface="Book Antiqua" pitchFamily="18" charset="0"/>
              </a:rPr>
              <a:t>186 000</a:t>
            </a:r>
            <a:endParaRPr lang="en-US" dirty="0">
              <a:latin typeface="Bookman Old Style" pitchFamily="18" charset="0"/>
            </a:endParaRPr>
          </a:p>
          <a:p>
            <a:r>
              <a:rPr lang="en-US" dirty="0">
                <a:latin typeface="Book Antiqua" pitchFamily="18" charset="0"/>
              </a:rPr>
              <a:t>L</a:t>
            </a:r>
            <a:r>
              <a:rPr lang="en-US" dirty="0" smtClean="0">
                <a:latin typeface="Book Antiqua" pitchFamily="18" charset="0"/>
              </a:rPr>
              <a:t>anguage </a:t>
            </a:r>
            <a:r>
              <a:rPr lang="cs-CZ" dirty="0" err="1" smtClean="0">
                <a:latin typeface="Book Antiqua" pitchFamily="18" charset="0"/>
              </a:rPr>
              <a:t>N</a:t>
            </a:r>
            <a:r>
              <a:rPr lang="en-US" dirty="0" err="1" smtClean="0">
                <a:latin typeface="Book Antiqua" pitchFamily="18" charset="0"/>
              </a:rPr>
              <a:t>asa</a:t>
            </a:r>
            <a:r>
              <a:rPr lang="en-US" dirty="0" smtClean="0">
                <a:latin typeface="Book Antiqua" pitchFamily="18" charset="0"/>
              </a:rPr>
              <a:t> </a:t>
            </a:r>
            <a:r>
              <a:rPr lang="cs-CZ" dirty="0" err="1" smtClean="0">
                <a:latin typeface="Book Antiqua" pitchFamily="18" charset="0"/>
              </a:rPr>
              <a:t>Y</a:t>
            </a:r>
            <a:r>
              <a:rPr lang="en-US" dirty="0" err="1" smtClean="0">
                <a:latin typeface="Book Antiqua" pitchFamily="18" charset="0"/>
              </a:rPr>
              <a:t>uwe</a:t>
            </a:r>
            <a:r>
              <a:rPr lang="en-US" dirty="0" smtClean="0">
                <a:latin typeface="Book Antiqua" pitchFamily="18" charset="0"/>
              </a:rPr>
              <a:t> (isolated language)</a:t>
            </a:r>
            <a:endParaRPr lang="en-US" dirty="0"/>
          </a:p>
        </p:txBody>
      </p:sp>
      <p:sp>
        <p:nvSpPr>
          <p:cNvPr id="10" name="TextovéPole 9"/>
          <p:cNvSpPr txBox="1"/>
          <p:nvPr/>
        </p:nvSpPr>
        <p:spPr>
          <a:xfrm>
            <a:off x="6172200" y="3124200"/>
            <a:ext cx="2971800" cy="2306955"/>
          </a:xfrm>
          <a:prstGeom prst="rect">
            <a:avLst/>
          </a:prstGeom>
          <a:noFill/>
        </p:spPr>
        <p:txBody>
          <a:bodyPr wrap="square" rtlCol="0">
            <a:spAutoFit/>
          </a:bodyPr>
          <a:lstStyle/>
          <a:p>
            <a:r>
              <a:rPr lang="en-US" dirty="0" smtClean="0">
                <a:latin typeface="Bookman Old Style" pitchFamily="18" charset="0"/>
              </a:rPr>
              <a:t>Regions: Magdalena, Cesar, La Guajira</a:t>
            </a:r>
            <a:endParaRPr lang="en-US" dirty="0" smtClean="0">
              <a:latin typeface="Bookman Old Style" pitchFamily="18" charset="0"/>
            </a:endParaRPr>
          </a:p>
          <a:p>
            <a:r>
              <a:rPr lang="en-US" dirty="0" smtClean="0">
                <a:latin typeface="Bookman Old Style" pitchFamily="18" charset="0"/>
              </a:rPr>
              <a:t>Population: </a:t>
            </a:r>
            <a:r>
              <a:rPr lang="cs-CZ" altLang="en-US" dirty="0" smtClean="0">
                <a:latin typeface="Bookman Old Style" pitchFamily="18" charset="0"/>
              </a:rPr>
              <a:t>      </a:t>
            </a:r>
            <a:r>
              <a:rPr lang="en-US" dirty="0" err="1" smtClean="0">
                <a:latin typeface="Bookman Old Style" pitchFamily="18" charset="0"/>
              </a:rPr>
              <a:t>cca</a:t>
            </a:r>
            <a:r>
              <a:rPr lang="en-US" dirty="0" smtClean="0">
                <a:latin typeface="Bookman Old Style" pitchFamily="18" charset="0"/>
              </a:rPr>
              <a:t>. 10 000</a:t>
            </a:r>
            <a:endParaRPr lang="en-US" dirty="0" smtClean="0">
              <a:latin typeface="Bookman Old Style" pitchFamily="18" charset="0"/>
            </a:endParaRPr>
          </a:p>
          <a:p>
            <a:r>
              <a:rPr lang="en-US" dirty="0" smtClean="0">
                <a:latin typeface="Bookman Old Style" pitchFamily="18" charset="0"/>
              </a:rPr>
              <a:t>Language </a:t>
            </a:r>
            <a:r>
              <a:rPr lang="cs-CZ" dirty="0" err="1" smtClean="0">
                <a:latin typeface="Bookman Old Style" pitchFamily="18" charset="0"/>
              </a:rPr>
              <a:t>K</a:t>
            </a:r>
            <a:r>
              <a:rPr lang="en-US" dirty="0" err="1" smtClean="0">
                <a:latin typeface="Bookman Old Style" pitchFamily="18" charset="0"/>
              </a:rPr>
              <a:t>ogian</a:t>
            </a:r>
            <a:r>
              <a:rPr lang="en-US" dirty="0" smtClean="0">
                <a:latin typeface="Bookman Old Style" pitchFamily="18" charset="0"/>
              </a:rPr>
              <a:t> (</a:t>
            </a:r>
            <a:r>
              <a:rPr lang="en-US" dirty="0" err="1" smtClean="0">
                <a:latin typeface="Bookman Old Style" pitchFamily="18" charset="0"/>
              </a:rPr>
              <a:t>Chibcha</a:t>
            </a:r>
            <a:r>
              <a:rPr lang="en-US" dirty="0" smtClean="0">
                <a:latin typeface="Bookman Old Style" pitchFamily="18" charset="0"/>
              </a:rPr>
              <a:t> family) </a:t>
            </a:r>
            <a:endParaRPr lang="en-US" dirty="0" smtClean="0">
              <a:latin typeface="Bookman Old Style" pitchFamily="18" charset="0"/>
            </a:endParaRPr>
          </a:p>
          <a:p>
            <a:endParaRPr lang="en-US" dirty="0" smtClean="0">
              <a:latin typeface="Bookman Old Style" pitchFamily="18" charset="0"/>
            </a:endParaRPr>
          </a:p>
          <a:p>
            <a:endParaRPr lang="en-US" dirty="0">
              <a:latin typeface="Bookman Old Style" pitchFamily="18" charset="0"/>
            </a:endParaRPr>
          </a:p>
        </p:txBody>
      </p:sp>
      <p:pic>
        <p:nvPicPr>
          <p:cNvPr id="11" name="Obrázek 10" descr="nina-misak.jpg"/>
          <p:cNvPicPr>
            <a:picLocks noChangeAspect="1"/>
          </p:cNvPicPr>
          <p:nvPr/>
        </p:nvPicPr>
        <p:blipFill>
          <a:blip r:embed="rId4"/>
          <a:stretch>
            <a:fillRect/>
          </a:stretch>
        </p:blipFill>
        <p:spPr>
          <a:xfrm>
            <a:off x="228600" y="4800599"/>
            <a:ext cx="2819400" cy="1881949"/>
          </a:xfrm>
          <a:prstGeom prst="rect">
            <a:avLst/>
          </a:prstGeom>
        </p:spPr>
      </p:pic>
      <p:pic>
        <p:nvPicPr>
          <p:cNvPr id="12" name="Obrázek 11" descr="Antonio-Briceno-–-Gods-of-America.jpg"/>
          <p:cNvPicPr>
            <a:picLocks noChangeAspect="1"/>
          </p:cNvPicPr>
          <p:nvPr/>
        </p:nvPicPr>
        <p:blipFill>
          <a:blip r:embed="rId5" cstate="print"/>
          <a:stretch>
            <a:fillRect/>
          </a:stretch>
        </p:blipFill>
        <p:spPr>
          <a:xfrm>
            <a:off x="6299200" y="4572000"/>
            <a:ext cx="2844800" cy="2133600"/>
          </a:xfrm>
          <a:prstGeom prst="rect">
            <a:avLst/>
          </a:prstGeom>
        </p:spPr>
      </p:pic>
      <p:pic>
        <p:nvPicPr>
          <p:cNvPr id="1028" name="Picture 4" descr="Image result for paez people"/>
          <p:cNvPicPr>
            <a:picLocks noChangeAspect="1" noChangeArrowheads="1"/>
          </p:cNvPicPr>
          <p:nvPr/>
        </p:nvPicPr>
        <p:blipFill>
          <a:blip r:embed="rId6"/>
          <a:srcRect/>
          <a:stretch>
            <a:fillRect/>
          </a:stretch>
        </p:blipFill>
        <p:spPr bwMode="auto">
          <a:xfrm>
            <a:off x="3886200" y="4876800"/>
            <a:ext cx="1524000" cy="190804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44000"/>
            <a:lum/>
          </a:blip>
          <a:srcRect/>
          <a:stretch>
            <a:fillRect l="-12000" r="-12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1143000" y="304800"/>
            <a:ext cx="6477000" cy="369332"/>
          </a:xfrm>
          <a:prstGeom prst="rect">
            <a:avLst/>
          </a:prstGeom>
          <a:noFill/>
        </p:spPr>
        <p:txBody>
          <a:bodyPr wrap="square" rtlCol="0">
            <a:spAutoFit/>
          </a:bodyPr>
          <a:lstStyle/>
          <a:p>
            <a:r>
              <a:rPr lang="en-US" dirty="0" smtClean="0">
                <a:latin typeface="Bookman Old Style" pitchFamily="18" charset="0"/>
              </a:rPr>
              <a:t>THE END OF THE UNIVERSE</a:t>
            </a:r>
            <a:endParaRPr lang="en-US" dirty="0">
              <a:latin typeface="Bookman Old Style" pitchFamily="18" charset="0"/>
            </a:endParaRPr>
          </a:p>
        </p:txBody>
      </p:sp>
      <p:sp>
        <p:nvSpPr>
          <p:cNvPr id="3" name="TextovéPole 2"/>
          <p:cNvSpPr txBox="1"/>
          <p:nvPr/>
        </p:nvSpPr>
        <p:spPr>
          <a:xfrm>
            <a:off x="304800" y="762000"/>
            <a:ext cx="8458200" cy="3138170"/>
          </a:xfrm>
          <a:prstGeom prst="rect">
            <a:avLst/>
          </a:prstGeom>
          <a:noFill/>
        </p:spPr>
        <p:txBody>
          <a:bodyPr wrap="square" rtlCol="0">
            <a:spAutoFit/>
          </a:bodyPr>
          <a:lstStyle/>
          <a:p>
            <a:r>
              <a:rPr lang="en-US" i="1" dirty="0" smtClean="0">
                <a:latin typeface="Cambria" panose="02040503050406030204" charset="0"/>
                <a:cs typeface="Cambria" panose="02040503050406030204" charset="0"/>
              </a:rPr>
              <a:t>According to the mythologies of the selected indigenous tribes in Colombia, people are responsible for keeping the Universe in balance.</a:t>
            </a:r>
            <a:endParaRPr lang="en-US" i="1" dirty="0" smtClean="0">
              <a:latin typeface="Cambria" panose="02040503050406030204" charset="0"/>
              <a:cs typeface="Cambria" panose="02040503050406030204" charset="0"/>
            </a:endParaRPr>
          </a:p>
          <a:p>
            <a:endParaRPr lang="en-US" dirty="0" smtClean="0">
              <a:latin typeface="Cambria" panose="02040503050406030204" charset="0"/>
              <a:cs typeface="Cambria" panose="02040503050406030204" charset="0"/>
            </a:endParaRPr>
          </a:p>
          <a:p>
            <a:r>
              <a:rPr lang="en-US" dirty="0" smtClean="0">
                <a:latin typeface="Cambria" panose="02040503050406030204" charset="0"/>
                <a:cs typeface="Cambria" panose="02040503050406030204" charset="0"/>
              </a:rPr>
              <a:t>The end of the world, according to </a:t>
            </a:r>
            <a:r>
              <a:rPr lang="en-US" dirty="0" err="1" smtClean="0">
                <a:latin typeface="Cambria" panose="02040503050406030204" charset="0"/>
                <a:cs typeface="Cambria" panose="02040503050406030204" charset="0"/>
              </a:rPr>
              <a:t>U’Was</a:t>
            </a:r>
            <a:r>
              <a:rPr lang="en-US" dirty="0" smtClean="0">
                <a:latin typeface="Cambria" panose="02040503050406030204" charset="0"/>
                <a:cs typeface="Cambria" panose="02040503050406030204" charset="0"/>
              </a:rPr>
              <a:t> (tribe living in Sierra Nevada del </a:t>
            </a:r>
            <a:r>
              <a:rPr lang="en-US" dirty="0" err="1" smtClean="0">
                <a:latin typeface="Cambria" panose="02040503050406030204" charset="0"/>
                <a:cs typeface="Cambria" panose="02040503050406030204" charset="0"/>
              </a:rPr>
              <a:t>Cocuy</a:t>
            </a:r>
            <a:r>
              <a:rPr lang="en-US" dirty="0" smtClean="0">
                <a:latin typeface="Cambria" panose="02040503050406030204" charset="0"/>
                <a:cs typeface="Cambria" panose="02040503050406030204" charset="0"/>
              </a:rPr>
              <a:t>), will be cause</a:t>
            </a:r>
            <a:r>
              <a:rPr lang="cs-CZ" dirty="0" smtClean="0">
                <a:latin typeface="Cambria" panose="02040503050406030204" charset="0"/>
                <a:cs typeface="Cambria" panose="02040503050406030204" charset="0"/>
              </a:rPr>
              <a:t>d</a:t>
            </a:r>
            <a:r>
              <a:rPr lang="en-US" dirty="0" smtClean="0">
                <a:latin typeface="Cambria" panose="02040503050406030204" charset="0"/>
                <a:cs typeface="Cambria" panose="02040503050406030204" charset="0"/>
              </a:rPr>
              <a:t> by </a:t>
            </a:r>
            <a:r>
              <a:rPr lang="cs-CZ" b="1" dirty="0" smtClean="0">
                <a:latin typeface="Cambria" panose="02040503050406030204" charset="0"/>
                <a:cs typeface="Cambria" panose="02040503050406030204" charset="0"/>
              </a:rPr>
              <a:t>a </a:t>
            </a:r>
            <a:r>
              <a:rPr lang="en-US" b="1" dirty="0" smtClean="0">
                <a:latin typeface="Cambria" panose="02040503050406030204" charset="0"/>
                <a:cs typeface="Cambria" panose="02040503050406030204" charset="0"/>
              </a:rPr>
              <a:t>severe imbalance </a:t>
            </a:r>
            <a:r>
              <a:rPr lang="en-US" dirty="0" smtClean="0">
                <a:latin typeface="Cambria" panose="02040503050406030204" charset="0"/>
                <a:cs typeface="Cambria" panose="02040503050406030204" charset="0"/>
              </a:rPr>
              <a:t>between the “world above” (associated with white </a:t>
            </a:r>
            <a:r>
              <a:rPr lang="en-US" dirty="0" err="1" smtClean="0">
                <a:latin typeface="Cambria" panose="02040503050406030204" charset="0"/>
                <a:cs typeface="Cambria" panose="02040503050406030204" charset="0"/>
              </a:rPr>
              <a:t>colour</a:t>
            </a:r>
            <a:r>
              <a:rPr lang="en-US" dirty="0" smtClean="0">
                <a:latin typeface="Cambria" panose="02040503050406030204" charset="0"/>
                <a:cs typeface="Cambria" panose="02040503050406030204" charset="0"/>
              </a:rPr>
              <a:t>) and the “world below” (red </a:t>
            </a:r>
            <a:r>
              <a:rPr lang="en-US" dirty="0" err="1" smtClean="0">
                <a:latin typeface="Cambria" panose="02040503050406030204" charset="0"/>
                <a:cs typeface="Cambria" panose="02040503050406030204" charset="0"/>
              </a:rPr>
              <a:t>colour</a:t>
            </a:r>
            <a:r>
              <a:rPr lang="en-US" dirty="0" smtClean="0">
                <a:latin typeface="Cambria" panose="02040503050406030204" charset="0"/>
                <a:cs typeface="Cambria" panose="02040503050406030204" charset="0"/>
              </a:rPr>
              <a:t>). The </a:t>
            </a:r>
            <a:r>
              <a:rPr lang="en-US" dirty="0" err="1" smtClean="0">
                <a:latin typeface="Cambria" panose="02040503050406030204" charset="0"/>
                <a:cs typeface="Cambria" panose="02040503050406030204" charset="0"/>
              </a:rPr>
              <a:t>colours</a:t>
            </a:r>
            <a:r>
              <a:rPr lang="en-US" dirty="0" smtClean="0">
                <a:latin typeface="Cambria" panose="02040503050406030204" charset="0"/>
                <a:cs typeface="Cambria" panose="02040503050406030204" charset="0"/>
              </a:rPr>
              <a:t> are now mixed gently in living beings (blue and yellow) who have to strive for equilibrium. Severe disturbances can cause that the red </a:t>
            </a:r>
            <a:r>
              <a:rPr lang="en-US" dirty="0" err="1" smtClean="0">
                <a:latin typeface="Cambria" panose="02040503050406030204" charset="0"/>
                <a:cs typeface="Cambria" panose="02040503050406030204" charset="0"/>
              </a:rPr>
              <a:t>colour</a:t>
            </a:r>
            <a:r>
              <a:rPr lang="en-US" dirty="0" smtClean="0">
                <a:latin typeface="Cambria" panose="02040503050406030204" charset="0"/>
                <a:cs typeface="Cambria" panose="02040503050406030204" charset="0"/>
              </a:rPr>
              <a:t> of the “world below” mix</a:t>
            </a:r>
            <a:r>
              <a:rPr lang="cs-CZ" dirty="0" smtClean="0">
                <a:latin typeface="Cambria" panose="02040503050406030204" charset="0"/>
                <a:cs typeface="Cambria" panose="02040503050406030204" charset="0"/>
              </a:rPr>
              <a:t>es</a:t>
            </a:r>
            <a:r>
              <a:rPr lang="en-US" dirty="0" smtClean="0">
                <a:latin typeface="Cambria" panose="02040503050406030204" charset="0"/>
                <a:cs typeface="Cambria" panose="02040503050406030204" charset="0"/>
              </a:rPr>
              <a:t> with the white </a:t>
            </a:r>
            <a:r>
              <a:rPr lang="en-US" dirty="0" err="1" smtClean="0">
                <a:latin typeface="Cambria" panose="02040503050406030204" charset="0"/>
                <a:cs typeface="Cambria" panose="02040503050406030204" charset="0"/>
              </a:rPr>
              <a:t>colour</a:t>
            </a:r>
            <a:r>
              <a:rPr lang="en-US" dirty="0" smtClean="0">
                <a:latin typeface="Cambria" panose="02040503050406030204" charset="0"/>
                <a:cs typeface="Cambria" panose="02040503050406030204" charset="0"/>
              </a:rPr>
              <a:t> of the “world above”</a:t>
            </a:r>
            <a:r>
              <a:rPr lang="cs-CZ" dirty="0" smtClean="0">
                <a:latin typeface="Cambria" panose="02040503050406030204" charset="0"/>
                <a:cs typeface="Cambria" panose="02040503050406030204" charset="0"/>
              </a:rPr>
              <a:t>.</a:t>
            </a:r>
            <a:r>
              <a:rPr lang="en-US" dirty="0" smtClean="0">
                <a:latin typeface="Cambria" panose="02040503050406030204" charset="0"/>
                <a:cs typeface="Cambria" panose="02040503050406030204" charset="0"/>
              </a:rPr>
              <a:t> </a:t>
            </a:r>
            <a:r>
              <a:rPr lang="cs-CZ" dirty="0" smtClean="0">
                <a:latin typeface="Cambria" panose="02040503050406030204" charset="0"/>
                <a:cs typeface="Cambria" panose="02040503050406030204" charset="0"/>
              </a:rPr>
              <a:t>T</a:t>
            </a:r>
            <a:r>
              <a:rPr lang="en-US" dirty="0" smtClean="0">
                <a:latin typeface="Cambria" panose="02040503050406030204" charset="0"/>
                <a:cs typeface="Cambria" panose="02040503050406030204" charset="0"/>
              </a:rPr>
              <a:t>his will ultimately</a:t>
            </a:r>
            <a:r>
              <a:rPr lang="cs-CZ"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 lead to the end of our Universe. </a:t>
            </a:r>
            <a:endParaRPr lang="en-US" dirty="0" smtClean="0">
              <a:latin typeface="Cambria" panose="02040503050406030204" charset="0"/>
              <a:cs typeface="Cambria" panose="02040503050406030204" charset="0"/>
            </a:endParaRPr>
          </a:p>
          <a:p>
            <a:endParaRPr lang="en-US" dirty="0" smtClean="0">
              <a:latin typeface="Bookman Old Style" pitchFamily="18" charset="0"/>
            </a:endParaRPr>
          </a:p>
          <a:p>
            <a:endParaRPr lang="en-US" dirty="0">
              <a:latin typeface="Bookman Old Style" pitchFamily="18" charset="0"/>
            </a:endParaRPr>
          </a:p>
        </p:txBody>
      </p:sp>
      <p:sp>
        <p:nvSpPr>
          <p:cNvPr id="4" name="TextovéPole 3"/>
          <p:cNvSpPr txBox="1"/>
          <p:nvPr/>
        </p:nvSpPr>
        <p:spPr>
          <a:xfrm>
            <a:off x="457200" y="3810000"/>
            <a:ext cx="4495800" cy="2491740"/>
          </a:xfrm>
          <a:prstGeom prst="rect">
            <a:avLst/>
          </a:prstGeom>
          <a:noFill/>
        </p:spPr>
        <p:txBody>
          <a:bodyPr wrap="square" rtlCol="0">
            <a:spAutoFit/>
          </a:bodyPr>
          <a:lstStyle/>
          <a:p>
            <a:pPr algn="just"/>
            <a:r>
              <a:rPr lang="en-US" dirty="0" err="1" smtClean="0">
                <a:latin typeface="Cambria" panose="02040503050406030204" charset="0"/>
                <a:cs typeface="Cambria" panose="02040503050406030204" charset="0"/>
              </a:rPr>
              <a:t>Kogi</a:t>
            </a:r>
            <a:r>
              <a:rPr lang="en-US" dirty="0" smtClean="0">
                <a:latin typeface="Cambria" panose="02040503050406030204" charset="0"/>
                <a:cs typeface="Cambria" panose="02040503050406030204" charset="0"/>
              </a:rPr>
              <a:t>: </a:t>
            </a:r>
            <a:r>
              <a:rPr lang="en-US" i="1" dirty="0" smtClean="0">
                <a:latin typeface="Cambria" panose="02040503050406030204" charset="0"/>
                <a:cs typeface="Cambria" panose="02040503050406030204" charset="0"/>
              </a:rPr>
              <a:t>“… Our father </a:t>
            </a:r>
            <a:r>
              <a:rPr lang="en-US" i="1" dirty="0" err="1" smtClean="0">
                <a:latin typeface="Cambria" panose="02040503050406030204" charset="0"/>
                <a:cs typeface="Cambria" panose="02040503050406030204" charset="0"/>
              </a:rPr>
              <a:t>Serankua</a:t>
            </a:r>
            <a:r>
              <a:rPr lang="en-US" i="1" dirty="0" smtClean="0">
                <a:latin typeface="Cambria" panose="02040503050406030204" charset="0"/>
                <a:cs typeface="Cambria" panose="02040503050406030204" charset="0"/>
              </a:rPr>
              <a:t> created the world, so there is peace. When will the world finish? If we act and think correctly, if we continue bringing the offerings, the world won`t come to </a:t>
            </a:r>
            <a:r>
              <a:rPr lang="cs-CZ" i="1" dirty="0" err="1" smtClean="0">
                <a:latin typeface="Cambria" panose="02040503050406030204" charset="0"/>
                <a:cs typeface="Cambria" panose="02040503050406030204" charset="0"/>
              </a:rPr>
              <a:t>an</a:t>
            </a:r>
            <a:r>
              <a:rPr lang="en-US" i="1" dirty="0" smtClean="0">
                <a:latin typeface="Cambria" panose="02040503050406030204" charset="0"/>
                <a:cs typeface="Cambria" panose="02040503050406030204" charset="0"/>
              </a:rPr>
              <a:t> end… That is why we are still taking care of the Sun, the Moon and the Earth… That is why we live. If we continue doing it, nothing will happen…”  </a:t>
            </a:r>
            <a:r>
              <a:rPr lang="en-US" dirty="0" smtClean="0">
                <a:latin typeface="Cambria" panose="02040503050406030204" charset="0"/>
                <a:cs typeface="Cambria" panose="02040503050406030204" charset="0"/>
              </a:rPr>
              <a:t> </a:t>
            </a:r>
            <a:r>
              <a:rPr lang="en-US" sz="1200" dirty="0" smtClean="0">
                <a:latin typeface="Cambria" panose="02040503050406030204" charset="0"/>
                <a:cs typeface="Cambria" panose="02040503050406030204" charset="0"/>
              </a:rPr>
              <a:t>(excerpts translated from </a:t>
            </a:r>
            <a:r>
              <a:rPr lang="en-US" sz="1200" dirty="0" err="1" smtClean="0">
                <a:latin typeface="Cambria" panose="02040503050406030204" charset="0"/>
                <a:cs typeface="Cambria" panose="02040503050406030204" charset="0"/>
              </a:rPr>
              <a:t>Ereira</a:t>
            </a:r>
            <a:r>
              <a:rPr lang="en-US" sz="1200" dirty="0" smtClean="0">
                <a:latin typeface="Cambria" panose="02040503050406030204" charset="0"/>
                <a:cs typeface="Cambria" panose="02040503050406030204" charset="0"/>
              </a:rPr>
              <a:t> 2004)</a:t>
            </a:r>
            <a:endParaRPr lang="en-US" i="1" dirty="0">
              <a:latin typeface="Cambria" panose="02040503050406030204" charset="0"/>
              <a:cs typeface="Cambria" panose="0204050305040603020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nvGraphicFramePr>
        <p:xfrm>
          <a:off x="152398" y="152400"/>
          <a:ext cx="8763004" cy="6729984"/>
        </p:xfrm>
        <a:graphic>
          <a:graphicData uri="http://schemas.openxmlformats.org/drawingml/2006/table">
            <a:tbl>
              <a:tblPr/>
              <a:tblGrid>
                <a:gridCol w="2190751"/>
                <a:gridCol w="2190751"/>
                <a:gridCol w="2190751"/>
                <a:gridCol w="2190751"/>
              </a:tblGrid>
              <a:tr h="564356">
                <a:tc>
                  <a:txBody>
                    <a:bodyPr/>
                    <a:lstStyle/>
                    <a:p>
                      <a:pPr marL="0" marR="0">
                        <a:lnSpc>
                          <a:spcPct val="115000"/>
                        </a:lnSpc>
                        <a:spcBef>
                          <a:spcPts val="0"/>
                        </a:spcBef>
                        <a:spcAft>
                          <a:spcPts val="0"/>
                        </a:spcAft>
                      </a:pPr>
                      <a:endParaRPr lang="en-GB" sz="1200" dirty="0">
                        <a:latin typeface="Times New Roman" panose="02020603050405020304"/>
                        <a:ea typeface="Calibri" panose="020F0502020204030204"/>
                        <a:cs typeface="Times New Roman" panose="02020603050405020304"/>
                      </a:endParaRPr>
                    </a:p>
                  </a:txBody>
                  <a:tcPr marL="45178" marR="45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b="1" dirty="0">
                          <a:latin typeface="Calibri" panose="020F0502020204030204"/>
                          <a:ea typeface="Calibri" panose="020F0502020204030204"/>
                          <a:cs typeface="Times New Roman" panose="02020603050405020304"/>
                        </a:rPr>
                        <a:t>The Land</a:t>
                      </a:r>
                      <a:r>
                        <a:rPr lang="en-GB" sz="1200" dirty="0">
                          <a:latin typeface="Calibri" panose="020F0502020204030204"/>
                          <a:ea typeface="Calibri" panose="020F0502020204030204"/>
                          <a:cs typeface="Times New Roman" panose="02020603050405020304"/>
                        </a:rPr>
                        <a:t>/</a:t>
                      </a:r>
                      <a:r>
                        <a:rPr lang="en-GB" sz="1200" b="1" dirty="0">
                          <a:latin typeface="Calibri" panose="020F0502020204030204"/>
                          <a:ea typeface="Calibri" panose="020F0502020204030204"/>
                          <a:cs typeface="Times New Roman" panose="02020603050405020304"/>
                        </a:rPr>
                        <a:t>The World</a:t>
                      </a:r>
                      <a:endParaRPr lang="en-US" sz="1200" dirty="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200" dirty="0">
                          <a:latin typeface="Calibri" panose="020F0502020204030204"/>
                          <a:ea typeface="Calibri" panose="020F0502020204030204"/>
                          <a:cs typeface="Times New Roman" panose="02020603050405020304"/>
                        </a:rPr>
                        <a:t>(Territory, </a:t>
                      </a:r>
                      <a:r>
                        <a:rPr lang="en-GB" sz="1200" dirty="0" err="1" smtClean="0">
                          <a:latin typeface="Calibri" panose="020F0502020204030204"/>
                          <a:ea typeface="Calibri" panose="020F0502020204030204"/>
                          <a:cs typeface="Times New Roman" panose="02020603050405020304"/>
                        </a:rPr>
                        <a:t>resguardos</a:t>
                      </a:r>
                      <a:r>
                        <a:rPr lang="cs-CZ" sz="1200" dirty="0" smtClean="0">
                          <a:latin typeface="Calibri" panose="020F0502020204030204"/>
                          <a:ea typeface="Calibri" panose="020F0502020204030204"/>
                          <a:cs typeface="Times New Roman" panose="02020603050405020304"/>
                        </a:rPr>
                        <a:t> </a:t>
                      </a:r>
                      <a:r>
                        <a:rPr lang="en-GB" sz="1200" dirty="0" smtClean="0">
                          <a:latin typeface="Calibri" panose="020F0502020204030204"/>
                          <a:ea typeface="Calibri" panose="020F0502020204030204"/>
                          <a:cs typeface="Times New Roman" panose="02020603050405020304"/>
                        </a:rPr>
                        <a:t>-</a:t>
                      </a:r>
                      <a:r>
                        <a:rPr lang="cs-CZ" sz="1200" dirty="0" smtClean="0">
                          <a:latin typeface="Calibri" panose="020F0502020204030204"/>
                          <a:ea typeface="Calibri" panose="020F0502020204030204"/>
                          <a:cs typeface="Times New Roman" panose="02020603050405020304"/>
                        </a:rPr>
                        <a:t> </a:t>
                      </a:r>
                      <a:r>
                        <a:rPr lang="en-GB" sz="1200" dirty="0" smtClean="0">
                          <a:latin typeface="Calibri" panose="020F0502020204030204"/>
                          <a:ea typeface="Calibri" panose="020F0502020204030204"/>
                          <a:cs typeface="Times New Roman" panose="02020603050405020304"/>
                        </a:rPr>
                        <a:t> </a:t>
                      </a:r>
                      <a:r>
                        <a:rPr lang="en-GB" sz="1200" dirty="0">
                          <a:latin typeface="Calibri" panose="020F0502020204030204"/>
                          <a:ea typeface="Calibri" panose="020F0502020204030204"/>
                          <a:cs typeface="Times New Roman" panose="02020603050405020304"/>
                        </a:rPr>
                        <a:t>reservations)</a:t>
                      </a:r>
                      <a:endParaRPr lang="en-US" sz="1200" dirty="0">
                        <a:latin typeface="Calibri" panose="020F0502020204030204"/>
                        <a:ea typeface="Calibri" panose="020F0502020204030204"/>
                        <a:cs typeface="Times New Roman" panose="02020603050405020304"/>
                      </a:endParaRPr>
                    </a:p>
                  </a:txBody>
                  <a:tcPr marL="45178" marR="45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b="1">
                          <a:latin typeface="Calibri" panose="020F0502020204030204"/>
                          <a:ea typeface="Calibri" panose="020F0502020204030204"/>
                          <a:cs typeface="Times New Roman" panose="02020603050405020304"/>
                        </a:rPr>
                        <a:t>People- communities </a:t>
                      </a:r>
                      <a:endParaRPr lang="en-US" sz="120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200">
                          <a:latin typeface="Calibri" panose="020F0502020204030204"/>
                          <a:ea typeface="Calibri" panose="020F0502020204030204"/>
                          <a:cs typeface="Times New Roman" panose="02020603050405020304"/>
                        </a:rPr>
                        <a:t>(agriculture and well-being)</a:t>
                      </a:r>
                      <a:endParaRPr lang="en-US" sz="1200">
                        <a:latin typeface="Calibri" panose="020F0502020204030204"/>
                        <a:ea typeface="Calibri" panose="020F0502020204030204"/>
                        <a:cs typeface="Times New Roman" panose="02020603050405020304"/>
                      </a:endParaRPr>
                    </a:p>
                  </a:txBody>
                  <a:tcPr marL="45178" marR="45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200" b="1">
                          <a:latin typeface="Calibri" panose="020F0502020204030204"/>
                          <a:ea typeface="Calibri" panose="020F0502020204030204"/>
                          <a:cs typeface="Times New Roman" panose="02020603050405020304"/>
                        </a:rPr>
                        <a:t>People- individuals </a:t>
                      </a:r>
                      <a:endParaRPr lang="en-US" sz="120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200">
                          <a:latin typeface="Calibri" panose="020F0502020204030204"/>
                          <a:ea typeface="Calibri" panose="020F0502020204030204"/>
                          <a:cs typeface="Times New Roman" panose="02020603050405020304"/>
                        </a:rPr>
                        <a:t>(body and well-being)</a:t>
                      </a:r>
                      <a:endParaRPr lang="en-US" sz="1200">
                        <a:latin typeface="Calibri" panose="020F0502020204030204"/>
                        <a:ea typeface="Calibri" panose="020F0502020204030204"/>
                        <a:cs typeface="Times New Roman" panose="02020603050405020304"/>
                      </a:endParaRPr>
                    </a:p>
                  </a:txBody>
                  <a:tcPr marL="45178" marR="45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5544">
                <a:tc>
                  <a:txBody>
                    <a:bodyPr/>
                    <a:lstStyle/>
                    <a:p>
                      <a:pPr marL="0" marR="0">
                        <a:lnSpc>
                          <a:spcPct val="115000"/>
                        </a:lnSpc>
                        <a:spcBef>
                          <a:spcPts val="0"/>
                        </a:spcBef>
                        <a:spcAft>
                          <a:spcPts val="0"/>
                        </a:spcAft>
                      </a:pPr>
                      <a:r>
                        <a:rPr lang="en-GB" sz="1600" b="1" dirty="0">
                          <a:latin typeface="Calibri" panose="020F0502020204030204"/>
                          <a:ea typeface="Calibri" panose="020F0502020204030204"/>
                          <a:cs typeface="Times New Roman" panose="02020603050405020304"/>
                        </a:rPr>
                        <a:t>Creation myths, cosmology</a:t>
                      </a:r>
                      <a:endParaRPr lang="en-US" sz="1600" dirty="0">
                        <a:latin typeface="Calibri" panose="020F0502020204030204"/>
                        <a:ea typeface="Calibri" panose="020F0502020204030204"/>
                        <a:cs typeface="Times New Roman" panose="02020603050405020304"/>
                      </a:endParaRPr>
                    </a:p>
                  </a:txBody>
                  <a:tcPr marL="45178" marR="45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GB" sz="1200" b="1" dirty="0">
                          <a:latin typeface="Calibri" panose="020F0502020204030204"/>
                          <a:ea typeface="Calibri" panose="020F0502020204030204"/>
                          <a:cs typeface="Times New Roman" panose="02020603050405020304"/>
                        </a:rPr>
                        <a:t>The creation myths are being continuously re-lived in specific places within the territory.</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a:latin typeface="Calibri" panose="020F0502020204030204"/>
                          <a:ea typeface="Calibri" panose="020F0502020204030204"/>
                          <a:cs typeface="Times New Roman" panose="02020603050405020304"/>
                        </a:rPr>
                        <a:t>The myths are directly linked to the real places within the community surroundings. </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err="1">
                          <a:latin typeface="Calibri" panose="020F0502020204030204"/>
                          <a:ea typeface="Calibri" panose="020F0502020204030204"/>
                          <a:cs typeface="Times New Roman" panose="02020603050405020304"/>
                        </a:rPr>
                        <a:t>Kogi</a:t>
                      </a:r>
                      <a:r>
                        <a:rPr lang="en-GB" sz="1200" dirty="0">
                          <a:latin typeface="Calibri" panose="020F0502020204030204"/>
                          <a:ea typeface="Calibri" panose="020F0502020204030204"/>
                          <a:cs typeface="Times New Roman" panose="02020603050405020304"/>
                        </a:rPr>
                        <a:t>- Sierra </a:t>
                      </a:r>
                      <a:r>
                        <a:rPr lang="en-GB" sz="1200" dirty="0" err="1">
                          <a:latin typeface="Calibri" panose="020F0502020204030204"/>
                          <a:ea typeface="Calibri" panose="020F0502020204030204"/>
                          <a:cs typeface="Times New Roman" panose="02020603050405020304"/>
                        </a:rPr>
                        <a:t>Navada</a:t>
                      </a:r>
                      <a:r>
                        <a:rPr lang="en-GB" sz="1200" dirty="0">
                          <a:latin typeface="Calibri" panose="020F0502020204030204"/>
                          <a:ea typeface="Calibri" panose="020F0502020204030204"/>
                          <a:cs typeface="Times New Roman" panose="02020603050405020304"/>
                        </a:rPr>
                        <a:t>- “The Heart of the Earth”.</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err="1">
                          <a:latin typeface="Calibri" panose="020F0502020204030204"/>
                          <a:ea typeface="Calibri" panose="020F0502020204030204"/>
                          <a:cs typeface="Times New Roman" panose="02020603050405020304"/>
                        </a:rPr>
                        <a:t>Misak</a:t>
                      </a:r>
                      <a:r>
                        <a:rPr lang="en-GB" sz="1200" dirty="0">
                          <a:latin typeface="Calibri" panose="020F0502020204030204"/>
                          <a:ea typeface="Calibri" panose="020F0502020204030204"/>
                          <a:cs typeface="Times New Roman" panose="02020603050405020304"/>
                        </a:rPr>
                        <a:t>- </a:t>
                      </a:r>
                      <a:r>
                        <a:rPr lang="en-GB" sz="1200" i="1" dirty="0" err="1">
                          <a:latin typeface="Calibri" panose="020F0502020204030204"/>
                          <a:ea typeface="Calibri" panose="020F0502020204030204"/>
                          <a:cs typeface="Times New Roman" panose="02020603050405020304"/>
                        </a:rPr>
                        <a:t>p</a:t>
                      </a:r>
                      <a:r>
                        <a:rPr lang="en-GB" sz="1200" i="1" dirty="0" err="1">
                          <a:latin typeface="Calibri" panose="020F0502020204030204"/>
                          <a:ea typeface="Calibri" panose="020F0502020204030204"/>
                          <a:cs typeface="Calibri" panose="020F0502020204030204"/>
                        </a:rPr>
                        <a:t>á</a:t>
                      </a:r>
                      <a:r>
                        <a:rPr lang="en-GB" sz="1200" i="1" dirty="0" err="1">
                          <a:latin typeface="Calibri" panose="020F0502020204030204"/>
                          <a:ea typeface="Calibri" panose="020F0502020204030204"/>
                          <a:cs typeface="Times New Roman" panose="02020603050405020304"/>
                        </a:rPr>
                        <a:t>ramo</a:t>
                      </a:r>
                      <a:r>
                        <a:rPr lang="en-GB" sz="1200" dirty="0">
                          <a:latin typeface="Calibri" panose="020F0502020204030204"/>
                          <a:ea typeface="Calibri" panose="020F0502020204030204"/>
                          <a:cs typeface="Times New Roman" panose="02020603050405020304"/>
                        </a:rPr>
                        <a:t> - “ the Realm of Dead Ancestors”; lakes from which the Life and people were created, etc. </a:t>
                      </a:r>
                      <a:endParaRPr lang="en-US" sz="1200" dirty="0">
                        <a:latin typeface="Calibri" panose="020F0502020204030204"/>
                        <a:ea typeface="Calibri" panose="020F0502020204030204"/>
                        <a:cs typeface="Times New Roman" panose="02020603050405020304"/>
                      </a:endParaRPr>
                    </a:p>
                  </a:txBody>
                  <a:tcPr marL="45178" marR="45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GB" sz="1200" b="1" dirty="0">
                          <a:latin typeface="Calibri" panose="020F0502020204030204"/>
                          <a:ea typeface="Calibri" panose="020F0502020204030204"/>
                          <a:cs typeface="Times New Roman" panose="02020603050405020304"/>
                        </a:rPr>
                        <a:t>The activities of the community are linked to the specific processes described by the creation myths.</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err="1">
                          <a:latin typeface="Calibri" panose="020F0502020204030204"/>
                          <a:ea typeface="Calibri" panose="020F0502020204030204"/>
                          <a:cs typeface="Times New Roman" panose="02020603050405020304"/>
                        </a:rPr>
                        <a:t>Kogi</a:t>
                      </a:r>
                      <a:r>
                        <a:rPr lang="en-GB" sz="1200" dirty="0">
                          <a:latin typeface="Calibri" panose="020F0502020204030204"/>
                          <a:ea typeface="Calibri" panose="020F0502020204030204"/>
                          <a:cs typeface="Times New Roman" panose="02020603050405020304"/>
                        </a:rPr>
                        <a:t>- temples and houses built to represent the universe; making pottery, clothes, spinning replays the processes of the creation on a smaller scale.</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err="1">
                          <a:latin typeface="Calibri" panose="020F0502020204030204"/>
                          <a:ea typeface="Calibri" panose="020F0502020204030204"/>
                          <a:cs typeface="Times New Roman" panose="02020603050405020304"/>
                        </a:rPr>
                        <a:t>Misak</a:t>
                      </a:r>
                      <a:r>
                        <a:rPr lang="en-GB" sz="1200" dirty="0">
                          <a:latin typeface="Calibri" panose="020F0502020204030204"/>
                          <a:ea typeface="Calibri" panose="020F0502020204030204"/>
                          <a:cs typeface="Times New Roman" panose="02020603050405020304"/>
                        </a:rPr>
                        <a:t>- the traditional hat represents the universe and the territory.</a:t>
                      </a:r>
                      <a:endParaRPr lang="en-US" sz="1200" dirty="0">
                        <a:latin typeface="Calibri" panose="020F0502020204030204"/>
                        <a:ea typeface="Calibri" panose="020F0502020204030204"/>
                        <a:cs typeface="Times New Roman" panose="02020603050405020304"/>
                      </a:endParaRPr>
                    </a:p>
                  </a:txBody>
                  <a:tcPr marL="45178" marR="45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GB" sz="1200" b="1" dirty="0">
                          <a:latin typeface="Calibri" panose="020F0502020204030204"/>
                          <a:ea typeface="Calibri" panose="020F0502020204030204"/>
                          <a:cs typeface="Times New Roman" panose="02020603050405020304"/>
                        </a:rPr>
                        <a:t>People have come from nature and live within a community.</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err="1">
                          <a:latin typeface="Calibri" panose="020F0502020204030204"/>
                          <a:ea typeface="Calibri" panose="020F0502020204030204"/>
                          <a:cs typeface="Times New Roman" panose="02020603050405020304"/>
                        </a:rPr>
                        <a:t>Misak</a:t>
                      </a:r>
                      <a:r>
                        <a:rPr lang="en-GB" sz="1200" dirty="0">
                          <a:latin typeface="Calibri" panose="020F0502020204030204"/>
                          <a:ea typeface="Calibri" panose="020F0502020204030204"/>
                          <a:cs typeface="Times New Roman" panose="02020603050405020304"/>
                        </a:rPr>
                        <a:t>- people are born from water, water and its cycles represent each person`s life cycle.</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err="1">
                          <a:latin typeface="Calibri" panose="020F0502020204030204"/>
                          <a:ea typeface="Calibri" panose="020F0502020204030204"/>
                          <a:cs typeface="Times New Roman" panose="02020603050405020304"/>
                        </a:rPr>
                        <a:t>Nasa</a:t>
                      </a:r>
                      <a:r>
                        <a:rPr lang="en-GB" sz="1200" dirty="0">
                          <a:latin typeface="Calibri" panose="020F0502020204030204"/>
                          <a:ea typeface="Calibri" panose="020F0502020204030204"/>
                          <a:cs typeface="Times New Roman" panose="02020603050405020304"/>
                        </a:rPr>
                        <a:t>- human body mirrors the territory and natural beings (used in traditional medicine, reflected in language- names of body parts, human body = tree). Naturalization of a human being vs. </a:t>
                      </a:r>
                      <a:r>
                        <a:rPr lang="en-GB" sz="1200" dirty="0" err="1">
                          <a:latin typeface="Calibri" panose="020F0502020204030204"/>
                          <a:ea typeface="Calibri" panose="020F0502020204030204"/>
                          <a:cs typeface="Times New Roman" panose="02020603050405020304"/>
                        </a:rPr>
                        <a:t>antropomorphization</a:t>
                      </a:r>
                      <a:r>
                        <a:rPr lang="en-GB" sz="1200" dirty="0">
                          <a:latin typeface="Calibri" panose="020F0502020204030204"/>
                          <a:ea typeface="Calibri" panose="020F0502020204030204"/>
                          <a:cs typeface="Times New Roman" panose="02020603050405020304"/>
                        </a:rPr>
                        <a:t> of nature.  </a:t>
                      </a:r>
                      <a:endParaRPr lang="en-US" sz="1200" dirty="0">
                        <a:latin typeface="Calibri" panose="020F0502020204030204"/>
                        <a:ea typeface="Calibri" panose="020F0502020204030204"/>
                        <a:cs typeface="Times New Roman" panose="02020603050405020304"/>
                      </a:endParaRPr>
                    </a:p>
                  </a:txBody>
                  <a:tcPr marL="45178" marR="45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09900">
                <a:tc>
                  <a:txBody>
                    <a:bodyPr/>
                    <a:lstStyle/>
                    <a:p>
                      <a:pPr marL="0" marR="0">
                        <a:lnSpc>
                          <a:spcPct val="115000"/>
                        </a:lnSpc>
                        <a:spcBef>
                          <a:spcPts val="0"/>
                        </a:spcBef>
                        <a:spcAft>
                          <a:spcPts val="0"/>
                        </a:spcAft>
                      </a:pPr>
                      <a:r>
                        <a:rPr lang="en-GB" sz="1600" b="1" dirty="0">
                          <a:latin typeface="Calibri" panose="020F0502020204030204"/>
                          <a:ea typeface="Calibri" panose="020F0502020204030204"/>
                          <a:cs typeface="Times New Roman" panose="02020603050405020304"/>
                        </a:rPr>
                        <a:t>Seasons and regular cycles in nature</a:t>
                      </a:r>
                      <a:endParaRPr lang="en-US" sz="1600" dirty="0">
                        <a:latin typeface="Calibri" panose="020F0502020204030204"/>
                        <a:ea typeface="Calibri" panose="020F0502020204030204"/>
                        <a:cs typeface="Times New Roman" panose="02020603050405020304"/>
                      </a:endParaRPr>
                    </a:p>
                  </a:txBody>
                  <a:tcPr marL="45178" marR="45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GB" sz="1200" b="1">
                          <a:latin typeface="Calibri" panose="020F0502020204030204"/>
                          <a:ea typeface="Calibri" panose="020F0502020204030204"/>
                          <a:cs typeface="Times New Roman" panose="02020603050405020304"/>
                        </a:rPr>
                        <a:t>Regular changes of the weather conditions.</a:t>
                      </a:r>
                      <a:endParaRPr lang="en-US" sz="120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a:latin typeface="Calibri" panose="020F0502020204030204"/>
                          <a:ea typeface="Calibri" panose="020F0502020204030204"/>
                          <a:cs typeface="Times New Roman" panose="02020603050405020304"/>
                        </a:rPr>
                        <a:t>Linked to water cycles and the movements of celestial bodies. </a:t>
                      </a:r>
                      <a:endParaRPr lang="en-US" sz="120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a:latin typeface="Calibri" panose="020F0502020204030204"/>
                          <a:ea typeface="Calibri" panose="020F0502020204030204"/>
                          <a:cs typeface="Times New Roman" panose="02020603050405020304"/>
                        </a:rPr>
                        <a:t>Kogi, Misak- houses and esp. temples serve as calendars and are designed to trace the movements of important celestial bodies and constellations).</a:t>
                      </a:r>
                      <a:endParaRPr lang="en-US" sz="1200">
                        <a:latin typeface="Calibri" panose="020F0502020204030204"/>
                        <a:ea typeface="Calibri" panose="020F0502020204030204"/>
                        <a:cs typeface="Times New Roman" panose="02020603050405020304"/>
                      </a:endParaRPr>
                    </a:p>
                  </a:txBody>
                  <a:tcPr marL="45178" marR="45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GB" sz="1200" b="1" dirty="0">
                          <a:latin typeface="Calibri" panose="020F0502020204030204"/>
                          <a:ea typeface="Calibri" panose="020F0502020204030204"/>
                          <a:cs typeface="Times New Roman" panose="02020603050405020304"/>
                        </a:rPr>
                        <a:t>Agriculture</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a:latin typeface="Calibri" panose="020F0502020204030204"/>
                          <a:ea typeface="Calibri" panose="020F0502020204030204"/>
                          <a:cs typeface="Times New Roman" panose="02020603050405020304"/>
                        </a:rPr>
                        <a:t>Rituals- summoning the rain.</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err="1">
                          <a:latin typeface="Calibri" panose="020F0502020204030204"/>
                          <a:ea typeface="Calibri" panose="020F0502020204030204"/>
                          <a:cs typeface="Times New Roman" panose="02020603050405020304"/>
                        </a:rPr>
                        <a:t>Kogi</a:t>
                      </a:r>
                      <a:r>
                        <a:rPr lang="en-GB" sz="1200" dirty="0">
                          <a:latin typeface="Calibri" panose="020F0502020204030204"/>
                          <a:ea typeface="Calibri" panose="020F0502020204030204"/>
                          <a:cs typeface="Times New Roman" panose="02020603050405020304"/>
                        </a:rPr>
                        <a:t>, </a:t>
                      </a:r>
                      <a:r>
                        <a:rPr lang="en-GB" sz="1200" dirty="0" err="1">
                          <a:latin typeface="Calibri" panose="020F0502020204030204"/>
                          <a:ea typeface="Calibri" panose="020F0502020204030204"/>
                          <a:cs typeface="Times New Roman" panose="02020603050405020304"/>
                        </a:rPr>
                        <a:t>Misak</a:t>
                      </a:r>
                      <a:r>
                        <a:rPr lang="en-GB" sz="1200" dirty="0">
                          <a:latin typeface="Calibri" panose="020F0502020204030204"/>
                          <a:ea typeface="Calibri" panose="020F0502020204030204"/>
                          <a:cs typeface="Times New Roman" panose="02020603050405020304"/>
                        </a:rPr>
                        <a:t>, </a:t>
                      </a:r>
                      <a:r>
                        <a:rPr lang="en-GB" sz="1200" dirty="0" err="1">
                          <a:latin typeface="Calibri" panose="020F0502020204030204"/>
                          <a:ea typeface="Calibri" panose="020F0502020204030204"/>
                          <a:cs typeface="Times New Roman" panose="02020603050405020304"/>
                        </a:rPr>
                        <a:t>Nasa</a:t>
                      </a:r>
                      <a:r>
                        <a:rPr lang="en-GB" sz="1200" dirty="0">
                          <a:latin typeface="Calibri" panose="020F0502020204030204"/>
                          <a:ea typeface="Calibri" panose="020F0502020204030204"/>
                          <a:cs typeface="Times New Roman" panose="02020603050405020304"/>
                        </a:rPr>
                        <a:t>- cleansing rituals which keep the water cycle flowing (connecting lakes and the sea).</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err="1">
                          <a:latin typeface="Calibri" panose="020F0502020204030204"/>
                          <a:ea typeface="Calibri" panose="020F0502020204030204"/>
                          <a:cs typeface="Times New Roman" panose="02020603050405020304"/>
                        </a:rPr>
                        <a:t>Misak</a:t>
                      </a:r>
                      <a:r>
                        <a:rPr lang="en-GB" sz="1200" dirty="0">
                          <a:latin typeface="Calibri" panose="020F0502020204030204"/>
                          <a:ea typeface="Calibri" panose="020F0502020204030204"/>
                          <a:cs typeface="Times New Roman" panose="02020603050405020304"/>
                        </a:rPr>
                        <a:t>- the festival of offering to dead ancestors- their souls come flying bringing the seasonal rains needed for the crop.</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err="1">
                          <a:latin typeface="Calibri" panose="020F0502020204030204"/>
                          <a:ea typeface="Calibri" panose="020F0502020204030204"/>
                          <a:cs typeface="Times New Roman" panose="02020603050405020304"/>
                        </a:rPr>
                        <a:t>Misak</a:t>
                      </a:r>
                      <a:r>
                        <a:rPr lang="en-GB" sz="1200" dirty="0">
                          <a:latin typeface="Calibri" panose="020F0502020204030204"/>
                          <a:ea typeface="Calibri" panose="020F0502020204030204"/>
                          <a:cs typeface="Times New Roman" panose="02020603050405020304"/>
                        </a:rPr>
                        <a:t>, </a:t>
                      </a:r>
                      <a:r>
                        <a:rPr lang="en-GB" sz="1200" dirty="0" err="1">
                          <a:latin typeface="Calibri" panose="020F0502020204030204"/>
                          <a:ea typeface="Calibri" panose="020F0502020204030204"/>
                          <a:cs typeface="Times New Roman" panose="02020603050405020304"/>
                        </a:rPr>
                        <a:t>Nasa</a:t>
                      </a:r>
                      <a:r>
                        <a:rPr lang="en-GB" sz="1200" dirty="0">
                          <a:latin typeface="Calibri" panose="020F0502020204030204"/>
                          <a:ea typeface="Calibri" panose="020F0502020204030204"/>
                          <a:cs typeface="Times New Roman" panose="02020603050405020304"/>
                        </a:rPr>
                        <a:t>- </a:t>
                      </a:r>
                      <a:r>
                        <a:rPr lang="en-GB" sz="1200" i="1" dirty="0" err="1">
                          <a:latin typeface="Calibri" panose="020F0502020204030204"/>
                          <a:ea typeface="Calibri" panose="020F0502020204030204"/>
                          <a:cs typeface="Times New Roman" panose="02020603050405020304"/>
                        </a:rPr>
                        <a:t>mingas</a:t>
                      </a:r>
                      <a:r>
                        <a:rPr lang="en-GB" sz="1200" i="1" dirty="0">
                          <a:latin typeface="Calibri" panose="020F0502020204030204"/>
                          <a:ea typeface="Calibri" panose="020F0502020204030204"/>
                          <a:cs typeface="Times New Roman" panose="02020603050405020304"/>
                        </a:rPr>
                        <a:t> </a:t>
                      </a:r>
                      <a:r>
                        <a:rPr lang="en-GB" sz="1200" dirty="0">
                          <a:latin typeface="Calibri" panose="020F0502020204030204"/>
                          <a:ea typeface="Calibri" panose="020F0502020204030204"/>
                          <a:cs typeface="Times New Roman" panose="02020603050405020304"/>
                        </a:rPr>
                        <a:t>“the organized, collective work events”.</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err="1">
                          <a:latin typeface="Calibri" panose="020F0502020204030204"/>
                          <a:ea typeface="Calibri" panose="020F0502020204030204"/>
                          <a:cs typeface="Times New Roman" panose="02020603050405020304"/>
                        </a:rPr>
                        <a:t>Misak</a:t>
                      </a:r>
                      <a:r>
                        <a:rPr lang="en-GB" sz="1200" dirty="0">
                          <a:latin typeface="Calibri" panose="020F0502020204030204"/>
                          <a:ea typeface="Calibri" panose="020F0502020204030204"/>
                          <a:cs typeface="Times New Roman" panose="02020603050405020304"/>
                        </a:rPr>
                        <a:t>- shamans` participation (soil preparation, sowing, harvest).</a:t>
                      </a:r>
                      <a:endParaRPr lang="en-US" sz="1200" dirty="0">
                        <a:latin typeface="Calibri" panose="020F0502020204030204"/>
                        <a:ea typeface="Calibri" panose="020F0502020204030204"/>
                        <a:cs typeface="Times New Roman" panose="02020603050405020304"/>
                      </a:endParaRPr>
                    </a:p>
                  </a:txBody>
                  <a:tcPr marL="45178" marR="45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GB" sz="1200" b="1" dirty="0">
                          <a:latin typeface="Calibri" panose="020F0502020204030204"/>
                          <a:ea typeface="Calibri" panose="020F0502020204030204"/>
                          <a:cs typeface="Times New Roman" panose="02020603050405020304"/>
                        </a:rPr>
                        <a:t>Supplies of food, water; seasonal work and festivals</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err="1">
                          <a:latin typeface="Calibri" panose="020F0502020204030204"/>
                          <a:ea typeface="Calibri" panose="020F0502020204030204"/>
                          <a:cs typeface="Times New Roman" panose="02020603050405020304"/>
                        </a:rPr>
                        <a:t>Misak</a:t>
                      </a:r>
                      <a:r>
                        <a:rPr lang="en-GB" sz="1200" dirty="0">
                          <a:latin typeface="Calibri" panose="020F0502020204030204"/>
                          <a:ea typeface="Calibri" panose="020F0502020204030204"/>
                          <a:cs typeface="Times New Roman" panose="02020603050405020304"/>
                        </a:rPr>
                        <a:t>, </a:t>
                      </a:r>
                      <a:r>
                        <a:rPr lang="en-GB" sz="1200" dirty="0" err="1">
                          <a:latin typeface="Calibri" panose="020F0502020204030204"/>
                          <a:ea typeface="Calibri" panose="020F0502020204030204"/>
                          <a:cs typeface="Times New Roman" panose="02020603050405020304"/>
                        </a:rPr>
                        <a:t>Nasa</a:t>
                      </a:r>
                      <a:r>
                        <a:rPr lang="en-GB" sz="1200" dirty="0">
                          <a:latin typeface="Calibri" panose="020F0502020204030204"/>
                          <a:ea typeface="Calibri" panose="020F0502020204030204"/>
                          <a:cs typeface="Times New Roman" panose="02020603050405020304"/>
                        </a:rPr>
                        <a:t>- participation in </a:t>
                      </a:r>
                      <a:r>
                        <a:rPr lang="en-GB" sz="1200" i="1" dirty="0" err="1">
                          <a:latin typeface="Calibri" panose="020F0502020204030204"/>
                          <a:ea typeface="Calibri" panose="020F0502020204030204"/>
                          <a:cs typeface="Times New Roman" panose="02020603050405020304"/>
                        </a:rPr>
                        <a:t>mingas</a:t>
                      </a:r>
                      <a:r>
                        <a:rPr lang="en-GB" sz="1200" i="1" dirty="0">
                          <a:latin typeface="Calibri" panose="020F0502020204030204"/>
                          <a:ea typeface="Calibri" panose="020F0502020204030204"/>
                          <a:cs typeface="Times New Roman" panose="02020603050405020304"/>
                        </a:rPr>
                        <a:t> </a:t>
                      </a:r>
                      <a:r>
                        <a:rPr lang="en-GB" sz="1200" dirty="0">
                          <a:latin typeface="Calibri" panose="020F0502020204030204"/>
                          <a:ea typeface="Calibri" panose="020F0502020204030204"/>
                          <a:cs typeface="Times New Roman" panose="02020603050405020304"/>
                        </a:rPr>
                        <a:t>“the organized, collective work events”.</a:t>
                      </a:r>
                      <a:endParaRPr lang="en-US" sz="1200" dirty="0">
                        <a:latin typeface="Calibri" panose="020F0502020204030204"/>
                        <a:ea typeface="Calibri" panose="020F0502020204030204"/>
                        <a:cs typeface="Times New Roman" panose="02020603050405020304"/>
                      </a:endParaRPr>
                    </a:p>
                    <a:p>
                      <a:pPr marL="0" marR="0" algn="l">
                        <a:lnSpc>
                          <a:spcPct val="115000"/>
                        </a:lnSpc>
                        <a:spcBef>
                          <a:spcPts val="0"/>
                        </a:spcBef>
                        <a:spcAft>
                          <a:spcPts val="0"/>
                        </a:spcAft>
                      </a:pPr>
                      <a:r>
                        <a:rPr lang="en-GB" sz="1200" dirty="0" err="1">
                          <a:latin typeface="Calibri" panose="020F0502020204030204"/>
                          <a:ea typeface="Calibri" panose="020F0502020204030204"/>
                          <a:cs typeface="Times New Roman" panose="02020603050405020304"/>
                        </a:rPr>
                        <a:t>Kogi</a:t>
                      </a:r>
                      <a:r>
                        <a:rPr lang="en-GB" sz="1200" dirty="0">
                          <a:latin typeface="Calibri" panose="020F0502020204030204"/>
                          <a:ea typeface="Calibri" panose="020F0502020204030204"/>
                          <a:cs typeface="Times New Roman" panose="02020603050405020304"/>
                        </a:rPr>
                        <a:t>, </a:t>
                      </a:r>
                      <a:r>
                        <a:rPr lang="en-GB" sz="1200" dirty="0" err="1">
                          <a:latin typeface="Calibri" panose="020F0502020204030204"/>
                          <a:ea typeface="Calibri" panose="020F0502020204030204"/>
                          <a:cs typeface="Times New Roman" panose="02020603050405020304"/>
                        </a:rPr>
                        <a:t>Misak</a:t>
                      </a:r>
                      <a:r>
                        <a:rPr lang="en-GB" sz="1200" dirty="0">
                          <a:latin typeface="Calibri" panose="020F0502020204030204"/>
                          <a:ea typeface="Calibri" panose="020F0502020204030204"/>
                          <a:cs typeface="Times New Roman" panose="02020603050405020304"/>
                        </a:rPr>
                        <a:t>, </a:t>
                      </a:r>
                      <a:r>
                        <a:rPr lang="en-GB" sz="1200" dirty="0" err="1">
                          <a:latin typeface="Calibri" panose="020F0502020204030204"/>
                          <a:ea typeface="Calibri" panose="020F0502020204030204"/>
                          <a:cs typeface="Times New Roman" panose="02020603050405020304"/>
                        </a:rPr>
                        <a:t>Nasa</a:t>
                      </a:r>
                      <a:r>
                        <a:rPr lang="en-GB" sz="1200" dirty="0">
                          <a:latin typeface="Calibri" panose="020F0502020204030204"/>
                          <a:ea typeface="Calibri" panose="020F0502020204030204"/>
                          <a:cs typeface="Times New Roman" panose="02020603050405020304"/>
                        </a:rPr>
                        <a:t>- sowing and harvesting plants according to seasons and the Moon phases. </a:t>
                      </a:r>
                      <a:endParaRPr lang="en-US" sz="1200" dirty="0">
                        <a:latin typeface="Calibri" panose="020F0502020204030204"/>
                        <a:ea typeface="Calibri" panose="020F0502020204030204"/>
                        <a:cs typeface="Times New Roman" panose="02020603050405020304"/>
                      </a:endParaRPr>
                    </a:p>
                  </a:txBody>
                  <a:tcPr marL="45178" marR="451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nvGraphicFramePr>
        <p:xfrm>
          <a:off x="-2" y="-1"/>
          <a:ext cx="9144004" cy="6705601"/>
        </p:xfrm>
        <a:graphic>
          <a:graphicData uri="http://schemas.openxmlformats.org/drawingml/2006/table">
            <a:tbl>
              <a:tblPr/>
              <a:tblGrid>
                <a:gridCol w="2286001"/>
                <a:gridCol w="2286001"/>
                <a:gridCol w="2286001"/>
                <a:gridCol w="2286001"/>
              </a:tblGrid>
              <a:tr h="3771900">
                <a:tc>
                  <a:txBody>
                    <a:bodyPr/>
                    <a:lstStyle/>
                    <a:p>
                      <a:pPr marL="0" marR="0">
                        <a:lnSpc>
                          <a:spcPct val="115000"/>
                        </a:lnSpc>
                        <a:spcBef>
                          <a:spcPts val="0"/>
                        </a:spcBef>
                        <a:spcAft>
                          <a:spcPts val="0"/>
                        </a:spcAft>
                      </a:pPr>
                      <a:r>
                        <a:rPr lang="en-GB" sz="1600" b="1" dirty="0">
                          <a:latin typeface="Calibri" panose="020F0502020204030204"/>
                          <a:ea typeface="Calibri" panose="020F0502020204030204"/>
                          <a:cs typeface="Times New Roman" panose="02020603050405020304"/>
                        </a:rPr>
                        <a:t>Keeping the equilibrium</a:t>
                      </a:r>
                      <a:endParaRPr lang="en-US" sz="1600" dirty="0">
                        <a:latin typeface="Calibri" panose="020F0502020204030204"/>
                        <a:ea typeface="Calibri" panose="020F0502020204030204"/>
                        <a:cs typeface="Times New Roman" panose="02020603050405020304"/>
                      </a:endParaRPr>
                    </a:p>
                  </a:txBody>
                  <a:tcPr marL="49696" marR="496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100" b="1" dirty="0">
                          <a:latin typeface="Calibri" panose="020F0502020204030204"/>
                          <a:ea typeface="Calibri" panose="020F0502020204030204"/>
                          <a:cs typeface="Times New Roman" panose="02020603050405020304"/>
                        </a:rPr>
                        <a:t>The land is in harmony (seasons, water, plants, animals, minerals, people and spirits). </a:t>
                      </a:r>
                      <a:endParaRPr lang="en-US" sz="1100" dirty="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dirty="0" err="1">
                          <a:latin typeface="Calibri" panose="020F0502020204030204"/>
                          <a:ea typeface="Calibri" panose="020F0502020204030204"/>
                          <a:cs typeface="Times New Roman" panose="02020603050405020304"/>
                        </a:rPr>
                        <a:t>Misak</a:t>
                      </a:r>
                      <a:r>
                        <a:rPr lang="en-GB" sz="1100" dirty="0">
                          <a:latin typeface="Calibri" panose="020F0502020204030204"/>
                          <a:ea typeface="Calibri" panose="020F0502020204030204"/>
                          <a:cs typeface="Times New Roman" panose="02020603050405020304"/>
                        </a:rPr>
                        <a:t>, </a:t>
                      </a:r>
                      <a:r>
                        <a:rPr lang="en-GB" sz="1100" dirty="0" err="1">
                          <a:latin typeface="Calibri" panose="020F0502020204030204"/>
                          <a:ea typeface="Calibri" panose="020F0502020204030204"/>
                          <a:cs typeface="Times New Roman" panose="02020603050405020304"/>
                        </a:rPr>
                        <a:t>Nasa</a:t>
                      </a:r>
                      <a:r>
                        <a:rPr lang="en-GB" sz="1100" dirty="0">
                          <a:latin typeface="Calibri" panose="020F0502020204030204"/>
                          <a:ea typeface="Calibri" panose="020F0502020204030204"/>
                          <a:cs typeface="Times New Roman" panose="02020603050405020304"/>
                        </a:rPr>
                        <a:t>- there is equilibrium between the main forces (</a:t>
                      </a:r>
                      <a:r>
                        <a:rPr lang="en-GB" sz="1100" i="1" dirty="0">
                          <a:latin typeface="Calibri" panose="020F0502020204030204"/>
                          <a:ea typeface="Calibri" panose="020F0502020204030204"/>
                          <a:cs typeface="Times New Roman" panose="02020603050405020304"/>
                        </a:rPr>
                        <a:t>cold and warm</a:t>
                      </a:r>
                      <a:r>
                        <a:rPr lang="en-GB" sz="1100" dirty="0">
                          <a:latin typeface="Calibri" panose="020F0502020204030204"/>
                          <a:ea typeface="Calibri" panose="020F0502020204030204"/>
                          <a:cs typeface="Times New Roman" panose="02020603050405020304"/>
                        </a:rPr>
                        <a:t>) and between the main directions (left </a:t>
                      </a:r>
                      <a:r>
                        <a:rPr lang="en-GB" sz="1100" i="1" dirty="0">
                          <a:latin typeface="Calibri" panose="020F0502020204030204"/>
                          <a:ea typeface="Calibri" panose="020F0502020204030204"/>
                          <a:cs typeface="Times New Roman" panose="02020603050405020304"/>
                        </a:rPr>
                        <a:t>and right; above and under</a:t>
                      </a:r>
                      <a:r>
                        <a:rPr lang="en-GB" sz="1100" dirty="0">
                          <a:latin typeface="Calibri" panose="020F0502020204030204"/>
                          <a:ea typeface="Calibri" panose="020F0502020204030204"/>
                          <a:cs typeface="Times New Roman" panose="02020603050405020304"/>
                        </a:rPr>
                        <a:t>). Point of reference might be an important river.</a:t>
                      </a:r>
                      <a:endParaRPr lang="en-US" sz="1100" dirty="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dirty="0" err="1">
                          <a:latin typeface="Calibri" panose="020F0502020204030204"/>
                          <a:ea typeface="Calibri" panose="020F0502020204030204"/>
                          <a:cs typeface="Times New Roman" panose="02020603050405020304"/>
                        </a:rPr>
                        <a:t>Kogi</a:t>
                      </a:r>
                      <a:r>
                        <a:rPr lang="en-GB" sz="1100" dirty="0">
                          <a:latin typeface="Calibri" panose="020F0502020204030204"/>
                          <a:ea typeface="Calibri" panose="020F0502020204030204"/>
                          <a:cs typeface="Times New Roman" panose="02020603050405020304"/>
                        </a:rPr>
                        <a:t>- the land is kept in balance with the help of so called “mothers”- golden and clay figures that represent natural forces or specific species of animals and plants. </a:t>
                      </a:r>
                      <a:endParaRPr lang="en-US" sz="1100" dirty="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dirty="0" err="1">
                          <a:latin typeface="Calibri" panose="020F0502020204030204"/>
                          <a:ea typeface="Calibri" panose="020F0502020204030204"/>
                          <a:cs typeface="Times New Roman" panose="02020603050405020304"/>
                        </a:rPr>
                        <a:t>Misak</a:t>
                      </a:r>
                      <a:r>
                        <a:rPr lang="en-GB" sz="1100" dirty="0">
                          <a:latin typeface="Calibri" panose="020F0502020204030204"/>
                          <a:ea typeface="Calibri" panose="020F0502020204030204"/>
                          <a:cs typeface="Times New Roman" panose="02020603050405020304"/>
                        </a:rPr>
                        <a:t>, </a:t>
                      </a:r>
                      <a:r>
                        <a:rPr lang="en-GB" sz="1100" dirty="0" err="1">
                          <a:latin typeface="Calibri" panose="020F0502020204030204"/>
                          <a:ea typeface="Calibri" panose="020F0502020204030204"/>
                          <a:cs typeface="Times New Roman" panose="02020603050405020304"/>
                        </a:rPr>
                        <a:t>Nasa</a:t>
                      </a:r>
                      <a:r>
                        <a:rPr lang="en-GB" sz="1100" dirty="0">
                          <a:latin typeface="Calibri" panose="020F0502020204030204"/>
                          <a:ea typeface="Calibri" panose="020F0502020204030204"/>
                          <a:cs typeface="Times New Roman" panose="02020603050405020304"/>
                        </a:rPr>
                        <a:t>- mythical guardians of plants and animals (</a:t>
                      </a:r>
                      <a:r>
                        <a:rPr lang="en-GB" sz="1100" dirty="0" err="1">
                          <a:latin typeface="Calibri" panose="020F0502020204030204"/>
                          <a:ea typeface="Calibri" panose="020F0502020204030204"/>
                          <a:cs typeface="Times New Roman" panose="02020603050405020304"/>
                        </a:rPr>
                        <a:t>Sierpi</a:t>
                      </a:r>
                      <a:r>
                        <a:rPr lang="en-GB" sz="1100" dirty="0">
                          <a:latin typeface="Calibri" panose="020F0502020204030204"/>
                          <a:ea typeface="Calibri" panose="020F0502020204030204"/>
                          <a:cs typeface="Times New Roman" panose="02020603050405020304"/>
                        </a:rPr>
                        <a:t>, </a:t>
                      </a:r>
                      <a:r>
                        <a:rPr lang="en-GB" sz="1100" dirty="0" err="1">
                          <a:latin typeface="Calibri" panose="020F0502020204030204"/>
                          <a:ea typeface="Calibri" panose="020F0502020204030204"/>
                          <a:cs typeface="Times New Roman" panose="02020603050405020304"/>
                        </a:rPr>
                        <a:t>Pishimisak</a:t>
                      </a:r>
                      <a:r>
                        <a:rPr lang="en-GB" sz="1100" dirty="0">
                          <a:latin typeface="Calibri" panose="020F0502020204030204"/>
                          <a:ea typeface="Calibri" panose="020F0502020204030204"/>
                          <a:cs typeface="Times New Roman" panose="02020603050405020304"/>
                        </a:rPr>
                        <a:t>, </a:t>
                      </a:r>
                      <a:r>
                        <a:rPr lang="en-GB" sz="1100" i="1" dirty="0" err="1">
                          <a:latin typeface="Calibri" panose="020F0502020204030204"/>
                          <a:ea typeface="Calibri" panose="020F0502020204030204"/>
                          <a:cs typeface="Times New Roman" panose="02020603050405020304"/>
                        </a:rPr>
                        <a:t>duendes</a:t>
                      </a:r>
                      <a:r>
                        <a:rPr lang="en-GB" sz="1100" dirty="0">
                          <a:latin typeface="Calibri" panose="020F0502020204030204"/>
                          <a:ea typeface="Calibri" panose="020F0502020204030204"/>
                          <a:cs typeface="Times New Roman" panose="02020603050405020304"/>
                        </a:rPr>
                        <a:t>)- importance of taking care of the biodiversity.  </a:t>
                      </a:r>
                      <a:endParaRPr lang="en-US" sz="1100" dirty="0">
                        <a:latin typeface="Calibri" panose="020F0502020204030204"/>
                        <a:ea typeface="Calibri" panose="020F0502020204030204"/>
                        <a:cs typeface="Times New Roman" panose="02020603050405020304"/>
                      </a:endParaRPr>
                    </a:p>
                  </a:txBody>
                  <a:tcPr marL="49696" marR="496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100" b="1" dirty="0">
                          <a:latin typeface="Calibri" panose="020F0502020204030204"/>
                          <a:ea typeface="Calibri" panose="020F0502020204030204"/>
                          <a:cs typeface="Times New Roman" panose="02020603050405020304"/>
                        </a:rPr>
                        <a:t>Community lives in harmony following ancestors.</a:t>
                      </a:r>
                      <a:endParaRPr lang="en-US" sz="1100" dirty="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dirty="0" err="1">
                          <a:latin typeface="Calibri" panose="020F0502020204030204"/>
                          <a:ea typeface="Calibri" panose="020F0502020204030204"/>
                          <a:cs typeface="Times New Roman" panose="02020603050405020304"/>
                        </a:rPr>
                        <a:t>Kogi</a:t>
                      </a:r>
                      <a:r>
                        <a:rPr lang="en-GB" sz="1100" dirty="0">
                          <a:latin typeface="Calibri" panose="020F0502020204030204"/>
                          <a:ea typeface="Calibri" panose="020F0502020204030204"/>
                          <a:cs typeface="Times New Roman" panose="02020603050405020304"/>
                        </a:rPr>
                        <a:t>- people keep the equilibrium by performing the right rituals and keeping to the traditional division of chores (male, female).</a:t>
                      </a:r>
                      <a:endParaRPr lang="en-US" sz="1100" dirty="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dirty="0" err="1">
                          <a:latin typeface="Calibri" panose="020F0502020204030204"/>
                          <a:ea typeface="Calibri" panose="020F0502020204030204"/>
                          <a:cs typeface="Times New Roman" panose="02020603050405020304"/>
                        </a:rPr>
                        <a:t>Misak</a:t>
                      </a:r>
                      <a:r>
                        <a:rPr lang="en-GB" sz="1100" dirty="0">
                          <a:latin typeface="Calibri" panose="020F0502020204030204"/>
                          <a:ea typeface="Calibri" panose="020F0502020204030204"/>
                          <a:cs typeface="Times New Roman" panose="02020603050405020304"/>
                        </a:rPr>
                        <a:t>, </a:t>
                      </a:r>
                      <a:r>
                        <a:rPr lang="en-GB" sz="1100" dirty="0" err="1">
                          <a:latin typeface="Calibri" panose="020F0502020204030204"/>
                          <a:ea typeface="Calibri" panose="020F0502020204030204"/>
                          <a:cs typeface="Times New Roman" panose="02020603050405020304"/>
                        </a:rPr>
                        <a:t>Nasa</a:t>
                      </a:r>
                      <a:r>
                        <a:rPr lang="en-GB" sz="1100" dirty="0">
                          <a:latin typeface="Calibri" panose="020F0502020204030204"/>
                          <a:ea typeface="Calibri" panose="020F0502020204030204"/>
                          <a:cs typeface="Times New Roman" panose="02020603050405020304"/>
                        </a:rPr>
                        <a:t>- the cleansing rituals, offerings to the dead ancestors (the importance of shamans).</a:t>
                      </a:r>
                      <a:endParaRPr lang="en-US" sz="1100" dirty="0">
                        <a:latin typeface="Calibri" panose="020F0502020204030204"/>
                        <a:ea typeface="Calibri" panose="020F0502020204030204"/>
                        <a:cs typeface="Times New Roman" panose="02020603050405020304"/>
                      </a:endParaRPr>
                    </a:p>
                  </a:txBody>
                  <a:tcPr marL="49696" marR="496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100" b="1" dirty="0">
                          <a:latin typeface="Calibri" panose="020F0502020204030204"/>
                          <a:ea typeface="Calibri" panose="020F0502020204030204"/>
                          <a:cs typeface="Times New Roman" panose="02020603050405020304"/>
                        </a:rPr>
                        <a:t>Personal health and fertility</a:t>
                      </a:r>
                      <a:endParaRPr lang="en-US" sz="1100" dirty="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dirty="0">
                          <a:latin typeface="Calibri" panose="020F0502020204030204"/>
                          <a:ea typeface="Calibri" panose="020F0502020204030204"/>
                          <a:cs typeface="Times New Roman" panose="02020603050405020304"/>
                        </a:rPr>
                        <a:t>Each individual restrains from violating taboos. </a:t>
                      </a:r>
                      <a:endParaRPr lang="en-US" sz="1100" dirty="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dirty="0" err="1">
                          <a:latin typeface="Calibri" panose="020F0502020204030204"/>
                          <a:ea typeface="Calibri" panose="020F0502020204030204"/>
                          <a:cs typeface="Times New Roman" panose="02020603050405020304"/>
                        </a:rPr>
                        <a:t>Misak</a:t>
                      </a:r>
                      <a:r>
                        <a:rPr lang="en-GB" sz="1100" dirty="0">
                          <a:latin typeface="Calibri" panose="020F0502020204030204"/>
                          <a:ea typeface="Calibri" panose="020F0502020204030204"/>
                          <a:cs typeface="Times New Roman" panose="02020603050405020304"/>
                        </a:rPr>
                        <a:t>, </a:t>
                      </a:r>
                      <a:r>
                        <a:rPr lang="en-GB" sz="1100" dirty="0" err="1">
                          <a:latin typeface="Calibri" panose="020F0502020204030204"/>
                          <a:ea typeface="Calibri" panose="020F0502020204030204"/>
                          <a:cs typeface="Times New Roman" panose="02020603050405020304"/>
                        </a:rPr>
                        <a:t>Nasa</a:t>
                      </a:r>
                      <a:r>
                        <a:rPr lang="en-GB" sz="1100" dirty="0">
                          <a:latin typeface="Calibri" panose="020F0502020204030204"/>
                          <a:ea typeface="Calibri" panose="020F0502020204030204"/>
                          <a:cs typeface="Times New Roman" panose="02020603050405020304"/>
                        </a:rPr>
                        <a:t>- balance of the </a:t>
                      </a:r>
                      <a:r>
                        <a:rPr lang="en-GB" sz="1100" i="1" dirty="0">
                          <a:latin typeface="Calibri" panose="020F0502020204030204"/>
                          <a:ea typeface="Calibri" panose="020F0502020204030204"/>
                          <a:cs typeface="Times New Roman" panose="02020603050405020304"/>
                        </a:rPr>
                        <a:t>cold </a:t>
                      </a:r>
                      <a:r>
                        <a:rPr lang="en-GB" sz="1100" dirty="0">
                          <a:latin typeface="Calibri" panose="020F0502020204030204"/>
                          <a:ea typeface="Calibri" panose="020F0502020204030204"/>
                          <a:cs typeface="Times New Roman" panose="02020603050405020304"/>
                        </a:rPr>
                        <a:t>and </a:t>
                      </a:r>
                      <a:r>
                        <a:rPr lang="en-GB" sz="1100" i="1" dirty="0">
                          <a:latin typeface="Calibri" panose="020F0502020204030204"/>
                          <a:ea typeface="Calibri" panose="020F0502020204030204"/>
                          <a:cs typeface="Times New Roman" panose="02020603050405020304"/>
                        </a:rPr>
                        <a:t>warm </a:t>
                      </a:r>
                      <a:r>
                        <a:rPr lang="en-GB" sz="1100" dirty="0">
                          <a:latin typeface="Calibri" panose="020F0502020204030204"/>
                          <a:ea typeface="Calibri" panose="020F0502020204030204"/>
                          <a:cs typeface="Times New Roman" panose="02020603050405020304"/>
                        </a:rPr>
                        <a:t>principles in one`s body (follow the restrictions advised by shamans). </a:t>
                      </a:r>
                      <a:endParaRPr lang="en-US" sz="1100" dirty="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dirty="0" err="1">
                          <a:latin typeface="Calibri" panose="020F0502020204030204"/>
                          <a:ea typeface="Calibri" panose="020F0502020204030204"/>
                          <a:cs typeface="Times New Roman" panose="02020603050405020304"/>
                        </a:rPr>
                        <a:t>Kogi</a:t>
                      </a:r>
                      <a:r>
                        <a:rPr lang="en-GB" sz="1100" dirty="0">
                          <a:latin typeface="Calibri" panose="020F0502020204030204"/>
                          <a:ea typeface="Calibri" panose="020F0502020204030204"/>
                          <a:cs typeface="Times New Roman" panose="02020603050405020304"/>
                        </a:rPr>
                        <a:t>- approach carefully to one`s responsibilities in the community (everything is an intention first created in </a:t>
                      </a:r>
                      <a:r>
                        <a:rPr lang="en-GB" sz="1100" i="1" dirty="0" err="1">
                          <a:latin typeface="Calibri" panose="020F0502020204030204"/>
                          <a:ea typeface="Calibri" panose="020F0502020204030204"/>
                          <a:cs typeface="Times New Roman" panose="02020603050405020304"/>
                        </a:rPr>
                        <a:t>al</a:t>
                      </a:r>
                      <a:r>
                        <a:rPr lang="en-GB" sz="1100" i="1" dirty="0" err="1">
                          <a:latin typeface="Calibri" panose="020F0502020204030204"/>
                          <a:ea typeface="Calibri" panose="020F0502020204030204"/>
                          <a:cs typeface="Calibri" panose="020F0502020204030204"/>
                        </a:rPr>
                        <a:t>ú</a:t>
                      </a:r>
                      <a:r>
                        <a:rPr lang="en-GB" sz="1100" i="1" dirty="0" err="1">
                          <a:latin typeface="Calibri" panose="020F0502020204030204"/>
                          <a:ea typeface="Calibri" panose="020F0502020204030204"/>
                          <a:cs typeface="Times New Roman" panose="02020603050405020304"/>
                        </a:rPr>
                        <a:t>na</a:t>
                      </a:r>
                      <a:r>
                        <a:rPr lang="en-GB" sz="1100" i="1" dirty="0">
                          <a:latin typeface="Calibri" panose="020F0502020204030204"/>
                          <a:ea typeface="Calibri" panose="020F0502020204030204"/>
                          <a:cs typeface="Times New Roman" panose="02020603050405020304"/>
                        </a:rPr>
                        <a:t> </a:t>
                      </a:r>
                      <a:r>
                        <a:rPr lang="en-GB" sz="1100" dirty="0">
                          <a:latin typeface="Calibri" panose="020F0502020204030204"/>
                          <a:ea typeface="Calibri" panose="020F0502020204030204"/>
                          <a:cs typeface="Times New Roman" panose="02020603050405020304"/>
                        </a:rPr>
                        <a:t>“the spiritual world”). </a:t>
                      </a:r>
                      <a:endParaRPr lang="en-US" sz="1100" dirty="0">
                        <a:latin typeface="Calibri" panose="020F0502020204030204"/>
                        <a:ea typeface="Calibri" panose="020F0502020204030204"/>
                        <a:cs typeface="Times New Roman" panose="02020603050405020304"/>
                      </a:endParaRPr>
                    </a:p>
                  </a:txBody>
                  <a:tcPr marL="49696" marR="496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3701">
                <a:tc>
                  <a:txBody>
                    <a:bodyPr/>
                    <a:lstStyle/>
                    <a:p>
                      <a:pPr marL="0" marR="0">
                        <a:lnSpc>
                          <a:spcPct val="115000"/>
                        </a:lnSpc>
                        <a:spcBef>
                          <a:spcPts val="0"/>
                        </a:spcBef>
                        <a:spcAft>
                          <a:spcPts val="0"/>
                        </a:spcAft>
                      </a:pPr>
                      <a:r>
                        <a:rPr lang="en-GB" sz="1600" b="1" dirty="0" err="1">
                          <a:latin typeface="Calibri" panose="020F0502020204030204"/>
                          <a:ea typeface="Calibri" panose="020F0502020204030204"/>
                          <a:cs typeface="Times New Roman" panose="02020603050405020304"/>
                        </a:rPr>
                        <a:t>Disbalance</a:t>
                      </a:r>
                      <a:endParaRPr lang="en-US" sz="1600" dirty="0">
                        <a:latin typeface="Calibri" panose="020F0502020204030204"/>
                        <a:ea typeface="Calibri" panose="020F0502020204030204"/>
                        <a:cs typeface="Times New Roman" panose="02020603050405020304"/>
                      </a:endParaRPr>
                    </a:p>
                  </a:txBody>
                  <a:tcPr marL="49696" marR="496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100" b="1">
                          <a:latin typeface="Calibri" panose="020F0502020204030204"/>
                          <a:ea typeface="Calibri" panose="020F0502020204030204"/>
                          <a:cs typeface="Times New Roman" panose="02020603050405020304"/>
                        </a:rPr>
                        <a:t>Sudden, destructive changes to the natural environment.</a:t>
                      </a:r>
                      <a:endParaRPr lang="en-US" sz="110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a:latin typeface="Calibri" panose="020F0502020204030204"/>
                          <a:ea typeface="Calibri" panose="020F0502020204030204"/>
                          <a:cs typeface="Times New Roman" panose="02020603050405020304"/>
                        </a:rPr>
                        <a:t>Draughts, floods, eruptions, avalanches appear as the Earth is trying to regain balance.</a:t>
                      </a:r>
                      <a:endParaRPr lang="en-US" sz="110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a:latin typeface="Calibri" panose="020F0502020204030204"/>
                          <a:ea typeface="Calibri" panose="020F0502020204030204"/>
                          <a:cs typeface="Times New Roman" panose="02020603050405020304"/>
                        </a:rPr>
                        <a:t>Kogi- the changes on a small scale (microregions) mirror the destructive changes in the whole created world.</a:t>
                      </a:r>
                      <a:endParaRPr lang="en-US" sz="110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a:latin typeface="Calibri" panose="020F0502020204030204"/>
                          <a:ea typeface="Calibri" panose="020F0502020204030204"/>
                          <a:cs typeface="Times New Roman" panose="02020603050405020304"/>
                        </a:rPr>
                        <a:t>Misak, Nasa- cleansing rituals (summoning the rain), trying to “rebuild” the house of </a:t>
                      </a:r>
                      <a:r>
                        <a:rPr lang="en-GB" sz="1100" i="1">
                          <a:latin typeface="Calibri" panose="020F0502020204030204"/>
                          <a:ea typeface="Calibri" panose="020F0502020204030204"/>
                          <a:cs typeface="Times New Roman" panose="02020603050405020304"/>
                        </a:rPr>
                        <a:t>Pishimisak </a:t>
                      </a:r>
                      <a:r>
                        <a:rPr lang="en-GB" sz="1100">
                          <a:latin typeface="Calibri" panose="020F0502020204030204"/>
                          <a:ea typeface="Calibri" panose="020F0502020204030204"/>
                          <a:cs typeface="Times New Roman" panose="02020603050405020304"/>
                        </a:rPr>
                        <a:t>(</a:t>
                      </a:r>
                      <a:r>
                        <a:rPr lang="en-GB" sz="1100" i="1">
                          <a:latin typeface="Calibri" panose="020F0502020204030204"/>
                          <a:ea typeface="Calibri" panose="020F0502020204030204"/>
                          <a:cs typeface="Times New Roman" panose="02020603050405020304"/>
                        </a:rPr>
                        <a:t>Srekollimisak</a:t>
                      </a:r>
                      <a:r>
                        <a:rPr lang="en-GB" sz="1100">
                          <a:latin typeface="Calibri" panose="020F0502020204030204"/>
                          <a:ea typeface="Calibri" panose="020F0502020204030204"/>
                          <a:cs typeface="Times New Roman" panose="02020603050405020304"/>
                        </a:rPr>
                        <a:t>), saving water sources campaigns. Progress in banning mining in some </a:t>
                      </a:r>
                      <a:r>
                        <a:rPr lang="en-GB" sz="1100" i="1">
                          <a:latin typeface="Calibri" panose="020F0502020204030204"/>
                          <a:ea typeface="Calibri" panose="020F0502020204030204"/>
                          <a:cs typeface="Times New Roman" panose="02020603050405020304"/>
                        </a:rPr>
                        <a:t>p</a:t>
                      </a:r>
                      <a:r>
                        <a:rPr lang="en-GB" sz="1100" i="1">
                          <a:latin typeface="Calibri" panose="020F0502020204030204"/>
                          <a:ea typeface="Calibri" panose="020F0502020204030204"/>
                          <a:cs typeface="Calibri" panose="020F0502020204030204"/>
                        </a:rPr>
                        <a:t>á</a:t>
                      </a:r>
                      <a:r>
                        <a:rPr lang="en-GB" sz="1100" i="1">
                          <a:latin typeface="Calibri" panose="020F0502020204030204"/>
                          <a:ea typeface="Calibri" panose="020F0502020204030204"/>
                          <a:cs typeface="Times New Roman" panose="02020603050405020304"/>
                        </a:rPr>
                        <a:t>ramo </a:t>
                      </a:r>
                      <a:r>
                        <a:rPr lang="en-GB" sz="1100">
                          <a:latin typeface="Calibri" panose="020F0502020204030204"/>
                          <a:ea typeface="Calibri" panose="020F0502020204030204"/>
                          <a:cs typeface="Times New Roman" panose="02020603050405020304"/>
                        </a:rPr>
                        <a:t>areas. </a:t>
                      </a:r>
                      <a:endParaRPr lang="en-US" sz="1100">
                        <a:latin typeface="Calibri" panose="020F0502020204030204"/>
                        <a:ea typeface="Calibri" panose="020F0502020204030204"/>
                        <a:cs typeface="Times New Roman" panose="02020603050405020304"/>
                      </a:endParaRPr>
                    </a:p>
                  </a:txBody>
                  <a:tcPr marL="49696" marR="496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100" b="1">
                          <a:latin typeface="Calibri" panose="020F0502020204030204"/>
                          <a:ea typeface="Calibri" panose="020F0502020204030204"/>
                          <a:cs typeface="Times New Roman" panose="02020603050405020304"/>
                        </a:rPr>
                        <a:t>The community is stricken by wars, skirmishes and epidemics.</a:t>
                      </a:r>
                      <a:endParaRPr lang="en-US" sz="110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a:latin typeface="Calibri" panose="020F0502020204030204"/>
                          <a:ea typeface="Calibri" panose="020F0502020204030204"/>
                          <a:cs typeface="Times New Roman" panose="02020603050405020304"/>
                        </a:rPr>
                        <a:t>Misak, Nasa- special prodigies come from the underground (sacred) lands to help re-establish balance in their community.</a:t>
                      </a:r>
                      <a:endParaRPr lang="en-US" sz="110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a:latin typeface="Calibri" panose="020F0502020204030204"/>
                          <a:ea typeface="Calibri" panose="020F0502020204030204"/>
                          <a:cs typeface="Times New Roman" panose="02020603050405020304"/>
                        </a:rPr>
                        <a:t>Misak, Nasa, Kogi- cleansing rituals (</a:t>
                      </a:r>
                      <a:r>
                        <a:rPr lang="en-GB" sz="1100" i="1">
                          <a:latin typeface="Calibri" panose="020F0502020204030204"/>
                          <a:ea typeface="Calibri" panose="020F0502020204030204"/>
                          <a:cs typeface="Times New Roman" panose="02020603050405020304"/>
                        </a:rPr>
                        <a:t>refrescos</a:t>
                      </a:r>
                      <a:r>
                        <a:rPr lang="en-GB" sz="1100">
                          <a:latin typeface="Calibri" panose="020F0502020204030204"/>
                          <a:ea typeface="Calibri" panose="020F0502020204030204"/>
                          <a:cs typeface="Times New Roman" panose="02020603050405020304"/>
                        </a:rPr>
                        <a:t>) performed by shamans for the community. </a:t>
                      </a:r>
                      <a:endParaRPr lang="en-US" sz="1100">
                        <a:latin typeface="Calibri" panose="020F0502020204030204"/>
                        <a:ea typeface="Calibri" panose="020F0502020204030204"/>
                        <a:cs typeface="Times New Roman" panose="02020603050405020304"/>
                      </a:endParaRPr>
                    </a:p>
                  </a:txBody>
                  <a:tcPr marL="49696" marR="496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100" b="1" dirty="0">
                          <a:latin typeface="Calibri" panose="020F0502020204030204"/>
                          <a:ea typeface="Calibri" panose="020F0502020204030204"/>
                          <a:cs typeface="Times New Roman" panose="02020603050405020304"/>
                        </a:rPr>
                        <a:t>The imbalance in one`s body causes an illness or miscarriage. </a:t>
                      </a:r>
                      <a:endParaRPr lang="en-US" sz="1100" dirty="0">
                        <a:latin typeface="Calibri" panose="020F0502020204030204"/>
                        <a:ea typeface="Calibri" panose="020F0502020204030204"/>
                        <a:cs typeface="Times New Roman" panose="02020603050405020304"/>
                      </a:endParaRPr>
                    </a:p>
                    <a:p>
                      <a:pPr marL="0" marR="0">
                        <a:lnSpc>
                          <a:spcPct val="115000"/>
                        </a:lnSpc>
                        <a:spcBef>
                          <a:spcPts val="0"/>
                        </a:spcBef>
                        <a:spcAft>
                          <a:spcPts val="0"/>
                        </a:spcAft>
                      </a:pPr>
                      <a:r>
                        <a:rPr lang="en-GB" sz="1100" dirty="0" err="1">
                          <a:latin typeface="Calibri" panose="020F0502020204030204"/>
                          <a:ea typeface="Calibri" panose="020F0502020204030204"/>
                          <a:cs typeface="Times New Roman" panose="02020603050405020304"/>
                        </a:rPr>
                        <a:t>Misak</a:t>
                      </a:r>
                      <a:r>
                        <a:rPr lang="en-GB" sz="1100" dirty="0">
                          <a:latin typeface="Calibri" panose="020F0502020204030204"/>
                          <a:ea typeface="Calibri" panose="020F0502020204030204"/>
                          <a:cs typeface="Times New Roman" panose="02020603050405020304"/>
                        </a:rPr>
                        <a:t>, </a:t>
                      </a:r>
                      <a:r>
                        <a:rPr lang="en-GB" sz="1100" dirty="0" err="1">
                          <a:latin typeface="Calibri" panose="020F0502020204030204"/>
                          <a:ea typeface="Calibri" panose="020F0502020204030204"/>
                          <a:cs typeface="Times New Roman" panose="02020603050405020304"/>
                        </a:rPr>
                        <a:t>Nasa</a:t>
                      </a:r>
                      <a:r>
                        <a:rPr lang="en-GB" sz="1100" dirty="0">
                          <a:latin typeface="Calibri" panose="020F0502020204030204"/>
                          <a:ea typeface="Calibri" panose="020F0502020204030204"/>
                          <a:cs typeface="Times New Roman" panose="02020603050405020304"/>
                        </a:rPr>
                        <a:t>- it is important to observe traditional regulations (esp. pregnant women) </a:t>
                      </a:r>
                      <a:r>
                        <a:rPr lang="en-GB" sz="1100" dirty="0" err="1">
                          <a:latin typeface="Calibri" panose="020F0502020204030204"/>
                          <a:ea typeface="Calibri" panose="020F0502020204030204"/>
                          <a:cs typeface="Times New Roman" panose="02020603050405020304"/>
                        </a:rPr>
                        <a:t>eg</a:t>
                      </a:r>
                      <a:r>
                        <a:rPr lang="en-GB" sz="1100" dirty="0">
                          <a:latin typeface="Calibri" panose="020F0502020204030204"/>
                          <a:ea typeface="Calibri" panose="020F0502020204030204"/>
                          <a:cs typeface="Times New Roman" panose="02020603050405020304"/>
                        </a:rPr>
                        <a:t>. going to </a:t>
                      </a:r>
                      <a:r>
                        <a:rPr lang="en-GB" sz="1100" i="1" dirty="0" err="1">
                          <a:latin typeface="Calibri" panose="020F0502020204030204"/>
                          <a:ea typeface="Calibri" panose="020F0502020204030204"/>
                          <a:cs typeface="Times New Roman" panose="02020603050405020304"/>
                        </a:rPr>
                        <a:t>p</a:t>
                      </a:r>
                      <a:r>
                        <a:rPr lang="en-GB" sz="1100" i="1" dirty="0" err="1">
                          <a:latin typeface="Calibri" panose="020F0502020204030204"/>
                          <a:ea typeface="Calibri" panose="020F0502020204030204"/>
                          <a:cs typeface="Calibri" panose="020F0502020204030204"/>
                        </a:rPr>
                        <a:t>á</a:t>
                      </a:r>
                      <a:r>
                        <a:rPr lang="en-GB" sz="1100" i="1" dirty="0" err="1">
                          <a:latin typeface="Calibri" panose="020F0502020204030204"/>
                          <a:ea typeface="Calibri" panose="020F0502020204030204"/>
                          <a:cs typeface="Times New Roman" panose="02020603050405020304"/>
                        </a:rPr>
                        <a:t>ramo</a:t>
                      </a:r>
                      <a:r>
                        <a:rPr lang="en-GB" sz="1100" i="1" dirty="0">
                          <a:latin typeface="Calibri" panose="020F0502020204030204"/>
                          <a:ea typeface="Calibri" panose="020F0502020204030204"/>
                          <a:cs typeface="Times New Roman" panose="02020603050405020304"/>
                        </a:rPr>
                        <a:t>, </a:t>
                      </a:r>
                      <a:r>
                        <a:rPr lang="en-GB" sz="1100" dirty="0">
                          <a:latin typeface="Calibri" panose="020F0502020204030204"/>
                          <a:ea typeface="Calibri" panose="020F0502020204030204"/>
                          <a:cs typeface="Times New Roman" panose="02020603050405020304"/>
                        </a:rPr>
                        <a:t>washing in streams, be exposed to the rainbow etc. to maintain balance between the two main principle (</a:t>
                      </a:r>
                      <a:r>
                        <a:rPr lang="en-GB" sz="1100" i="1" dirty="0">
                          <a:latin typeface="Calibri" panose="020F0502020204030204"/>
                          <a:ea typeface="Calibri" panose="020F0502020204030204"/>
                          <a:cs typeface="Times New Roman" panose="02020603050405020304"/>
                        </a:rPr>
                        <a:t>hot and cold</a:t>
                      </a:r>
                      <a:r>
                        <a:rPr lang="en-GB" sz="1100" dirty="0" smtClean="0">
                          <a:latin typeface="Calibri" panose="020F0502020204030204"/>
                          <a:ea typeface="Calibri" panose="020F0502020204030204"/>
                          <a:cs typeface="Times New Roman" panose="02020603050405020304"/>
                        </a:rPr>
                        <a:t>)</a:t>
                      </a:r>
                      <a:r>
                        <a:rPr lang="cs-CZ" sz="1100" dirty="0" smtClean="0">
                          <a:latin typeface="Calibri" panose="020F0502020204030204"/>
                          <a:ea typeface="Calibri" panose="020F0502020204030204"/>
                          <a:cs typeface="Times New Roman" panose="02020603050405020304"/>
                        </a:rPr>
                        <a:t>.</a:t>
                      </a:r>
                      <a:endParaRPr lang="en-US" sz="1100" dirty="0">
                        <a:latin typeface="Calibri" panose="020F0502020204030204"/>
                        <a:ea typeface="Calibri" panose="020F0502020204030204"/>
                        <a:cs typeface="Times New Roman" panose="02020603050405020304"/>
                      </a:endParaRPr>
                    </a:p>
                  </a:txBody>
                  <a:tcPr marL="49696" marR="496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9000"/>
            <a:lum/>
          </a:blip>
          <a:srcRect/>
          <a:stretch>
            <a:fillRect l="-12000" r="-12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762000" y="4038600"/>
            <a:ext cx="4419600" cy="523220"/>
          </a:xfrm>
          <a:prstGeom prst="rect">
            <a:avLst/>
          </a:prstGeom>
          <a:noFill/>
        </p:spPr>
        <p:txBody>
          <a:bodyPr wrap="square" rtlCol="0">
            <a:spAutoFit/>
          </a:bodyPr>
          <a:lstStyle/>
          <a:p>
            <a:r>
              <a:rPr lang="en-US" sz="2800" dirty="0" smtClean="0">
                <a:latin typeface="Bookman Old Style" pitchFamily="18" charset="0"/>
              </a:rPr>
              <a:t>Thank you</a:t>
            </a:r>
            <a:endParaRPr lang="en-US" sz="2800" dirty="0">
              <a:latin typeface="Bookman Old Style" pitchFamily="18" charset="0"/>
            </a:endParaRPr>
          </a:p>
        </p:txBody>
      </p:sp>
      <p:sp>
        <p:nvSpPr>
          <p:cNvPr id="3" name="TextovéPole 2"/>
          <p:cNvSpPr txBox="1"/>
          <p:nvPr/>
        </p:nvSpPr>
        <p:spPr>
          <a:xfrm>
            <a:off x="457200" y="1219200"/>
            <a:ext cx="4876800" cy="1323439"/>
          </a:xfrm>
          <a:prstGeom prst="rect">
            <a:avLst/>
          </a:prstGeom>
          <a:noFill/>
        </p:spPr>
        <p:txBody>
          <a:bodyPr wrap="square" rtlCol="0">
            <a:spAutoFit/>
          </a:bodyPr>
          <a:lstStyle/>
          <a:p>
            <a:r>
              <a:rPr lang="en-US" sz="2000" b="1" dirty="0" smtClean="0">
                <a:latin typeface="Bookman Old Style" pitchFamily="18" charset="0"/>
              </a:rPr>
              <a:t>For stories, suggestions, further questions:</a:t>
            </a:r>
            <a:endParaRPr lang="en-US" sz="2000" b="1" dirty="0" smtClean="0">
              <a:latin typeface="Bookman Old Style" pitchFamily="18" charset="0"/>
            </a:endParaRPr>
          </a:p>
          <a:p>
            <a:endParaRPr lang="en-US" sz="2000" b="1" dirty="0" smtClean="0">
              <a:latin typeface="Bookman Old Style" pitchFamily="18" charset="0"/>
            </a:endParaRPr>
          </a:p>
          <a:p>
            <a:r>
              <a:rPr lang="en-US" sz="2000" b="1" dirty="0" smtClean="0">
                <a:latin typeface="Bookman Old Style" pitchFamily="18" charset="0"/>
              </a:rPr>
              <a:t>lucie.vinsova@gmail.com</a:t>
            </a:r>
            <a:endParaRPr lang="en-US" sz="2000" b="1" dirty="0">
              <a:latin typeface="Bookman Old Style"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3" name="TextovéPole 2"/>
          <p:cNvSpPr txBox="1"/>
          <p:nvPr/>
        </p:nvSpPr>
        <p:spPr>
          <a:xfrm>
            <a:off x="304800" y="381000"/>
            <a:ext cx="8001000" cy="5939155"/>
          </a:xfrm>
          <a:prstGeom prst="rect">
            <a:avLst/>
          </a:prstGeom>
          <a:noFill/>
        </p:spPr>
        <p:txBody>
          <a:bodyPr wrap="square" rtlCol="0">
            <a:spAutoFit/>
          </a:bodyPr>
          <a:lstStyle/>
          <a:p>
            <a:pPr algn="just"/>
            <a:r>
              <a:rPr lang="en-US" sz="1400" u="sng" dirty="0" smtClean="0">
                <a:latin typeface="Cambria" panose="02040503050406030204" charset="0"/>
                <a:cs typeface="Cambria" panose="02040503050406030204" charset="0"/>
              </a:rPr>
              <a:t>Main </a:t>
            </a:r>
            <a:r>
              <a:rPr lang="en-US" sz="1400" u="sng" smtClean="0">
                <a:latin typeface="Cambria" panose="02040503050406030204" charset="0"/>
                <a:cs typeface="Cambria" panose="02040503050406030204" charset="0"/>
              </a:rPr>
              <a:t>Sources:</a:t>
            </a:r>
            <a:endParaRPr lang="en-US" sz="1400" u="sng" smtClean="0">
              <a:latin typeface="Cambria" panose="02040503050406030204" charset="0"/>
              <a:cs typeface="Cambria" panose="02040503050406030204" charset="0"/>
            </a:endParaRPr>
          </a:p>
          <a:p>
            <a:pPr algn="just"/>
            <a:endParaRPr lang="en-US" sz="1400" dirty="0" smtClean="0">
              <a:latin typeface="Cambria" panose="02040503050406030204" charset="0"/>
              <a:cs typeface="Cambria" panose="02040503050406030204" charset="0"/>
            </a:endParaRPr>
          </a:p>
          <a:p>
            <a:pPr algn="just"/>
            <a:r>
              <a:rPr lang="es-CO" sz="1400" dirty="0" smtClean="0">
                <a:latin typeface="Cambria" panose="02040503050406030204" charset="0"/>
                <a:cs typeface="Cambria" panose="02040503050406030204" charset="0"/>
              </a:rPr>
              <a:t>Abelino Aranda, Luis Guillermo Vasco Uribe. 2015. </a:t>
            </a:r>
            <a:r>
              <a:rPr lang="es-CO" sz="1400" i="1" dirty="0" smtClean="0">
                <a:latin typeface="Cambria" panose="02040503050406030204" charset="0"/>
                <a:cs typeface="Cambria" panose="02040503050406030204" charset="0"/>
              </a:rPr>
              <a:t>Hijos del Aroiris y del Agua</a:t>
            </a:r>
            <a:r>
              <a:rPr lang="es-CO" sz="1400" dirty="0" smtClean="0">
                <a:latin typeface="Cambria" panose="02040503050406030204" charset="0"/>
                <a:cs typeface="Cambria" panose="02040503050406030204" charset="0"/>
              </a:rPr>
              <a:t>. Universidad Nacional de Colombia, Colombia. </a:t>
            </a:r>
            <a:endParaRPr lang="es-CO" sz="1400" dirty="0" smtClean="0">
              <a:latin typeface="Cambria" panose="02040503050406030204" charset="0"/>
              <a:cs typeface="Cambria" panose="02040503050406030204" charset="0"/>
            </a:endParaRPr>
          </a:p>
          <a:p>
            <a:pPr algn="just"/>
            <a:endParaRPr lang="en-US" sz="1400" dirty="0" smtClean="0">
              <a:latin typeface="Cambria" panose="02040503050406030204" charset="0"/>
              <a:cs typeface="Cambria" panose="02040503050406030204" charset="0"/>
            </a:endParaRPr>
          </a:p>
          <a:p>
            <a:pPr algn="just"/>
            <a:r>
              <a:rPr lang="es-CO" sz="1400" dirty="0" smtClean="0">
                <a:latin typeface="Cambria" panose="02040503050406030204" charset="0"/>
                <a:cs typeface="Cambria" panose="02040503050406030204" charset="0"/>
              </a:rPr>
              <a:t>Hugo Portela Guarín. 2000. </a:t>
            </a:r>
            <a:r>
              <a:rPr lang="es-CO" sz="1400" i="1" dirty="0" smtClean="0">
                <a:latin typeface="Cambria" panose="02040503050406030204" charset="0"/>
                <a:cs typeface="Cambria" panose="02040503050406030204" charset="0"/>
              </a:rPr>
              <a:t>El Pensamiento de las Aguas de las Montañas</a:t>
            </a:r>
            <a:r>
              <a:rPr lang="es-CO" sz="1400" dirty="0" smtClean="0">
                <a:latin typeface="Cambria" panose="02040503050406030204" charset="0"/>
                <a:cs typeface="Cambria" panose="02040503050406030204" charset="0"/>
              </a:rPr>
              <a:t> (Coconucos, Guambianos, Paeces, Yanaconas). Universidad del Cauca, Popayán, Colombia.  </a:t>
            </a:r>
            <a:endParaRPr lang="es-CO" sz="1400" dirty="0" smtClean="0">
              <a:latin typeface="Cambria" panose="02040503050406030204" charset="0"/>
              <a:cs typeface="Cambria" panose="02040503050406030204" charset="0"/>
            </a:endParaRPr>
          </a:p>
          <a:p>
            <a:pPr algn="just"/>
            <a:endParaRPr lang="es-CO" sz="1400" dirty="0" smtClean="0">
              <a:latin typeface="Cambria" panose="02040503050406030204" charset="0"/>
              <a:cs typeface="Cambria" panose="02040503050406030204" charset="0"/>
            </a:endParaRPr>
          </a:p>
          <a:p>
            <a:pPr algn="just"/>
            <a:r>
              <a:rPr lang="es-CO" sz="1400" dirty="0" smtClean="0">
                <a:latin typeface="Cambria" panose="02040503050406030204" charset="0"/>
                <a:cs typeface="Cambria" panose="02040503050406030204" charset="0"/>
              </a:rPr>
              <a:t>Judy Branks and Juan Bautista Sánchez. </a:t>
            </a:r>
            <a:r>
              <a:rPr lang="en-GB" sz="1400" dirty="0" smtClean="0">
                <a:latin typeface="Cambria" panose="02040503050406030204" charset="0"/>
                <a:cs typeface="Cambria" panose="02040503050406030204" charset="0"/>
              </a:rPr>
              <a:t>1978, 2011. </a:t>
            </a:r>
            <a:r>
              <a:rPr lang="en-GB" sz="1400" i="1" dirty="0" smtClean="0">
                <a:latin typeface="Cambria" panose="02040503050406030204" charset="0"/>
                <a:cs typeface="Cambria" panose="02040503050406030204" charset="0"/>
              </a:rPr>
              <a:t>The Drama of Life</a:t>
            </a:r>
            <a:r>
              <a:rPr lang="en-GB" sz="1400" dirty="0" smtClean="0">
                <a:latin typeface="Cambria" panose="02040503050406030204" charset="0"/>
                <a:cs typeface="Cambria" panose="02040503050406030204" charset="0"/>
              </a:rPr>
              <a:t> (A Study of Life Cycle Customs Among the </a:t>
            </a:r>
            <a:r>
              <a:rPr lang="en-GB" sz="1400" dirty="0" err="1" smtClean="0">
                <a:latin typeface="Cambria" panose="02040503050406030204" charset="0"/>
                <a:cs typeface="Cambria" panose="02040503050406030204" charset="0"/>
              </a:rPr>
              <a:t>Guambiano</a:t>
            </a:r>
            <a:r>
              <a:rPr lang="en-GB" sz="1400" dirty="0" smtClean="0">
                <a:latin typeface="Cambria" panose="02040503050406030204" charset="0"/>
                <a:cs typeface="Cambria" panose="02040503050406030204" charset="0"/>
              </a:rPr>
              <a:t> Colombia, South America). </a:t>
            </a:r>
            <a:r>
              <a:rPr lang="es-CO" sz="1400" dirty="0" smtClean="0">
                <a:latin typeface="Cambria" panose="02040503050406030204" charset="0"/>
                <a:cs typeface="Cambria" panose="02040503050406030204" charset="0"/>
              </a:rPr>
              <a:t>SIL International, USA.  </a:t>
            </a:r>
            <a:endParaRPr lang="es-CO" sz="1400" dirty="0" smtClean="0">
              <a:latin typeface="Cambria" panose="02040503050406030204" charset="0"/>
              <a:cs typeface="Cambria" panose="02040503050406030204" charset="0"/>
            </a:endParaRPr>
          </a:p>
          <a:p>
            <a:pPr algn="just"/>
            <a:endParaRPr lang="es-CO" sz="1400" dirty="0" smtClean="0">
              <a:latin typeface="Cambria" panose="02040503050406030204" charset="0"/>
              <a:cs typeface="Cambria" panose="02040503050406030204" charset="0"/>
            </a:endParaRPr>
          </a:p>
          <a:p>
            <a:pPr algn="just"/>
            <a:r>
              <a:rPr lang="es-CO" sz="1400" dirty="0" smtClean="0">
                <a:latin typeface="Cambria" panose="02040503050406030204" charset="0"/>
                <a:cs typeface="Cambria" panose="02040503050406030204" charset="0"/>
              </a:rPr>
              <a:t>Joana Alexandra Peña Bautista. 2009. </a:t>
            </a:r>
            <a:r>
              <a:rPr lang="es-CO" sz="1400" i="1" dirty="0" smtClean="0">
                <a:latin typeface="Cambria" panose="02040503050406030204" charset="0"/>
                <a:cs typeface="Cambria" panose="02040503050406030204" charset="0"/>
              </a:rPr>
              <a:t>En las Voces del Pishimisak: Apuentes Etnogr</a:t>
            </a:r>
            <a:r>
              <a:rPr lang="cs-CZ" sz="1400" i="1" dirty="0" smtClean="0">
                <a:latin typeface="Cambria" panose="02040503050406030204" charset="0"/>
                <a:cs typeface="Cambria" panose="02040503050406030204" charset="0"/>
              </a:rPr>
              <a:t>á</a:t>
            </a:r>
            <a:r>
              <a:rPr lang="es-CO" sz="1400" i="1" dirty="0" smtClean="0">
                <a:latin typeface="Cambria" panose="02040503050406030204" charset="0"/>
                <a:cs typeface="Cambria" panose="02040503050406030204" charset="0"/>
              </a:rPr>
              <a:t>ficos sobre el Tiempo Misak. </a:t>
            </a:r>
            <a:r>
              <a:rPr lang="es-CO" sz="1400" dirty="0" smtClean="0">
                <a:latin typeface="Cambria" panose="02040503050406030204" charset="0"/>
                <a:cs typeface="Cambria" panose="02040503050406030204" charset="0"/>
              </a:rPr>
              <a:t>Universidad Nacional de Colombia. Bogot</a:t>
            </a:r>
            <a:r>
              <a:rPr lang="cs-CZ" sz="1400" dirty="0" smtClean="0">
                <a:latin typeface="Cambria" panose="02040503050406030204" charset="0"/>
                <a:cs typeface="Cambria" panose="02040503050406030204" charset="0"/>
              </a:rPr>
              <a:t>á.  </a:t>
            </a:r>
            <a:r>
              <a:rPr lang="es-CO" sz="1400" dirty="0" smtClean="0">
                <a:latin typeface="Cambria" panose="02040503050406030204" charset="0"/>
                <a:cs typeface="Cambria" panose="02040503050406030204" charset="0"/>
              </a:rPr>
              <a:t> </a:t>
            </a:r>
            <a:r>
              <a:rPr lang="en-US" sz="1400" dirty="0" smtClean="0">
                <a:latin typeface="Cambria" panose="02040503050406030204" charset="0"/>
                <a:cs typeface="Cambria" panose="02040503050406030204" charset="0"/>
              </a:rPr>
              <a:t> </a:t>
            </a:r>
            <a:endParaRPr lang="en-US" sz="1400" dirty="0" smtClean="0">
              <a:latin typeface="Cambria" panose="02040503050406030204" charset="0"/>
              <a:cs typeface="Cambria" panose="02040503050406030204" charset="0"/>
            </a:endParaRPr>
          </a:p>
          <a:p>
            <a:pPr algn="just"/>
            <a:endParaRPr lang="en-US" sz="1400" dirty="0" smtClean="0">
              <a:latin typeface="Cambria" panose="02040503050406030204" charset="0"/>
              <a:cs typeface="Cambria" panose="02040503050406030204" charset="0"/>
            </a:endParaRPr>
          </a:p>
          <a:p>
            <a:pPr algn="just"/>
            <a:r>
              <a:rPr lang="en-US" sz="1400" dirty="0" smtClean="0">
                <a:latin typeface="Cambria" panose="02040503050406030204" charset="0"/>
                <a:cs typeface="Cambria" panose="02040503050406030204" charset="0"/>
              </a:rPr>
              <a:t>Alan </a:t>
            </a:r>
            <a:r>
              <a:rPr lang="en-US" sz="1400" dirty="0" err="1" smtClean="0">
                <a:latin typeface="Cambria" panose="02040503050406030204" charset="0"/>
                <a:cs typeface="Cambria" panose="02040503050406030204" charset="0"/>
              </a:rPr>
              <a:t>Ereira</a:t>
            </a:r>
            <a:r>
              <a:rPr lang="en-US" sz="1400" dirty="0" smtClean="0">
                <a:latin typeface="Cambria" panose="02040503050406030204" charset="0"/>
                <a:cs typeface="Cambria" panose="02040503050406030204" charset="0"/>
              </a:rPr>
              <a:t>. 2004. </a:t>
            </a:r>
            <a:r>
              <a:rPr lang="en-US" sz="1400" i="1" dirty="0" err="1" smtClean="0">
                <a:latin typeface="Cambria" panose="02040503050406030204" charset="0"/>
                <a:cs typeface="Cambria" panose="02040503050406030204" charset="0"/>
              </a:rPr>
              <a:t>Poselství</a:t>
            </a:r>
            <a:r>
              <a:rPr lang="en-US" sz="1400" i="1" dirty="0" smtClean="0">
                <a:latin typeface="Cambria" panose="02040503050406030204" charset="0"/>
                <a:cs typeface="Cambria" panose="02040503050406030204" charset="0"/>
              </a:rPr>
              <a:t> </a:t>
            </a:r>
            <a:r>
              <a:rPr lang="en-US" sz="1400" i="1" dirty="0" err="1" smtClean="0">
                <a:latin typeface="Cambria" panose="02040503050406030204" charset="0"/>
                <a:cs typeface="Cambria" panose="02040503050406030204" charset="0"/>
              </a:rPr>
              <a:t>ze</a:t>
            </a:r>
            <a:r>
              <a:rPr lang="en-US" sz="1400" i="1" dirty="0" smtClean="0">
                <a:latin typeface="Cambria" panose="02040503050406030204" charset="0"/>
                <a:cs typeface="Cambria" panose="02040503050406030204" charset="0"/>
              </a:rPr>
              <a:t> </a:t>
            </a:r>
            <a:r>
              <a:rPr lang="en-US" sz="1400" i="1" dirty="0" err="1" smtClean="0">
                <a:latin typeface="Cambria" panose="02040503050406030204" charset="0"/>
                <a:cs typeface="Cambria" panose="02040503050406030204" charset="0"/>
              </a:rPr>
              <a:t>srdce</a:t>
            </a:r>
            <a:r>
              <a:rPr lang="en-US" sz="1400" i="1" dirty="0" smtClean="0">
                <a:latin typeface="Cambria" panose="02040503050406030204" charset="0"/>
                <a:cs typeface="Cambria" panose="02040503050406030204" charset="0"/>
              </a:rPr>
              <a:t> </a:t>
            </a:r>
            <a:r>
              <a:rPr lang="en-US" sz="1400" i="1" dirty="0" err="1" smtClean="0">
                <a:latin typeface="Cambria" panose="02040503050406030204" charset="0"/>
                <a:cs typeface="Cambria" panose="02040503050406030204" charset="0"/>
              </a:rPr>
              <a:t>světa</a:t>
            </a:r>
            <a:r>
              <a:rPr lang="en-US" sz="1400" i="1" dirty="0" smtClean="0">
                <a:latin typeface="Cambria" panose="02040503050406030204" charset="0"/>
                <a:cs typeface="Cambria" panose="02040503050406030204" charset="0"/>
              </a:rPr>
              <a:t>.</a:t>
            </a:r>
            <a:r>
              <a:rPr lang="cs-CZ" sz="1400" dirty="0" smtClean="0">
                <a:latin typeface="Cambria" panose="02040503050406030204" charset="0"/>
                <a:cs typeface="Cambria" panose="02040503050406030204" charset="0"/>
              </a:rPr>
              <a:t> Praha.</a:t>
            </a:r>
            <a:endParaRPr lang="en-US" sz="1400" dirty="0" smtClean="0">
              <a:latin typeface="Cambria" panose="02040503050406030204" charset="0"/>
              <a:cs typeface="Cambria" panose="02040503050406030204" charset="0"/>
            </a:endParaRPr>
          </a:p>
          <a:p>
            <a:pPr algn="just"/>
            <a:endParaRPr lang="en-US" sz="1400" dirty="0" smtClean="0">
              <a:latin typeface="Cambria" panose="02040503050406030204" charset="0"/>
              <a:cs typeface="Cambria" panose="02040503050406030204" charset="0"/>
            </a:endParaRPr>
          </a:p>
          <a:p>
            <a:pPr algn="just"/>
            <a:r>
              <a:rPr lang="en-GB" sz="1400" dirty="0" smtClean="0">
                <a:latin typeface="Cambria" panose="02040503050406030204" charset="0"/>
                <a:cs typeface="Cambria" panose="02040503050406030204" charset="0"/>
              </a:rPr>
              <a:t>Alain Fabre. 2005 </a:t>
            </a:r>
            <a:r>
              <a:rPr lang="en-GB" sz="1400" i="1" dirty="0" err="1" smtClean="0">
                <a:latin typeface="Cambria" panose="02040503050406030204" charset="0"/>
                <a:cs typeface="Cambria" panose="02040503050406030204" charset="0"/>
              </a:rPr>
              <a:t>Diccionario</a:t>
            </a:r>
            <a:r>
              <a:rPr lang="en-GB" sz="1400" i="1" dirty="0" smtClean="0">
                <a:latin typeface="Cambria" panose="02040503050406030204" charset="0"/>
                <a:cs typeface="Cambria" panose="02040503050406030204" charset="0"/>
              </a:rPr>
              <a:t> </a:t>
            </a:r>
            <a:r>
              <a:rPr lang="en-GB" sz="1400" i="1" dirty="0" err="1" smtClean="0">
                <a:latin typeface="Cambria" panose="02040503050406030204" charset="0"/>
                <a:cs typeface="Cambria" panose="02040503050406030204" charset="0"/>
              </a:rPr>
              <a:t>etnolingüístico</a:t>
            </a:r>
            <a:r>
              <a:rPr lang="en-GB" sz="1400" i="1" dirty="0" smtClean="0">
                <a:latin typeface="Cambria" panose="02040503050406030204" charset="0"/>
                <a:cs typeface="Cambria" panose="02040503050406030204" charset="0"/>
              </a:rPr>
              <a:t> y </a:t>
            </a:r>
            <a:r>
              <a:rPr lang="en-GB" sz="1400" i="1" dirty="0" err="1" smtClean="0">
                <a:latin typeface="Cambria" panose="02040503050406030204" charset="0"/>
                <a:cs typeface="Cambria" panose="02040503050406030204" charset="0"/>
              </a:rPr>
              <a:t>guía</a:t>
            </a:r>
            <a:r>
              <a:rPr lang="en-GB" sz="1400" i="1" dirty="0" smtClean="0">
                <a:latin typeface="Cambria" panose="02040503050406030204" charset="0"/>
                <a:cs typeface="Cambria" panose="02040503050406030204" charset="0"/>
              </a:rPr>
              <a:t> </a:t>
            </a:r>
            <a:r>
              <a:rPr lang="en-GB" sz="1400" i="1" dirty="0" err="1" smtClean="0">
                <a:latin typeface="Cambria" panose="02040503050406030204" charset="0"/>
                <a:cs typeface="Cambria" panose="02040503050406030204" charset="0"/>
              </a:rPr>
              <a:t>bibliográfica</a:t>
            </a:r>
            <a:r>
              <a:rPr lang="en-GB" sz="1400" i="1" dirty="0" smtClean="0">
                <a:latin typeface="Cambria" panose="02040503050406030204" charset="0"/>
                <a:cs typeface="Cambria" panose="02040503050406030204" charset="0"/>
              </a:rPr>
              <a:t> de los pueblos </a:t>
            </a:r>
            <a:r>
              <a:rPr lang="en-GB" sz="1400" i="1" dirty="0" err="1" smtClean="0">
                <a:latin typeface="Cambria" panose="02040503050406030204" charset="0"/>
                <a:cs typeface="Cambria" panose="02040503050406030204" charset="0"/>
              </a:rPr>
              <a:t>indígenas</a:t>
            </a:r>
            <a:r>
              <a:rPr lang="en-GB" sz="1400" i="1" dirty="0" smtClean="0">
                <a:latin typeface="Cambria" panose="02040503050406030204" charset="0"/>
                <a:cs typeface="Cambria" panose="02040503050406030204" charset="0"/>
              </a:rPr>
              <a:t> </a:t>
            </a:r>
            <a:r>
              <a:rPr lang="en-GB" sz="1400" i="1" dirty="0" err="1" smtClean="0">
                <a:latin typeface="Cambria" panose="02040503050406030204" charset="0"/>
                <a:cs typeface="Cambria" panose="02040503050406030204" charset="0"/>
              </a:rPr>
              <a:t>sudamericanos</a:t>
            </a:r>
            <a:r>
              <a:rPr lang="en-GB" sz="1400" i="1" dirty="0" smtClean="0">
                <a:latin typeface="Cambria" panose="02040503050406030204" charset="0"/>
                <a:cs typeface="Cambria" panose="02040503050406030204" charset="0"/>
              </a:rPr>
              <a:t>.</a:t>
            </a:r>
            <a:endParaRPr lang="en-GB" sz="1400" i="1" dirty="0" smtClean="0">
              <a:latin typeface="Cambria" panose="02040503050406030204" charset="0"/>
              <a:cs typeface="Cambria" panose="02040503050406030204" charset="0"/>
            </a:endParaRPr>
          </a:p>
          <a:p>
            <a:pPr algn="just"/>
            <a:r>
              <a:rPr lang="en-GB" sz="1400" dirty="0" smtClean="0">
                <a:latin typeface="Cambria" panose="02040503050406030204" charset="0"/>
                <a:cs typeface="Cambria" panose="02040503050406030204" charset="0"/>
              </a:rPr>
              <a:t> </a:t>
            </a:r>
            <a:endParaRPr lang="en-US" sz="1400" dirty="0" smtClean="0">
              <a:latin typeface="Cambria" panose="02040503050406030204" charset="0"/>
              <a:cs typeface="Cambria" panose="02040503050406030204" charset="0"/>
            </a:endParaRPr>
          </a:p>
          <a:p>
            <a:pPr algn="just"/>
            <a:r>
              <a:rPr lang="cs-CZ" sz="1400" dirty="0" err="1" smtClean="0">
                <a:latin typeface="Cambria" panose="02040503050406030204" charset="0"/>
                <a:cs typeface="Cambria" panose="02040503050406030204" charset="0"/>
              </a:rPr>
              <a:t>Jose</a:t>
            </a:r>
            <a:r>
              <a:rPr lang="cs-CZ" sz="1400" dirty="0" smtClean="0">
                <a:latin typeface="Cambria" panose="02040503050406030204" charset="0"/>
                <a:cs typeface="Cambria" panose="02040503050406030204" charset="0"/>
              </a:rPr>
              <a:t> R. </a:t>
            </a:r>
            <a:r>
              <a:rPr lang="cs-CZ" sz="1400" dirty="0" err="1" smtClean="0">
                <a:latin typeface="Cambria" panose="02040503050406030204" charset="0"/>
                <a:cs typeface="Cambria" panose="02040503050406030204" charset="0"/>
              </a:rPr>
              <a:t>Navia</a:t>
            </a:r>
            <a:r>
              <a:rPr lang="cs-CZ" sz="1400" dirty="0" smtClean="0">
                <a:latin typeface="Cambria" panose="02040503050406030204" charset="0"/>
                <a:cs typeface="Cambria" panose="02040503050406030204" charset="0"/>
              </a:rPr>
              <a:t>. 1992. </a:t>
            </a:r>
            <a:r>
              <a:rPr lang="cs-CZ" sz="1400" i="1" dirty="0" smtClean="0">
                <a:latin typeface="Cambria" panose="02040503050406030204" charset="0"/>
                <a:cs typeface="Cambria" panose="02040503050406030204" charset="0"/>
              </a:rPr>
              <a:t>Los </a:t>
            </a:r>
            <a:r>
              <a:rPr lang="cs-CZ" sz="1400" i="1" dirty="0" err="1" smtClean="0">
                <a:latin typeface="Cambria" panose="02040503050406030204" charset="0"/>
                <a:cs typeface="Cambria" panose="02040503050406030204" charset="0"/>
              </a:rPr>
              <a:t>Mamos</a:t>
            </a:r>
            <a:r>
              <a:rPr lang="cs-CZ" sz="1400" i="1" dirty="0" smtClean="0">
                <a:latin typeface="Cambria" panose="02040503050406030204" charset="0"/>
                <a:cs typeface="Cambria" panose="02040503050406030204" charset="0"/>
              </a:rPr>
              <a:t> y </a:t>
            </a:r>
            <a:r>
              <a:rPr lang="cs-CZ" sz="1400" i="1" dirty="0" err="1" smtClean="0">
                <a:latin typeface="Cambria" panose="02040503050406030204" charset="0"/>
                <a:cs typeface="Cambria" panose="02040503050406030204" charset="0"/>
              </a:rPr>
              <a:t>sus</a:t>
            </a:r>
            <a:r>
              <a:rPr lang="cs-CZ" sz="1400" i="1" dirty="0" smtClean="0">
                <a:latin typeface="Cambria" panose="02040503050406030204" charset="0"/>
                <a:cs typeface="Cambria" panose="02040503050406030204" charset="0"/>
              </a:rPr>
              <a:t> </a:t>
            </a:r>
            <a:r>
              <a:rPr lang="cs-CZ" sz="1400" i="1" dirty="0" err="1" smtClean="0">
                <a:latin typeface="Cambria" panose="02040503050406030204" charset="0"/>
                <a:cs typeface="Cambria" panose="02040503050406030204" charset="0"/>
              </a:rPr>
              <a:t>Aguas</a:t>
            </a:r>
            <a:r>
              <a:rPr lang="cs-CZ" sz="1400" i="1" dirty="0" smtClean="0">
                <a:latin typeface="Cambria" panose="02040503050406030204" charset="0"/>
                <a:cs typeface="Cambria" panose="02040503050406030204" charset="0"/>
              </a:rPr>
              <a:t> </a:t>
            </a:r>
            <a:r>
              <a:rPr lang="cs-CZ" sz="1400" i="1" dirty="0" err="1" smtClean="0">
                <a:latin typeface="Cambria" panose="02040503050406030204" charset="0"/>
                <a:cs typeface="Cambria" panose="02040503050406030204" charset="0"/>
              </a:rPr>
              <a:t>Mitológicas</a:t>
            </a:r>
            <a:r>
              <a:rPr lang="cs-CZ" sz="1400" dirty="0" smtClean="0">
                <a:latin typeface="Cambria" panose="02040503050406030204" charset="0"/>
                <a:cs typeface="Cambria" panose="02040503050406030204" charset="0"/>
              </a:rPr>
              <a:t>.</a:t>
            </a:r>
            <a:endParaRPr lang="en-US" sz="1400" dirty="0" smtClean="0">
              <a:latin typeface="Cambria" panose="02040503050406030204" charset="0"/>
              <a:cs typeface="Cambria" panose="02040503050406030204" charset="0"/>
            </a:endParaRPr>
          </a:p>
          <a:p>
            <a:pPr algn="just"/>
            <a:r>
              <a:rPr lang="cs-CZ" sz="1400" dirty="0" smtClean="0">
                <a:latin typeface="Cambria" panose="02040503050406030204" charset="0"/>
                <a:cs typeface="Cambria" panose="02040503050406030204" charset="0"/>
              </a:rPr>
              <a:t> </a:t>
            </a:r>
            <a:endParaRPr lang="en-US" sz="1400" dirty="0" smtClean="0">
              <a:latin typeface="Cambria" panose="02040503050406030204" charset="0"/>
              <a:cs typeface="Cambria" panose="02040503050406030204" charset="0"/>
            </a:endParaRPr>
          </a:p>
          <a:p>
            <a:pPr algn="just"/>
            <a:r>
              <a:rPr lang="cs-CZ" sz="1400" dirty="0" err="1" smtClean="0">
                <a:latin typeface="Cambria" panose="02040503050406030204" charset="0"/>
                <a:cs typeface="Cambria" panose="02040503050406030204" charset="0"/>
              </a:rPr>
              <a:t>Valencia</a:t>
            </a:r>
            <a:r>
              <a:rPr lang="cs-CZ" sz="1400" dirty="0" smtClean="0">
                <a:latin typeface="Cambria" panose="02040503050406030204" charset="0"/>
                <a:cs typeface="Cambria" panose="02040503050406030204" charset="0"/>
              </a:rPr>
              <a:t>, </a:t>
            </a:r>
            <a:r>
              <a:rPr lang="cs-CZ" sz="1400" dirty="0" err="1" smtClean="0">
                <a:latin typeface="Cambria" panose="02040503050406030204" charset="0"/>
                <a:cs typeface="Cambria" panose="02040503050406030204" charset="0"/>
              </a:rPr>
              <a:t>José</a:t>
            </a:r>
            <a:r>
              <a:rPr lang="cs-CZ" sz="1400" dirty="0" smtClean="0">
                <a:latin typeface="Cambria" panose="02040503050406030204" charset="0"/>
                <a:cs typeface="Cambria" panose="02040503050406030204" charset="0"/>
              </a:rPr>
              <a:t> </a:t>
            </a:r>
            <a:r>
              <a:rPr lang="cs-CZ" sz="1400" dirty="0" err="1" smtClean="0">
                <a:latin typeface="Cambria" panose="02040503050406030204" charset="0"/>
                <a:cs typeface="Cambria" panose="02040503050406030204" charset="0"/>
              </a:rPr>
              <a:t>Herinaldy</a:t>
            </a:r>
            <a:r>
              <a:rPr lang="cs-CZ" sz="1400" dirty="0" smtClean="0">
                <a:latin typeface="Cambria" panose="02040503050406030204" charset="0"/>
                <a:cs typeface="Cambria" panose="02040503050406030204" charset="0"/>
              </a:rPr>
              <a:t> </a:t>
            </a:r>
            <a:r>
              <a:rPr lang="cs-CZ" sz="1400" dirty="0" err="1" smtClean="0">
                <a:latin typeface="Cambria" panose="02040503050406030204" charset="0"/>
                <a:cs typeface="Cambria" panose="02040503050406030204" charset="0"/>
              </a:rPr>
              <a:t>Gómez</a:t>
            </a:r>
            <a:r>
              <a:rPr lang="cs-CZ" sz="1400" dirty="0" smtClean="0">
                <a:latin typeface="Cambria" panose="02040503050406030204" charset="0"/>
                <a:cs typeface="Cambria" panose="02040503050406030204" charset="0"/>
              </a:rPr>
              <a:t>. 2000. </a:t>
            </a:r>
            <a:r>
              <a:rPr lang="cs-CZ" sz="1400" i="1" dirty="0" err="1" smtClean="0">
                <a:latin typeface="Cambria" panose="02040503050406030204" charset="0"/>
                <a:cs typeface="Cambria" panose="02040503050406030204" charset="0"/>
              </a:rPr>
              <a:t>Lugares</a:t>
            </a:r>
            <a:r>
              <a:rPr lang="cs-CZ" sz="1400" i="1" dirty="0" smtClean="0">
                <a:latin typeface="Cambria" panose="02040503050406030204" charset="0"/>
                <a:cs typeface="Cambria" panose="02040503050406030204" charset="0"/>
              </a:rPr>
              <a:t> y </a:t>
            </a:r>
            <a:r>
              <a:rPr lang="cs-CZ" sz="1400" i="1" dirty="0" err="1" smtClean="0">
                <a:latin typeface="Cambria" panose="02040503050406030204" charset="0"/>
                <a:cs typeface="Cambria" panose="02040503050406030204" charset="0"/>
              </a:rPr>
              <a:t>Sentidos</a:t>
            </a:r>
            <a:r>
              <a:rPr lang="cs-CZ" sz="1400" i="1" dirty="0" smtClean="0">
                <a:latin typeface="Cambria" panose="02040503050406030204" charset="0"/>
                <a:cs typeface="Cambria" panose="02040503050406030204" charset="0"/>
              </a:rPr>
              <a:t> de la </a:t>
            </a:r>
            <a:r>
              <a:rPr lang="cs-CZ" sz="1400" i="1" dirty="0" err="1" smtClean="0">
                <a:latin typeface="Cambria" panose="02040503050406030204" charset="0"/>
                <a:cs typeface="Cambria" panose="02040503050406030204" charset="0"/>
              </a:rPr>
              <a:t>Memoria</a:t>
            </a:r>
            <a:r>
              <a:rPr lang="cs-CZ" sz="1400" i="1" dirty="0" smtClean="0">
                <a:latin typeface="Cambria" panose="02040503050406030204" charset="0"/>
                <a:cs typeface="Cambria" panose="02040503050406030204" charset="0"/>
              </a:rPr>
              <a:t> </a:t>
            </a:r>
            <a:r>
              <a:rPr lang="cs-CZ" sz="1400" i="1" dirty="0" err="1" smtClean="0">
                <a:latin typeface="Cambria" panose="02040503050406030204" charset="0"/>
                <a:cs typeface="Cambria" panose="02040503050406030204" charset="0"/>
              </a:rPr>
              <a:t>Indígena</a:t>
            </a:r>
            <a:r>
              <a:rPr lang="cs-CZ" sz="1400" i="1" dirty="0" smtClean="0">
                <a:latin typeface="Cambria" panose="02040503050406030204" charset="0"/>
                <a:cs typeface="Cambria" panose="02040503050406030204" charset="0"/>
              </a:rPr>
              <a:t> </a:t>
            </a:r>
            <a:r>
              <a:rPr lang="cs-CZ" sz="1400" i="1" dirty="0" err="1" smtClean="0">
                <a:latin typeface="Cambria" panose="02040503050406030204" charset="0"/>
                <a:cs typeface="Cambria" panose="02040503050406030204" charset="0"/>
              </a:rPr>
              <a:t>Paez</a:t>
            </a:r>
            <a:r>
              <a:rPr lang="cs-CZ" sz="1400" dirty="0" smtClean="0">
                <a:latin typeface="Cambria" panose="02040503050406030204" charset="0"/>
                <a:cs typeface="Cambria" panose="02040503050406030204" charset="0"/>
              </a:rPr>
              <a:t>. </a:t>
            </a:r>
            <a:r>
              <a:rPr lang="cs-CZ" sz="1400" dirty="0" err="1" smtClean="0">
                <a:latin typeface="Cambria" panose="02040503050406030204" charset="0"/>
                <a:cs typeface="Cambria" panose="02040503050406030204" charset="0"/>
              </a:rPr>
              <a:t>Universidad</a:t>
            </a:r>
            <a:r>
              <a:rPr lang="cs-CZ" sz="1400" dirty="0" smtClean="0">
                <a:latin typeface="Cambria" panose="02040503050406030204" charset="0"/>
                <a:cs typeface="Cambria" panose="02040503050406030204" charset="0"/>
              </a:rPr>
              <a:t> </a:t>
            </a:r>
            <a:r>
              <a:rPr lang="cs-CZ" sz="1400" dirty="0" err="1" smtClean="0">
                <a:latin typeface="Cambria" panose="02040503050406030204" charset="0"/>
                <a:cs typeface="Cambria" panose="02040503050406030204" charset="0"/>
              </a:rPr>
              <a:t>Autónoma</a:t>
            </a:r>
            <a:r>
              <a:rPr lang="cs-CZ" sz="1400" dirty="0" smtClean="0">
                <a:latin typeface="Cambria" panose="02040503050406030204" charset="0"/>
                <a:cs typeface="Cambria" panose="02040503050406030204" charset="0"/>
              </a:rPr>
              <a:t> </a:t>
            </a:r>
            <a:r>
              <a:rPr lang="cs-CZ" sz="1400" dirty="0" err="1" smtClean="0">
                <a:latin typeface="Cambria" panose="02040503050406030204" charset="0"/>
                <a:cs typeface="Cambria" panose="02040503050406030204" charset="0"/>
              </a:rPr>
              <a:t>del</a:t>
            </a:r>
            <a:r>
              <a:rPr lang="cs-CZ" sz="1400" dirty="0" smtClean="0">
                <a:latin typeface="Cambria" panose="02040503050406030204" charset="0"/>
                <a:cs typeface="Cambria" panose="02040503050406030204" charset="0"/>
              </a:rPr>
              <a:t> </a:t>
            </a:r>
            <a:r>
              <a:rPr lang="cs-CZ" sz="1400" dirty="0" err="1" smtClean="0">
                <a:latin typeface="Cambria" panose="02040503050406030204" charset="0"/>
                <a:cs typeface="Cambria" panose="02040503050406030204" charset="0"/>
              </a:rPr>
              <a:t>Estado</a:t>
            </a:r>
            <a:r>
              <a:rPr lang="cs-CZ" sz="1400" dirty="0" smtClean="0">
                <a:latin typeface="Cambria" panose="02040503050406030204" charset="0"/>
                <a:cs typeface="Cambria" panose="02040503050406030204" charset="0"/>
              </a:rPr>
              <a:t> de </a:t>
            </a:r>
            <a:r>
              <a:rPr lang="cs-CZ" sz="1400" dirty="0" err="1" smtClean="0">
                <a:latin typeface="Cambria" panose="02040503050406030204" charset="0"/>
                <a:cs typeface="Cambria" panose="02040503050406030204" charset="0"/>
              </a:rPr>
              <a:t>México</a:t>
            </a:r>
            <a:r>
              <a:rPr lang="cs-CZ" sz="1400" dirty="0" smtClean="0">
                <a:latin typeface="Cambria" panose="02040503050406030204" charset="0"/>
                <a:cs typeface="Cambria" panose="02040503050406030204" charset="0"/>
              </a:rPr>
              <a:t>, </a:t>
            </a:r>
            <a:r>
              <a:rPr lang="cs-CZ" sz="1400" dirty="0" err="1" smtClean="0">
                <a:latin typeface="Cambria" panose="02040503050406030204" charset="0"/>
                <a:cs typeface="Cambria" panose="02040503050406030204" charset="0"/>
              </a:rPr>
              <a:t>México</a:t>
            </a:r>
            <a:r>
              <a:rPr lang="cs-CZ" sz="1400" dirty="0" smtClean="0">
                <a:latin typeface="Cambria" panose="02040503050406030204" charset="0"/>
                <a:cs typeface="Cambria" panose="02040503050406030204" charset="0"/>
              </a:rPr>
              <a:t>.</a:t>
            </a:r>
            <a:endParaRPr lang="en-US" sz="1400" dirty="0" smtClean="0">
              <a:latin typeface="Cambria" panose="02040503050406030204" charset="0"/>
              <a:cs typeface="Cambria" panose="02040503050406030204" charset="0"/>
            </a:endParaRPr>
          </a:p>
          <a:p>
            <a:pPr algn="just"/>
            <a:endParaRPr lang="en-US" sz="1400" dirty="0" smtClean="0">
              <a:latin typeface="Cambria" panose="02040503050406030204" charset="0"/>
              <a:cs typeface="Cambria" panose="02040503050406030204" charset="0"/>
            </a:endParaRPr>
          </a:p>
          <a:p>
            <a:pPr algn="just"/>
            <a:r>
              <a:rPr lang="en-GB" sz="1400" dirty="0" smtClean="0">
                <a:latin typeface="Cambria" panose="02040503050406030204" charset="0"/>
                <a:cs typeface="Cambria" panose="02040503050406030204" charset="0"/>
              </a:rPr>
              <a:t>Orozco M, </a:t>
            </a:r>
            <a:r>
              <a:rPr lang="en-GB" sz="1400" dirty="0" err="1" smtClean="0">
                <a:latin typeface="Cambria" panose="02040503050406030204" charset="0"/>
                <a:cs typeface="Cambria" panose="02040503050406030204" charset="0"/>
              </a:rPr>
              <a:t>Paredes</a:t>
            </a:r>
            <a:r>
              <a:rPr lang="en-GB" sz="1400" dirty="0" smtClean="0">
                <a:latin typeface="Cambria" panose="02040503050406030204" charset="0"/>
                <a:cs typeface="Cambria" panose="02040503050406030204" charset="0"/>
              </a:rPr>
              <a:t> M, </a:t>
            </a:r>
            <a:r>
              <a:rPr lang="en-GB" sz="1400" dirty="0" err="1" smtClean="0">
                <a:latin typeface="Cambria" panose="02040503050406030204" charset="0"/>
                <a:cs typeface="Cambria" panose="02040503050406030204" charset="0"/>
              </a:rPr>
              <a:t>Tocancipá-Falla</a:t>
            </a:r>
            <a:r>
              <a:rPr lang="en-GB" sz="1400" dirty="0" smtClean="0">
                <a:latin typeface="Cambria" panose="02040503050406030204" charset="0"/>
                <a:cs typeface="Cambria" panose="02040503050406030204" charset="0"/>
              </a:rPr>
              <a:t> J. 2013. </a:t>
            </a:r>
            <a:r>
              <a:rPr lang="en-GB" sz="1400" i="1" dirty="0" smtClean="0">
                <a:latin typeface="Cambria" panose="02040503050406030204" charset="0"/>
                <a:cs typeface="Cambria" panose="02040503050406030204" charset="0"/>
              </a:rPr>
              <a:t>La </a:t>
            </a:r>
            <a:r>
              <a:rPr lang="en-GB" sz="1400" i="1" dirty="0" err="1" smtClean="0">
                <a:latin typeface="Cambria" panose="02040503050406030204" charset="0"/>
                <a:cs typeface="Cambria" panose="02040503050406030204" charset="0"/>
              </a:rPr>
              <a:t>Nasa</a:t>
            </a:r>
            <a:r>
              <a:rPr lang="en-GB" sz="1400" i="1" dirty="0" smtClean="0">
                <a:latin typeface="Cambria" panose="02040503050406030204" charset="0"/>
                <a:cs typeface="Cambria" panose="02040503050406030204" charset="0"/>
              </a:rPr>
              <a:t> </a:t>
            </a:r>
            <a:r>
              <a:rPr lang="en-GB" sz="1400" i="1" dirty="0" err="1" smtClean="0">
                <a:latin typeface="Cambria" panose="02040503050406030204" charset="0"/>
                <a:cs typeface="Cambria" panose="02040503050406030204" charset="0"/>
              </a:rPr>
              <a:t>Yat</a:t>
            </a:r>
            <a:r>
              <a:rPr lang="en-GB" sz="1400" i="1" dirty="0" smtClean="0">
                <a:latin typeface="Cambria" panose="02040503050406030204" charset="0"/>
                <a:cs typeface="Cambria" panose="02040503050406030204" charset="0"/>
              </a:rPr>
              <a:t>: </a:t>
            </a:r>
            <a:r>
              <a:rPr lang="en-GB" sz="1400" i="1" dirty="0" err="1" smtClean="0">
                <a:latin typeface="Cambria" panose="02040503050406030204" charset="0"/>
                <a:cs typeface="Cambria" panose="02040503050406030204" charset="0"/>
              </a:rPr>
              <a:t>Territorio</a:t>
            </a:r>
            <a:r>
              <a:rPr lang="en-GB" sz="1400" i="1" dirty="0" smtClean="0">
                <a:latin typeface="Cambria" panose="02040503050406030204" charset="0"/>
                <a:cs typeface="Cambria" panose="02040503050406030204" charset="0"/>
              </a:rPr>
              <a:t> y </a:t>
            </a:r>
            <a:r>
              <a:rPr lang="en-GB" sz="1400" i="1" dirty="0" err="1" smtClean="0">
                <a:latin typeface="Cambria" panose="02040503050406030204" charset="0"/>
                <a:cs typeface="Cambria" panose="02040503050406030204" charset="0"/>
              </a:rPr>
              <a:t>cosmovisión</a:t>
            </a:r>
            <a:r>
              <a:rPr lang="en-GB" sz="1400" i="1" dirty="0" smtClean="0">
                <a:latin typeface="Cambria" panose="02040503050406030204" charset="0"/>
                <a:cs typeface="Cambria" panose="02040503050406030204" charset="0"/>
              </a:rPr>
              <a:t>.</a:t>
            </a:r>
            <a:r>
              <a:rPr lang="en-GB" sz="1400" b="1" dirty="0" smtClean="0">
                <a:latin typeface="Cambria" panose="02040503050406030204" charset="0"/>
                <a:cs typeface="Cambria" panose="02040503050406030204" charset="0"/>
              </a:rPr>
              <a:t> </a:t>
            </a:r>
            <a:r>
              <a:rPr lang="en-GB" sz="1400" i="1" dirty="0" err="1" smtClean="0">
                <a:latin typeface="Cambria" panose="02040503050406030204" charset="0"/>
                <a:cs typeface="Cambria" panose="02040503050406030204" charset="0"/>
              </a:rPr>
              <a:t>Una</a:t>
            </a:r>
            <a:r>
              <a:rPr lang="en-GB" sz="1400" i="1" dirty="0" smtClean="0">
                <a:latin typeface="Cambria" panose="02040503050406030204" charset="0"/>
                <a:cs typeface="Cambria" panose="02040503050406030204" charset="0"/>
              </a:rPr>
              <a:t> </a:t>
            </a:r>
            <a:r>
              <a:rPr lang="en-GB" sz="1400" i="1" dirty="0" err="1" smtClean="0">
                <a:latin typeface="Cambria" panose="02040503050406030204" charset="0"/>
                <a:cs typeface="Cambria" panose="02040503050406030204" charset="0"/>
              </a:rPr>
              <a:t>aproxinación</a:t>
            </a:r>
            <a:r>
              <a:rPr lang="en-GB" sz="1400" i="1" dirty="0" smtClean="0">
                <a:latin typeface="Cambria" panose="02040503050406030204" charset="0"/>
                <a:cs typeface="Cambria" panose="02040503050406030204" charset="0"/>
              </a:rPr>
              <a:t> </a:t>
            </a:r>
            <a:r>
              <a:rPr lang="en-GB" sz="1400" i="1" dirty="0" err="1" smtClean="0">
                <a:latin typeface="Cambria" panose="02040503050406030204" charset="0"/>
                <a:cs typeface="Cambria" panose="02040503050406030204" charset="0"/>
              </a:rPr>
              <a:t>interdisciplinaria</a:t>
            </a:r>
            <a:r>
              <a:rPr lang="en-GB" sz="1400" i="1" dirty="0" smtClean="0">
                <a:latin typeface="Cambria" panose="02040503050406030204" charset="0"/>
                <a:cs typeface="Cambria" panose="02040503050406030204" charset="0"/>
              </a:rPr>
              <a:t> al </a:t>
            </a:r>
            <a:r>
              <a:rPr lang="en-GB" sz="1400" i="1" dirty="0" err="1" smtClean="0">
                <a:latin typeface="Cambria" panose="02040503050406030204" charset="0"/>
                <a:cs typeface="Cambria" panose="02040503050406030204" charset="0"/>
              </a:rPr>
              <a:t>problema</a:t>
            </a:r>
            <a:r>
              <a:rPr lang="en-GB" sz="1400" i="1" dirty="0" smtClean="0">
                <a:latin typeface="Cambria" panose="02040503050406030204" charset="0"/>
                <a:cs typeface="Cambria" panose="02040503050406030204" charset="0"/>
              </a:rPr>
              <a:t> del </a:t>
            </a:r>
            <a:r>
              <a:rPr lang="en-GB" sz="1400" i="1" dirty="0" err="1" smtClean="0">
                <a:latin typeface="Cambria" panose="02040503050406030204" charset="0"/>
                <a:cs typeface="Cambria" panose="02040503050406030204" charset="0"/>
              </a:rPr>
              <a:t>cambio</a:t>
            </a:r>
            <a:r>
              <a:rPr lang="en-GB" sz="1400" i="1" dirty="0" smtClean="0">
                <a:latin typeface="Cambria" panose="02040503050406030204" charset="0"/>
                <a:cs typeface="Cambria" panose="02040503050406030204" charset="0"/>
              </a:rPr>
              <a:t> y la </a:t>
            </a:r>
            <a:r>
              <a:rPr lang="en-GB" sz="1400" i="1" dirty="0" err="1" smtClean="0">
                <a:latin typeface="Cambria" panose="02040503050406030204" charset="0"/>
                <a:cs typeface="Cambria" panose="02040503050406030204" charset="0"/>
              </a:rPr>
              <a:t>adaptación</a:t>
            </a:r>
            <a:r>
              <a:rPr lang="en-GB" sz="1400" i="1" dirty="0" smtClean="0">
                <a:latin typeface="Cambria" panose="02040503050406030204" charset="0"/>
                <a:cs typeface="Cambria" panose="02040503050406030204" charset="0"/>
              </a:rPr>
              <a:t> en los </a:t>
            </a:r>
            <a:r>
              <a:rPr lang="en-GB" sz="1400" i="1" dirty="0" err="1" smtClean="0">
                <a:latin typeface="Cambria" panose="02040503050406030204" charset="0"/>
                <a:cs typeface="Cambria" panose="02040503050406030204" charset="0"/>
              </a:rPr>
              <a:t>nasa</a:t>
            </a:r>
            <a:r>
              <a:rPr lang="en-GB" sz="1400" i="1" dirty="0" smtClean="0">
                <a:latin typeface="Cambria" panose="02040503050406030204" charset="0"/>
                <a:cs typeface="Cambria" panose="02040503050406030204" charset="0"/>
              </a:rPr>
              <a:t>.</a:t>
            </a:r>
            <a:r>
              <a:rPr lang="en-GB" sz="1400" dirty="0" smtClean="0">
                <a:latin typeface="Cambria" panose="02040503050406030204" charset="0"/>
                <a:cs typeface="Cambria" panose="02040503050406030204" charset="0"/>
              </a:rPr>
              <a:t> En: </a:t>
            </a:r>
            <a:r>
              <a:rPr lang="en-GB" sz="1400" i="1" dirty="0" err="1" smtClean="0">
                <a:latin typeface="Cambria" panose="02040503050406030204" charset="0"/>
                <a:cs typeface="Cambria" panose="02040503050406030204" charset="0"/>
              </a:rPr>
              <a:t>Boletín</a:t>
            </a:r>
            <a:r>
              <a:rPr lang="en-GB" sz="1400" i="1" dirty="0" smtClean="0">
                <a:latin typeface="Cambria" panose="02040503050406030204" charset="0"/>
                <a:cs typeface="Cambria" panose="02040503050406030204" charset="0"/>
              </a:rPr>
              <a:t> de </a:t>
            </a:r>
            <a:r>
              <a:rPr lang="en-GB" sz="1400" i="1" dirty="0" err="1" smtClean="0">
                <a:latin typeface="Cambria" panose="02040503050406030204" charset="0"/>
                <a:cs typeface="Cambria" panose="02040503050406030204" charset="0"/>
              </a:rPr>
              <a:t>Atropología</a:t>
            </a:r>
            <a:r>
              <a:rPr lang="en-GB" sz="1400" i="1" dirty="0" smtClean="0">
                <a:latin typeface="Cambria" panose="02040503050406030204" charset="0"/>
                <a:cs typeface="Cambria" panose="02040503050406030204" charset="0"/>
              </a:rPr>
              <a:t>. </a:t>
            </a:r>
            <a:r>
              <a:rPr lang="en-GB" sz="1400" dirty="0" smtClean="0">
                <a:latin typeface="Cambria" panose="02040503050406030204" charset="0"/>
                <a:cs typeface="Cambria" panose="02040503050406030204" charset="0"/>
              </a:rPr>
              <a:t>Universidad de Antioquia. </a:t>
            </a:r>
            <a:r>
              <a:rPr lang="en-GB" sz="1400" dirty="0" err="1" smtClean="0">
                <a:latin typeface="Cambria" panose="02040503050406030204" charset="0"/>
                <a:cs typeface="Cambria" panose="02040503050406030204" charset="0"/>
              </a:rPr>
              <a:t>Medellín</a:t>
            </a:r>
            <a:r>
              <a:rPr lang="en-GB" sz="1400" dirty="0" smtClean="0">
                <a:latin typeface="Cambria" panose="02040503050406030204" charset="0"/>
                <a:cs typeface="Cambria" panose="02040503050406030204" charset="0"/>
              </a:rPr>
              <a:t>. </a:t>
            </a:r>
            <a:endParaRPr lang="en-US" sz="1400" dirty="0" smtClean="0">
              <a:latin typeface="Cambria" panose="02040503050406030204" charset="0"/>
              <a:cs typeface="Cambria" panose="02040503050406030204" charset="0"/>
            </a:endParaRPr>
          </a:p>
          <a:p>
            <a:pPr algn="just"/>
            <a:endParaRPr lang="en-US" sz="1600" dirty="0">
              <a:latin typeface="Cambria" panose="02040503050406030204" charset="0"/>
              <a:cs typeface="Cambria" panose="0204050305040603020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47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228600" y="228600"/>
            <a:ext cx="8382000" cy="4185761"/>
          </a:xfrm>
          <a:prstGeom prst="rect">
            <a:avLst/>
          </a:prstGeom>
          <a:noFill/>
        </p:spPr>
        <p:txBody>
          <a:bodyPr wrap="square" rtlCol="0">
            <a:spAutoFit/>
          </a:bodyPr>
          <a:lstStyle/>
          <a:p>
            <a:pPr algn="just"/>
            <a:r>
              <a:rPr lang="es-ES" sz="1400" dirty="0" smtClean="0">
                <a:latin typeface="Bookman Old Style" pitchFamily="18" charset="0"/>
              </a:rPr>
              <a:t>Hugo Portela Guarín. </a:t>
            </a:r>
            <a:r>
              <a:rPr lang="es-ES" sz="1400" i="1" dirty="0" smtClean="0">
                <a:latin typeface="Bookman Old Style" pitchFamily="18" charset="0"/>
              </a:rPr>
              <a:t>La Cultura Medica en la Cosmovision Paez.</a:t>
            </a:r>
            <a:r>
              <a:rPr lang="es-ES" sz="1400" dirty="0" smtClean="0">
                <a:latin typeface="Bookman Old Style" pitchFamily="18" charset="0"/>
              </a:rPr>
              <a:t> Cultura y Salud en la Construccion de las Americas. </a:t>
            </a:r>
            <a:endParaRPr lang="es-ES" sz="1400" dirty="0" smtClean="0">
              <a:latin typeface="Bookman Old Style" pitchFamily="18" charset="0"/>
            </a:endParaRPr>
          </a:p>
          <a:p>
            <a:pPr algn="just"/>
            <a:endParaRPr lang="en-US" sz="1400" dirty="0" smtClean="0">
              <a:latin typeface="Bookman Old Style" pitchFamily="18" charset="0"/>
            </a:endParaRPr>
          </a:p>
          <a:p>
            <a:pPr algn="just"/>
            <a:r>
              <a:rPr lang="en-US" sz="1400" dirty="0" err="1" smtClean="0">
                <a:latin typeface="Bookman Old Style" pitchFamily="18" charset="0"/>
              </a:rPr>
              <a:t>Guarín</a:t>
            </a:r>
            <a:r>
              <a:rPr lang="en-US" sz="1400" dirty="0" smtClean="0">
                <a:latin typeface="Bookman Old Style" pitchFamily="18" charset="0"/>
              </a:rPr>
              <a:t> Hugo </a:t>
            </a:r>
            <a:r>
              <a:rPr lang="en-US" sz="1400" dirty="0" err="1" smtClean="0">
                <a:latin typeface="Bookman Old Style" pitchFamily="18" charset="0"/>
              </a:rPr>
              <a:t>Portela</a:t>
            </a:r>
            <a:r>
              <a:rPr lang="en-US" sz="1400" dirty="0" smtClean="0">
                <a:latin typeface="Bookman Old Style" pitchFamily="18" charset="0"/>
              </a:rPr>
              <a:t>. </a:t>
            </a:r>
            <a:r>
              <a:rPr lang="cs-CZ" sz="1400" i="1" dirty="0" err="1" smtClean="0">
                <a:latin typeface="Bookman Old Style" pitchFamily="18" charset="0"/>
              </a:rPr>
              <a:t>Cuerpo</a:t>
            </a:r>
            <a:r>
              <a:rPr lang="cs-CZ" sz="1400" i="1" dirty="0" smtClean="0">
                <a:latin typeface="Bookman Old Style" pitchFamily="18" charset="0"/>
              </a:rPr>
              <a:t> y </a:t>
            </a:r>
            <a:r>
              <a:rPr lang="cs-CZ" sz="1400" i="1" dirty="0" err="1" smtClean="0">
                <a:latin typeface="Bookman Old Style" pitchFamily="18" charset="0"/>
              </a:rPr>
              <a:t>Cosmos</a:t>
            </a:r>
            <a:r>
              <a:rPr lang="cs-CZ" sz="1400" i="1" dirty="0" smtClean="0">
                <a:latin typeface="Bookman Old Style" pitchFamily="18" charset="0"/>
              </a:rPr>
              <a:t> </a:t>
            </a:r>
            <a:r>
              <a:rPr lang="cs-CZ" sz="1400" i="1" dirty="0" err="1" smtClean="0">
                <a:latin typeface="Bookman Old Style" pitchFamily="18" charset="0"/>
              </a:rPr>
              <a:t>en</a:t>
            </a:r>
            <a:r>
              <a:rPr lang="cs-CZ" sz="1400" i="1" dirty="0" smtClean="0">
                <a:latin typeface="Bookman Old Style" pitchFamily="18" charset="0"/>
              </a:rPr>
              <a:t> </a:t>
            </a:r>
            <a:r>
              <a:rPr lang="cs-CZ" sz="1400" i="1" dirty="0" err="1" smtClean="0">
                <a:latin typeface="Bookman Old Style" pitchFamily="18" charset="0"/>
              </a:rPr>
              <a:t>el</a:t>
            </a:r>
            <a:r>
              <a:rPr lang="cs-CZ" sz="1400" i="1" dirty="0" smtClean="0">
                <a:latin typeface="Bookman Old Style" pitchFamily="18" charset="0"/>
              </a:rPr>
              <a:t> </a:t>
            </a:r>
            <a:r>
              <a:rPr lang="cs-CZ" sz="1400" i="1" dirty="0" err="1" smtClean="0">
                <a:latin typeface="Bookman Old Style" pitchFamily="18" charset="0"/>
              </a:rPr>
              <a:t>rito</a:t>
            </a:r>
            <a:r>
              <a:rPr lang="cs-CZ" sz="1400" i="1" dirty="0" smtClean="0">
                <a:latin typeface="Bookman Old Style" pitchFamily="18" charset="0"/>
              </a:rPr>
              <a:t> </a:t>
            </a:r>
            <a:r>
              <a:rPr lang="cs-CZ" sz="1400" i="1" dirty="0" err="1" smtClean="0">
                <a:latin typeface="Bookman Old Style" pitchFamily="18" charset="0"/>
              </a:rPr>
              <a:t>Paez</a:t>
            </a:r>
            <a:r>
              <a:rPr lang="cs-CZ" sz="1400" i="1" dirty="0" smtClean="0">
                <a:latin typeface="Bookman Old Style" pitchFamily="18" charset="0"/>
              </a:rPr>
              <a:t>. </a:t>
            </a:r>
            <a:r>
              <a:rPr lang="cs-CZ" sz="1400" i="1" dirty="0" err="1" smtClean="0">
                <a:latin typeface="Bookman Old Style" pitchFamily="18" charset="0"/>
              </a:rPr>
              <a:t>Visión</a:t>
            </a:r>
            <a:r>
              <a:rPr lang="cs-CZ" sz="1400" i="1" dirty="0" smtClean="0">
                <a:latin typeface="Bookman Old Style" pitchFamily="18" charset="0"/>
              </a:rPr>
              <a:t> </a:t>
            </a:r>
            <a:r>
              <a:rPr lang="cs-CZ" sz="1400" i="1" dirty="0" err="1" smtClean="0">
                <a:latin typeface="Bookman Old Style" pitchFamily="18" charset="0"/>
              </a:rPr>
              <a:t>Problématica</a:t>
            </a:r>
            <a:r>
              <a:rPr lang="cs-CZ" sz="1400" i="1" dirty="0" smtClean="0">
                <a:latin typeface="Bookman Old Style" pitchFamily="18" charset="0"/>
              </a:rPr>
              <a:t>.</a:t>
            </a:r>
            <a:endParaRPr lang="en-US" sz="1400" i="1" dirty="0" smtClean="0">
              <a:latin typeface="Bookman Old Style" pitchFamily="18" charset="0"/>
            </a:endParaRPr>
          </a:p>
          <a:p>
            <a:pPr algn="just"/>
            <a:r>
              <a:rPr lang="cs-CZ" sz="1400" b="1" dirty="0" smtClean="0">
                <a:latin typeface="Bookman Old Style" pitchFamily="18" charset="0"/>
              </a:rPr>
              <a:t> </a:t>
            </a:r>
            <a:endParaRPr lang="en-US" sz="1400" dirty="0" smtClean="0">
              <a:latin typeface="Bookman Old Style" pitchFamily="18" charset="0"/>
            </a:endParaRPr>
          </a:p>
          <a:p>
            <a:pPr algn="just"/>
            <a:r>
              <a:rPr lang="en-US" sz="1400" dirty="0" smtClean="0">
                <a:latin typeface="Bookman Old Style" pitchFamily="18" charset="0"/>
              </a:rPr>
              <a:t>Tamara Felipe Cardenas. 2003. </a:t>
            </a:r>
            <a:r>
              <a:rPr lang="en-US" sz="1400" i="1" dirty="0" smtClean="0">
                <a:latin typeface="Bookman Old Style" pitchFamily="18" charset="0"/>
              </a:rPr>
              <a:t>El </a:t>
            </a:r>
            <a:r>
              <a:rPr lang="en-US" sz="1400" i="1" dirty="0" err="1" smtClean="0">
                <a:latin typeface="Bookman Old Style" pitchFamily="18" charset="0"/>
              </a:rPr>
              <a:t>Paisaje</a:t>
            </a:r>
            <a:r>
              <a:rPr lang="en-US" sz="1400" i="1" dirty="0" smtClean="0">
                <a:latin typeface="Bookman Old Style" pitchFamily="18" charset="0"/>
              </a:rPr>
              <a:t> </a:t>
            </a:r>
            <a:r>
              <a:rPr lang="en-US" sz="1400" i="1" dirty="0" err="1" smtClean="0">
                <a:latin typeface="Bookman Old Style" pitchFamily="18" charset="0"/>
              </a:rPr>
              <a:t>Adivinatorio</a:t>
            </a:r>
            <a:r>
              <a:rPr lang="en-US" sz="1400" i="1" dirty="0" smtClean="0">
                <a:latin typeface="Bookman Old Style" pitchFamily="18" charset="0"/>
              </a:rPr>
              <a:t> de los </a:t>
            </a:r>
            <a:r>
              <a:rPr lang="en-US" sz="1400" i="1" dirty="0" err="1" smtClean="0">
                <a:latin typeface="Bookman Old Style" pitchFamily="18" charset="0"/>
              </a:rPr>
              <a:t>Kogi</a:t>
            </a:r>
            <a:r>
              <a:rPr lang="en-US" sz="1400" i="1" dirty="0" smtClean="0">
                <a:latin typeface="Bookman Old Style" pitchFamily="18" charset="0"/>
              </a:rPr>
              <a:t>: </a:t>
            </a:r>
            <a:r>
              <a:rPr lang="en-US" sz="1400" i="1" dirty="0" err="1" smtClean="0">
                <a:latin typeface="Bookman Old Style" pitchFamily="18" charset="0"/>
              </a:rPr>
              <a:t>elementos</a:t>
            </a:r>
            <a:r>
              <a:rPr lang="en-US" sz="1400" i="1" dirty="0" smtClean="0">
                <a:latin typeface="Bookman Old Style" pitchFamily="18" charset="0"/>
              </a:rPr>
              <a:t> del </a:t>
            </a:r>
            <a:r>
              <a:rPr lang="en-US" sz="1400" i="1" dirty="0" err="1" smtClean="0">
                <a:latin typeface="Bookman Old Style" pitchFamily="18" charset="0"/>
              </a:rPr>
              <a:t>nanejo</a:t>
            </a:r>
            <a:r>
              <a:rPr lang="en-US" sz="1400" i="1" dirty="0" smtClean="0">
                <a:latin typeface="Bookman Old Style" pitchFamily="18" charset="0"/>
              </a:rPr>
              <a:t> </a:t>
            </a:r>
            <a:r>
              <a:rPr lang="en-US" sz="1400" i="1" dirty="0" err="1" smtClean="0">
                <a:latin typeface="Bookman Old Style" pitchFamily="18" charset="0"/>
              </a:rPr>
              <a:t>ambiental</a:t>
            </a:r>
            <a:r>
              <a:rPr lang="en-US" sz="1400" i="1" dirty="0" smtClean="0">
                <a:latin typeface="Bookman Old Style" pitchFamily="18" charset="0"/>
              </a:rPr>
              <a:t> </a:t>
            </a:r>
            <a:r>
              <a:rPr lang="en-US" sz="1400" i="1" dirty="0" err="1" smtClean="0">
                <a:latin typeface="Bookman Old Style" pitchFamily="18" charset="0"/>
              </a:rPr>
              <a:t>indígena</a:t>
            </a:r>
            <a:r>
              <a:rPr lang="en-US" sz="1400" i="1" dirty="0" smtClean="0">
                <a:latin typeface="Bookman Old Style" pitchFamily="18" charset="0"/>
              </a:rPr>
              <a:t> (Sierra Nevada de Santa Marta – Colombia).</a:t>
            </a:r>
            <a:r>
              <a:rPr lang="en-US" sz="1400" b="1" dirty="0" smtClean="0">
                <a:latin typeface="Bookman Old Style" pitchFamily="18" charset="0"/>
              </a:rPr>
              <a:t> </a:t>
            </a:r>
            <a:r>
              <a:rPr lang="en-US" sz="1400" dirty="0" err="1" smtClean="0">
                <a:latin typeface="Bookman Old Style" pitchFamily="18" charset="0"/>
              </a:rPr>
              <a:t>Pontificia</a:t>
            </a:r>
            <a:r>
              <a:rPr lang="en-US" sz="1400" dirty="0" smtClean="0">
                <a:latin typeface="Bookman Old Style" pitchFamily="18" charset="0"/>
              </a:rPr>
              <a:t> Universidad </a:t>
            </a:r>
            <a:r>
              <a:rPr lang="en-US" sz="1400" dirty="0" err="1" smtClean="0">
                <a:latin typeface="Bookman Old Style" pitchFamily="18" charset="0"/>
              </a:rPr>
              <a:t>Javeriana</a:t>
            </a:r>
            <a:r>
              <a:rPr lang="en-US" sz="1400" dirty="0" smtClean="0">
                <a:latin typeface="Bookman Old Style" pitchFamily="18" charset="0"/>
              </a:rPr>
              <a:t>.</a:t>
            </a:r>
            <a:endParaRPr lang="en-US" sz="1400" dirty="0" smtClean="0">
              <a:latin typeface="Bookman Old Style" pitchFamily="18" charset="0"/>
            </a:endParaRPr>
          </a:p>
          <a:p>
            <a:pPr algn="just"/>
            <a:r>
              <a:rPr lang="en-US" sz="1400" dirty="0" smtClean="0">
                <a:latin typeface="Bookman Old Style" pitchFamily="18" charset="0"/>
              </a:rPr>
              <a:t> </a:t>
            </a:r>
            <a:endParaRPr lang="en-US" sz="1400" dirty="0" smtClean="0">
              <a:latin typeface="Bookman Old Style" pitchFamily="18" charset="0"/>
            </a:endParaRPr>
          </a:p>
          <a:p>
            <a:pPr algn="just"/>
            <a:r>
              <a:rPr lang="en-US" sz="1400" dirty="0" smtClean="0">
                <a:latin typeface="Bookman Old Style" pitchFamily="18" charset="0"/>
              </a:rPr>
              <a:t>Vargas </a:t>
            </a:r>
            <a:r>
              <a:rPr lang="en-US" sz="1400" dirty="0" err="1" smtClean="0">
                <a:latin typeface="Bookman Old Style" pitchFamily="18" charset="0"/>
              </a:rPr>
              <a:t>Héctor</a:t>
            </a:r>
            <a:r>
              <a:rPr lang="en-US" sz="1400" dirty="0" smtClean="0">
                <a:latin typeface="Bookman Old Style" pitchFamily="18" charset="0"/>
              </a:rPr>
              <a:t> Llanos. 2011.</a:t>
            </a:r>
            <a:r>
              <a:rPr lang="en-US" sz="1400" b="1" dirty="0" smtClean="0">
                <a:latin typeface="Bookman Old Style" pitchFamily="18" charset="0"/>
              </a:rPr>
              <a:t> </a:t>
            </a:r>
            <a:r>
              <a:rPr lang="en-US" sz="1400" i="1" dirty="0" smtClean="0">
                <a:latin typeface="Bookman Old Style" pitchFamily="18" charset="0"/>
              </a:rPr>
              <a:t>La </a:t>
            </a:r>
            <a:r>
              <a:rPr lang="en-US" sz="1400" i="1" dirty="0" err="1" smtClean="0">
                <a:latin typeface="Bookman Old Style" pitchFamily="18" charset="0"/>
              </a:rPr>
              <a:t>Percepción</a:t>
            </a:r>
            <a:r>
              <a:rPr lang="en-US" sz="1400" i="1" dirty="0" smtClean="0">
                <a:latin typeface="Bookman Old Style" pitchFamily="18" charset="0"/>
              </a:rPr>
              <a:t> del </a:t>
            </a:r>
            <a:r>
              <a:rPr lang="en-US" sz="1400" i="1" dirty="0" err="1" smtClean="0">
                <a:latin typeface="Bookman Old Style" pitchFamily="18" charset="0"/>
              </a:rPr>
              <a:t>Tiempo-Espacio</a:t>
            </a:r>
            <a:r>
              <a:rPr lang="en-US" sz="1400" i="1" dirty="0" smtClean="0">
                <a:latin typeface="Bookman Old Style" pitchFamily="18" charset="0"/>
              </a:rPr>
              <a:t> en </a:t>
            </a:r>
            <a:r>
              <a:rPr lang="en-US" sz="1400" i="1" dirty="0" err="1" smtClean="0">
                <a:latin typeface="Bookman Old Style" pitchFamily="18" charset="0"/>
              </a:rPr>
              <a:t>Sociedades</a:t>
            </a:r>
            <a:r>
              <a:rPr lang="en-US" sz="1400" i="1" dirty="0" smtClean="0">
                <a:latin typeface="Bookman Old Style" pitchFamily="18" charset="0"/>
              </a:rPr>
              <a:t> </a:t>
            </a:r>
            <a:r>
              <a:rPr lang="en-US" sz="1400" i="1" dirty="0" err="1" smtClean="0">
                <a:latin typeface="Bookman Old Style" pitchFamily="18" charset="0"/>
              </a:rPr>
              <a:t>Aborígenes</a:t>
            </a:r>
            <a:r>
              <a:rPr lang="en-US" sz="1400" i="1" dirty="0" smtClean="0">
                <a:latin typeface="Bookman Old Style" pitchFamily="18" charset="0"/>
              </a:rPr>
              <a:t>.</a:t>
            </a:r>
            <a:r>
              <a:rPr lang="en-US" sz="1400" b="1" dirty="0" smtClean="0">
                <a:latin typeface="Bookman Old Style" pitchFamily="18" charset="0"/>
              </a:rPr>
              <a:t> </a:t>
            </a:r>
            <a:r>
              <a:rPr lang="en-US" sz="1400" dirty="0" smtClean="0">
                <a:latin typeface="Bookman Old Style" pitchFamily="18" charset="0"/>
              </a:rPr>
              <a:t>Universidad </a:t>
            </a:r>
            <a:r>
              <a:rPr lang="en-US" sz="1400" dirty="0" err="1" smtClean="0">
                <a:latin typeface="Bookman Old Style" pitchFamily="18" charset="0"/>
              </a:rPr>
              <a:t>Nacional</a:t>
            </a:r>
            <a:r>
              <a:rPr lang="en-US" sz="1400" dirty="0" smtClean="0">
                <a:latin typeface="Bookman Old Style" pitchFamily="18" charset="0"/>
              </a:rPr>
              <a:t> de Colombia.</a:t>
            </a:r>
            <a:endParaRPr lang="en-US" sz="1400" dirty="0" smtClean="0">
              <a:latin typeface="Bookman Old Style" pitchFamily="18" charset="0"/>
            </a:endParaRPr>
          </a:p>
          <a:p>
            <a:pPr algn="just"/>
            <a:r>
              <a:rPr lang="en-US" sz="1400" dirty="0" smtClean="0">
                <a:latin typeface="Bookman Old Style" pitchFamily="18" charset="0"/>
              </a:rPr>
              <a:t> </a:t>
            </a:r>
            <a:endParaRPr lang="en-US" sz="1400" dirty="0" smtClean="0">
              <a:latin typeface="Bookman Old Style" pitchFamily="18" charset="0"/>
            </a:endParaRPr>
          </a:p>
          <a:p>
            <a:pPr algn="just"/>
            <a:r>
              <a:rPr lang="en-GB" sz="1400" dirty="0" err="1" smtClean="0">
                <a:latin typeface="Bookman Old Style" pitchFamily="18" charset="0"/>
              </a:rPr>
              <a:t>Gerson</a:t>
            </a:r>
            <a:r>
              <a:rPr lang="en-GB" sz="1400" dirty="0" smtClean="0">
                <a:latin typeface="Bookman Old Style" pitchFamily="18" charset="0"/>
              </a:rPr>
              <a:t> Javier P</a:t>
            </a:r>
            <a:r>
              <a:rPr lang="cs-CZ" sz="1400" dirty="0" smtClean="0">
                <a:latin typeface="Bookman Old Style" pitchFamily="18" charset="0"/>
              </a:rPr>
              <a:t>é</a:t>
            </a:r>
            <a:r>
              <a:rPr lang="en-GB" sz="1400" dirty="0" err="1" smtClean="0">
                <a:latin typeface="Bookman Old Style" pitchFamily="18" charset="0"/>
              </a:rPr>
              <a:t>rez-Valbuena</a:t>
            </a:r>
            <a:r>
              <a:rPr lang="en-GB" sz="1400" dirty="0" smtClean="0">
                <a:latin typeface="Bookman Old Style" pitchFamily="18" charset="0"/>
              </a:rPr>
              <a:t> , </a:t>
            </a:r>
            <a:r>
              <a:rPr lang="en-GB" sz="1400" dirty="0" err="1" smtClean="0">
                <a:latin typeface="Bookman Old Style" pitchFamily="18" charset="0"/>
              </a:rPr>
              <a:t>Iván</a:t>
            </a:r>
            <a:r>
              <a:rPr lang="en-GB" sz="1400" dirty="0" smtClean="0">
                <a:latin typeface="Bookman Old Style" pitchFamily="18" charset="0"/>
              </a:rPr>
              <a:t> </a:t>
            </a:r>
            <a:r>
              <a:rPr lang="en-GB" sz="1400" dirty="0" err="1" smtClean="0">
                <a:latin typeface="Bookman Old Style" pitchFamily="18" charset="0"/>
              </a:rPr>
              <a:t>Higuera-Mendieta</a:t>
            </a:r>
            <a:r>
              <a:rPr lang="en-GB" sz="1400" dirty="0" smtClean="0">
                <a:latin typeface="Bookman Old Style" pitchFamily="18" charset="0"/>
              </a:rPr>
              <a:t>, Leonardo Bonilla-</a:t>
            </a:r>
            <a:r>
              <a:rPr lang="en-GB" sz="1400" dirty="0" err="1" smtClean="0">
                <a:latin typeface="Bookman Old Style" pitchFamily="18" charset="0"/>
              </a:rPr>
              <a:t>Mejía</a:t>
            </a:r>
            <a:r>
              <a:rPr lang="en-GB" sz="1400" dirty="0" smtClean="0">
                <a:latin typeface="Bookman Old Style" pitchFamily="18" charset="0"/>
              </a:rPr>
              <a:t>. 2017. </a:t>
            </a:r>
            <a:r>
              <a:rPr lang="en-GB" sz="1400" i="1" dirty="0" smtClean="0">
                <a:latin typeface="Bookman Old Style" pitchFamily="18" charset="0"/>
              </a:rPr>
              <a:t>La Linea </a:t>
            </a:r>
            <a:r>
              <a:rPr lang="en-GB" sz="1400" i="1" dirty="0" err="1" smtClean="0">
                <a:latin typeface="Bookman Old Style" pitchFamily="18" charset="0"/>
              </a:rPr>
              <a:t>Negra</a:t>
            </a:r>
            <a:r>
              <a:rPr lang="en-GB" sz="1400" i="1" dirty="0" smtClean="0">
                <a:latin typeface="Bookman Old Style" pitchFamily="18" charset="0"/>
              </a:rPr>
              <a:t> y </a:t>
            </a:r>
            <a:r>
              <a:rPr lang="en-GB" sz="1400" i="1" dirty="0" err="1" smtClean="0">
                <a:latin typeface="Bookman Old Style" pitchFamily="18" charset="0"/>
              </a:rPr>
              <a:t>otras</a:t>
            </a:r>
            <a:r>
              <a:rPr lang="en-GB" sz="1400" i="1" dirty="0" smtClean="0">
                <a:latin typeface="Bookman Old Style" pitchFamily="18" charset="0"/>
              </a:rPr>
              <a:t> </a:t>
            </a:r>
            <a:r>
              <a:rPr lang="en-GB" sz="1400" i="1" dirty="0" err="1" smtClean="0">
                <a:latin typeface="Bookman Old Style" pitchFamily="18" charset="0"/>
              </a:rPr>
              <a:t>áreas</a:t>
            </a:r>
            <a:r>
              <a:rPr lang="en-GB" sz="1400" i="1" dirty="0" smtClean="0">
                <a:latin typeface="Bookman Old Style" pitchFamily="18" charset="0"/>
              </a:rPr>
              <a:t> de </a:t>
            </a:r>
            <a:r>
              <a:rPr lang="en-GB" sz="1400" i="1" dirty="0" err="1" smtClean="0">
                <a:latin typeface="Bookman Old Style" pitchFamily="18" charset="0"/>
              </a:rPr>
              <a:t>protección</a:t>
            </a:r>
            <a:r>
              <a:rPr lang="en-GB" sz="1400" i="1" dirty="0" smtClean="0">
                <a:latin typeface="Bookman Old Style" pitchFamily="18" charset="0"/>
              </a:rPr>
              <a:t> de la Sierra Nevada de Santa Marta: ¿</a:t>
            </a:r>
            <a:r>
              <a:rPr lang="en-GB" sz="1400" i="1" dirty="0" err="1" smtClean="0">
                <a:latin typeface="Bookman Old Style" pitchFamily="18" charset="0"/>
              </a:rPr>
              <a:t>han</a:t>
            </a:r>
            <a:r>
              <a:rPr lang="en-GB" sz="1400" i="1" dirty="0" smtClean="0">
                <a:latin typeface="Bookman Old Style" pitchFamily="18" charset="0"/>
              </a:rPr>
              <a:t> </a:t>
            </a:r>
            <a:r>
              <a:rPr lang="en-GB" sz="1400" i="1" dirty="0" err="1" smtClean="0">
                <a:latin typeface="Bookman Old Style" pitchFamily="18" charset="0"/>
              </a:rPr>
              <a:t>funcionado</a:t>
            </a:r>
            <a:r>
              <a:rPr lang="en-GB" sz="1400" i="1" dirty="0" smtClean="0">
                <a:latin typeface="Bookman Old Style" pitchFamily="18" charset="0"/>
              </a:rPr>
              <a:t>?</a:t>
            </a:r>
            <a:r>
              <a:rPr lang="en-GB" sz="1400" dirty="0" smtClean="0">
                <a:latin typeface="Bookman Old Style" pitchFamily="18" charset="0"/>
              </a:rPr>
              <a:t> </a:t>
            </a:r>
            <a:r>
              <a:rPr lang="en-GB" sz="1400" dirty="0" err="1" smtClean="0">
                <a:latin typeface="Bookman Old Style" pitchFamily="18" charset="0"/>
              </a:rPr>
              <a:t>Banco</a:t>
            </a:r>
            <a:r>
              <a:rPr lang="en-GB" sz="1400" dirty="0" smtClean="0">
                <a:latin typeface="Bookman Old Style" pitchFamily="18" charset="0"/>
              </a:rPr>
              <a:t> de la </a:t>
            </a:r>
            <a:r>
              <a:rPr lang="en-GB" sz="1400" dirty="0" err="1" smtClean="0">
                <a:latin typeface="Bookman Old Style" pitchFamily="18" charset="0"/>
              </a:rPr>
              <a:t>Republica</a:t>
            </a:r>
            <a:r>
              <a:rPr lang="en-GB" sz="1400" dirty="0" smtClean="0">
                <a:latin typeface="Bookman Old Style" pitchFamily="18" charset="0"/>
              </a:rPr>
              <a:t> - </a:t>
            </a:r>
            <a:r>
              <a:rPr lang="en-GB" sz="1400" dirty="0" err="1" smtClean="0">
                <a:latin typeface="Bookman Old Style" pitchFamily="18" charset="0"/>
              </a:rPr>
              <a:t>Sucursal</a:t>
            </a:r>
            <a:r>
              <a:rPr lang="en-GB" sz="1400" dirty="0" smtClean="0">
                <a:latin typeface="Bookman Old Style" pitchFamily="18" charset="0"/>
              </a:rPr>
              <a:t> Cartagena.</a:t>
            </a:r>
            <a:endParaRPr lang="en-GB" sz="1400" dirty="0" smtClean="0">
              <a:latin typeface="Bookman Old Style" pitchFamily="18" charset="0"/>
            </a:endParaRPr>
          </a:p>
          <a:p>
            <a:pPr algn="just"/>
            <a:endParaRPr lang="en-US" sz="1400" dirty="0" smtClean="0">
              <a:latin typeface="Bookman Old Style" pitchFamily="18" charset="0"/>
            </a:endParaRPr>
          </a:p>
          <a:p>
            <a:pPr algn="just"/>
            <a:r>
              <a:rPr lang="en-US" sz="1400" dirty="0" smtClean="0">
                <a:latin typeface="Bookman Old Style" pitchFamily="18" charset="0"/>
              </a:rPr>
              <a:t>Cárdenas </a:t>
            </a:r>
            <a:r>
              <a:rPr lang="en-US" sz="1400" dirty="0" err="1" smtClean="0">
                <a:latin typeface="Bookman Old Style" pitchFamily="18" charset="0"/>
              </a:rPr>
              <a:t>Támara</a:t>
            </a:r>
            <a:r>
              <a:rPr lang="en-US" sz="1400" dirty="0" smtClean="0">
                <a:latin typeface="Bookman Old Style" pitchFamily="18" charset="0"/>
              </a:rPr>
              <a:t>, </a:t>
            </a:r>
            <a:r>
              <a:rPr lang="en-US" sz="1400" dirty="0" err="1" smtClean="0">
                <a:latin typeface="Bookman Old Style" pitchFamily="18" charset="0"/>
              </a:rPr>
              <a:t>Cleef</a:t>
            </a:r>
            <a:r>
              <a:rPr lang="en-US" sz="1400" dirty="0" smtClean="0">
                <a:latin typeface="Bookman Old Style" pitchFamily="18" charset="0"/>
              </a:rPr>
              <a:t> Antoine M. 1996. </a:t>
            </a:r>
            <a:r>
              <a:rPr lang="en-US" sz="1400" i="1" dirty="0" smtClean="0">
                <a:latin typeface="Bookman Old Style" pitchFamily="18" charset="0"/>
              </a:rPr>
              <a:t>El </a:t>
            </a:r>
            <a:r>
              <a:rPr lang="en-US" sz="1400" i="1" dirty="0" err="1" smtClean="0">
                <a:latin typeface="Bookman Old Style" pitchFamily="18" charset="0"/>
              </a:rPr>
              <a:t>páramo</a:t>
            </a:r>
            <a:r>
              <a:rPr lang="en-US" sz="1400" i="1" dirty="0" smtClean="0">
                <a:latin typeface="Bookman Old Style" pitchFamily="18" charset="0"/>
              </a:rPr>
              <a:t>: un </a:t>
            </a:r>
            <a:r>
              <a:rPr lang="en-US" sz="1400" i="1" dirty="0" err="1" smtClean="0">
                <a:latin typeface="Bookman Old Style" pitchFamily="18" charset="0"/>
              </a:rPr>
              <a:t>ecosistema</a:t>
            </a:r>
            <a:r>
              <a:rPr lang="en-US" sz="1400" i="1" dirty="0" smtClean="0">
                <a:latin typeface="Bookman Old Style" pitchFamily="18" charset="0"/>
              </a:rPr>
              <a:t> de </a:t>
            </a:r>
            <a:r>
              <a:rPr lang="en-US" sz="1400" i="1" dirty="0" err="1" smtClean="0">
                <a:latin typeface="Bookman Old Style" pitchFamily="18" charset="0"/>
              </a:rPr>
              <a:t>alta</a:t>
            </a:r>
            <a:r>
              <a:rPr lang="en-US" sz="1400" i="1" dirty="0" smtClean="0">
                <a:latin typeface="Bookman Old Style" pitchFamily="18" charset="0"/>
              </a:rPr>
              <a:t> </a:t>
            </a:r>
            <a:r>
              <a:rPr lang="en-US" sz="1400" i="1" dirty="0" err="1" smtClean="0">
                <a:latin typeface="Bookman Old Style" pitchFamily="18" charset="0"/>
              </a:rPr>
              <a:t>montaña</a:t>
            </a:r>
            <a:r>
              <a:rPr lang="en-US" sz="1400" i="1" dirty="0" smtClean="0">
                <a:latin typeface="Bookman Old Style" pitchFamily="18" charset="0"/>
              </a:rPr>
              <a:t>.</a:t>
            </a:r>
            <a:r>
              <a:rPr lang="en-US" sz="1400" dirty="0" smtClean="0">
                <a:latin typeface="Bookman Old Style" pitchFamily="18" charset="0"/>
              </a:rPr>
              <a:t> </a:t>
            </a:r>
            <a:r>
              <a:rPr lang="en-US" sz="1400" dirty="0" err="1" smtClean="0">
                <a:latin typeface="Bookman Old Style" pitchFamily="18" charset="0"/>
              </a:rPr>
              <a:t>Fundación</a:t>
            </a:r>
            <a:r>
              <a:rPr lang="en-US" sz="1400" dirty="0" smtClean="0">
                <a:latin typeface="Bookman Old Style" pitchFamily="18" charset="0"/>
              </a:rPr>
              <a:t> </a:t>
            </a:r>
            <a:r>
              <a:rPr lang="en-US" sz="1400" dirty="0" err="1" smtClean="0">
                <a:latin typeface="Bookman Old Style" pitchFamily="18" charset="0"/>
              </a:rPr>
              <a:t>Ecosistemas</a:t>
            </a:r>
            <a:r>
              <a:rPr lang="en-US" sz="1400" dirty="0" smtClean="0">
                <a:latin typeface="Bookman Old Style" pitchFamily="18" charset="0"/>
              </a:rPr>
              <a:t> </a:t>
            </a:r>
            <a:r>
              <a:rPr lang="en-US" sz="1400" dirty="0" err="1" smtClean="0">
                <a:latin typeface="Bookman Old Style" pitchFamily="18" charset="0"/>
              </a:rPr>
              <a:t>Andinos</a:t>
            </a:r>
            <a:r>
              <a:rPr lang="en-US" sz="1400" dirty="0" smtClean="0">
                <a:latin typeface="Bookman Old Style" pitchFamily="18" charset="0"/>
              </a:rPr>
              <a:t>, Bogotá. </a:t>
            </a:r>
            <a:endParaRPr lang="en-US" sz="1400" b="1" dirty="0" smtClean="0">
              <a:latin typeface="Bookman Old Style" pitchFamily="18" charset="0"/>
            </a:endParaRPr>
          </a:p>
          <a:p>
            <a:pPr algn="just"/>
            <a:endParaRPr lang="en-US" sz="1400" dirty="0">
              <a:latin typeface="Bookman Old Style"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MG_0180.JPG"/>
          <p:cNvPicPr>
            <a:picLocks noChangeAspect="1"/>
          </p:cNvPicPr>
          <p:nvPr/>
        </p:nvPicPr>
        <p:blipFill>
          <a:blip r:embed="rId1" cstate="print"/>
          <a:stretch>
            <a:fillRect/>
          </a:stretch>
        </p:blipFill>
        <p:spPr>
          <a:xfrm>
            <a:off x="0" y="0"/>
            <a:ext cx="5715008" cy="4286256"/>
          </a:xfrm>
          <a:prstGeom prst="rect">
            <a:avLst/>
          </a:prstGeom>
        </p:spPr>
      </p:pic>
      <p:pic>
        <p:nvPicPr>
          <p:cNvPr id="3" name="Obrázek 2" descr="IMG_3915.JPG"/>
          <p:cNvPicPr>
            <a:picLocks noChangeAspect="1"/>
          </p:cNvPicPr>
          <p:nvPr/>
        </p:nvPicPr>
        <p:blipFill>
          <a:blip r:embed="rId2" cstate="print"/>
          <a:stretch>
            <a:fillRect/>
          </a:stretch>
        </p:blipFill>
        <p:spPr>
          <a:xfrm>
            <a:off x="4667251" y="0"/>
            <a:ext cx="4476749" cy="3357562"/>
          </a:xfrm>
          <a:prstGeom prst="rect">
            <a:avLst/>
          </a:prstGeom>
        </p:spPr>
      </p:pic>
      <p:pic>
        <p:nvPicPr>
          <p:cNvPr id="4" name="Obrázek 3" descr="IMG_0869.JPG"/>
          <p:cNvPicPr>
            <a:picLocks noChangeAspect="1"/>
          </p:cNvPicPr>
          <p:nvPr/>
        </p:nvPicPr>
        <p:blipFill>
          <a:blip r:embed="rId3" cstate="print"/>
          <a:stretch>
            <a:fillRect/>
          </a:stretch>
        </p:blipFill>
        <p:spPr>
          <a:xfrm>
            <a:off x="4429123" y="3321843"/>
            <a:ext cx="4714877" cy="3536157"/>
          </a:xfrm>
          <a:prstGeom prst="rect">
            <a:avLst/>
          </a:prstGeom>
        </p:spPr>
      </p:pic>
      <p:pic>
        <p:nvPicPr>
          <p:cNvPr id="6" name="Obrázek 5" descr="P5110672.JPG"/>
          <p:cNvPicPr>
            <a:picLocks noChangeAspect="1"/>
          </p:cNvPicPr>
          <p:nvPr/>
        </p:nvPicPr>
        <p:blipFill>
          <a:blip r:embed="rId4" cstate="print"/>
          <a:stretch>
            <a:fillRect/>
          </a:stretch>
        </p:blipFill>
        <p:spPr>
          <a:xfrm>
            <a:off x="0" y="3482578"/>
            <a:ext cx="4500562" cy="3375422"/>
          </a:xfrm>
          <a:prstGeom prst="rect">
            <a:avLst/>
          </a:prstGeom>
        </p:spPr>
      </p:pic>
      <p:sp>
        <p:nvSpPr>
          <p:cNvPr id="9" name="TextovéPole 8"/>
          <p:cNvSpPr txBox="1"/>
          <p:nvPr/>
        </p:nvSpPr>
        <p:spPr>
          <a:xfrm>
            <a:off x="285720" y="571480"/>
            <a:ext cx="8358246" cy="461665"/>
          </a:xfrm>
          <a:prstGeom prst="rect">
            <a:avLst/>
          </a:prstGeom>
          <a:noFill/>
        </p:spPr>
        <p:txBody>
          <a:bodyPr wrap="square" rtlCol="0">
            <a:spAutoFit/>
          </a:bodyPr>
          <a:lstStyle/>
          <a:p>
            <a:r>
              <a:rPr lang="en-US" sz="2400" dirty="0" smtClean="0">
                <a:latin typeface="Book Antiqua" pitchFamily="18" charset="0"/>
              </a:rPr>
              <a:t>Typical countryside</a:t>
            </a:r>
            <a:endParaRPr lang="cs-CZ" sz="2400" dirty="0">
              <a:latin typeface="Book Antiqua"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IMG_2347.JPG"/>
          <p:cNvPicPr>
            <a:picLocks noChangeAspect="1"/>
          </p:cNvPicPr>
          <p:nvPr/>
        </p:nvPicPr>
        <p:blipFill>
          <a:blip r:embed="rId1" cstate="print"/>
          <a:stretch>
            <a:fillRect/>
          </a:stretch>
        </p:blipFill>
        <p:spPr>
          <a:xfrm>
            <a:off x="0" y="-1"/>
            <a:ext cx="6000760" cy="4500571"/>
          </a:xfrm>
          <a:prstGeom prst="rect">
            <a:avLst/>
          </a:prstGeom>
        </p:spPr>
      </p:pic>
      <p:pic>
        <p:nvPicPr>
          <p:cNvPr id="5" name="Obrázek 4" descr="P5120789.JPG"/>
          <p:cNvPicPr>
            <a:picLocks noChangeAspect="1"/>
          </p:cNvPicPr>
          <p:nvPr/>
        </p:nvPicPr>
        <p:blipFill>
          <a:blip r:embed="rId2" cstate="print"/>
          <a:stretch>
            <a:fillRect/>
          </a:stretch>
        </p:blipFill>
        <p:spPr>
          <a:xfrm>
            <a:off x="0" y="3286124"/>
            <a:ext cx="4762501" cy="3571876"/>
          </a:xfrm>
          <a:prstGeom prst="rect">
            <a:avLst/>
          </a:prstGeom>
        </p:spPr>
      </p:pic>
      <p:pic>
        <p:nvPicPr>
          <p:cNvPr id="7" name="Obrázek 6" descr="PB260441.JPG"/>
          <p:cNvPicPr>
            <a:picLocks noChangeAspect="1"/>
          </p:cNvPicPr>
          <p:nvPr/>
        </p:nvPicPr>
        <p:blipFill>
          <a:blip r:embed="rId3" cstate="print"/>
          <a:stretch>
            <a:fillRect/>
          </a:stretch>
        </p:blipFill>
        <p:spPr>
          <a:xfrm>
            <a:off x="4643438" y="0"/>
            <a:ext cx="4500562" cy="3375421"/>
          </a:xfrm>
          <a:prstGeom prst="rect">
            <a:avLst/>
          </a:prstGeom>
        </p:spPr>
      </p:pic>
      <p:pic>
        <p:nvPicPr>
          <p:cNvPr id="10" name="Obrázek 9" descr="IMG_4002.JPG"/>
          <p:cNvPicPr>
            <a:picLocks noChangeAspect="1"/>
          </p:cNvPicPr>
          <p:nvPr/>
        </p:nvPicPr>
        <p:blipFill>
          <a:blip r:embed="rId4" cstate="print"/>
          <a:stretch>
            <a:fillRect/>
          </a:stretch>
        </p:blipFill>
        <p:spPr>
          <a:xfrm>
            <a:off x="4381500" y="3286124"/>
            <a:ext cx="4762501" cy="3571876"/>
          </a:xfrm>
          <a:prstGeom prst="rect">
            <a:avLst/>
          </a:prstGeom>
        </p:spPr>
      </p:pic>
      <p:sp>
        <p:nvSpPr>
          <p:cNvPr id="11" name="TextovéPole 10"/>
          <p:cNvSpPr txBox="1"/>
          <p:nvPr/>
        </p:nvSpPr>
        <p:spPr>
          <a:xfrm>
            <a:off x="3500430" y="0"/>
            <a:ext cx="5643570" cy="461665"/>
          </a:xfrm>
          <a:prstGeom prst="rect">
            <a:avLst/>
          </a:prstGeom>
          <a:noFill/>
        </p:spPr>
        <p:txBody>
          <a:bodyPr wrap="square" rtlCol="0">
            <a:spAutoFit/>
          </a:bodyPr>
          <a:lstStyle/>
          <a:p>
            <a:r>
              <a:rPr lang="en-US" sz="2400" dirty="0" smtClean="0">
                <a:latin typeface="Comic Sans MS" panose="030F0702030302020204" pitchFamily="66" charset="0"/>
              </a:rPr>
              <a:t>             </a:t>
            </a:r>
            <a:r>
              <a:rPr lang="en-US" sz="2400" dirty="0" smtClean="0">
                <a:latin typeface="Bookman Old Style" pitchFamily="18" charset="0"/>
              </a:rPr>
              <a:t>…its animals and plants</a:t>
            </a:r>
            <a:endParaRPr lang="cs-CZ" sz="2400" dirty="0">
              <a:latin typeface="Bookman Old Style"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PA290381.JPG"/>
          <p:cNvPicPr>
            <a:picLocks noChangeAspect="1"/>
          </p:cNvPicPr>
          <p:nvPr/>
        </p:nvPicPr>
        <p:blipFill>
          <a:blip r:embed="rId1" cstate="print"/>
          <a:stretch>
            <a:fillRect/>
          </a:stretch>
        </p:blipFill>
        <p:spPr>
          <a:xfrm>
            <a:off x="4381531" y="0"/>
            <a:ext cx="4762469" cy="3571852"/>
          </a:xfrm>
          <a:prstGeom prst="rect">
            <a:avLst/>
          </a:prstGeom>
        </p:spPr>
      </p:pic>
      <p:pic>
        <p:nvPicPr>
          <p:cNvPr id="4" name="Obrázek 3" descr="P5120810.JPG"/>
          <p:cNvPicPr>
            <a:picLocks noChangeAspect="1"/>
          </p:cNvPicPr>
          <p:nvPr/>
        </p:nvPicPr>
        <p:blipFill>
          <a:blip r:embed="rId2" cstate="print"/>
          <a:stretch>
            <a:fillRect/>
          </a:stretch>
        </p:blipFill>
        <p:spPr>
          <a:xfrm>
            <a:off x="0" y="3321843"/>
            <a:ext cx="4714876" cy="3536157"/>
          </a:xfrm>
          <a:prstGeom prst="rect">
            <a:avLst/>
          </a:prstGeom>
        </p:spPr>
      </p:pic>
      <p:pic>
        <p:nvPicPr>
          <p:cNvPr id="7" name="Obrázek 6" descr="IMG_0566.JPG"/>
          <p:cNvPicPr>
            <a:picLocks noChangeAspect="1"/>
          </p:cNvPicPr>
          <p:nvPr/>
        </p:nvPicPr>
        <p:blipFill>
          <a:blip r:embed="rId3" cstate="print"/>
          <a:stretch>
            <a:fillRect/>
          </a:stretch>
        </p:blipFill>
        <p:spPr>
          <a:xfrm>
            <a:off x="4500562" y="3375421"/>
            <a:ext cx="4643438" cy="3482579"/>
          </a:xfrm>
          <a:prstGeom prst="rect">
            <a:avLst/>
          </a:prstGeom>
        </p:spPr>
      </p:pic>
      <p:pic>
        <p:nvPicPr>
          <p:cNvPr id="8" name="Obrázek 7" descr="IMG_0577.JPG"/>
          <p:cNvPicPr>
            <a:picLocks noChangeAspect="1"/>
          </p:cNvPicPr>
          <p:nvPr/>
        </p:nvPicPr>
        <p:blipFill>
          <a:blip r:embed="rId4" cstate="print"/>
          <a:stretch>
            <a:fillRect/>
          </a:stretch>
        </p:blipFill>
        <p:spPr>
          <a:xfrm>
            <a:off x="0" y="1"/>
            <a:ext cx="4571998" cy="3428999"/>
          </a:xfrm>
          <a:prstGeom prst="rect">
            <a:avLst/>
          </a:prstGeom>
        </p:spPr>
      </p:pic>
      <p:sp>
        <p:nvSpPr>
          <p:cNvPr id="9" name="TextovéPole 8"/>
          <p:cNvSpPr txBox="1"/>
          <p:nvPr/>
        </p:nvSpPr>
        <p:spPr>
          <a:xfrm>
            <a:off x="0" y="0"/>
            <a:ext cx="4214810" cy="830997"/>
          </a:xfrm>
          <a:prstGeom prst="rect">
            <a:avLst/>
          </a:prstGeom>
          <a:noFill/>
        </p:spPr>
        <p:txBody>
          <a:bodyPr wrap="square" rtlCol="0">
            <a:spAutoFit/>
          </a:bodyPr>
          <a:lstStyle/>
          <a:p>
            <a:endParaRPr lang="en-US" sz="2400" dirty="0" smtClean="0">
              <a:latin typeface="Comic Sans MS" panose="030F0702030302020204" pitchFamily="66" charset="0"/>
            </a:endParaRPr>
          </a:p>
          <a:p>
            <a:endParaRPr lang="cs-CZ" sz="2400"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Lu\Desktop\IMG_0289.JPG"/>
          <p:cNvPicPr>
            <a:picLocks noChangeAspect="1" noChangeArrowheads="1"/>
          </p:cNvPicPr>
          <p:nvPr/>
        </p:nvPicPr>
        <p:blipFill>
          <a:blip r:embed="rId1" cstate="print"/>
          <a:srcRect/>
          <a:stretch>
            <a:fillRect/>
          </a:stretch>
        </p:blipFill>
        <p:spPr bwMode="auto">
          <a:xfrm>
            <a:off x="2362200" y="457200"/>
            <a:ext cx="4774336" cy="3581400"/>
          </a:xfrm>
          <a:prstGeom prst="rect">
            <a:avLst/>
          </a:prstGeom>
          <a:noFill/>
        </p:spPr>
      </p:pic>
      <p:pic>
        <p:nvPicPr>
          <p:cNvPr id="1029" name="Picture 5" descr="C:\Users\Lu\Desktop\IMG_0152.JPG"/>
          <p:cNvPicPr>
            <a:picLocks noChangeAspect="1" noChangeArrowheads="1"/>
          </p:cNvPicPr>
          <p:nvPr/>
        </p:nvPicPr>
        <p:blipFill>
          <a:blip r:embed="rId2" cstate="print"/>
          <a:srcRect/>
          <a:stretch>
            <a:fillRect/>
          </a:stretch>
        </p:blipFill>
        <p:spPr bwMode="auto">
          <a:xfrm>
            <a:off x="0" y="457200"/>
            <a:ext cx="3276600" cy="4368010"/>
          </a:xfrm>
          <a:prstGeom prst="rect">
            <a:avLst/>
          </a:prstGeom>
          <a:noFill/>
        </p:spPr>
      </p:pic>
      <p:pic>
        <p:nvPicPr>
          <p:cNvPr id="1030" name="Picture 6" descr="C:\Users\Lu\Desktop\IMG_0188.JPG"/>
          <p:cNvPicPr>
            <a:picLocks noChangeAspect="1" noChangeArrowheads="1"/>
          </p:cNvPicPr>
          <p:nvPr/>
        </p:nvPicPr>
        <p:blipFill>
          <a:blip r:embed="rId3" cstate="print"/>
          <a:srcRect/>
          <a:stretch>
            <a:fillRect/>
          </a:stretch>
        </p:blipFill>
        <p:spPr bwMode="auto">
          <a:xfrm>
            <a:off x="1600200" y="3859212"/>
            <a:ext cx="3997661" cy="2998788"/>
          </a:xfrm>
          <a:prstGeom prst="rect">
            <a:avLst/>
          </a:prstGeom>
          <a:noFill/>
        </p:spPr>
      </p:pic>
      <p:pic>
        <p:nvPicPr>
          <p:cNvPr id="1031" name="Picture 7" descr="C:\Users\Lu\Desktop\IMG_0254.JPG"/>
          <p:cNvPicPr>
            <a:picLocks noChangeAspect="1" noChangeArrowheads="1"/>
          </p:cNvPicPr>
          <p:nvPr/>
        </p:nvPicPr>
        <p:blipFill>
          <a:blip r:embed="rId4" cstate="print"/>
          <a:srcRect/>
          <a:stretch>
            <a:fillRect/>
          </a:stretch>
        </p:blipFill>
        <p:spPr bwMode="auto">
          <a:xfrm>
            <a:off x="5562600" y="457200"/>
            <a:ext cx="3581400" cy="477433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Lu\Desktop\10441034_808330832512960_1937467493745842316_n.jpg"/>
          <p:cNvPicPr>
            <a:picLocks noChangeAspect="1" noChangeArrowheads="1"/>
          </p:cNvPicPr>
          <p:nvPr/>
        </p:nvPicPr>
        <p:blipFill>
          <a:blip r:embed="rId1"/>
          <a:srcRect/>
          <a:stretch>
            <a:fillRect/>
          </a:stretch>
        </p:blipFill>
        <p:spPr bwMode="auto">
          <a:xfrm>
            <a:off x="5181600" y="228600"/>
            <a:ext cx="3835400" cy="2819400"/>
          </a:xfrm>
          <a:prstGeom prst="rect">
            <a:avLst/>
          </a:prstGeom>
          <a:noFill/>
        </p:spPr>
      </p:pic>
      <p:pic>
        <p:nvPicPr>
          <p:cNvPr id="2053" name="Picture 5" descr="C:\Users\Lu\Desktop\10524327_808330709179639_7395319272213035665_n.jpg"/>
          <p:cNvPicPr>
            <a:picLocks noChangeAspect="1" noChangeArrowheads="1"/>
          </p:cNvPicPr>
          <p:nvPr/>
        </p:nvPicPr>
        <p:blipFill>
          <a:blip r:embed="rId2"/>
          <a:srcRect/>
          <a:stretch>
            <a:fillRect/>
          </a:stretch>
        </p:blipFill>
        <p:spPr bwMode="auto">
          <a:xfrm>
            <a:off x="4419600" y="3181350"/>
            <a:ext cx="4724400" cy="3543301"/>
          </a:xfrm>
          <a:prstGeom prst="rect">
            <a:avLst/>
          </a:prstGeom>
          <a:noFill/>
        </p:spPr>
      </p:pic>
      <p:pic>
        <p:nvPicPr>
          <p:cNvPr id="2054" name="Picture 6" descr="D:\The best of Colombia\IMG_0727.JPG"/>
          <p:cNvPicPr>
            <a:picLocks noChangeAspect="1" noChangeArrowheads="1"/>
          </p:cNvPicPr>
          <p:nvPr/>
        </p:nvPicPr>
        <p:blipFill>
          <a:blip r:embed="rId3" cstate="print"/>
          <a:srcRect/>
          <a:stretch>
            <a:fillRect/>
          </a:stretch>
        </p:blipFill>
        <p:spPr bwMode="auto">
          <a:xfrm>
            <a:off x="152400" y="3886200"/>
            <a:ext cx="4114800" cy="2914814"/>
          </a:xfrm>
          <a:prstGeom prst="rect">
            <a:avLst/>
          </a:prstGeom>
          <a:noFill/>
        </p:spPr>
      </p:pic>
      <p:pic>
        <p:nvPicPr>
          <p:cNvPr id="2050" name="Picture 2" descr="C:\Users\Lu\Desktop\IMG_1082.JPG"/>
          <p:cNvPicPr>
            <a:picLocks noChangeAspect="1" noChangeArrowheads="1"/>
          </p:cNvPicPr>
          <p:nvPr/>
        </p:nvPicPr>
        <p:blipFill>
          <a:blip r:embed="rId4"/>
          <a:srcRect/>
          <a:stretch>
            <a:fillRect/>
          </a:stretch>
        </p:blipFill>
        <p:spPr bwMode="auto">
          <a:xfrm>
            <a:off x="152400" y="152400"/>
            <a:ext cx="4975027" cy="37338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58000"/>
            <a:lum/>
          </a:blip>
          <a:srcRect/>
          <a:stretch>
            <a:fillRect/>
          </a:stretch>
        </a:blipFill>
        <a:effectLst/>
      </p:bgPr>
    </p:bg>
    <p:spTree>
      <p:nvGrpSpPr>
        <p:cNvPr id="1" name=""/>
        <p:cNvGrpSpPr/>
        <p:nvPr/>
      </p:nvGrpSpPr>
      <p:grpSpPr>
        <a:xfrm>
          <a:off x="0" y="0"/>
          <a:ext cx="0" cy="0"/>
          <a:chOff x="0" y="0"/>
          <a:chExt cx="0" cy="0"/>
        </a:xfrm>
      </p:grpSpPr>
      <p:sp>
        <p:nvSpPr>
          <p:cNvPr id="3" name="TextovéPole 2"/>
          <p:cNvSpPr txBox="1"/>
          <p:nvPr/>
        </p:nvSpPr>
        <p:spPr>
          <a:xfrm>
            <a:off x="685800" y="152400"/>
            <a:ext cx="7620000" cy="6492875"/>
          </a:xfrm>
          <a:prstGeom prst="rect">
            <a:avLst/>
          </a:prstGeom>
          <a:noFill/>
        </p:spPr>
        <p:txBody>
          <a:bodyPr wrap="square" rtlCol="0">
            <a:spAutoFit/>
          </a:bodyPr>
          <a:lstStyle/>
          <a:p>
            <a:pPr algn="just"/>
            <a:r>
              <a:rPr lang="en-US" sz="2000" b="1" dirty="0" smtClean="0">
                <a:latin typeface="Cambria" panose="02040503050406030204" charset="0"/>
                <a:cs typeface="Cambria" panose="02040503050406030204" charset="0"/>
              </a:rPr>
              <a:t>Water</a:t>
            </a:r>
            <a:endParaRPr lang="en-US" sz="2000" b="1" dirty="0" smtClean="0">
              <a:latin typeface="Cambria" panose="02040503050406030204" charset="0"/>
              <a:cs typeface="Cambria" panose="02040503050406030204" charset="0"/>
            </a:endParaRPr>
          </a:p>
          <a:p>
            <a:pPr algn="just"/>
            <a:endParaRPr lang="en-US" dirty="0" smtClean="0">
              <a:latin typeface="Cambria" panose="02040503050406030204" charset="0"/>
              <a:cs typeface="Cambria" panose="02040503050406030204" charset="0"/>
            </a:endParaRPr>
          </a:p>
          <a:p>
            <a:pPr algn="just"/>
            <a:r>
              <a:rPr lang="en-US" i="1" dirty="0" smtClean="0">
                <a:latin typeface="Cambria" panose="02040503050406030204" charset="0"/>
                <a:cs typeface="Cambria" panose="02040503050406030204" charset="0"/>
              </a:rPr>
              <a:t>What do these tribes have in common?</a:t>
            </a:r>
            <a:endParaRPr lang="en-US" i="1" dirty="0" smtClean="0">
              <a:latin typeface="Cambria" panose="02040503050406030204" charset="0"/>
              <a:cs typeface="Cambria" panose="02040503050406030204" charset="0"/>
            </a:endParaRPr>
          </a:p>
          <a:p>
            <a:pPr algn="just"/>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a:t>
            </a:r>
            <a:r>
              <a:rPr lang="en-US" b="1" i="1" dirty="0" err="1" smtClean="0">
                <a:latin typeface="Cambria" panose="02040503050406030204" charset="0"/>
                <a:cs typeface="Cambria" panose="02040503050406030204" charset="0"/>
              </a:rPr>
              <a:t>páramos</a:t>
            </a:r>
            <a:r>
              <a:rPr lang="en-US" i="1"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(high mountain ecosystem- the main water sources, sacred lakes and rivers, the birthplace of water and the habitat of the mythical beings connected to water)</a:t>
            </a:r>
            <a:endParaRPr lang="en-US" dirty="0" smtClean="0">
              <a:latin typeface="Cambria" panose="02040503050406030204" charset="0"/>
              <a:cs typeface="Cambria" panose="02040503050406030204" charset="0"/>
            </a:endParaRPr>
          </a:p>
          <a:p>
            <a:pPr algn="just"/>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include </a:t>
            </a:r>
            <a:r>
              <a:rPr lang="en-US" b="1" dirty="0" smtClean="0">
                <a:latin typeface="Cambria" panose="02040503050406030204" charset="0"/>
                <a:cs typeface="Cambria" panose="02040503050406030204" charset="0"/>
              </a:rPr>
              <a:t>sea</a:t>
            </a:r>
            <a:r>
              <a:rPr lang="en-US" dirty="0" smtClean="0">
                <a:latin typeface="Cambria" panose="02040503050406030204" charset="0"/>
                <a:cs typeface="Cambria" panose="02040503050406030204" charset="0"/>
              </a:rPr>
              <a:t> into their </a:t>
            </a:r>
            <a:r>
              <a:rPr lang="en-US" b="1" dirty="0" smtClean="0">
                <a:latin typeface="Cambria" panose="02040503050406030204" charset="0"/>
                <a:cs typeface="Cambria" panose="02040503050406030204" charset="0"/>
              </a:rPr>
              <a:t>water cycle </a:t>
            </a:r>
            <a:r>
              <a:rPr lang="en-US" dirty="0" smtClean="0">
                <a:latin typeface="Cambria" panose="02040503050406030204" charset="0"/>
                <a:cs typeface="Cambria" panose="02040503050406030204" charset="0"/>
              </a:rPr>
              <a:t>(geographic position)</a:t>
            </a:r>
            <a:endParaRPr lang="en-US" dirty="0" smtClean="0">
              <a:latin typeface="Cambria" panose="02040503050406030204" charset="0"/>
              <a:cs typeface="Cambria" panose="02040503050406030204" charset="0"/>
            </a:endParaRPr>
          </a:p>
          <a:p>
            <a:pPr algn="just">
              <a:buFont typeface="Arial" panose="020B0604020202020204" pitchFamily="34" charset="0"/>
              <a:buChar char="•"/>
            </a:pPr>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a:t>
            </a:r>
            <a:r>
              <a:rPr lang="en-US" b="1" dirty="0" smtClean="0">
                <a:latin typeface="Cambria" panose="02040503050406030204" charset="0"/>
                <a:cs typeface="Cambria" panose="02040503050406030204" charset="0"/>
              </a:rPr>
              <a:t>water</a:t>
            </a:r>
            <a:r>
              <a:rPr lang="en-US" dirty="0" smtClean="0">
                <a:latin typeface="Cambria" panose="02040503050406030204" charset="0"/>
                <a:cs typeface="Cambria" panose="02040503050406030204" charset="0"/>
              </a:rPr>
              <a:t> is at the beginning of the </a:t>
            </a:r>
            <a:r>
              <a:rPr lang="en-US" b="1" dirty="0" smtClean="0">
                <a:latin typeface="Cambria" panose="02040503050406030204" charset="0"/>
                <a:cs typeface="Cambria" panose="02040503050406030204" charset="0"/>
              </a:rPr>
              <a:t>creation myths </a:t>
            </a:r>
            <a:r>
              <a:rPr lang="en-US" dirty="0" smtClean="0">
                <a:latin typeface="Cambria" panose="02040503050406030204" charset="0"/>
                <a:cs typeface="Cambria" panose="02040503050406030204" charset="0"/>
              </a:rPr>
              <a:t>(creation of the world, living beings, people) </a:t>
            </a:r>
            <a:endParaRPr lang="cs-CZ" dirty="0" smtClean="0">
              <a:latin typeface="Cambria" panose="02040503050406030204" charset="0"/>
              <a:cs typeface="Cambria" panose="02040503050406030204" charset="0"/>
            </a:endParaRPr>
          </a:p>
          <a:p>
            <a:pPr algn="just">
              <a:buFont typeface="Arial" panose="020B0604020202020204" pitchFamily="34" charset="0"/>
              <a:buChar char="•"/>
            </a:pPr>
            <a:endParaRPr lang="cs-CZ" dirty="0" smtClean="0">
              <a:latin typeface="Cambria" panose="02040503050406030204" charset="0"/>
              <a:cs typeface="Cambria" panose="02040503050406030204" charset="0"/>
            </a:endParaRPr>
          </a:p>
          <a:p>
            <a:pPr algn="just">
              <a:buFont typeface="Arial" panose="020B0604020202020204" pitchFamily="34" charset="0"/>
              <a:buChar char="•"/>
            </a:pPr>
            <a:r>
              <a:rPr lang="cs-CZ" dirty="0" smtClean="0">
                <a:latin typeface="Cambria" panose="02040503050406030204" charset="0"/>
                <a:cs typeface="Cambria" panose="02040503050406030204" charset="0"/>
              </a:rPr>
              <a:t> </a:t>
            </a:r>
            <a:r>
              <a:rPr lang="en-US" dirty="0" smtClean="0">
                <a:latin typeface="Cambria" panose="02040503050406030204" charset="0"/>
                <a:cs typeface="Cambria" panose="02040503050406030204" charset="0"/>
              </a:rPr>
              <a:t>water is considered mainly a </a:t>
            </a:r>
            <a:r>
              <a:rPr lang="en-US" b="1" dirty="0" smtClean="0">
                <a:latin typeface="Cambria" panose="02040503050406030204" charset="0"/>
                <a:cs typeface="Cambria" panose="02040503050406030204" charset="0"/>
              </a:rPr>
              <a:t>female principle </a:t>
            </a:r>
            <a:r>
              <a:rPr lang="en-US" dirty="0" smtClean="0">
                <a:latin typeface="Cambria" panose="02040503050406030204" charset="0"/>
                <a:cs typeface="Cambria" panose="02040503050406030204" charset="0"/>
              </a:rPr>
              <a:t>and its cycle reflects the cycles in </a:t>
            </a:r>
            <a:r>
              <a:rPr lang="cs-CZ" dirty="0" smtClean="0">
                <a:latin typeface="Cambria" panose="02040503050406030204" charset="0"/>
                <a:cs typeface="Cambria" panose="02040503050406030204" charset="0"/>
              </a:rPr>
              <a:t>a </a:t>
            </a:r>
            <a:r>
              <a:rPr lang="en-US" dirty="0" err="1" smtClean="0">
                <a:latin typeface="Cambria" panose="02040503050406030204" charset="0"/>
                <a:cs typeface="Cambria" panose="02040503050406030204" charset="0"/>
              </a:rPr>
              <a:t>wom</a:t>
            </a:r>
            <a:r>
              <a:rPr lang="cs-CZ" dirty="0" smtClean="0">
                <a:latin typeface="Cambria" panose="02040503050406030204" charset="0"/>
                <a:cs typeface="Cambria" panose="02040503050406030204" charset="0"/>
              </a:rPr>
              <a:t>a</a:t>
            </a:r>
            <a:r>
              <a:rPr lang="en-US" dirty="0" err="1" smtClean="0">
                <a:latin typeface="Cambria" panose="02040503050406030204" charset="0"/>
                <a:cs typeface="Cambria" panose="02040503050406030204" charset="0"/>
              </a:rPr>
              <a:t>n`s</a:t>
            </a:r>
            <a:r>
              <a:rPr lang="en-US" dirty="0" smtClean="0">
                <a:latin typeface="Cambria" panose="02040503050406030204" charset="0"/>
                <a:cs typeface="Cambria" panose="02040503050406030204" charset="0"/>
              </a:rPr>
              <a:t> body (giving birth, menstruation). Its nature is beyond “good” and “bad”</a:t>
            </a:r>
            <a:endParaRPr lang="en-US" dirty="0" smtClean="0">
              <a:latin typeface="Cambria" panose="02040503050406030204" charset="0"/>
              <a:cs typeface="Cambria" panose="02040503050406030204" charset="0"/>
            </a:endParaRPr>
          </a:p>
          <a:p>
            <a:pPr algn="just">
              <a:buFont typeface="Arial" panose="020B0604020202020204" pitchFamily="34" charset="0"/>
              <a:buChar char="•"/>
            </a:pPr>
            <a:endParaRPr lang="en-US" dirty="0" smtClean="0">
              <a:latin typeface="Cambria" panose="02040503050406030204" charset="0"/>
              <a:cs typeface="Cambria" panose="02040503050406030204"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regular water cycles are encouraged by religious </a:t>
            </a:r>
            <a:r>
              <a:rPr lang="en-US" b="1" dirty="0" smtClean="0">
                <a:latin typeface="Cambria" panose="02040503050406030204" charset="0"/>
                <a:cs typeface="Cambria" panose="02040503050406030204" charset="0"/>
              </a:rPr>
              <a:t>rituals</a:t>
            </a:r>
            <a:r>
              <a:rPr lang="en-US" dirty="0" smtClean="0">
                <a:latin typeface="Cambria" panose="02040503050406030204" charset="0"/>
                <a:cs typeface="Cambria" panose="02040503050406030204" charset="0"/>
              </a:rPr>
              <a:t> (connected to agriculture, healing) and </a:t>
            </a:r>
            <a:r>
              <a:rPr lang="en-US" b="1" dirty="0" smtClean="0">
                <a:latin typeface="Cambria" panose="02040503050406030204" charset="0"/>
                <a:cs typeface="Cambria" panose="02040503050406030204" charset="0"/>
              </a:rPr>
              <a:t>misbalances</a:t>
            </a:r>
            <a:r>
              <a:rPr lang="en-US" dirty="0" smtClean="0">
                <a:latin typeface="Cambria" panose="02040503050406030204" charset="0"/>
                <a:cs typeface="Cambria" panose="02040503050406030204" charset="0"/>
              </a:rPr>
              <a:t> are said to cause catastrophes and illnesses on </a:t>
            </a:r>
            <a:r>
              <a:rPr lang="cs-CZ" dirty="0" smtClean="0">
                <a:latin typeface="Cambria" panose="02040503050406030204" charset="0"/>
                <a:cs typeface="Cambria" panose="02040503050406030204" charset="0"/>
              </a:rPr>
              <a:t>a </a:t>
            </a:r>
            <a:r>
              <a:rPr lang="en-US" dirty="0" smtClean="0">
                <a:latin typeface="Cambria" panose="02040503050406030204" charset="0"/>
                <a:cs typeface="Cambria" panose="02040503050406030204" charset="0"/>
              </a:rPr>
              <a:t>small </a:t>
            </a:r>
            <a:r>
              <a:rPr lang="cs-CZ" dirty="0" err="1" smtClean="0">
                <a:latin typeface="Cambria" panose="02040503050406030204" charset="0"/>
                <a:cs typeface="Cambria" panose="02040503050406030204" charset="0"/>
              </a:rPr>
              <a:t>and</a:t>
            </a:r>
            <a:r>
              <a:rPr lang="en-US" dirty="0" smtClean="0">
                <a:latin typeface="Cambria" panose="02040503050406030204" charset="0"/>
                <a:cs typeface="Cambria" panose="02040503050406030204" charset="0"/>
              </a:rPr>
              <a:t> large scale </a:t>
            </a:r>
            <a:endParaRPr lang="en-US" dirty="0" smtClean="0">
              <a:latin typeface="Cambria" panose="02040503050406030204" charset="0"/>
              <a:cs typeface="Cambria" panose="02040503050406030204" charset="0"/>
            </a:endParaRPr>
          </a:p>
          <a:p>
            <a:pPr algn="just"/>
            <a:endParaRPr lang="en-US" dirty="0" smtClean="0">
              <a:latin typeface="Bookman Old Style" pitchFamily="18" charset="0"/>
            </a:endParaRPr>
          </a:p>
          <a:p>
            <a:pPr algn="just">
              <a:buFont typeface="Arial" panose="020B0604020202020204" pitchFamily="34" charset="0"/>
              <a:buChar char="•"/>
            </a:pPr>
            <a:r>
              <a:rPr lang="en-US" dirty="0" smtClean="0">
                <a:latin typeface="Cambria" panose="02040503050406030204" charset="0"/>
                <a:cs typeface="Cambria" panose="02040503050406030204" charset="0"/>
              </a:rPr>
              <a:t> </a:t>
            </a:r>
            <a:r>
              <a:rPr lang="en-US" b="1" dirty="0" smtClean="0">
                <a:latin typeface="Cambria" panose="02040503050406030204" charset="0"/>
                <a:cs typeface="Cambria" panose="02040503050406030204" charset="0"/>
              </a:rPr>
              <a:t>people</a:t>
            </a:r>
            <a:r>
              <a:rPr lang="en-US" dirty="0" smtClean="0">
                <a:latin typeface="Cambria" panose="02040503050406030204" charset="0"/>
                <a:cs typeface="Cambria" panose="02040503050406030204" charset="0"/>
              </a:rPr>
              <a:t> are </a:t>
            </a:r>
            <a:r>
              <a:rPr lang="en-US" b="1" dirty="0" smtClean="0">
                <a:latin typeface="Cambria" panose="02040503050406030204" charset="0"/>
                <a:cs typeface="Cambria" panose="02040503050406030204" charset="0"/>
              </a:rPr>
              <a:t>the keepers of the universal balance </a:t>
            </a:r>
            <a:r>
              <a:rPr lang="en-US" dirty="0" smtClean="0">
                <a:latin typeface="Cambria" panose="02040503050406030204" charset="0"/>
                <a:cs typeface="Cambria" panose="02040503050406030204" charset="0"/>
              </a:rPr>
              <a:t>(through rituals and everyday chores they help preserve the cosmic equilibrium)   </a:t>
            </a:r>
            <a:endParaRPr lang="en-US" dirty="0">
              <a:latin typeface="Cambria" panose="02040503050406030204" charset="0"/>
              <a:cs typeface="Cambria" panose="0204050305040603020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20484</Words>
  <Application>WPS Presentation</Application>
  <PresentationFormat>Předvádění na obrazovce (4:3)</PresentationFormat>
  <Paragraphs>390</Paragraphs>
  <Slides>35</Slides>
  <Notes>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35</vt:i4>
      </vt:variant>
    </vt:vector>
  </HeadingPairs>
  <TitlesOfParts>
    <vt:vector size="50" baseType="lpstr">
      <vt:lpstr>Arial</vt:lpstr>
      <vt:lpstr>SimSun</vt:lpstr>
      <vt:lpstr>Wingdings</vt:lpstr>
      <vt:lpstr>Bookman Old Style</vt:lpstr>
      <vt:lpstr>Liberation Mono</vt:lpstr>
      <vt:lpstr>Book Antiqua</vt:lpstr>
      <vt:lpstr>Comic Sans MS</vt:lpstr>
      <vt:lpstr>Calibri</vt:lpstr>
      <vt:lpstr>Microsoft YaHei</vt:lpstr>
      <vt:lpstr>Arial Unicode MS</vt:lpstr>
      <vt:lpstr>Times New Roman</vt:lpstr>
      <vt:lpstr>Calibri</vt:lpstr>
      <vt:lpstr>Segoe UI Symbol</vt:lpstr>
      <vt:lpstr>Cambria</vt:lpstr>
      <vt:lpstr>Motiv sady Office</vt:lpstr>
      <vt:lpstr>Humans as Keepers of the Universe: Water Cycle and its symbolism in Native Colombian Cosmology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Humans as Keepers of the Universe: Water Cycle is Native Colombian Cosmology</dc:title>
  <dc:creator>Lu</dc:creator>
  <cp:lastModifiedBy>admin</cp:lastModifiedBy>
  <cp:revision>180</cp:revision>
  <dcterms:created xsi:type="dcterms:W3CDTF">2018-04-22T07:35:00Z</dcterms:created>
  <dcterms:modified xsi:type="dcterms:W3CDTF">2023-10-17T11:43:34Z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292A9CDC0BEC4E75B8E37036AE33DE2D_12</vt:lpwstr>
  </property>
  <property fmtid="{D5CDD505-2E9C-101B-9397-08002B2CF9AE}" pid="3" name="KSOProductBuildVer">
    <vt:lpwstr>1033-12.2.0.13266</vt:lpwstr>
  </property>
</Properties>
</file>