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0"/>
  </p:notesMasterIdLst>
  <p:sldIdLst>
    <p:sldId id="256" r:id="rId2"/>
    <p:sldId id="259" r:id="rId3"/>
    <p:sldId id="280" r:id="rId4"/>
    <p:sldId id="279" r:id="rId5"/>
    <p:sldId id="281" r:id="rId6"/>
    <p:sldId id="282" r:id="rId7"/>
    <p:sldId id="283" r:id="rId8"/>
    <p:sldId id="284" r:id="rId9"/>
    <p:sldId id="285" r:id="rId10"/>
    <p:sldId id="286" r:id="rId11"/>
    <p:sldId id="287" r:id="rId12"/>
    <p:sldId id="288" r:id="rId13"/>
    <p:sldId id="289" r:id="rId14"/>
    <p:sldId id="290" r:id="rId15"/>
    <p:sldId id="291" r:id="rId16"/>
    <p:sldId id="292" r:id="rId17"/>
    <p:sldId id="302" r:id="rId18"/>
    <p:sldId id="293" r:id="rId19"/>
    <p:sldId id="294" r:id="rId20"/>
    <p:sldId id="295" r:id="rId21"/>
    <p:sldId id="296" r:id="rId22"/>
    <p:sldId id="297" r:id="rId23"/>
    <p:sldId id="298" r:id="rId24"/>
    <p:sldId id="299" r:id="rId25"/>
    <p:sldId id="300" r:id="rId26"/>
    <p:sldId id="301" r:id="rId27"/>
    <p:sldId id="270"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4D546-4F39-4D16-A941-F58080B36B23}" v="156" dt="2023-11-02T09:52:26.02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3" autoAdjust="0"/>
  </p:normalViewPr>
  <p:slideViewPr>
    <p:cSldViewPr snapToGrid="0">
      <p:cViewPr varScale="1">
        <p:scale>
          <a:sx n="121" d="100"/>
          <a:sy n="121" d="100"/>
        </p:scale>
        <p:origin x="12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3-11-02T09:54:15.276" v="13355" actId="20577"/>
      <pc:docMkLst>
        <pc:docMk/>
      </pc:docMkLst>
      <pc:sldChg chg="modSp modAnim">
        <pc:chgData name="Ondra Klíma" userId="381e0c8e360e8536" providerId="LiveId" clId="{4444D546-4F39-4D16-A941-F58080B36B23}" dt="2023-11-02T09:52:26.024" v="13091" actId="20577"/>
        <pc:sldMkLst>
          <pc:docMk/>
          <pc:sldMk cId="820938414" sldId="256"/>
        </pc:sldMkLst>
        <pc:spChg chg="mod">
          <ac:chgData name="Ondra Klíma" userId="381e0c8e360e8536" providerId="LiveId" clId="{4444D546-4F39-4D16-A941-F58080B36B23}" dt="2023-11-02T08:50:40.530" v="13087" actId="20577"/>
          <ac:spMkLst>
            <pc:docMk/>
            <pc:sldMk cId="820938414" sldId="256"/>
            <ac:spMk id="2" creationId="{7A81CABB-0357-D3D6-AD68-C5F981E995CC}"/>
          </ac:spMkLst>
        </pc:spChg>
        <pc:spChg chg="mod">
          <ac:chgData name="Ondra Klíma" userId="381e0c8e360e8536" providerId="LiveId" clId="{4444D546-4F39-4D16-A941-F58080B36B23}" dt="2023-11-02T08:49:14.688" v="13077" actId="20577"/>
          <ac:spMkLst>
            <pc:docMk/>
            <pc:sldMk cId="820938414" sldId="256"/>
            <ac:spMk id="3" creationId="{F70F6FCA-9956-7A25-CA96-DB0253126575}"/>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del">
        <pc:chgData name="Ondra Klíma" userId="381e0c8e360e8536" providerId="LiveId" clId="{4444D546-4F39-4D16-A941-F58080B36B23}" dt="2023-08-19T10:06:30.247" v="13016" actId="47"/>
        <pc:sldMkLst>
          <pc:docMk/>
          <pc:sldMk cId="1957254463" sldId="271"/>
        </pc:sldMkLst>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3-11-02T09:54:15.276" v="1335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2-17T11:21:54.643" v="130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sldChg chg="addSp delSp modSp new mod setBg modNotesTx">
        <pc:chgData name="Ondra Klíma" userId="381e0c8e360e8536" providerId="LiveId" clId="{4444D546-4F39-4D16-A941-F58080B36B23}" dt="2023-08-19T10:42:44.692" v="13069" actId="113"/>
        <pc:sldMkLst>
          <pc:docMk/>
          <pc:sldMk cId="4092554387" sldId="302"/>
        </pc:sldMkLst>
        <pc:spChg chg="mod">
          <ac:chgData name="Ondra Klíma" userId="381e0c8e360e8536" providerId="LiveId" clId="{4444D546-4F39-4D16-A941-F58080B36B23}" dt="2023-08-19T10:37:31.652" v="13056" actId="26606"/>
          <ac:spMkLst>
            <pc:docMk/>
            <pc:sldMk cId="4092554387" sldId="302"/>
            <ac:spMk id="2" creationId="{0B9A7B14-DF0C-348C-2439-7DE89E679DE7}"/>
          </ac:spMkLst>
        </pc:spChg>
        <pc:spChg chg="mod">
          <ac:chgData name="Ondra Klíma" userId="381e0c8e360e8536" providerId="LiveId" clId="{4444D546-4F39-4D16-A941-F58080B36B23}" dt="2023-08-19T10:42:44.692" v="13069" actId="113"/>
          <ac:spMkLst>
            <pc:docMk/>
            <pc:sldMk cId="4092554387" sldId="302"/>
            <ac:spMk id="3" creationId="{3F418A6A-8F81-9AB9-6DD2-6B4B3A2BD1E9}"/>
          </ac:spMkLst>
        </pc:spChg>
        <pc:spChg chg="add del">
          <ac:chgData name="Ondra Klíma" userId="381e0c8e360e8536" providerId="LiveId" clId="{4444D546-4F39-4D16-A941-F58080B36B23}" dt="2023-08-19T10:37:30.053" v="13054" actId="26606"/>
          <ac:spMkLst>
            <pc:docMk/>
            <pc:sldMk cId="4092554387" sldId="302"/>
            <ac:spMk id="8" creationId="{A5931BE0-4B93-4D6C-878E-ACC59D6B4587}"/>
          </ac:spMkLst>
        </pc:spChg>
        <pc:spChg chg="add del">
          <ac:chgData name="Ondra Klíma" userId="381e0c8e360e8536" providerId="LiveId" clId="{4444D546-4F39-4D16-A941-F58080B36B23}" dt="2023-08-19T10:37:30.053" v="13054" actId="26606"/>
          <ac:spMkLst>
            <pc:docMk/>
            <pc:sldMk cId="4092554387" sldId="302"/>
            <ac:spMk id="10" creationId="{4EC6425F-E8EE-490A-BF3A-601C9A5EFD35}"/>
          </ac:spMkLst>
        </pc:spChg>
        <pc:spChg chg="add del">
          <ac:chgData name="Ondra Klíma" userId="381e0c8e360e8536" providerId="LiveId" clId="{4444D546-4F39-4D16-A941-F58080B36B23}" dt="2023-08-19T10:37:30.053" v="13054" actId="26606"/>
          <ac:spMkLst>
            <pc:docMk/>
            <pc:sldMk cId="4092554387" sldId="302"/>
            <ac:spMk id="12" creationId="{C493A507-59A1-4B5A-A52D-933516EEC3CD}"/>
          </ac:spMkLst>
        </pc:spChg>
        <pc:spChg chg="add del">
          <ac:chgData name="Ondra Klíma" userId="381e0c8e360e8536" providerId="LiveId" clId="{4444D546-4F39-4D16-A941-F58080B36B23}" dt="2023-08-19T10:37:30.053" v="13054" actId="26606"/>
          <ac:spMkLst>
            <pc:docMk/>
            <pc:sldMk cId="4092554387" sldId="302"/>
            <ac:spMk id="14" creationId="{2EF1810E-C1C8-44A5-ADCF-24B4EAA1DDD9}"/>
          </ac:spMkLst>
        </pc:spChg>
        <pc:spChg chg="add del">
          <ac:chgData name="Ondra Klíma" userId="381e0c8e360e8536" providerId="LiveId" clId="{4444D546-4F39-4D16-A941-F58080B36B23}" dt="2023-08-19T10:37:30.053" v="13054" actId="26606"/>
          <ac:spMkLst>
            <pc:docMk/>
            <pc:sldMk cId="4092554387" sldId="302"/>
            <ac:spMk id="16" creationId="{6B180A47-07F3-45CF-91AB-5F26C83AB7A0}"/>
          </ac:spMkLst>
        </pc:spChg>
        <pc:spChg chg="add del">
          <ac:chgData name="Ondra Klíma" userId="381e0c8e360e8536" providerId="LiveId" clId="{4444D546-4F39-4D16-A941-F58080B36B23}" dt="2023-08-19T10:37:30.053" v="13054" actId="26606"/>
          <ac:spMkLst>
            <pc:docMk/>
            <pc:sldMk cId="4092554387" sldId="302"/>
            <ac:spMk id="18" creationId="{7A7405C2-5931-4635-A369-516BE02E3FDF}"/>
          </ac:spMkLst>
        </pc:spChg>
        <pc:spChg chg="add del">
          <ac:chgData name="Ondra Klíma" userId="381e0c8e360e8536" providerId="LiveId" clId="{4444D546-4F39-4D16-A941-F58080B36B23}" dt="2023-08-19T10:37:31.652" v="13056" actId="26606"/>
          <ac:spMkLst>
            <pc:docMk/>
            <pc:sldMk cId="4092554387" sldId="302"/>
            <ac:spMk id="20" creationId="{D9DE43D0-73AC-46B4-A39F-E66967A1F9B4}"/>
          </ac:spMkLst>
        </pc:spChg>
        <pc:spChg chg="add del">
          <ac:chgData name="Ondra Klíma" userId="381e0c8e360e8536" providerId="LiveId" clId="{4444D546-4F39-4D16-A941-F58080B36B23}" dt="2023-08-19T10:37:31.652" v="13056" actId="26606"/>
          <ac:spMkLst>
            <pc:docMk/>
            <pc:sldMk cId="4092554387" sldId="302"/>
            <ac:spMk id="21" creationId="{A5931BE0-4B93-4D6C-878E-ACC59D6B4587}"/>
          </ac:spMkLst>
        </pc:spChg>
        <pc:spChg chg="add del">
          <ac:chgData name="Ondra Klíma" userId="381e0c8e360e8536" providerId="LiveId" clId="{4444D546-4F39-4D16-A941-F58080B36B23}" dt="2023-08-19T10:37:31.652" v="13056" actId="26606"/>
          <ac:spMkLst>
            <pc:docMk/>
            <pc:sldMk cId="4092554387" sldId="302"/>
            <ac:spMk id="22" creationId="{803C343E-7EAC-4512-955A-33B1833F2D76}"/>
          </ac:spMkLst>
        </pc:spChg>
        <pc:spChg chg="add del">
          <ac:chgData name="Ondra Klíma" userId="381e0c8e360e8536" providerId="LiveId" clId="{4444D546-4F39-4D16-A941-F58080B36B23}" dt="2023-08-19T10:37:31.652" v="13056" actId="26606"/>
          <ac:spMkLst>
            <pc:docMk/>
            <pc:sldMk cId="4092554387" sldId="302"/>
            <ac:spMk id="23" creationId="{504E6BD3-B518-46A4-9CC0-30D09555230F}"/>
          </ac:spMkLst>
        </pc:spChg>
        <pc:spChg chg="add del">
          <ac:chgData name="Ondra Klíma" userId="381e0c8e360e8536" providerId="LiveId" clId="{4444D546-4F39-4D16-A941-F58080B36B23}" dt="2023-08-19T10:37:31.652" v="13056" actId="26606"/>
          <ac:spMkLst>
            <pc:docMk/>
            <pc:sldMk cId="4092554387" sldId="302"/>
            <ac:spMk id="26" creationId="{A0DAEA90-11E9-4069-BC2C-6F65C6C1C3E8}"/>
          </ac:spMkLst>
        </pc:spChg>
        <pc:spChg chg="add del">
          <ac:chgData name="Ondra Klíma" userId="381e0c8e360e8536" providerId="LiveId" clId="{4444D546-4F39-4D16-A941-F58080B36B23}" dt="2023-08-19T10:37:31.652" v="13056" actId="26606"/>
          <ac:spMkLst>
            <pc:docMk/>
            <pc:sldMk cId="4092554387" sldId="302"/>
            <ac:spMk id="27" creationId="{E0E8189B-747E-48AE-99A9-1BEE68012551}"/>
          </ac:spMkLst>
        </pc:spChg>
        <pc:grpChg chg="add del">
          <ac:chgData name="Ondra Klíma" userId="381e0c8e360e8536" providerId="LiveId" clId="{4444D546-4F39-4D16-A941-F58080B36B23}" dt="2023-08-19T10:37:31.652" v="13056" actId="26606"/>
          <ac:grpSpMkLst>
            <pc:docMk/>
            <pc:sldMk cId="4092554387" sldId="302"/>
            <ac:grpSpMk id="24" creationId="{A31FBE92-3FC2-48E4-874B-A5273A042528}"/>
          </ac:grpSpMkLst>
        </pc:grp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Karl Marx</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E3E8A8FE-4F4E-45ED-8529-01EE5AB3A48D}">
      <dgm:prSet/>
      <dgm:spPr/>
      <dgm:t>
        <a:bodyPr/>
        <a:lstStyle/>
        <a:p>
          <a:r>
            <a:rPr lang="cs-CZ" dirty="0" err="1"/>
            <a:t>Émile</a:t>
          </a:r>
          <a:r>
            <a:rPr lang="cs-CZ" dirty="0"/>
            <a:t> Durkheim</a:t>
          </a:r>
        </a:p>
      </dgm:t>
    </dgm:pt>
    <dgm:pt modelId="{6228B713-C9CF-43B8-94EF-7F3300192064}" type="parTrans" cxnId="{C3334C52-F750-4994-BDDA-0382CC8CD6EF}">
      <dgm:prSet/>
      <dgm:spPr/>
      <dgm:t>
        <a:bodyPr/>
        <a:lstStyle/>
        <a:p>
          <a:endParaRPr lang="en-US"/>
        </a:p>
      </dgm:t>
    </dgm:pt>
    <dgm:pt modelId="{F1ADA82D-51AE-4FCD-8C88-2CF096B3FE96}" type="sibTrans" cxnId="{C3334C52-F750-4994-BDDA-0382CC8CD6EF}">
      <dgm:prSet/>
      <dgm:spPr/>
      <dgm:t>
        <a:bodyPr/>
        <a:lstStyle/>
        <a:p>
          <a:endParaRPr lang="en-US"/>
        </a:p>
      </dgm:t>
    </dgm:pt>
    <dgm:pt modelId="{FBC33056-1E3C-4D1F-9472-C2E987EA3A7D}">
      <dgm:prSet/>
      <dgm:spPr/>
      <dgm:t>
        <a:bodyPr/>
        <a:lstStyle/>
        <a:p>
          <a:r>
            <a:rPr lang="cs-CZ" dirty="0"/>
            <a:t>Max Weber</a:t>
          </a:r>
        </a:p>
      </dgm:t>
    </dgm:pt>
    <dgm:pt modelId="{6CD1AD09-962A-40A0-925A-045FC0C01CFD}" type="parTrans" cxnId="{F8CD8AAB-C97F-444A-9DBB-000B798AD37F}">
      <dgm:prSet/>
      <dgm:spPr/>
      <dgm:t>
        <a:bodyPr/>
        <a:lstStyle/>
        <a:p>
          <a:endParaRPr lang="en-US"/>
        </a:p>
      </dgm:t>
    </dgm:pt>
    <dgm:pt modelId="{ED7077C7-1291-437C-B5C5-269F9EFA8C33}" type="sibTrans" cxnId="{F8CD8AAB-C97F-444A-9DBB-000B798AD37F}">
      <dgm:prSet/>
      <dgm:spPr/>
      <dgm:t>
        <a:bodyPr/>
        <a:lstStyle/>
        <a:p>
          <a:endParaRPr lang="en-US"/>
        </a:p>
      </dgm:t>
    </dgm:pt>
    <dgm:pt modelId="{1B071415-A457-42B4-87FF-7EFF2A158F90}">
      <dgm:prSet/>
      <dgm:spPr/>
      <dgm:t>
        <a:bodyPr/>
        <a:lstStyle/>
        <a:p>
          <a:r>
            <a:rPr lang="cs-CZ" dirty="0"/>
            <a:t>Robert Merton</a:t>
          </a:r>
        </a:p>
      </dgm:t>
    </dgm:pt>
    <dgm:pt modelId="{627330C6-CBDA-4978-AC3A-335EC4080FF9}" type="parTrans" cxnId="{33EDB99E-1215-44D6-8D82-92B624285DE5}">
      <dgm:prSet/>
      <dgm:spPr/>
      <dgm:t>
        <a:bodyPr/>
        <a:lstStyle/>
        <a:p>
          <a:endParaRPr lang="en-US"/>
        </a:p>
      </dgm:t>
    </dgm:pt>
    <dgm:pt modelId="{DC5AD20E-9CB7-4C03-9A44-A332B60E99AE}" type="sibTrans" cxnId="{33EDB99E-1215-44D6-8D82-92B624285DE5}">
      <dgm:prSet/>
      <dgm:spPr/>
      <dgm:t>
        <a:bodyPr/>
        <a:lstStyle/>
        <a:p>
          <a:endParaRPr lang="en-US"/>
        </a:p>
      </dgm:t>
    </dgm:pt>
    <dgm:pt modelId="{18F3E98A-6B53-43B3-8A9F-DBC0EC56AAD2}">
      <dgm:prSet/>
      <dgm:spPr/>
      <dgm:t>
        <a:bodyPr/>
        <a:lstStyle/>
        <a:p>
          <a:r>
            <a:rPr lang="cs-CZ" dirty="0" err="1"/>
            <a:t>Talcott</a:t>
          </a:r>
          <a:r>
            <a:rPr lang="cs-CZ" dirty="0"/>
            <a:t> </a:t>
          </a:r>
          <a:r>
            <a:rPr lang="cs-CZ" dirty="0" err="1"/>
            <a:t>Parsons</a:t>
          </a:r>
          <a:endParaRPr lang="cs-CZ" dirty="0"/>
        </a:p>
      </dgm:t>
    </dgm:pt>
    <dgm:pt modelId="{26AE7B40-96F3-41FA-832D-9E874528D815}" type="parTrans" cxnId="{90AA6241-AFCE-4271-BB25-7FD4257663FB}">
      <dgm:prSet/>
      <dgm:spPr/>
      <dgm:t>
        <a:bodyPr/>
        <a:lstStyle/>
        <a:p>
          <a:endParaRPr lang="en-US"/>
        </a:p>
      </dgm:t>
    </dgm:pt>
    <dgm:pt modelId="{EB78D16D-83F4-4AE7-A5A2-561575FD2205}" type="sibTrans" cxnId="{90AA6241-AFCE-4271-BB25-7FD4257663FB}">
      <dgm:prSet/>
      <dgm:spPr/>
      <dgm:t>
        <a:bodyPr/>
        <a:lstStyle/>
        <a:p>
          <a:endParaRPr lang="en-US"/>
        </a:p>
      </dgm:t>
    </dgm:pt>
    <dgm:pt modelId="{04A8A89C-FB08-4573-9584-B93DCF056AE8}">
      <dgm:prSet/>
      <dgm:spPr/>
      <dgm:t>
        <a:bodyPr/>
        <a:lstStyle/>
        <a:p>
          <a:r>
            <a:rPr lang="cs-CZ" dirty="0"/>
            <a:t>Kritika funkcionalismu</a:t>
          </a:r>
        </a:p>
      </dgm:t>
    </dgm:pt>
    <dgm:pt modelId="{9C78BAF2-87D5-46F9-9449-F89775F6281E}" type="parTrans" cxnId="{40BB4E64-E654-48D0-A115-4534EE092F94}">
      <dgm:prSet/>
      <dgm:spPr/>
      <dgm:t>
        <a:bodyPr/>
        <a:lstStyle/>
        <a:p>
          <a:endParaRPr lang="en-US"/>
        </a:p>
      </dgm:t>
    </dgm:pt>
    <dgm:pt modelId="{80B8D6D8-79E7-4F3C-B29B-56F7CD32F704}" type="sibTrans" cxnId="{40BB4E64-E654-48D0-A115-4534EE092F94}">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6"/>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6"/>
      <dgm:spPr/>
    </dgm:pt>
    <dgm:pt modelId="{4773B798-A1EB-4C76-93BD-F04BC8AE58A6}" type="pres">
      <dgm:prSet presAssocID="{9DF403D9-A14E-464B-B2FC-D819E676CE49}" presName="vert1" presStyleCnt="0"/>
      <dgm:spPr/>
    </dgm:pt>
    <dgm:pt modelId="{720C8B66-5C9A-4EC3-86CE-853CEBCEC8FE}" type="pres">
      <dgm:prSet presAssocID="{E3E8A8FE-4F4E-45ED-8529-01EE5AB3A48D}" presName="thickLine" presStyleLbl="alignNode1" presStyleIdx="1" presStyleCnt="6"/>
      <dgm:spPr/>
    </dgm:pt>
    <dgm:pt modelId="{A10C887B-6F0A-454C-A65A-BF6BE925077F}" type="pres">
      <dgm:prSet presAssocID="{E3E8A8FE-4F4E-45ED-8529-01EE5AB3A48D}" presName="horz1" presStyleCnt="0"/>
      <dgm:spPr/>
    </dgm:pt>
    <dgm:pt modelId="{AD78535D-B0D9-4A1B-AE99-06011EAFDD5B}" type="pres">
      <dgm:prSet presAssocID="{E3E8A8FE-4F4E-45ED-8529-01EE5AB3A48D}" presName="tx1" presStyleLbl="revTx" presStyleIdx="1" presStyleCnt="6"/>
      <dgm:spPr/>
    </dgm:pt>
    <dgm:pt modelId="{F16958C9-6173-4421-8103-188A4CCFD47C}" type="pres">
      <dgm:prSet presAssocID="{E3E8A8FE-4F4E-45ED-8529-01EE5AB3A48D}" presName="vert1" presStyleCnt="0"/>
      <dgm:spPr/>
    </dgm:pt>
    <dgm:pt modelId="{3CE7936D-A004-4589-8B3F-DEE050B70755}" type="pres">
      <dgm:prSet presAssocID="{FBC33056-1E3C-4D1F-9472-C2E987EA3A7D}" presName="thickLine" presStyleLbl="alignNode1" presStyleIdx="2" presStyleCnt="6"/>
      <dgm:spPr/>
    </dgm:pt>
    <dgm:pt modelId="{A16B3C18-B752-4DF6-9464-D42E630ECE45}" type="pres">
      <dgm:prSet presAssocID="{FBC33056-1E3C-4D1F-9472-C2E987EA3A7D}" presName="horz1" presStyleCnt="0"/>
      <dgm:spPr/>
    </dgm:pt>
    <dgm:pt modelId="{D0E61721-09B6-4096-BC39-4639C7B59E76}" type="pres">
      <dgm:prSet presAssocID="{FBC33056-1E3C-4D1F-9472-C2E987EA3A7D}" presName="tx1" presStyleLbl="revTx" presStyleIdx="2" presStyleCnt="6"/>
      <dgm:spPr/>
    </dgm:pt>
    <dgm:pt modelId="{5980964C-9EDB-4026-BE46-44525BE9C643}" type="pres">
      <dgm:prSet presAssocID="{FBC33056-1E3C-4D1F-9472-C2E987EA3A7D}" presName="vert1" presStyleCnt="0"/>
      <dgm:spPr/>
    </dgm:pt>
    <dgm:pt modelId="{6D695BE7-DF40-46C4-B439-EE3FA405080A}" type="pres">
      <dgm:prSet presAssocID="{1B071415-A457-42B4-87FF-7EFF2A158F90}" presName="thickLine" presStyleLbl="alignNode1" presStyleIdx="3" presStyleCnt="6"/>
      <dgm:spPr/>
    </dgm:pt>
    <dgm:pt modelId="{066FD2AD-DE83-4337-9962-E2E95DACA591}" type="pres">
      <dgm:prSet presAssocID="{1B071415-A457-42B4-87FF-7EFF2A158F90}" presName="horz1" presStyleCnt="0"/>
      <dgm:spPr/>
    </dgm:pt>
    <dgm:pt modelId="{B85C5383-CB7E-4744-86BF-3CC35F54D80B}" type="pres">
      <dgm:prSet presAssocID="{1B071415-A457-42B4-87FF-7EFF2A158F90}" presName="tx1" presStyleLbl="revTx" presStyleIdx="3" presStyleCnt="6"/>
      <dgm:spPr/>
    </dgm:pt>
    <dgm:pt modelId="{C662EDBF-36CE-44F8-B090-782AFB0CDA91}" type="pres">
      <dgm:prSet presAssocID="{1B071415-A457-42B4-87FF-7EFF2A158F90}" presName="vert1" presStyleCnt="0"/>
      <dgm:spPr/>
    </dgm:pt>
    <dgm:pt modelId="{FE9112A4-6DD2-447B-AC54-42694001D191}" type="pres">
      <dgm:prSet presAssocID="{18F3E98A-6B53-43B3-8A9F-DBC0EC56AAD2}" presName="thickLine" presStyleLbl="alignNode1" presStyleIdx="4" presStyleCnt="6"/>
      <dgm:spPr/>
    </dgm:pt>
    <dgm:pt modelId="{321BB4DE-31EB-4545-8D84-9A454C1D2B6A}" type="pres">
      <dgm:prSet presAssocID="{18F3E98A-6B53-43B3-8A9F-DBC0EC56AAD2}" presName="horz1" presStyleCnt="0"/>
      <dgm:spPr/>
    </dgm:pt>
    <dgm:pt modelId="{D241346B-2DBC-4AC8-B023-5B9FEE0B157E}" type="pres">
      <dgm:prSet presAssocID="{18F3E98A-6B53-43B3-8A9F-DBC0EC56AAD2}" presName="tx1" presStyleLbl="revTx" presStyleIdx="4" presStyleCnt="6"/>
      <dgm:spPr/>
    </dgm:pt>
    <dgm:pt modelId="{0B98357D-E4B5-4C9D-8C51-DEAD1B70C338}" type="pres">
      <dgm:prSet presAssocID="{18F3E98A-6B53-43B3-8A9F-DBC0EC56AAD2}" presName="vert1" presStyleCnt="0"/>
      <dgm:spPr/>
    </dgm:pt>
    <dgm:pt modelId="{D030413E-F55C-402C-A885-F0ACCEE67FDB}" type="pres">
      <dgm:prSet presAssocID="{04A8A89C-FB08-4573-9584-B93DCF056AE8}" presName="thickLine" presStyleLbl="alignNode1" presStyleIdx="5" presStyleCnt="6"/>
      <dgm:spPr/>
    </dgm:pt>
    <dgm:pt modelId="{E817A501-9668-4CB5-B502-676E6AA996F1}" type="pres">
      <dgm:prSet presAssocID="{04A8A89C-FB08-4573-9584-B93DCF056AE8}" presName="horz1" presStyleCnt="0"/>
      <dgm:spPr/>
    </dgm:pt>
    <dgm:pt modelId="{BA0EBAFF-75F9-4A27-94B1-5419CE06E308}" type="pres">
      <dgm:prSet presAssocID="{04A8A89C-FB08-4573-9584-B93DCF056AE8}" presName="tx1" presStyleLbl="revTx" presStyleIdx="5" presStyleCnt="6"/>
      <dgm:spPr/>
    </dgm:pt>
    <dgm:pt modelId="{0C48E76B-E1B4-4FE2-9169-E6459172ABC0}" type="pres">
      <dgm:prSet presAssocID="{04A8A89C-FB08-4573-9584-B93DCF056AE8}"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4B24FB2C-8E18-408A-99FF-94E13F2453F5}" type="presOf" srcId="{04A8A89C-FB08-4573-9584-B93DCF056AE8}" destId="{BA0EBAFF-75F9-4A27-94B1-5419CE06E308}" srcOrd="0" destOrd="0" presId="urn:microsoft.com/office/officeart/2008/layout/LinedList"/>
    <dgm:cxn modelId="{90AA6241-AFCE-4271-BB25-7FD4257663FB}" srcId="{0700450D-7F04-42DD-A49A-DA94E3FB3C69}" destId="{18F3E98A-6B53-43B3-8A9F-DBC0EC56AAD2}" srcOrd="4" destOrd="0" parTransId="{26AE7B40-96F3-41FA-832D-9E874528D815}" sibTransId="{EB78D16D-83F4-4AE7-A5A2-561575FD2205}"/>
    <dgm:cxn modelId="{40BB4E64-E654-48D0-A115-4534EE092F94}" srcId="{0700450D-7F04-42DD-A49A-DA94E3FB3C69}" destId="{04A8A89C-FB08-4573-9584-B93DCF056AE8}" srcOrd="5" destOrd="0" parTransId="{9C78BAF2-87D5-46F9-9449-F89775F6281E}" sibTransId="{80B8D6D8-79E7-4F3C-B29B-56F7CD32F704}"/>
    <dgm:cxn modelId="{C3334C52-F750-4994-BDDA-0382CC8CD6EF}" srcId="{0700450D-7F04-42DD-A49A-DA94E3FB3C69}" destId="{E3E8A8FE-4F4E-45ED-8529-01EE5AB3A48D}" srcOrd="1" destOrd="0" parTransId="{6228B713-C9CF-43B8-94EF-7F3300192064}" sibTransId="{F1ADA82D-51AE-4FCD-8C88-2CF096B3FE96}"/>
    <dgm:cxn modelId="{33EDB99E-1215-44D6-8D82-92B624285DE5}" srcId="{0700450D-7F04-42DD-A49A-DA94E3FB3C69}" destId="{1B071415-A457-42B4-87FF-7EFF2A158F90}" srcOrd="3" destOrd="0" parTransId="{627330C6-CBDA-4978-AC3A-335EC4080FF9}" sibTransId="{DC5AD20E-9CB7-4C03-9A44-A332B60E99AE}"/>
    <dgm:cxn modelId="{B4ED85A7-D256-49B4-AB00-A8F7CABB06BD}" type="presOf" srcId="{0700450D-7F04-42DD-A49A-DA94E3FB3C69}" destId="{4A0FA09E-5822-4F0F-AF5C-9399593CD3B5}" srcOrd="0" destOrd="0" presId="urn:microsoft.com/office/officeart/2008/layout/LinedList"/>
    <dgm:cxn modelId="{F8CD8AAB-C97F-444A-9DBB-000B798AD37F}" srcId="{0700450D-7F04-42DD-A49A-DA94E3FB3C69}" destId="{FBC33056-1E3C-4D1F-9472-C2E987EA3A7D}" srcOrd="2" destOrd="0" parTransId="{6CD1AD09-962A-40A0-925A-045FC0C01CFD}" sibTransId="{ED7077C7-1291-437C-B5C5-269F9EFA8C33}"/>
    <dgm:cxn modelId="{A23F4FB9-63B2-4A07-8C9F-B6E6FFA2BE33}" type="presOf" srcId="{FBC33056-1E3C-4D1F-9472-C2E987EA3A7D}" destId="{D0E61721-09B6-4096-BC39-4639C7B59E76}" srcOrd="0" destOrd="0" presId="urn:microsoft.com/office/officeart/2008/layout/LinedList"/>
    <dgm:cxn modelId="{6225A4D4-24EB-4A6B-BB2C-28E48D123684}" type="presOf" srcId="{1B071415-A457-42B4-87FF-7EFF2A158F90}" destId="{B85C5383-CB7E-4744-86BF-3CC35F54D80B}"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9076F8DD-2563-4402-90C6-4CEF356EFC2E}" type="presOf" srcId="{18F3E98A-6B53-43B3-8A9F-DBC0EC56AAD2}" destId="{D241346B-2DBC-4AC8-B023-5B9FEE0B157E}" srcOrd="0" destOrd="0" presId="urn:microsoft.com/office/officeart/2008/layout/LinedList"/>
    <dgm:cxn modelId="{4A3E66E7-25D5-4400-9091-CD4BC6F2449A}" type="presOf" srcId="{E3E8A8FE-4F4E-45ED-8529-01EE5AB3A48D}" destId="{AD78535D-B0D9-4A1B-AE99-06011EAFDD5B}"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5D0CE79C-D63E-4E14-8F71-ABF5CD039E1F}" type="presParOf" srcId="{4A0FA09E-5822-4F0F-AF5C-9399593CD3B5}" destId="{720C8B66-5C9A-4EC3-86CE-853CEBCEC8FE}" srcOrd="2" destOrd="0" presId="urn:microsoft.com/office/officeart/2008/layout/LinedList"/>
    <dgm:cxn modelId="{64B9FA14-235B-4B7D-BC23-1CB36110A7C4}" type="presParOf" srcId="{4A0FA09E-5822-4F0F-AF5C-9399593CD3B5}" destId="{A10C887B-6F0A-454C-A65A-BF6BE925077F}" srcOrd="3" destOrd="0" presId="urn:microsoft.com/office/officeart/2008/layout/LinedList"/>
    <dgm:cxn modelId="{36E8EA6B-1C09-4F98-8C96-A910D195AEBF}" type="presParOf" srcId="{A10C887B-6F0A-454C-A65A-BF6BE925077F}" destId="{AD78535D-B0D9-4A1B-AE99-06011EAFDD5B}" srcOrd="0" destOrd="0" presId="urn:microsoft.com/office/officeart/2008/layout/LinedList"/>
    <dgm:cxn modelId="{35036C83-1C2D-4FBB-AFF5-780E8529C45D}" type="presParOf" srcId="{A10C887B-6F0A-454C-A65A-BF6BE925077F}" destId="{F16958C9-6173-4421-8103-188A4CCFD47C}" srcOrd="1" destOrd="0" presId="urn:microsoft.com/office/officeart/2008/layout/LinedList"/>
    <dgm:cxn modelId="{155F9033-47A9-423C-A987-56A88A9F605D}" type="presParOf" srcId="{4A0FA09E-5822-4F0F-AF5C-9399593CD3B5}" destId="{3CE7936D-A004-4589-8B3F-DEE050B70755}" srcOrd="4" destOrd="0" presId="urn:microsoft.com/office/officeart/2008/layout/LinedList"/>
    <dgm:cxn modelId="{E06CAE6E-5A59-4933-9BFD-296DBA6B7A73}" type="presParOf" srcId="{4A0FA09E-5822-4F0F-AF5C-9399593CD3B5}" destId="{A16B3C18-B752-4DF6-9464-D42E630ECE45}" srcOrd="5" destOrd="0" presId="urn:microsoft.com/office/officeart/2008/layout/LinedList"/>
    <dgm:cxn modelId="{3026C098-4AEE-4D6A-9EA5-08C5F1F9EAB9}" type="presParOf" srcId="{A16B3C18-B752-4DF6-9464-D42E630ECE45}" destId="{D0E61721-09B6-4096-BC39-4639C7B59E76}" srcOrd="0" destOrd="0" presId="urn:microsoft.com/office/officeart/2008/layout/LinedList"/>
    <dgm:cxn modelId="{98859E55-B198-41A9-A9C4-350CC1EB9884}" type="presParOf" srcId="{A16B3C18-B752-4DF6-9464-D42E630ECE45}" destId="{5980964C-9EDB-4026-BE46-44525BE9C643}" srcOrd="1" destOrd="0" presId="urn:microsoft.com/office/officeart/2008/layout/LinedList"/>
    <dgm:cxn modelId="{FE24BAAB-D319-4425-A891-DF69EAD14D5A}" type="presParOf" srcId="{4A0FA09E-5822-4F0F-AF5C-9399593CD3B5}" destId="{6D695BE7-DF40-46C4-B439-EE3FA405080A}" srcOrd="6" destOrd="0" presId="urn:microsoft.com/office/officeart/2008/layout/LinedList"/>
    <dgm:cxn modelId="{DDCCDE43-5192-4335-90C4-9229DE80F671}" type="presParOf" srcId="{4A0FA09E-5822-4F0F-AF5C-9399593CD3B5}" destId="{066FD2AD-DE83-4337-9962-E2E95DACA591}" srcOrd="7" destOrd="0" presId="urn:microsoft.com/office/officeart/2008/layout/LinedList"/>
    <dgm:cxn modelId="{3E4DE7BD-6B67-4E3D-BDB5-F42C9DBF0886}" type="presParOf" srcId="{066FD2AD-DE83-4337-9962-E2E95DACA591}" destId="{B85C5383-CB7E-4744-86BF-3CC35F54D80B}" srcOrd="0" destOrd="0" presId="urn:microsoft.com/office/officeart/2008/layout/LinedList"/>
    <dgm:cxn modelId="{92DD9208-6A1C-45DA-BAFB-7D96D6347751}" type="presParOf" srcId="{066FD2AD-DE83-4337-9962-E2E95DACA591}" destId="{C662EDBF-36CE-44F8-B090-782AFB0CDA91}" srcOrd="1" destOrd="0" presId="urn:microsoft.com/office/officeart/2008/layout/LinedList"/>
    <dgm:cxn modelId="{DD8E7381-AB2B-42F6-A110-0F924E07CA98}" type="presParOf" srcId="{4A0FA09E-5822-4F0F-AF5C-9399593CD3B5}" destId="{FE9112A4-6DD2-447B-AC54-42694001D191}" srcOrd="8" destOrd="0" presId="urn:microsoft.com/office/officeart/2008/layout/LinedList"/>
    <dgm:cxn modelId="{DAE6675A-CEE1-4C3A-AB12-293FDF513254}" type="presParOf" srcId="{4A0FA09E-5822-4F0F-AF5C-9399593CD3B5}" destId="{321BB4DE-31EB-4545-8D84-9A454C1D2B6A}" srcOrd="9" destOrd="0" presId="urn:microsoft.com/office/officeart/2008/layout/LinedList"/>
    <dgm:cxn modelId="{E7488008-B1C9-4B10-B644-8EBF9167F01B}" type="presParOf" srcId="{321BB4DE-31EB-4545-8D84-9A454C1D2B6A}" destId="{D241346B-2DBC-4AC8-B023-5B9FEE0B157E}" srcOrd="0" destOrd="0" presId="urn:microsoft.com/office/officeart/2008/layout/LinedList"/>
    <dgm:cxn modelId="{301713FE-3C12-4DE4-9D37-49C5C4A7707F}" type="presParOf" srcId="{321BB4DE-31EB-4545-8D84-9A454C1D2B6A}" destId="{0B98357D-E4B5-4C9D-8C51-DEAD1B70C338}" srcOrd="1" destOrd="0" presId="urn:microsoft.com/office/officeart/2008/layout/LinedList"/>
    <dgm:cxn modelId="{DE4601DF-8777-4004-B736-075697B89925}" type="presParOf" srcId="{4A0FA09E-5822-4F0F-AF5C-9399593CD3B5}" destId="{D030413E-F55C-402C-A885-F0ACCEE67FDB}" srcOrd="10" destOrd="0" presId="urn:microsoft.com/office/officeart/2008/layout/LinedList"/>
    <dgm:cxn modelId="{6BD67243-EB99-433B-A446-E5B7CE541D97}" type="presParOf" srcId="{4A0FA09E-5822-4F0F-AF5C-9399593CD3B5}" destId="{E817A501-9668-4CB5-B502-676E6AA996F1}" srcOrd="11" destOrd="0" presId="urn:microsoft.com/office/officeart/2008/layout/LinedList"/>
    <dgm:cxn modelId="{AA8214EA-3B77-4390-ADA3-DC0D29BFBA32}" type="presParOf" srcId="{E817A501-9668-4CB5-B502-676E6AA996F1}" destId="{BA0EBAFF-75F9-4A27-94B1-5419CE06E308}" srcOrd="0" destOrd="0" presId="urn:microsoft.com/office/officeart/2008/layout/LinedList"/>
    <dgm:cxn modelId="{85326EF3-A3CB-4BC8-B677-7BB6B89B58A3}" type="presParOf" srcId="{E817A501-9668-4CB5-B502-676E6AA996F1}" destId="{0C48E76B-E1B4-4FE2-9169-E6459172AB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7E63C-BB72-4F17-81B4-26B04E66BE59}"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US"/>
        </a:p>
      </dgm:t>
    </dgm:pt>
    <dgm:pt modelId="{EDDA329C-2D44-4724-A660-99D593F6E269}">
      <dgm:prSet/>
      <dgm:spPr/>
      <dgm:t>
        <a:bodyPr/>
        <a:lstStyle/>
        <a:p>
          <a:r>
            <a:rPr lang="cs-CZ"/>
            <a:t>Oba zajímá zrod moderního kapitalismu a rozvoj dělby práce</a:t>
          </a:r>
          <a:endParaRPr lang="en-US"/>
        </a:p>
      </dgm:t>
    </dgm:pt>
    <dgm:pt modelId="{A9D8CCDE-40AE-419C-9F1E-026D88827A77}" type="parTrans" cxnId="{2E34CC4E-8A6F-4A91-9639-F01302D92EBE}">
      <dgm:prSet/>
      <dgm:spPr/>
      <dgm:t>
        <a:bodyPr/>
        <a:lstStyle/>
        <a:p>
          <a:endParaRPr lang="en-US"/>
        </a:p>
      </dgm:t>
    </dgm:pt>
    <dgm:pt modelId="{A850BBA4-FAA1-41A3-847C-548AE7837F46}" type="sibTrans" cxnId="{2E34CC4E-8A6F-4A91-9639-F01302D92EBE}">
      <dgm:prSet/>
      <dgm:spPr/>
      <dgm:t>
        <a:bodyPr/>
        <a:lstStyle/>
        <a:p>
          <a:endParaRPr lang="en-US"/>
        </a:p>
      </dgm:t>
    </dgm:pt>
    <dgm:pt modelId="{7A5C36E4-AE86-473C-9AA2-F7BA61C0C105}">
      <dgm:prSet/>
      <dgm:spPr/>
      <dgm:t>
        <a:bodyPr/>
        <a:lstStyle/>
        <a:p>
          <a:r>
            <a:rPr lang="cs-CZ"/>
            <a:t>Oba zkoumají účinky tržních vztahů a solidarity (soudržnosti a reprodukce společnosti)</a:t>
          </a:r>
          <a:endParaRPr lang="en-US"/>
        </a:p>
      </dgm:t>
    </dgm:pt>
    <dgm:pt modelId="{D40377AD-5B39-42F4-9305-AAAFDC4444C0}" type="parTrans" cxnId="{AB975F16-DC69-44C9-8AF1-9B1BFA8FE33C}">
      <dgm:prSet/>
      <dgm:spPr/>
      <dgm:t>
        <a:bodyPr/>
        <a:lstStyle/>
        <a:p>
          <a:endParaRPr lang="en-US"/>
        </a:p>
      </dgm:t>
    </dgm:pt>
    <dgm:pt modelId="{4F9AA41C-F9AF-4593-9303-89E92E792EBD}" type="sibTrans" cxnId="{AB975F16-DC69-44C9-8AF1-9B1BFA8FE33C}">
      <dgm:prSet/>
      <dgm:spPr/>
      <dgm:t>
        <a:bodyPr/>
        <a:lstStyle/>
        <a:p>
          <a:endParaRPr lang="en-US"/>
        </a:p>
      </dgm:t>
    </dgm:pt>
    <dgm:pt modelId="{2B50E48C-707F-4E98-8F3F-0A740AB2916C}">
      <dgm:prSet/>
      <dgm:spPr/>
      <dgm:t>
        <a:bodyPr/>
        <a:lstStyle/>
        <a:p>
          <a:r>
            <a:rPr lang="cs-CZ"/>
            <a:t>Oba usilují o jednoduché vysvětlení kapitalistické společnosti</a:t>
          </a:r>
          <a:endParaRPr lang="en-US"/>
        </a:p>
      </dgm:t>
    </dgm:pt>
    <dgm:pt modelId="{150A6932-4BC6-4FE8-AAD4-B96DC4C9B588}" type="parTrans" cxnId="{11B766E6-8DAA-40A6-BC0D-05470B939147}">
      <dgm:prSet/>
      <dgm:spPr/>
      <dgm:t>
        <a:bodyPr/>
        <a:lstStyle/>
        <a:p>
          <a:endParaRPr lang="en-US"/>
        </a:p>
      </dgm:t>
    </dgm:pt>
    <dgm:pt modelId="{0029465B-672F-40D7-B94B-953AFD4334DD}" type="sibTrans" cxnId="{11B766E6-8DAA-40A6-BC0D-05470B939147}">
      <dgm:prSet/>
      <dgm:spPr/>
      <dgm:t>
        <a:bodyPr/>
        <a:lstStyle/>
        <a:p>
          <a:endParaRPr lang="en-US"/>
        </a:p>
      </dgm:t>
    </dgm:pt>
    <dgm:pt modelId="{CEAD5ABD-87B1-4D76-9260-1397A274C692}">
      <dgm:prSet/>
      <dgm:spPr>
        <a:solidFill>
          <a:schemeClr val="accent3"/>
        </a:solidFill>
      </dgm:spPr>
      <dgm:t>
        <a:bodyPr/>
        <a:lstStyle/>
        <a:p>
          <a:r>
            <a:rPr lang="cs-CZ"/>
            <a:t>Liší se v závěrech které vyvodili z modernity – jaké ponaučení nám dává</a:t>
          </a:r>
          <a:endParaRPr lang="en-US"/>
        </a:p>
      </dgm:t>
    </dgm:pt>
    <dgm:pt modelId="{848BD8C9-8963-4874-B5CC-D1CDBE67CB09}" type="parTrans" cxnId="{DF04644D-11A6-4890-934F-A957BCA53E64}">
      <dgm:prSet/>
      <dgm:spPr/>
      <dgm:t>
        <a:bodyPr/>
        <a:lstStyle/>
        <a:p>
          <a:endParaRPr lang="en-US"/>
        </a:p>
      </dgm:t>
    </dgm:pt>
    <dgm:pt modelId="{C54DC215-954B-434F-B1D4-21A270AA936C}" type="sibTrans" cxnId="{DF04644D-11A6-4890-934F-A957BCA53E64}">
      <dgm:prSet/>
      <dgm:spPr/>
      <dgm:t>
        <a:bodyPr/>
        <a:lstStyle/>
        <a:p>
          <a:endParaRPr lang="en-US"/>
        </a:p>
      </dgm:t>
    </dgm:pt>
    <dgm:pt modelId="{E1097622-5BD1-40A4-B29C-A3525EBACDDD}" type="pres">
      <dgm:prSet presAssocID="{28A7E63C-BB72-4F17-81B4-26B04E66BE59}" presName="matrix" presStyleCnt="0">
        <dgm:presLayoutVars>
          <dgm:chMax val="1"/>
          <dgm:dir/>
          <dgm:resizeHandles val="exact"/>
        </dgm:presLayoutVars>
      </dgm:prSet>
      <dgm:spPr/>
    </dgm:pt>
    <dgm:pt modelId="{2E00D98B-E299-40CE-8ABA-530A8301EAFF}" type="pres">
      <dgm:prSet presAssocID="{28A7E63C-BB72-4F17-81B4-26B04E66BE59}" presName="diamond" presStyleLbl="bgShp" presStyleIdx="0" presStyleCnt="1"/>
      <dgm:spPr/>
    </dgm:pt>
    <dgm:pt modelId="{6F142F0C-3403-4CBB-B9A8-A3FC65E3D796}" type="pres">
      <dgm:prSet presAssocID="{28A7E63C-BB72-4F17-81B4-26B04E66BE59}" presName="quad1" presStyleLbl="node1" presStyleIdx="0" presStyleCnt="4">
        <dgm:presLayoutVars>
          <dgm:chMax val="0"/>
          <dgm:chPref val="0"/>
          <dgm:bulletEnabled val="1"/>
        </dgm:presLayoutVars>
      </dgm:prSet>
      <dgm:spPr/>
    </dgm:pt>
    <dgm:pt modelId="{739E5DD2-DDB2-4855-9AE9-C128B22AB405}" type="pres">
      <dgm:prSet presAssocID="{28A7E63C-BB72-4F17-81B4-26B04E66BE59}" presName="quad2" presStyleLbl="node1" presStyleIdx="1" presStyleCnt="4">
        <dgm:presLayoutVars>
          <dgm:chMax val="0"/>
          <dgm:chPref val="0"/>
          <dgm:bulletEnabled val="1"/>
        </dgm:presLayoutVars>
      </dgm:prSet>
      <dgm:spPr/>
    </dgm:pt>
    <dgm:pt modelId="{E4E58393-CE4A-4943-BADA-ABF3440518EC}" type="pres">
      <dgm:prSet presAssocID="{28A7E63C-BB72-4F17-81B4-26B04E66BE59}" presName="quad3" presStyleLbl="node1" presStyleIdx="2" presStyleCnt="4">
        <dgm:presLayoutVars>
          <dgm:chMax val="0"/>
          <dgm:chPref val="0"/>
          <dgm:bulletEnabled val="1"/>
        </dgm:presLayoutVars>
      </dgm:prSet>
      <dgm:spPr/>
    </dgm:pt>
    <dgm:pt modelId="{CBB796EB-8279-40E5-9E1D-30AFA9589190}" type="pres">
      <dgm:prSet presAssocID="{28A7E63C-BB72-4F17-81B4-26B04E66BE59}" presName="quad4" presStyleLbl="node1" presStyleIdx="3" presStyleCnt="4">
        <dgm:presLayoutVars>
          <dgm:chMax val="0"/>
          <dgm:chPref val="0"/>
          <dgm:bulletEnabled val="1"/>
        </dgm:presLayoutVars>
      </dgm:prSet>
      <dgm:spPr/>
    </dgm:pt>
  </dgm:ptLst>
  <dgm:cxnLst>
    <dgm:cxn modelId="{F7F44911-FD59-48A7-8AC2-9B0B31D7CE71}" type="presOf" srcId="{2B50E48C-707F-4E98-8F3F-0A740AB2916C}" destId="{E4E58393-CE4A-4943-BADA-ABF3440518EC}" srcOrd="0" destOrd="0" presId="urn:microsoft.com/office/officeart/2005/8/layout/matrix3"/>
    <dgm:cxn modelId="{AB975F16-DC69-44C9-8AF1-9B1BFA8FE33C}" srcId="{28A7E63C-BB72-4F17-81B4-26B04E66BE59}" destId="{7A5C36E4-AE86-473C-9AA2-F7BA61C0C105}" srcOrd="1" destOrd="0" parTransId="{D40377AD-5B39-42F4-9305-AAAFDC4444C0}" sibTransId="{4F9AA41C-F9AF-4593-9303-89E92E792EBD}"/>
    <dgm:cxn modelId="{B4FFAD63-1854-426F-B3AC-6227EA6A1C23}" type="presOf" srcId="{7A5C36E4-AE86-473C-9AA2-F7BA61C0C105}" destId="{739E5DD2-DDB2-4855-9AE9-C128B22AB405}" srcOrd="0" destOrd="0" presId="urn:microsoft.com/office/officeart/2005/8/layout/matrix3"/>
    <dgm:cxn modelId="{DF04644D-11A6-4890-934F-A957BCA53E64}" srcId="{28A7E63C-BB72-4F17-81B4-26B04E66BE59}" destId="{CEAD5ABD-87B1-4D76-9260-1397A274C692}" srcOrd="3" destOrd="0" parTransId="{848BD8C9-8963-4874-B5CC-D1CDBE67CB09}" sibTransId="{C54DC215-954B-434F-B1D4-21A270AA936C}"/>
    <dgm:cxn modelId="{2E34CC4E-8A6F-4A91-9639-F01302D92EBE}" srcId="{28A7E63C-BB72-4F17-81B4-26B04E66BE59}" destId="{EDDA329C-2D44-4724-A660-99D593F6E269}" srcOrd="0" destOrd="0" parTransId="{A9D8CCDE-40AE-419C-9F1E-026D88827A77}" sibTransId="{A850BBA4-FAA1-41A3-847C-548AE7837F46}"/>
    <dgm:cxn modelId="{9DB63E8E-7704-4D88-B371-081032A84B34}" type="presOf" srcId="{EDDA329C-2D44-4724-A660-99D593F6E269}" destId="{6F142F0C-3403-4CBB-B9A8-A3FC65E3D796}" srcOrd="0" destOrd="0" presId="urn:microsoft.com/office/officeart/2005/8/layout/matrix3"/>
    <dgm:cxn modelId="{F91312E1-A377-46B1-90EE-08BD5BB18A09}" type="presOf" srcId="{28A7E63C-BB72-4F17-81B4-26B04E66BE59}" destId="{E1097622-5BD1-40A4-B29C-A3525EBACDDD}" srcOrd="0" destOrd="0" presId="urn:microsoft.com/office/officeart/2005/8/layout/matrix3"/>
    <dgm:cxn modelId="{11B766E6-8DAA-40A6-BC0D-05470B939147}" srcId="{28A7E63C-BB72-4F17-81B4-26B04E66BE59}" destId="{2B50E48C-707F-4E98-8F3F-0A740AB2916C}" srcOrd="2" destOrd="0" parTransId="{150A6932-4BC6-4FE8-AAD4-B96DC4C9B588}" sibTransId="{0029465B-672F-40D7-B94B-953AFD4334DD}"/>
    <dgm:cxn modelId="{85644BFB-1D6F-44A9-A1DB-FFAADDE6322F}" type="presOf" srcId="{CEAD5ABD-87B1-4D76-9260-1397A274C692}" destId="{CBB796EB-8279-40E5-9E1D-30AFA9589190}" srcOrd="0" destOrd="0" presId="urn:microsoft.com/office/officeart/2005/8/layout/matrix3"/>
    <dgm:cxn modelId="{649E1638-86E8-4645-B66D-AEB73F96FC90}" type="presParOf" srcId="{E1097622-5BD1-40A4-B29C-A3525EBACDDD}" destId="{2E00D98B-E299-40CE-8ABA-530A8301EAFF}" srcOrd="0" destOrd="0" presId="urn:microsoft.com/office/officeart/2005/8/layout/matrix3"/>
    <dgm:cxn modelId="{49FC9E70-3876-47DB-BB1D-61CDAC10A520}" type="presParOf" srcId="{E1097622-5BD1-40A4-B29C-A3525EBACDDD}" destId="{6F142F0C-3403-4CBB-B9A8-A3FC65E3D796}" srcOrd="1" destOrd="0" presId="urn:microsoft.com/office/officeart/2005/8/layout/matrix3"/>
    <dgm:cxn modelId="{5D0C9046-01DA-453C-87A4-7DA11A2C3A2F}" type="presParOf" srcId="{E1097622-5BD1-40A4-B29C-A3525EBACDDD}" destId="{739E5DD2-DDB2-4855-9AE9-C128B22AB405}" srcOrd="2" destOrd="0" presId="urn:microsoft.com/office/officeart/2005/8/layout/matrix3"/>
    <dgm:cxn modelId="{9732DFDB-6E0C-4716-835B-7AD6A9C0390B}" type="presParOf" srcId="{E1097622-5BD1-40A4-B29C-A3525EBACDDD}" destId="{E4E58393-CE4A-4943-BADA-ABF3440518EC}" srcOrd="3" destOrd="0" presId="urn:microsoft.com/office/officeart/2005/8/layout/matrix3"/>
    <dgm:cxn modelId="{46EB1BD7-2AC4-454C-BCE1-4837E5C5936B}" type="presParOf" srcId="{E1097622-5BD1-40A4-B29C-A3525EBACDDD}" destId="{CBB796EB-8279-40E5-9E1D-30AFA958919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CA908-D5B9-45B6-9351-CBEA185C0B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07932C3-F575-411A-AC61-3B084B6BDD3A}">
      <dgm:prSet/>
      <dgm:spPr/>
      <dgm:t>
        <a:bodyPr/>
        <a:lstStyle/>
        <a:p>
          <a:r>
            <a:rPr lang="cs-CZ"/>
            <a:t>Skutečné lidské osvobození není možné v kapitalistické společnosti </a:t>
          </a:r>
          <a:endParaRPr lang="en-US"/>
        </a:p>
      </dgm:t>
    </dgm:pt>
    <dgm:pt modelId="{C75D2950-73B5-4D8B-A0B5-A42A508B7CA2}" type="parTrans" cxnId="{29BD9152-C2EC-47DA-BC7C-69A8DA5B4106}">
      <dgm:prSet/>
      <dgm:spPr/>
      <dgm:t>
        <a:bodyPr/>
        <a:lstStyle/>
        <a:p>
          <a:endParaRPr lang="en-US"/>
        </a:p>
      </dgm:t>
    </dgm:pt>
    <dgm:pt modelId="{D3BDFEF0-4359-4216-AB97-1B137DFA83C4}" type="sibTrans" cxnId="{29BD9152-C2EC-47DA-BC7C-69A8DA5B4106}">
      <dgm:prSet/>
      <dgm:spPr/>
      <dgm:t>
        <a:bodyPr/>
        <a:lstStyle/>
        <a:p>
          <a:endParaRPr lang="en-US"/>
        </a:p>
      </dgm:t>
    </dgm:pt>
    <dgm:pt modelId="{0CE48397-DD86-428F-B2B3-C7E0EBF18E91}">
      <dgm:prSet/>
      <dgm:spPr/>
      <dgm:t>
        <a:bodyPr/>
        <a:lstStyle/>
        <a:p>
          <a:r>
            <a:rPr lang="cs-CZ"/>
            <a:t>Stát musí být osvobozen od náboženství (církve) </a:t>
          </a:r>
          <a:endParaRPr lang="en-US"/>
        </a:p>
      </dgm:t>
    </dgm:pt>
    <dgm:pt modelId="{212EC1BC-930A-4856-92B3-9FEFA8E663D6}" type="parTrans" cxnId="{B935DB21-14E7-4D44-892E-027282BC8571}">
      <dgm:prSet/>
      <dgm:spPr/>
      <dgm:t>
        <a:bodyPr/>
        <a:lstStyle/>
        <a:p>
          <a:endParaRPr lang="en-US"/>
        </a:p>
      </dgm:t>
    </dgm:pt>
    <dgm:pt modelId="{E5D9C1F5-4262-4C7B-A37E-6B1F1BA8BBC3}" type="sibTrans" cxnId="{B935DB21-14E7-4D44-892E-027282BC8571}">
      <dgm:prSet/>
      <dgm:spPr/>
      <dgm:t>
        <a:bodyPr/>
        <a:lstStyle/>
        <a:p>
          <a:endParaRPr lang="en-US"/>
        </a:p>
      </dgm:t>
    </dgm:pt>
    <dgm:pt modelId="{49F9B1E1-2BB9-4843-84E3-1448A46A7370}">
      <dgm:prSet/>
      <dgm:spPr/>
      <dgm:t>
        <a:bodyPr/>
        <a:lstStyle/>
        <a:p>
          <a:r>
            <a:rPr lang="cs-CZ" dirty="0"/>
            <a:t>Náboženství = lék, zdroj i krycí iluze bolesti společnosti  </a:t>
          </a:r>
          <a:endParaRPr lang="en-US" dirty="0"/>
        </a:p>
      </dgm:t>
    </dgm:pt>
    <dgm:pt modelId="{71F178F8-D4A8-4F0F-9380-B46C29DB0FD6}" type="parTrans" cxnId="{CD7E4F13-7715-4F84-94C8-2D9B08EA6D07}">
      <dgm:prSet/>
      <dgm:spPr/>
      <dgm:t>
        <a:bodyPr/>
        <a:lstStyle/>
        <a:p>
          <a:endParaRPr lang="en-US"/>
        </a:p>
      </dgm:t>
    </dgm:pt>
    <dgm:pt modelId="{355EF788-8B57-4573-AFC6-E516020B8564}" type="sibTrans" cxnId="{CD7E4F13-7715-4F84-94C8-2D9B08EA6D07}">
      <dgm:prSet/>
      <dgm:spPr/>
      <dgm:t>
        <a:bodyPr/>
        <a:lstStyle/>
        <a:p>
          <a:endParaRPr lang="en-US"/>
        </a:p>
      </dgm:t>
    </dgm:pt>
    <dgm:pt modelId="{D47A631C-4EF5-455D-8581-2AAD8E5B308C}" type="pres">
      <dgm:prSet presAssocID="{EA2CA908-D5B9-45B6-9351-CBEA185C0B4D}" presName="linear" presStyleCnt="0">
        <dgm:presLayoutVars>
          <dgm:animLvl val="lvl"/>
          <dgm:resizeHandles val="exact"/>
        </dgm:presLayoutVars>
      </dgm:prSet>
      <dgm:spPr/>
    </dgm:pt>
    <dgm:pt modelId="{14596E8B-0411-4FEE-AF3D-89B917B7576E}" type="pres">
      <dgm:prSet presAssocID="{207932C3-F575-411A-AC61-3B084B6BDD3A}" presName="parentText" presStyleLbl="node1" presStyleIdx="0" presStyleCnt="3">
        <dgm:presLayoutVars>
          <dgm:chMax val="0"/>
          <dgm:bulletEnabled val="1"/>
        </dgm:presLayoutVars>
      </dgm:prSet>
      <dgm:spPr/>
    </dgm:pt>
    <dgm:pt modelId="{9F3C0829-56A8-4701-90C5-236BAA0B8FFA}" type="pres">
      <dgm:prSet presAssocID="{D3BDFEF0-4359-4216-AB97-1B137DFA83C4}" presName="spacer" presStyleCnt="0"/>
      <dgm:spPr/>
    </dgm:pt>
    <dgm:pt modelId="{D2337E32-88AB-4BE1-B48F-E800E716CA9E}" type="pres">
      <dgm:prSet presAssocID="{0CE48397-DD86-428F-B2B3-C7E0EBF18E91}" presName="parentText" presStyleLbl="node1" presStyleIdx="1" presStyleCnt="3">
        <dgm:presLayoutVars>
          <dgm:chMax val="0"/>
          <dgm:bulletEnabled val="1"/>
        </dgm:presLayoutVars>
      </dgm:prSet>
      <dgm:spPr/>
    </dgm:pt>
    <dgm:pt modelId="{7A9E4972-B1C7-4473-B918-4142754A4666}" type="pres">
      <dgm:prSet presAssocID="{E5D9C1F5-4262-4C7B-A37E-6B1F1BA8BBC3}" presName="spacer" presStyleCnt="0"/>
      <dgm:spPr/>
    </dgm:pt>
    <dgm:pt modelId="{E9DE6ADC-911A-433F-BAF7-D7FB9573B204}" type="pres">
      <dgm:prSet presAssocID="{49F9B1E1-2BB9-4843-84E3-1448A46A7370}" presName="parentText" presStyleLbl="node1" presStyleIdx="2" presStyleCnt="3">
        <dgm:presLayoutVars>
          <dgm:chMax val="0"/>
          <dgm:bulletEnabled val="1"/>
        </dgm:presLayoutVars>
      </dgm:prSet>
      <dgm:spPr/>
    </dgm:pt>
  </dgm:ptLst>
  <dgm:cxnLst>
    <dgm:cxn modelId="{CD7E4F13-7715-4F84-94C8-2D9B08EA6D07}" srcId="{EA2CA908-D5B9-45B6-9351-CBEA185C0B4D}" destId="{49F9B1E1-2BB9-4843-84E3-1448A46A7370}" srcOrd="2" destOrd="0" parTransId="{71F178F8-D4A8-4F0F-9380-B46C29DB0FD6}" sibTransId="{355EF788-8B57-4573-AFC6-E516020B8564}"/>
    <dgm:cxn modelId="{B935DB21-14E7-4D44-892E-027282BC8571}" srcId="{EA2CA908-D5B9-45B6-9351-CBEA185C0B4D}" destId="{0CE48397-DD86-428F-B2B3-C7E0EBF18E91}" srcOrd="1" destOrd="0" parTransId="{212EC1BC-930A-4856-92B3-9FEFA8E663D6}" sibTransId="{E5D9C1F5-4262-4C7B-A37E-6B1F1BA8BBC3}"/>
    <dgm:cxn modelId="{73811332-EAA3-47B8-BCC1-31B487D883DC}" type="presOf" srcId="{49F9B1E1-2BB9-4843-84E3-1448A46A7370}" destId="{E9DE6ADC-911A-433F-BAF7-D7FB9573B204}" srcOrd="0" destOrd="0" presId="urn:microsoft.com/office/officeart/2005/8/layout/vList2"/>
    <dgm:cxn modelId="{46C42840-21E9-4EB9-9766-63FD1DA0CB12}" type="presOf" srcId="{EA2CA908-D5B9-45B6-9351-CBEA185C0B4D}" destId="{D47A631C-4EF5-455D-8581-2AAD8E5B308C}" srcOrd="0" destOrd="0" presId="urn:microsoft.com/office/officeart/2005/8/layout/vList2"/>
    <dgm:cxn modelId="{993B1262-CD35-4259-B7A7-31F7DF350E7A}" type="presOf" srcId="{207932C3-F575-411A-AC61-3B084B6BDD3A}" destId="{14596E8B-0411-4FEE-AF3D-89B917B7576E}" srcOrd="0" destOrd="0" presId="urn:microsoft.com/office/officeart/2005/8/layout/vList2"/>
    <dgm:cxn modelId="{29BD9152-C2EC-47DA-BC7C-69A8DA5B4106}" srcId="{EA2CA908-D5B9-45B6-9351-CBEA185C0B4D}" destId="{207932C3-F575-411A-AC61-3B084B6BDD3A}" srcOrd="0" destOrd="0" parTransId="{C75D2950-73B5-4D8B-A0B5-A42A508B7CA2}" sibTransId="{D3BDFEF0-4359-4216-AB97-1B137DFA83C4}"/>
    <dgm:cxn modelId="{FB776F77-7DFB-4F9C-9636-B3F998579A8D}" type="presOf" srcId="{0CE48397-DD86-428F-B2B3-C7E0EBF18E91}" destId="{D2337E32-88AB-4BE1-B48F-E800E716CA9E}" srcOrd="0" destOrd="0" presId="urn:microsoft.com/office/officeart/2005/8/layout/vList2"/>
    <dgm:cxn modelId="{E5A32FC2-A282-4162-8DA0-915DEA150AB1}" type="presParOf" srcId="{D47A631C-4EF5-455D-8581-2AAD8E5B308C}" destId="{14596E8B-0411-4FEE-AF3D-89B917B7576E}" srcOrd="0" destOrd="0" presId="urn:microsoft.com/office/officeart/2005/8/layout/vList2"/>
    <dgm:cxn modelId="{643BCDC5-E4E1-4BE4-9DEA-0136973EF534}" type="presParOf" srcId="{D47A631C-4EF5-455D-8581-2AAD8E5B308C}" destId="{9F3C0829-56A8-4701-90C5-236BAA0B8FFA}" srcOrd="1" destOrd="0" presId="urn:microsoft.com/office/officeart/2005/8/layout/vList2"/>
    <dgm:cxn modelId="{E081C3D3-661F-467D-A43C-C1AFFA487D1D}" type="presParOf" srcId="{D47A631C-4EF5-455D-8581-2AAD8E5B308C}" destId="{D2337E32-88AB-4BE1-B48F-E800E716CA9E}" srcOrd="2" destOrd="0" presId="urn:microsoft.com/office/officeart/2005/8/layout/vList2"/>
    <dgm:cxn modelId="{DC95B4FC-3983-45DB-AAEE-5CC9EBD42D06}" type="presParOf" srcId="{D47A631C-4EF5-455D-8581-2AAD8E5B308C}" destId="{7A9E4972-B1C7-4473-B918-4142754A4666}" srcOrd="3" destOrd="0" presId="urn:microsoft.com/office/officeart/2005/8/layout/vList2"/>
    <dgm:cxn modelId="{445DCE79-84EA-4DA2-9588-A3985AF19D25}" type="presParOf" srcId="{D47A631C-4EF5-455D-8581-2AAD8E5B308C}" destId="{E9DE6ADC-911A-433F-BAF7-D7FB9573B2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ED2CB-DA96-45C5-8839-D08713AEE2A0}"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EE333785-C749-4A02-9459-0C591677497B}">
      <dgm:prSet/>
      <dgm:spPr/>
      <dgm:t>
        <a:bodyPr/>
        <a:lstStyle/>
        <a:p>
          <a:r>
            <a:rPr lang="cs-CZ"/>
            <a:t>Lidská práva jsou projevem sobeckosti individua – třeba právo na soukromé vlastnictví</a:t>
          </a:r>
          <a:endParaRPr lang="en-US"/>
        </a:p>
      </dgm:t>
    </dgm:pt>
    <dgm:pt modelId="{E6A6E1E3-5A0F-4AA9-A7BA-3DBF78051EEE}" type="parTrans" cxnId="{A0AD1472-A227-4C17-A3D7-8DD5AA551312}">
      <dgm:prSet/>
      <dgm:spPr/>
      <dgm:t>
        <a:bodyPr/>
        <a:lstStyle/>
        <a:p>
          <a:endParaRPr lang="en-US"/>
        </a:p>
      </dgm:t>
    </dgm:pt>
    <dgm:pt modelId="{C1CE3A6B-74CE-4182-8D12-CD4DAA833FEB}" type="sibTrans" cxnId="{A0AD1472-A227-4C17-A3D7-8DD5AA551312}">
      <dgm:prSet/>
      <dgm:spPr/>
      <dgm:t>
        <a:bodyPr/>
        <a:lstStyle/>
        <a:p>
          <a:endParaRPr lang="en-US"/>
        </a:p>
      </dgm:t>
    </dgm:pt>
    <dgm:pt modelId="{80FCA835-8C9A-45F9-AF34-339A6E99EF60}">
      <dgm:prSet/>
      <dgm:spPr/>
      <dgm:t>
        <a:bodyPr/>
        <a:lstStyle/>
        <a:p>
          <a:r>
            <a:rPr lang="cs-CZ"/>
            <a:t>Bezpečnost = ochrana soukromého vlastnictví </a:t>
          </a:r>
          <a:endParaRPr lang="en-US"/>
        </a:p>
      </dgm:t>
    </dgm:pt>
    <dgm:pt modelId="{307BAF72-4342-4D49-A033-7D04168FD951}" type="parTrans" cxnId="{E11E826B-7BE4-4E8E-92E5-735CD66C4C4F}">
      <dgm:prSet/>
      <dgm:spPr/>
      <dgm:t>
        <a:bodyPr/>
        <a:lstStyle/>
        <a:p>
          <a:endParaRPr lang="en-US"/>
        </a:p>
      </dgm:t>
    </dgm:pt>
    <dgm:pt modelId="{9C355F57-84E1-40A7-A0E8-D2F71D0E5605}" type="sibTrans" cxnId="{E11E826B-7BE4-4E8E-92E5-735CD66C4C4F}">
      <dgm:prSet/>
      <dgm:spPr/>
      <dgm:t>
        <a:bodyPr/>
        <a:lstStyle/>
        <a:p>
          <a:endParaRPr lang="en-US"/>
        </a:p>
      </dgm:t>
    </dgm:pt>
    <dgm:pt modelId="{126018CA-5B07-468F-B087-42161A06BD08}">
      <dgm:prSet/>
      <dgm:spPr/>
      <dgm:t>
        <a:bodyPr/>
        <a:lstStyle/>
        <a:p>
          <a:r>
            <a:rPr lang="cs-CZ" dirty="0"/>
            <a:t>Stát zajišťuje tyto práva a ochranu vlastnictví a tedy reprodukuje vlastnické vztahy </a:t>
          </a:r>
          <a:endParaRPr lang="en-US" dirty="0"/>
        </a:p>
      </dgm:t>
    </dgm:pt>
    <dgm:pt modelId="{228BFF59-5DF5-455C-8DA5-1BB3E2FECB98}" type="parTrans" cxnId="{50B4EB0B-09ED-4E19-8C8F-7392DCD1465C}">
      <dgm:prSet/>
      <dgm:spPr/>
      <dgm:t>
        <a:bodyPr/>
        <a:lstStyle/>
        <a:p>
          <a:endParaRPr lang="en-US"/>
        </a:p>
      </dgm:t>
    </dgm:pt>
    <dgm:pt modelId="{FAA0096B-76B1-4A61-ADF3-3955857ABD25}" type="sibTrans" cxnId="{50B4EB0B-09ED-4E19-8C8F-7392DCD1465C}">
      <dgm:prSet/>
      <dgm:spPr/>
      <dgm:t>
        <a:bodyPr/>
        <a:lstStyle/>
        <a:p>
          <a:endParaRPr lang="en-US"/>
        </a:p>
      </dgm:t>
    </dgm:pt>
    <dgm:pt modelId="{4AA53351-63E4-4444-9DFD-29F1AD5558BD}">
      <dgm:prSet/>
      <dgm:spPr/>
      <dgm:t>
        <a:bodyPr/>
        <a:lstStyle/>
        <a:p>
          <a:r>
            <a:rPr lang="cs-CZ" b="1"/>
            <a:t>Třída o sobě </a:t>
          </a:r>
          <a:r>
            <a:rPr lang="cs-CZ"/>
            <a:t>se stane </a:t>
          </a:r>
          <a:r>
            <a:rPr lang="cs-CZ" b="1"/>
            <a:t>třídou pro sebe </a:t>
          </a:r>
          <a:r>
            <a:rPr lang="cs-CZ"/>
            <a:t>a v revoluci nastolí rovnou společnost kde rozvoj každého je podmínkou pro svobodný rozvoj všech </a:t>
          </a:r>
          <a:endParaRPr lang="en-US"/>
        </a:p>
      </dgm:t>
    </dgm:pt>
    <dgm:pt modelId="{185EAF9D-961B-418E-81D7-7DC1E3877530}" type="parTrans" cxnId="{89FE2CC5-EA06-4FA3-9A7B-11F7320055DB}">
      <dgm:prSet/>
      <dgm:spPr/>
      <dgm:t>
        <a:bodyPr/>
        <a:lstStyle/>
        <a:p>
          <a:endParaRPr lang="en-US"/>
        </a:p>
      </dgm:t>
    </dgm:pt>
    <dgm:pt modelId="{4FC245A2-9DC3-48B6-8D99-8AC270A843E9}" type="sibTrans" cxnId="{89FE2CC5-EA06-4FA3-9A7B-11F7320055DB}">
      <dgm:prSet/>
      <dgm:spPr/>
      <dgm:t>
        <a:bodyPr/>
        <a:lstStyle/>
        <a:p>
          <a:endParaRPr lang="en-US"/>
        </a:p>
      </dgm:t>
    </dgm:pt>
    <dgm:pt modelId="{E0B6AE27-A81E-48CC-AF15-3D9218053E98}" type="pres">
      <dgm:prSet presAssocID="{C76ED2CB-DA96-45C5-8839-D08713AEE2A0}" presName="matrix" presStyleCnt="0">
        <dgm:presLayoutVars>
          <dgm:chMax val="1"/>
          <dgm:dir/>
          <dgm:resizeHandles val="exact"/>
        </dgm:presLayoutVars>
      </dgm:prSet>
      <dgm:spPr/>
    </dgm:pt>
    <dgm:pt modelId="{54E26DF3-1D17-449D-BA55-B67660596981}" type="pres">
      <dgm:prSet presAssocID="{C76ED2CB-DA96-45C5-8839-D08713AEE2A0}" presName="diamond" presStyleLbl="bgShp" presStyleIdx="0" presStyleCnt="1"/>
      <dgm:spPr/>
    </dgm:pt>
    <dgm:pt modelId="{DD5BAD2E-0995-4192-B099-7BD07CD352E9}" type="pres">
      <dgm:prSet presAssocID="{C76ED2CB-DA96-45C5-8839-D08713AEE2A0}" presName="quad1" presStyleLbl="node1" presStyleIdx="0" presStyleCnt="4">
        <dgm:presLayoutVars>
          <dgm:chMax val="0"/>
          <dgm:chPref val="0"/>
          <dgm:bulletEnabled val="1"/>
        </dgm:presLayoutVars>
      </dgm:prSet>
      <dgm:spPr/>
    </dgm:pt>
    <dgm:pt modelId="{A19BFA84-F890-4A84-8502-BD9C55F04C16}" type="pres">
      <dgm:prSet presAssocID="{C76ED2CB-DA96-45C5-8839-D08713AEE2A0}" presName="quad2" presStyleLbl="node1" presStyleIdx="1" presStyleCnt="4">
        <dgm:presLayoutVars>
          <dgm:chMax val="0"/>
          <dgm:chPref val="0"/>
          <dgm:bulletEnabled val="1"/>
        </dgm:presLayoutVars>
      </dgm:prSet>
      <dgm:spPr/>
    </dgm:pt>
    <dgm:pt modelId="{1A9C3B2D-D890-481D-90BD-4A7EF507B157}" type="pres">
      <dgm:prSet presAssocID="{C76ED2CB-DA96-45C5-8839-D08713AEE2A0}" presName="quad3" presStyleLbl="node1" presStyleIdx="2" presStyleCnt="4">
        <dgm:presLayoutVars>
          <dgm:chMax val="0"/>
          <dgm:chPref val="0"/>
          <dgm:bulletEnabled val="1"/>
        </dgm:presLayoutVars>
      </dgm:prSet>
      <dgm:spPr/>
    </dgm:pt>
    <dgm:pt modelId="{BFC162AB-E849-495C-8FD2-CAB22A4EE912}" type="pres">
      <dgm:prSet presAssocID="{C76ED2CB-DA96-45C5-8839-D08713AEE2A0}" presName="quad4" presStyleLbl="node1" presStyleIdx="3" presStyleCnt="4">
        <dgm:presLayoutVars>
          <dgm:chMax val="0"/>
          <dgm:chPref val="0"/>
          <dgm:bulletEnabled val="1"/>
        </dgm:presLayoutVars>
      </dgm:prSet>
      <dgm:spPr/>
    </dgm:pt>
  </dgm:ptLst>
  <dgm:cxnLst>
    <dgm:cxn modelId="{99155002-9099-4249-B073-7EC45F3E97A5}" type="presOf" srcId="{80FCA835-8C9A-45F9-AF34-339A6E99EF60}" destId="{A19BFA84-F890-4A84-8502-BD9C55F04C16}" srcOrd="0" destOrd="0" presId="urn:microsoft.com/office/officeart/2005/8/layout/matrix3"/>
    <dgm:cxn modelId="{50B4EB0B-09ED-4E19-8C8F-7392DCD1465C}" srcId="{C76ED2CB-DA96-45C5-8839-D08713AEE2A0}" destId="{126018CA-5B07-468F-B087-42161A06BD08}" srcOrd="2" destOrd="0" parTransId="{228BFF59-5DF5-455C-8DA5-1BB3E2FECB98}" sibTransId="{FAA0096B-76B1-4A61-ADF3-3955857ABD25}"/>
    <dgm:cxn modelId="{81971711-6DC1-4DF8-BA0C-D170C4DC9105}" type="presOf" srcId="{126018CA-5B07-468F-B087-42161A06BD08}" destId="{1A9C3B2D-D890-481D-90BD-4A7EF507B157}" srcOrd="0" destOrd="0" presId="urn:microsoft.com/office/officeart/2005/8/layout/matrix3"/>
    <dgm:cxn modelId="{E11E826B-7BE4-4E8E-92E5-735CD66C4C4F}" srcId="{C76ED2CB-DA96-45C5-8839-D08713AEE2A0}" destId="{80FCA835-8C9A-45F9-AF34-339A6E99EF60}" srcOrd="1" destOrd="0" parTransId="{307BAF72-4342-4D49-A033-7D04168FD951}" sibTransId="{9C355F57-84E1-40A7-A0E8-D2F71D0E5605}"/>
    <dgm:cxn modelId="{CCCAE66B-020D-400D-B719-833873491343}" type="presOf" srcId="{4AA53351-63E4-4444-9DFD-29F1AD5558BD}" destId="{BFC162AB-E849-495C-8FD2-CAB22A4EE912}" srcOrd="0" destOrd="0" presId="urn:microsoft.com/office/officeart/2005/8/layout/matrix3"/>
    <dgm:cxn modelId="{A0AD1472-A227-4C17-A3D7-8DD5AA551312}" srcId="{C76ED2CB-DA96-45C5-8839-D08713AEE2A0}" destId="{EE333785-C749-4A02-9459-0C591677497B}" srcOrd="0" destOrd="0" parTransId="{E6A6E1E3-5A0F-4AA9-A7BA-3DBF78051EEE}" sibTransId="{C1CE3A6B-74CE-4182-8D12-CD4DAA833FEB}"/>
    <dgm:cxn modelId="{58365495-59A6-4542-9A66-22419F72B4B8}" type="presOf" srcId="{C76ED2CB-DA96-45C5-8839-D08713AEE2A0}" destId="{E0B6AE27-A81E-48CC-AF15-3D9218053E98}" srcOrd="0" destOrd="0" presId="urn:microsoft.com/office/officeart/2005/8/layout/matrix3"/>
    <dgm:cxn modelId="{0512EAAB-22E3-47B5-8EC4-7580C6F27525}" type="presOf" srcId="{EE333785-C749-4A02-9459-0C591677497B}" destId="{DD5BAD2E-0995-4192-B099-7BD07CD352E9}" srcOrd="0" destOrd="0" presId="urn:microsoft.com/office/officeart/2005/8/layout/matrix3"/>
    <dgm:cxn modelId="{89FE2CC5-EA06-4FA3-9A7B-11F7320055DB}" srcId="{C76ED2CB-DA96-45C5-8839-D08713AEE2A0}" destId="{4AA53351-63E4-4444-9DFD-29F1AD5558BD}" srcOrd="3" destOrd="0" parTransId="{185EAF9D-961B-418E-81D7-7DC1E3877530}" sibTransId="{4FC245A2-9DC3-48B6-8D99-8AC270A843E9}"/>
    <dgm:cxn modelId="{A235B69C-D133-4A8C-9EC9-D63C32BC22C6}" type="presParOf" srcId="{E0B6AE27-A81E-48CC-AF15-3D9218053E98}" destId="{54E26DF3-1D17-449D-BA55-B67660596981}" srcOrd="0" destOrd="0" presId="urn:microsoft.com/office/officeart/2005/8/layout/matrix3"/>
    <dgm:cxn modelId="{180F4738-0549-4AE0-8D98-E268450130C1}" type="presParOf" srcId="{E0B6AE27-A81E-48CC-AF15-3D9218053E98}" destId="{DD5BAD2E-0995-4192-B099-7BD07CD352E9}" srcOrd="1" destOrd="0" presId="urn:microsoft.com/office/officeart/2005/8/layout/matrix3"/>
    <dgm:cxn modelId="{838D58C7-7BFC-4A3E-99A2-5B5324BFEB2B}" type="presParOf" srcId="{E0B6AE27-A81E-48CC-AF15-3D9218053E98}" destId="{A19BFA84-F890-4A84-8502-BD9C55F04C16}" srcOrd="2" destOrd="0" presId="urn:microsoft.com/office/officeart/2005/8/layout/matrix3"/>
    <dgm:cxn modelId="{EC420325-03EF-4FCD-9CFE-5A20CBBD597D}" type="presParOf" srcId="{E0B6AE27-A81E-48CC-AF15-3D9218053E98}" destId="{1A9C3B2D-D890-481D-90BD-4A7EF507B157}" srcOrd="3" destOrd="0" presId="urn:microsoft.com/office/officeart/2005/8/layout/matrix3"/>
    <dgm:cxn modelId="{EB10E92B-7EFE-4BF3-BD87-B93C29B354DD}" type="presParOf" srcId="{E0B6AE27-A81E-48CC-AF15-3D9218053E98}" destId="{BFC162AB-E849-495C-8FD2-CAB22A4EE91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85CB20-AD9E-43AF-BBCB-A34D5F3116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0A44E7-0209-460D-932B-41B1EB01690B}">
      <dgm:prSet/>
      <dgm:spPr/>
      <dgm:t>
        <a:bodyPr/>
        <a:lstStyle/>
        <a:p>
          <a:r>
            <a:rPr lang="cs-CZ"/>
            <a:t>Mechanická solidarita = kolektivní vědomí, segmentovaná struktura, nerozvinutá dělba práce, rody a kmeny, slabá identita ale silná společnost (Já &lt; My), spravedlnost je odveta proti jedinci </a:t>
          </a:r>
          <a:endParaRPr lang="en-US"/>
        </a:p>
      </dgm:t>
    </dgm:pt>
    <dgm:pt modelId="{8B4684C3-7075-4328-A06B-1155C2D12319}" type="parTrans" cxnId="{6AFBC45A-2F8B-4D36-B9C1-DC68D2339C0A}">
      <dgm:prSet/>
      <dgm:spPr/>
      <dgm:t>
        <a:bodyPr/>
        <a:lstStyle/>
        <a:p>
          <a:endParaRPr lang="en-US"/>
        </a:p>
      </dgm:t>
    </dgm:pt>
    <dgm:pt modelId="{A3F384B1-0DCF-4C5E-9528-8CE02F5197AE}" type="sibTrans" cxnId="{6AFBC45A-2F8B-4D36-B9C1-DC68D2339C0A}">
      <dgm:prSet/>
      <dgm:spPr/>
      <dgm:t>
        <a:bodyPr/>
        <a:lstStyle/>
        <a:p>
          <a:endParaRPr lang="en-US"/>
        </a:p>
      </dgm:t>
    </dgm:pt>
    <dgm:pt modelId="{2EA5DDC6-FBFF-4FAE-BA9B-A56CC2417732}">
      <dgm:prSet/>
      <dgm:spPr/>
      <dgm:t>
        <a:bodyPr/>
        <a:lstStyle/>
        <a:p>
          <a:r>
            <a:rPr lang="cs-CZ"/>
            <a:t>Organická solidarita = ekonomická závislost jedinců, rozvinutá dělba práce, profesní specializace, silná identita (Já &gt; My), společnost je souhra orgánů stejně jako tělo, spravedlnost má nápravný charakter – uzdravení organismu </a:t>
          </a:r>
          <a:endParaRPr lang="en-US"/>
        </a:p>
      </dgm:t>
    </dgm:pt>
    <dgm:pt modelId="{E30FCFCE-E815-411B-BA78-621E755D71C7}" type="parTrans" cxnId="{241DF496-1816-403D-BF28-96A9B54E050E}">
      <dgm:prSet/>
      <dgm:spPr/>
      <dgm:t>
        <a:bodyPr/>
        <a:lstStyle/>
        <a:p>
          <a:endParaRPr lang="en-US"/>
        </a:p>
      </dgm:t>
    </dgm:pt>
    <dgm:pt modelId="{4F5BA441-F48F-4E04-B5F1-C26171BB881D}" type="sibTrans" cxnId="{241DF496-1816-403D-BF28-96A9B54E050E}">
      <dgm:prSet/>
      <dgm:spPr/>
      <dgm:t>
        <a:bodyPr/>
        <a:lstStyle/>
        <a:p>
          <a:endParaRPr lang="en-US"/>
        </a:p>
      </dgm:t>
    </dgm:pt>
    <dgm:pt modelId="{BBB459CE-E702-4D59-A632-97282298AB51}">
      <dgm:prSet/>
      <dgm:spPr/>
      <dgm:t>
        <a:bodyPr/>
        <a:lstStyle/>
        <a:p>
          <a:r>
            <a:rPr lang="cs-CZ"/>
            <a:t>Dělba práce je zdroj solidarity a ne vykořisťování </a:t>
          </a:r>
          <a:endParaRPr lang="en-US"/>
        </a:p>
      </dgm:t>
    </dgm:pt>
    <dgm:pt modelId="{B27385A8-86E1-4690-9C9B-B6D6763087A8}" type="parTrans" cxnId="{50565106-6FBC-4EAC-8D21-9D932C544AF6}">
      <dgm:prSet/>
      <dgm:spPr/>
      <dgm:t>
        <a:bodyPr/>
        <a:lstStyle/>
        <a:p>
          <a:endParaRPr lang="en-US"/>
        </a:p>
      </dgm:t>
    </dgm:pt>
    <dgm:pt modelId="{776856F6-5F3E-4326-A15B-A201608807CD}" type="sibTrans" cxnId="{50565106-6FBC-4EAC-8D21-9D932C544AF6}">
      <dgm:prSet/>
      <dgm:spPr/>
      <dgm:t>
        <a:bodyPr/>
        <a:lstStyle/>
        <a:p>
          <a:endParaRPr lang="en-US"/>
        </a:p>
      </dgm:t>
    </dgm:pt>
    <dgm:pt modelId="{4504D159-93DE-4B0F-9467-43AC78F1B0B6}" type="pres">
      <dgm:prSet presAssocID="{0E85CB20-AD9E-43AF-BBCB-A34D5F311651}" presName="root" presStyleCnt="0">
        <dgm:presLayoutVars>
          <dgm:dir/>
          <dgm:resizeHandles val="exact"/>
        </dgm:presLayoutVars>
      </dgm:prSet>
      <dgm:spPr/>
    </dgm:pt>
    <dgm:pt modelId="{77E14E64-86F4-45BE-9989-2D3CDB729ED9}" type="pres">
      <dgm:prSet presAssocID="{B70A44E7-0209-460D-932B-41B1EB01690B}" presName="compNode" presStyleCnt="0"/>
      <dgm:spPr/>
    </dgm:pt>
    <dgm:pt modelId="{F3583867-A161-4C49-9227-C7CD4D8A2776}" type="pres">
      <dgm:prSet presAssocID="{B70A44E7-0209-460D-932B-41B1EB01690B}" presName="bgRect" presStyleLbl="bgShp" presStyleIdx="0" presStyleCnt="3"/>
      <dgm:spPr/>
    </dgm:pt>
    <dgm:pt modelId="{2FD00B09-A199-4456-A6C0-70525F5C5CA9}" type="pres">
      <dgm:prSet presAssocID="{B70A44E7-0209-460D-932B-41B1EB0169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B9CC8E81-EE2B-4687-B14D-1024B40367AE}" type="pres">
      <dgm:prSet presAssocID="{B70A44E7-0209-460D-932B-41B1EB01690B}" presName="spaceRect" presStyleCnt="0"/>
      <dgm:spPr/>
    </dgm:pt>
    <dgm:pt modelId="{D28A29C5-A40B-4984-BCB2-1AC7572A0E58}" type="pres">
      <dgm:prSet presAssocID="{B70A44E7-0209-460D-932B-41B1EB01690B}" presName="parTx" presStyleLbl="revTx" presStyleIdx="0" presStyleCnt="3">
        <dgm:presLayoutVars>
          <dgm:chMax val="0"/>
          <dgm:chPref val="0"/>
        </dgm:presLayoutVars>
      </dgm:prSet>
      <dgm:spPr/>
    </dgm:pt>
    <dgm:pt modelId="{86CEB195-BD6A-4ACA-BF9F-FD9FD0D04276}" type="pres">
      <dgm:prSet presAssocID="{A3F384B1-0DCF-4C5E-9528-8CE02F5197AE}" presName="sibTrans" presStyleCnt="0"/>
      <dgm:spPr/>
    </dgm:pt>
    <dgm:pt modelId="{D6450220-013D-4D98-8D4E-2F399EAF2C2D}" type="pres">
      <dgm:prSet presAssocID="{2EA5DDC6-FBFF-4FAE-BA9B-A56CC2417732}" presName="compNode" presStyleCnt="0"/>
      <dgm:spPr/>
    </dgm:pt>
    <dgm:pt modelId="{D4375B28-7C23-4E34-B26D-E803F1AAF3BC}" type="pres">
      <dgm:prSet presAssocID="{2EA5DDC6-FBFF-4FAE-BA9B-A56CC2417732}" presName="bgRect" presStyleLbl="bgShp" presStyleIdx="1" presStyleCnt="3"/>
      <dgm:spPr/>
    </dgm:pt>
    <dgm:pt modelId="{9C98AB24-23E6-484C-8AEF-25C377F3889B}" type="pres">
      <dgm:prSet presAssocID="{2EA5DDC6-FBFF-4FAE-BA9B-A56CC24177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A32C8875-72DF-4894-8966-5E97AF894AF2}" type="pres">
      <dgm:prSet presAssocID="{2EA5DDC6-FBFF-4FAE-BA9B-A56CC2417732}" presName="spaceRect" presStyleCnt="0"/>
      <dgm:spPr/>
    </dgm:pt>
    <dgm:pt modelId="{08374639-D604-4373-B89B-E3A9622CC2FE}" type="pres">
      <dgm:prSet presAssocID="{2EA5DDC6-FBFF-4FAE-BA9B-A56CC2417732}" presName="parTx" presStyleLbl="revTx" presStyleIdx="1" presStyleCnt="3">
        <dgm:presLayoutVars>
          <dgm:chMax val="0"/>
          <dgm:chPref val="0"/>
        </dgm:presLayoutVars>
      </dgm:prSet>
      <dgm:spPr/>
    </dgm:pt>
    <dgm:pt modelId="{224F0F09-ACAA-4368-8782-26106D2D7C65}" type="pres">
      <dgm:prSet presAssocID="{4F5BA441-F48F-4E04-B5F1-C26171BB881D}" presName="sibTrans" presStyleCnt="0"/>
      <dgm:spPr/>
    </dgm:pt>
    <dgm:pt modelId="{D375AD9C-C9AE-40ED-A363-C2FF57C1AF60}" type="pres">
      <dgm:prSet presAssocID="{BBB459CE-E702-4D59-A632-97282298AB51}" presName="compNode" presStyleCnt="0"/>
      <dgm:spPr/>
    </dgm:pt>
    <dgm:pt modelId="{081FD745-F2B9-420F-8BF1-D200F81E853B}" type="pres">
      <dgm:prSet presAssocID="{BBB459CE-E702-4D59-A632-97282298AB51}" presName="bgRect" presStyleLbl="bgShp" presStyleIdx="2" presStyleCnt="3"/>
      <dgm:spPr/>
    </dgm:pt>
    <dgm:pt modelId="{EEBFE46C-5FDA-46F7-9AB8-2E247FE0187E}" type="pres">
      <dgm:prSet presAssocID="{BBB459CE-E702-4D59-A632-97282298AB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upina mužů"/>
        </a:ext>
      </dgm:extLst>
    </dgm:pt>
    <dgm:pt modelId="{BF49B698-593E-4268-8113-66073EA6E03D}" type="pres">
      <dgm:prSet presAssocID="{BBB459CE-E702-4D59-A632-97282298AB51}" presName="spaceRect" presStyleCnt="0"/>
      <dgm:spPr/>
    </dgm:pt>
    <dgm:pt modelId="{BEC43B16-2D78-4F18-9D46-0D513CFB171B}" type="pres">
      <dgm:prSet presAssocID="{BBB459CE-E702-4D59-A632-97282298AB51}" presName="parTx" presStyleLbl="revTx" presStyleIdx="2" presStyleCnt="3">
        <dgm:presLayoutVars>
          <dgm:chMax val="0"/>
          <dgm:chPref val="0"/>
        </dgm:presLayoutVars>
      </dgm:prSet>
      <dgm:spPr/>
    </dgm:pt>
  </dgm:ptLst>
  <dgm:cxnLst>
    <dgm:cxn modelId="{50565106-6FBC-4EAC-8D21-9D932C544AF6}" srcId="{0E85CB20-AD9E-43AF-BBCB-A34D5F311651}" destId="{BBB459CE-E702-4D59-A632-97282298AB51}" srcOrd="2" destOrd="0" parTransId="{B27385A8-86E1-4690-9C9B-B6D6763087A8}" sibTransId="{776856F6-5F3E-4326-A15B-A201608807CD}"/>
    <dgm:cxn modelId="{A34B3A07-EB63-4DFC-BABE-0F5DBEF2F14D}" type="presOf" srcId="{2EA5DDC6-FBFF-4FAE-BA9B-A56CC2417732}" destId="{08374639-D604-4373-B89B-E3A9622CC2FE}" srcOrd="0" destOrd="0" presId="urn:microsoft.com/office/officeart/2018/2/layout/IconVerticalSolidList"/>
    <dgm:cxn modelId="{B20A7A29-C699-444A-BB38-2335BF62D484}" type="presOf" srcId="{B70A44E7-0209-460D-932B-41B1EB01690B}" destId="{D28A29C5-A40B-4984-BCB2-1AC7572A0E58}" srcOrd="0" destOrd="0" presId="urn:microsoft.com/office/officeart/2018/2/layout/IconVerticalSolidList"/>
    <dgm:cxn modelId="{F6FC5F2E-2B3E-41C9-8FDF-11E266CB0A6C}" type="presOf" srcId="{0E85CB20-AD9E-43AF-BBCB-A34D5F311651}" destId="{4504D159-93DE-4B0F-9467-43AC78F1B0B6}" srcOrd="0" destOrd="0" presId="urn:microsoft.com/office/officeart/2018/2/layout/IconVerticalSolidList"/>
    <dgm:cxn modelId="{6AFBC45A-2F8B-4D36-B9C1-DC68D2339C0A}" srcId="{0E85CB20-AD9E-43AF-BBCB-A34D5F311651}" destId="{B70A44E7-0209-460D-932B-41B1EB01690B}" srcOrd="0" destOrd="0" parTransId="{8B4684C3-7075-4328-A06B-1155C2D12319}" sibTransId="{A3F384B1-0DCF-4C5E-9528-8CE02F5197AE}"/>
    <dgm:cxn modelId="{241DF496-1816-403D-BF28-96A9B54E050E}" srcId="{0E85CB20-AD9E-43AF-BBCB-A34D5F311651}" destId="{2EA5DDC6-FBFF-4FAE-BA9B-A56CC2417732}" srcOrd="1" destOrd="0" parTransId="{E30FCFCE-E815-411B-BA78-621E755D71C7}" sibTransId="{4F5BA441-F48F-4E04-B5F1-C26171BB881D}"/>
    <dgm:cxn modelId="{860FE3F6-7961-461F-8D5F-B8BF8D2AECA8}" type="presOf" srcId="{BBB459CE-E702-4D59-A632-97282298AB51}" destId="{BEC43B16-2D78-4F18-9D46-0D513CFB171B}" srcOrd="0" destOrd="0" presId="urn:microsoft.com/office/officeart/2018/2/layout/IconVerticalSolidList"/>
    <dgm:cxn modelId="{1D1A902E-9187-4750-AF80-2EBEA533D7C6}" type="presParOf" srcId="{4504D159-93DE-4B0F-9467-43AC78F1B0B6}" destId="{77E14E64-86F4-45BE-9989-2D3CDB729ED9}" srcOrd="0" destOrd="0" presId="urn:microsoft.com/office/officeart/2018/2/layout/IconVerticalSolidList"/>
    <dgm:cxn modelId="{85875439-782E-4243-94FD-AA3E5F2F7F96}" type="presParOf" srcId="{77E14E64-86F4-45BE-9989-2D3CDB729ED9}" destId="{F3583867-A161-4C49-9227-C7CD4D8A2776}" srcOrd="0" destOrd="0" presId="urn:microsoft.com/office/officeart/2018/2/layout/IconVerticalSolidList"/>
    <dgm:cxn modelId="{ABD7CAD3-58FF-4757-A8E2-8ED9650A8587}" type="presParOf" srcId="{77E14E64-86F4-45BE-9989-2D3CDB729ED9}" destId="{2FD00B09-A199-4456-A6C0-70525F5C5CA9}" srcOrd="1" destOrd="0" presId="urn:microsoft.com/office/officeart/2018/2/layout/IconVerticalSolidList"/>
    <dgm:cxn modelId="{424DCD18-5DA3-49B4-BC36-C0A84948D4C7}" type="presParOf" srcId="{77E14E64-86F4-45BE-9989-2D3CDB729ED9}" destId="{B9CC8E81-EE2B-4687-B14D-1024B40367AE}" srcOrd="2" destOrd="0" presId="urn:microsoft.com/office/officeart/2018/2/layout/IconVerticalSolidList"/>
    <dgm:cxn modelId="{6C0727F6-91C6-4F2B-8AEC-6F97E4A63E60}" type="presParOf" srcId="{77E14E64-86F4-45BE-9989-2D3CDB729ED9}" destId="{D28A29C5-A40B-4984-BCB2-1AC7572A0E58}" srcOrd="3" destOrd="0" presId="urn:microsoft.com/office/officeart/2018/2/layout/IconVerticalSolidList"/>
    <dgm:cxn modelId="{6DECD6CA-1BA2-44A2-B5EC-A440C648B6C6}" type="presParOf" srcId="{4504D159-93DE-4B0F-9467-43AC78F1B0B6}" destId="{86CEB195-BD6A-4ACA-BF9F-FD9FD0D04276}" srcOrd="1" destOrd="0" presId="urn:microsoft.com/office/officeart/2018/2/layout/IconVerticalSolidList"/>
    <dgm:cxn modelId="{3626863E-9D58-4996-AC7C-03B6D6B56BB9}" type="presParOf" srcId="{4504D159-93DE-4B0F-9467-43AC78F1B0B6}" destId="{D6450220-013D-4D98-8D4E-2F399EAF2C2D}" srcOrd="2" destOrd="0" presId="urn:microsoft.com/office/officeart/2018/2/layout/IconVerticalSolidList"/>
    <dgm:cxn modelId="{AF23B3E1-9164-481E-BD30-9FC99242BBE9}" type="presParOf" srcId="{D6450220-013D-4D98-8D4E-2F399EAF2C2D}" destId="{D4375B28-7C23-4E34-B26D-E803F1AAF3BC}" srcOrd="0" destOrd="0" presId="urn:microsoft.com/office/officeart/2018/2/layout/IconVerticalSolidList"/>
    <dgm:cxn modelId="{BDF66371-9517-4FE6-B5CE-EA2D8BAEFF02}" type="presParOf" srcId="{D6450220-013D-4D98-8D4E-2F399EAF2C2D}" destId="{9C98AB24-23E6-484C-8AEF-25C377F3889B}" srcOrd="1" destOrd="0" presId="urn:microsoft.com/office/officeart/2018/2/layout/IconVerticalSolidList"/>
    <dgm:cxn modelId="{D7A94187-1368-46E8-8486-4C77FF458C9D}" type="presParOf" srcId="{D6450220-013D-4D98-8D4E-2F399EAF2C2D}" destId="{A32C8875-72DF-4894-8966-5E97AF894AF2}" srcOrd="2" destOrd="0" presId="urn:microsoft.com/office/officeart/2018/2/layout/IconVerticalSolidList"/>
    <dgm:cxn modelId="{31B4AD50-CA86-445C-A56E-E88DD2574ED5}" type="presParOf" srcId="{D6450220-013D-4D98-8D4E-2F399EAF2C2D}" destId="{08374639-D604-4373-B89B-E3A9622CC2FE}" srcOrd="3" destOrd="0" presId="urn:microsoft.com/office/officeart/2018/2/layout/IconVerticalSolidList"/>
    <dgm:cxn modelId="{3407F85B-8E92-4F88-BA26-0BC7E541B39E}" type="presParOf" srcId="{4504D159-93DE-4B0F-9467-43AC78F1B0B6}" destId="{224F0F09-ACAA-4368-8782-26106D2D7C65}" srcOrd="3" destOrd="0" presId="urn:microsoft.com/office/officeart/2018/2/layout/IconVerticalSolidList"/>
    <dgm:cxn modelId="{278ADEF0-6F1F-46F0-8689-6ACC05AFBCC1}" type="presParOf" srcId="{4504D159-93DE-4B0F-9467-43AC78F1B0B6}" destId="{D375AD9C-C9AE-40ED-A363-C2FF57C1AF60}" srcOrd="4" destOrd="0" presId="urn:microsoft.com/office/officeart/2018/2/layout/IconVerticalSolidList"/>
    <dgm:cxn modelId="{F0DBA4FF-7A16-4C47-804D-0060377C2AED}" type="presParOf" srcId="{D375AD9C-C9AE-40ED-A363-C2FF57C1AF60}" destId="{081FD745-F2B9-420F-8BF1-D200F81E853B}" srcOrd="0" destOrd="0" presId="urn:microsoft.com/office/officeart/2018/2/layout/IconVerticalSolidList"/>
    <dgm:cxn modelId="{B7E8AC6F-ED3D-4B95-A510-CCE720785BA9}" type="presParOf" srcId="{D375AD9C-C9AE-40ED-A363-C2FF57C1AF60}" destId="{EEBFE46C-5FDA-46F7-9AB8-2E247FE0187E}" srcOrd="1" destOrd="0" presId="urn:microsoft.com/office/officeart/2018/2/layout/IconVerticalSolidList"/>
    <dgm:cxn modelId="{AC037FED-7F66-42B3-B1CA-F898BFE77B12}" type="presParOf" srcId="{D375AD9C-C9AE-40ED-A363-C2FF57C1AF60}" destId="{BF49B698-593E-4268-8113-66073EA6E03D}" srcOrd="2" destOrd="0" presId="urn:microsoft.com/office/officeart/2018/2/layout/IconVerticalSolidList"/>
    <dgm:cxn modelId="{18386521-E7BD-464A-B134-A0BBA58B28FD}" type="presParOf" srcId="{D375AD9C-C9AE-40ED-A363-C2FF57C1AF60}" destId="{BEC43B16-2D78-4F18-9D46-0D513CFB17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875C9B-7FFB-487E-BDD5-94EEF12B07F1}" type="doc">
      <dgm:prSet loTypeId="urn:microsoft.com/office/officeart/2005/8/layout/matrix3" loCatId="matrix" qsTypeId="urn:microsoft.com/office/officeart/2005/8/quickstyle/simple1" qsCatId="simple" csTypeId="urn:microsoft.com/office/officeart/2005/8/colors/accent5_2" csCatId="accent5"/>
      <dgm:spPr/>
      <dgm:t>
        <a:bodyPr/>
        <a:lstStyle/>
        <a:p>
          <a:endParaRPr lang="en-US"/>
        </a:p>
      </dgm:t>
    </dgm:pt>
    <dgm:pt modelId="{B48E5BA6-D98B-4B4A-BBF4-1BF7857DCD48}">
      <dgm:prSet/>
      <dgm:spPr/>
      <dgm:t>
        <a:bodyPr/>
        <a:lstStyle/>
        <a:p>
          <a:r>
            <a:rPr lang="cs-CZ"/>
            <a:t>Teorie konfliktu</a:t>
          </a:r>
          <a:endParaRPr lang="en-US"/>
        </a:p>
      </dgm:t>
    </dgm:pt>
    <dgm:pt modelId="{74920C98-3BC6-4326-8AB6-F1E9A8E600B9}" type="parTrans" cxnId="{7644EC5C-11F8-4012-9B94-98E9E2D44B84}">
      <dgm:prSet/>
      <dgm:spPr/>
      <dgm:t>
        <a:bodyPr/>
        <a:lstStyle/>
        <a:p>
          <a:endParaRPr lang="en-US"/>
        </a:p>
      </dgm:t>
    </dgm:pt>
    <dgm:pt modelId="{D00D469C-C14C-493F-8D20-6F534151456B}" type="sibTrans" cxnId="{7644EC5C-11F8-4012-9B94-98E9E2D44B84}">
      <dgm:prSet/>
      <dgm:spPr/>
      <dgm:t>
        <a:bodyPr/>
        <a:lstStyle/>
        <a:p>
          <a:endParaRPr lang="en-US"/>
        </a:p>
      </dgm:t>
    </dgm:pt>
    <dgm:pt modelId="{EAC1797C-4BB4-4F92-9C3E-D905D9D29946}">
      <dgm:prSet/>
      <dgm:spPr/>
      <dgm:t>
        <a:bodyPr/>
        <a:lstStyle/>
        <a:p>
          <a:r>
            <a:rPr lang="cs-CZ"/>
            <a:t>Marxistická kritika</a:t>
          </a:r>
          <a:endParaRPr lang="en-US"/>
        </a:p>
      </dgm:t>
    </dgm:pt>
    <dgm:pt modelId="{423D2E2C-8A6E-4610-B8AE-51D7F950072F}" type="parTrans" cxnId="{5F1054BC-9B88-48CF-A32E-22C898FECA93}">
      <dgm:prSet/>
      <dgm:spPr/>
      <dgm:t>
        <a:bodyPr/>
        <a:lstStyle/>
        <a:p>
          <a:endParaRPr lang="en-US"/>
        </a:p>
      </dgm:t>
    </dgm:pt>
    <dgm:pt modelId="{3DF5819C-B897-4BF4-B610-2F068587D32A}" type="sibTrans" cxnId="{5F1054BC-9B88-48CF-A32E-22C898FECA93}">
      <dgm:prSet/>
      <dgm:spPr/>
      <dgm:t>
        <a:bodyPr/>
        <a:lstStyle/>
        <a:p>
          <a:endParaRPr lang="en-US"/>
        </a:p>
      </dgm:t>
    </dgm:pt>
    <dgm:pt modelId="{CC84428F-582C-4CCA-95C2-F6620641EDAF}">
      <dgm:prSet/>
      <dgm:spPr/>
      <dgm:t>
        <a:bodyPr/>
        <a:lstStyle/>
        <a:p>
          <a:r>
            <a:rPr lang="cs-CZ"/>
            <a:t>Racionální aktér</a:t>
          </a:r>
          <a:endParaRPr lang="en-US"/>
        </a:p>
      </dgm:t>
    </dgm:pt>
    <dgm:pt modelId="{E3A6D0A0-6A19-4D94-8B8C-349755D00CBE}" type="parTrans" cxnId="{5913D70F-7C3F-4E8B-B6C0-D1A172639A97}">
      <dgm:prSet/>
      <dgm:spPr/>
      <dgm:t>
        <a:bodyPr/>
        <a:lstStyle/>
        <a:p>
          <a:endParaRPr lang="en-US"/>
        </a:p>
      </dgm:t>
    </dgm:pt>
    <dgm:pt modelId="{1ED5AEBE-6AD1-4109-AFF6-A5F3B626089D}" type="sibTrans" cxnId="{5913D70F-7C3F-4E8B-B6C0-D1A172639A97}">
      <dgm:prSet/>
      <dgm:spPr/>
      <dgm:t>
        <a:bodyPr/>
        <a:lstStyle/>
        <a:p>
          <a:endParaRPr lang="en-US"/>
        </a:p>
      </dgm:t>
    </dgm:pt>
    <dgm:pt modelId="{DFF8F7D3-F199-4FF9-BEC5-F14859258753}">
      <dgm:prSet/>
      <dgm:spPr/>
      <dgm:t>
        <a:bodyPr/>
        <a:lstStyle/>
        <a:p>
          <a:r>
            <a:rPr lang="cs-CZ"/>
            <a:t>Neofunkcionalismus </a:t>
          </a:r>
          <a:endParaRPr lang="en-US"/>
        </a:p>
      </dgm:t>
    </dgm:pt>
    <dgm:pt modelId="{0DF09633-6EF3-46BD-8C8D-413627AA17AF}" type="parTrans" cxnId="{CAACF19F-195E-4D26-A929-91BD9F232A4E}">
      <dgm:prSet/>
      <dgm:spPr/>
      <dgm:t>
        <a:bodyPr/>
        <a:lstStyle/>
        <a:p>
          <a:endParaRPr lang="en-US"/>
        </a:p>
      </dgm:t>
    </dgm:pt>
    <dgm:pt modelId="{7DA7DE68-C586-40F8-9747-CBD1A93EDAE9}" type="sibTrans" cxnId="{CAACF19F-195E-4D26-A929-91BD9F232A4E}">
      <dgm:prSet/>
      <dgm:spPr/>
      <dgm:t>
        <a:bodyPr/>
        <a:lstStyle/>
        <a:p>
          <a:endParaRPr lang="en-US"/>
        </a:p>
      </dgm:t>
    </dgm:pt>
    <dgm:pt modelId="{AC877B8C-CBF1-4021-ABE8-553772070DBE}" type="pres">
      <dgm:prSet presAssocID="{CC875C9B-7FFB-487E-BDD5-94EEF12B07F1}" presName="matrix" presStyleCnt="0">
        <dgm:presLayoutVars>
          <dgm:chMax val="1"/>
          <dgm:dir/>
          <dgm:resizeHandles val="exact"/>
        </dgm:presLayoutVars>
      </dgm:prSet>
      <dgm:spPr/>
    </dgm:pt>
    <dgm:pt modelId="{2DD8D312-4745-41DB-AC9B-18AE6F441424}" type="pres">
      <dgm:prSet presAssocID="{CC875C9B-7FFB-487E-BDD5-94EEF12B07F1}" presName="diamond" presStyleLbl="bgShp" presStyleIdx="0" presStyleCnt="1"/>
      <dgm:spPr/>
    </dgm:pt>
    <dgm:pt modelId="{21B606A8-6175-4546-886C-8A0847A490C8}" type="pres">
      <dgm:prSet presAssocID="{CC875C9B-7FFB-487E-BDD5-94EEF12B07F1}" presName="quad1" presStyleLbl="node1" presStyleIdx="0" presStyleCnt="4">
        <dgm:presLayoutVars>
          <dgm:chMax val="0"/>
          <dgm:chPref val="0"/>
          <dgm:bulletEnabled val="1"/>
        </dgm:presLayoutVars>
      </dgm:prSet>
      <dgm:spPr/>
    </dgm:pt>
    <dgm:pt modelId="{AEE2153E-82B1-4ACB-805C-C21621F0CBC6}" type="pres">
      <dgm:prSet presAssocID="{CC875C9B-7FFB-487E-BDD5-94EEF12B07F1}" presName="quad2" presStyleLbl="node1" presStyleIdx="1" presStyleCnt="4">
        <dgm:presLayoutVars>
          <dgm:chMax val="0"/>
          <dgm:chPref val="0"/>
          <dgm:bulletEnabled val="1"/>
        </dgm:presLayoutVars>
      </dgm:prSet>
      <dgm:spPr/>
    </dgm:pt>
    <dgm:pt modelId="{CEDA835D-1B5E-4CD1-9705-1F00B9388AC9}" type="pres">
      <dgm:prSet presAssocID="{CC875C9B-7FFB-487E-BDD5-94EEF12B07F1}" presName="quad3" presStyleLbl="node1" presStyleIdx="2" presStyleCnt="4">
        <dgm:presLayoutVars>
          <dgm:chMax val="0"/>
          <dgm:chPref val="0"/>
          <dgm:bulletEnabled val="1"/>
        </dgm:presLayoutVars>
      </dgm:prSet>
      <dgm:spPr/>
    </dgm:pt>
    <dgm:pt modelId="{347E558F-96F0-4979-92A8-E76ECD043C04}" type="pres">
      <dgm:prSet presAssocID="{CC875C9B-7FFB-487E-BDD5-94EEF12B07F1}" presName="quad4" presStyleLbl="node1" presStyleIdx="3" presStyleCnt="4">
        <dgm:presLayoutVars>
          <dgm:chMax val="0"/>
          <dgm:chPref val="0"/>
          <dgm:bulletEnabled val="1"/>
        </dgm:presLayoutVars>
      </dgm:prSet>
      <dgm:spPr/>
    </dgm:pt>
  </dgm:ptLst>
  <dgm:cxnLst>
    <dgm:cxn modelId="{5913D70F-7C3F-4E8B-B6C0-D1A172639A97}" srcId="{CC875C9B-7FFB-487E-BDD5-94EEF12B07F1}" destId="{CC84428F-582C-4CCA-95C2-F6620641EDAF}" srcOrd="2" destOrd="0" parTransId="{E3A6D0A0-6A19-4D94-8B8C-349755D00CBE}" sibTransId="{1ED5AEBE-6AD1-4109-AFF6-A5F3B626089D}"/>
    <dgm:cxn modelId="{7644EC5C-11F8-4012-9B94-98E9E2D44B84}" srcId="{CC875C9B-7FFB-487E-BDD5-94EEF12B07F1}" destId="{B48E5BA6-D98B-4B4A-BBF4-1BF7857DCD48}" srcOrd="0" destOrd="0" parTransId="{74920C98-3BC6-4326-8AB6-F1E9A8E600B9}" sibTransId="{D00D469C-C14C-493F-8D20-6F534151456B}"/>
    <dgm:cxn modelId="{02329B8D-1707-476D-9E35-4A54498B7F36}" type="presOf" srcId="{DFF8F7D3-F199-4FF9-BEC5-F14859258753}" destId="{347E558F-96F0-4979-92A8-E76ECD043C04}" srcOrd="0" destOrd="0" presId="urn:microsoft.com/office/officeart/2005/8/layout/matrix3"/>
    <dgm:cxn modelId="{CAACF19F-195E-4D26-A929-91BD9F232A4E}" srcId="{CC875C9B-7FFB-487E-BDD5-94EEF12B07F1}" destId="{DFF8F7D3-F199-4FF9-BEC5-F14859258753}" srcOrd="3" destOrd="0" parTransId="{0DF09633-6EF3-46BD-8C8D-413627AA17AF}" sibTransId="{7DA7DE68-C586-40F8-9747-CBD1A93EDAE9}"/>
    <dgm:cxn modelId="{5F1054BC-9B88-48CF-A32E-22C898FECA93}" srcId="{CC875C9B-7FFB-487E-BDD5-94EEF12B07F1}" destId="{EAC1797C-4BB4-4F92-9C3E-D905D9D29946}" srcOrd="1" destOrd="0" parTransId="{423D2E2C-8A6E-4610-B8AE-51D7F950072F}" sibTransId="{3DF5819C-B897-4BF4-B610-2F068587D32A}"/>
    <dgm:cxn modelId="{CAF5D9BD-8929-4F79-BF4B-6AA8B6F82AB7}" type="presOf" srcId="{EAC1797C-4BB4-4F92-9C3E-D905D9D29946}" destId="{AEE2153E-82B1-4ACB-805C-C21621F0CBC6}" srcOrd="0" destOrd="0" presId="urn:microsoft.com/office/officeart/2005/8/layout/matrix3"/>
    <dgm:cxn modelId="{6D0448BF-715B-4B82-8AF1-FDB0F101B631}" type="presOf" srcId="{CC84428F-582C-4CCA-95C2-F6620641EDAF}" destId="{CEDA835D-1B5E-4CD1-9705-1F00B9388AC9}" srcOrd="0" destOrd="0" presId="urn:microsoft.com/office/officeart/2005/8/layout/matrix3"/>
    <dgm:cxn modelId="{50E1F7CA-1AC9-477E-B90E-79C2929974A3}" type="presOf" srcId="{B48E5BA6-D98B-4B4A-BBF4-1BF7857DCD48}" destId="{21B606A8-6175-4546-886C-8A0847A490C8}" srcOrd="0" destOrd="0" presId="urn:microsoft.com/office/officeart/2005/8/layout/matrix3"/>
    <dgm:cxn modelId="{11F7D1D2-2CD3-499A-AAF6-14D7B9910B0F}" type="presOf" srcId="{CC875C9B-7FFB-487E-BDD5-94EEF12B07F1}" destId="{AC877B8C-CBF1-4021-ABE8-553772070DBE}" srcOrd="0" destOrd="0" presId="urn:microsoft.com/office/officeart/2005/8/layout/matrix3"/>
    <dgm:cxn modelId="{756E850F-2F80-42FF-97F2-BCC36B2889CE}" type="presParOf" srcId="{AC877B8C-CBF1-4021-ABE8-553772070DBE}" destId="{2DD8D312-4745-41DB-AC9B-18AE6F441424}" srcOrd="0" destOrd="0" presId="urn:microsoft.com/office/officeart/2005/8/layout/matrix3"/>
    <dgm:cxn modelId="{34D2F742-92C0-4C06-A6C0-6B74CBE8CD7E}" type="presParOf" srcId="{AC877B8C-CBF1-4021-ABE8-553772070DBE}" destId="{21B606A8-6175-4546-886C-8A0847A490C8}" srcOrd="1" destOrd="0" presId="urn:microsoft.com/office/officeart/2005/8/layout/matrix3"/>
    <dgm:cxn modelId="{E91B3955-6314-498C-9E78-35D9AFA86450}" type="presParOf" srcId="{AC877B8C-CBF1-4021-ABE8-553772070DBE}" destId="{AEE2153E-82B1-4ACB-805C-C21621F0CBC6}" srcOrd="2" destOrd="0" presId="urn:microsoft.com/office/officeart/2005/8/layout/matrix3"/>
    <dgm:cxn modelId="{3ADA1341-5353-4CB5-B0BB-36E64413CBB6}" type="presParOf" srcId="{AC877B8C-CBF1-4021-ABE8-553772070DBE}" destId="{CEDA835D-1B5E-4CD1-9705-1F00B9388AC9}" srcOrd="3" destOrd="0" presId="urn:microsoft.com/office/officeart/2005/8/layout/matrix3"/>
    <dgm:cxn modelId="{019207AF-146C-425E-BC19-8A4901F67DEB}" type="presParOf" srcId="{AC877B8C-CBF1-4021-ABE8-553772070DBE}" destId="{347E558F-96F0-4979-92A8-E76ECD043C0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4A59C6-CF92-499C-BDB3-E7587450E4CF}">
      <dgm:prSet/>
      <dgm:spPr/>
      <dgm:t>
        <a:bodyPr/>
        <a:lstStyle/>
        <a:p>
          <a:r>
            <a:rPr lang="cs-CZ" dirty="0"/>
            <a:t>Karl Marx</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00B72100-EED1-49AE-B0D8-ABFC8B9C1FFA}">
      <dgm:prSet/>
      <dgm:spPr/>
      <dgm:t>
        <a:bodyPr/>
        <a:lstStyle/>
        <a:p>
          <a:r>
            <a:rPr lang="cs-CZ" dirty="0" err="1"/>
            <a:t>Émile</a:t>
          </a:r>
          <a:r>
            <a:rPr lang="cs-CZ" dirty="0"/>
            <a:t> Durkheim</a:t>
          </a:r>
        </a:p>
      </dgm:t>
    </dgm:pt>
    <dgm:pt modelId="{21F0216D-97D7-44FA-A606-6C94F2921AD0}" type="parTrans" cxnId="{1B7FF1C4-6C7C-4AB4-8D4A-A48FA4A21941}">
      <dgm:prSet/>
      <dgm:spPr/>
      <dgm:t>
        <a:bodyPr/>
        <a:lstStyle/>
        <a:p>
          <a:endParaRPr lang="en-US"/>
        </a:p>
      </dgm:t>
    </dgm:pt>
    <dgm:pt modelId="{66D6EFE2-E21B-4428-9097-14EF7DADDE16}" type="sibTrans" cxnId="{1B7FF1C4-6C7C-4AB4-8D4A-A48FA4A21941}">
      <dgm:prSet/>
      <dgm:spPr/>
      <dgm:t>
        <a:bodyPr/>
        <a:lstStyle/>
        <a:p>
          <a:endParaRPr lang="en-US"/>
        </a:p>
      </dgm:t>
    </dgm:pt>
    <dgm:pt modelId="{AA154C19-BF13-43A5-AE47-9C31D4382BE6}">
      <dgm:prSet/>
      <dgm:spPr/>
      <dgm:t>
        <a:bodyPr/>
        <a:lstStyle/>
        <a:p>
          <a:r>
            <a:rPr lang="cs-CZ" dirty="0"/>
            <a:t>Max Weber</a:t>
          </a:r>
        </a:p>
      </dgm:t>
    </dgm:pt>
    <dgm:pt modelId="{6FC30563-223A-4162-9720-22FABA4B1DE0}" type="parTrans" cxnId="{2066209F-036F-4F84-8D03-1E74D61EAC94}">
      <dgm:prSet/>
      <dgm:spPr/>
      <dgm:t>
        <a:bodyPr/>
        <a:lstStyle/>
        <a:p>
          <a:endParaRPr lang="en-US"/>
        </a:p>
      </dgm:t>
    </dgm:pt>
    <dgm:pt modelId="{71AE3C80-F772-4330-99FE-E29BF9C8B8BF}" type="sibTrans" cxnId="{2066209F-036F-4F84-8D03-1E74D61EAC94}">
      <dgm:prSet/>
      <dgm:spPr/>
      <dgm:t>
        <a:bodyPr/>
        <a:lstStyle/>
        <a:p>
          <a:endParaRPr lang="en-US"/>
        </a:p>
      </dgm:t>
    </dgm:pt>
    <dgm:pt modelId="{FD9F8526-9FFA-4AA2-96FC-8E722CD159E4}">
      <dgm:prSet/>
      <dgm:spPr/>
      <dgm:t>
        <a:bodyPr/>
        <a:lstStyle/>
        <a:p>
          <a:r>
            <a:rPr lang="cs-CZ" dirty="0"/>
            <a:t>Robert Merton</a:t>
          </a:r>
        </a:p>
      </dgm:t>
    </dgm:pt>
    <dgm:pt modelId="{DDF0FCC8-0A9E-41FC-BBAA-3D239095D146}" type="parTrans" cxnId="{DBF1FBEC-E89B-44A3-9271-D1C94E27AC94}">
      <dgm:prSet/>
      <dgm:spPr/>
      <dgm:t>
        <a:bodyPr/>
        <a:lstStyle/>
        <a:p>
          <a:endParaRPr lang="en-US"/>
        </a:p>
      </dgm:t>
    </dgm:pt>
    <dgm:pt modelId="{D997930C-A6CE-489A-9F87-011C78446782}" type="sibTrans" cxnId="{DBF1FBEC-E89B-44A3-9271-D1C94E27AC94}">
      <dgm:prSet/>
      <dgm:spPr/>
      <dgm:t>
        <a:bodyPr/>
        <a:lstStyle/>
        <a:p>
          <a:endParaRPr lang="en-US"/>
        </a:p>
      </dgm:t>
    </dgm:pt>
    <dgm:pt modelId="{26D6CA9F-9062-479D-A652-0AE53D38A6DA}">
      <dgm:prSet/>
      <dgm:spPr/>
      <dgm:t>
        <a:bodyPr/>
        <a:lstStyle/>
        <a:p>
          <a:r>
            <a:rPr lang="cs-CZ" dirty="0" err="1"/>
            <a:t>Talcott</a:t>
          </a:r>
          <a:r>
            <a:rPr lang="cs-CZ" dirty="0"/>
            <a:t> </a:t>
          </a:r>
          <a:r>
            <a:rPr lang="cs-CZ" dirty="0" err="1"/>
            <a:t>Parsons</a:t>
          </a:r>
          <a:endParaRPr lang="cs-CZ" dirty="0"/>
        </a:p>
      </dgm:t>
    </dgm:pt>
    <dgm:pt modelId="{7D56E1CA-301E-4D84-83E0-363102409AA4}" type="parTrans" cxnId="{161FD32E-02DF-4E7E-8639-940BAEAEBDA7}">
      <dgm:prSet/>
      <dgm:spPr/>
      <dgm:t>
        <a:bodyPr/>
        <a:lstStyle/>
        <a:p>
          <a:endParaRPr lang="en-US"/>
        </a:p>
      </dgm:t>
    </dgm:pt>
    <dgm:pt modelId="{35FC9D1F-CE7C-4AB5-8F20-97EDD956C99A}" type="sibTrans" cxnId="{161FD32E-02DF-4E7E-8639-940BAEAEBDA7}">
      <dgm:prSet/>
      <dgm:spPr/>
      <dgm:t>
        <a:bodyPr/>
        <a:lstStyle/>
        <a:p>
          <a:endParaRPr lang="en-US"/>
        </a:p>
      </dgm:t>
    </dgm:pt>
    <dgm:pt modelId="{68A1D35B-CFE7-491B-8CD3-FF198C1CDAB5}">
      <dgm:prSet/>
      <dgm:spPr/>
      <dgm:t>
        <a:bodyPr/>
        <a:lstStyle/>
        <a:p>
          <a:r>
            <a:rPr lang="cs-CZ" dirty="0"/>
            <a:t>Kritika funkcionalismu</a:t>
          </a:r>
        </a:p>
      </dgm:t>
    </dgm:pt>
    <dgm:pt modelId="{2A8B0B58-E79A-4145-950D-897976016082}" type="parTrans" cxnId="{D475AD7A-9913-4615-8AAE-90B9BCF29550}">
      <dgm:prSet/>
      <dgm:spPr/>
      <dgm:t>
        <a:bodyPr/>
        <a:lstStyle/>
        <a:p>
          <a:endParaRPr lang="en-US"/>
        </a:p>
      </dgm:t>
    </dgm:pt>
    <dgm:pt modelId="{F1BBB4B8-E6F1-4928-AA6B-04D6E2353BFF}" type="sibTrans" cxnId="{D475AD7A-9913-4615-8AAE-90B9BCF29550}">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6" custLinFactNeighborX="0" custLinFactNeighborY="-334">
        <dgm:presLayoutVars>
          <dgm:bulletEnabled val="1"/>
        </dgm:presLayoutVars>
      </dgm:prSet>
      <dgm:spPr/>
    </dgm:pt>
    <dgm:pt modelId="{DFDA52C8-C309-403D-8211-EA1D4B1EB975}" type="pres">
      <dgm:prSet presAssocID="{8B6906DD-CD14-4D09-AC76-A8448E58A4E1}" presName="sibTrans" presStyleCnt="0"/>
      <dgm:spPr/>
    </dgm:pt>
    <dgm:pt modelId="{DCD0F350-ADE7-44B8-8FDB-F09D981DED89}" type="pres">
      <dgm:prSet presAssocID="{00B72100-EED1-49AE-B0D8-ABFC8B9C1FFA}" presName="node" presStyleLbl="node1" presStyleIdx="1" presStyleCnt="6">
        <dgm:presLayoutVars>
          <dgm:bulletEnabled val="1"/>
        </dgm:presLayoutVars>
      </dgm:prSet>
      <dgm:spPr/>
    </dgm:pt>
    <dgm:pt modelId="{99A87E8E-DA9E-4872-BAF9-FAB2511898C9}" type="pres">
      <dgm:prSet presAssocID="{66D6EFE2-E21B-4428-9097-14EF7DADDE16}" presName="sibTrans" presStyleCnt="0"/>
      <dgm:spPr/>
    </dgm:pt>
    <dgm:pt modelId="{7DAD81ED-03D4-4BFA-B60B-9EB97840F329}" type="pres">
      <dgm:prSet presAssocID="{AA154C19-BF13-43A5-AE47-9C31D4382BE6}" presName="node" presStyleLbl="node1" presStyleIdx="2" presStyleCnt="6">
        <dgm:presLayoutVars>
          <dgm:bulletEnabled val="1"/>
        </dgm:presLayoutVars>
      </dgm:prSet>
      <dgm:spPr/>
    </dgm:pt>
    <dgm:pt modelId="{835FA212-15CE-44EF-92AA-A90CDFE5688D}" type="pres">
      <dgm:prSet presAssocID="{71AE3C80-F772-4330-99FE-E29BF9C8B8BF}" presName="sibTrans" presStyleCnt="0"/>
      <dgm:spPr/>
    </dgm:pt>
    <dgm:pt modelId="{6AC4DC1A-A6AC-4D60-8143-8BA901E38510}" type="pres">
      <dgm:prSet presAssocID="{FD9F8526-9FFA-4AA2-96FC-8E722CD159E4}" presName="node" presStyleLbl="node1" presStyleIdx="3" presStyleCnt="6">
        <dgm:presLayoutVars>
          <dgm:bulletEnabled val="1"/>
        </dgm:presLayoutVars>
      </dgm:prSet>
      <dgm:spPr/>
    </dgm:pt>
    <dgm:pt modelId="{A0A1CD64-83CC-4247-8CF4-E362E85571F4}" type="pres">
      <dgm:prSet presAssocID="{D997930C-A6CE-489A-9F87-011C78446782}" presName="sibTrans" presStyleCnt="0"/>
      <dgm:spPr/>
    </dgm:pt>
    <dgm:pt modelId="{84D31985-85C1-4459-AF37-759744BB8BEC}" type="pres">
      <dgm:prSet presAssocID="{26D6CA9F-9062-479D-A652-0AE53D38A6DA}" presName="node" presStyleLbl="node1" presStyleIdx="4" presStyleCnt="6">
        <dgm:presLayoutVars>
          <dgm:bulletEnabled val="1"/>
        </dgm:presLayoutVars>
      </dgm:prSet>
      <dgm:spPr/>
    </dgm:pt>
    <dgm:pt modelId="{872B19AC-6763-4882-A2BC-B54F279AB08D}" type="pres">
      <dgm:prSet presAssocID="{35FC9D1F-CE7C-4AB5-8F20-97EDD956C99A}" presName="sibTrans" presStyleCnt="0"/>
      <dgm:spPr/>
    </dgm:pt>
    <dgm:pt modelId="{22799AB7-654E-4CFB-8CC1-D9B1C795588C}" type="pres">
      <dgm:prSet presAssocID="{68A1D35B-CFE7-491B-8CD3-FF198C1CDAB5}" presName="node" presStyleLbl="node1" presStyleIdx="5" presStyleCnt="6">
        <dgm:presLayoutVars>
          <dgm:bulletEnabled val="1"/>
        </dgm:presLayoutVars>
      </dgm:prSet>
      <dgm:spPr/>
    </dgm:pt>
  </dgm:ptLst>
  <dgm:cxnLst>
    <dgm:cxn modelId="{8389C609-FF50-47DF-8525-92CCB7006F58}" type="presOf" srcId="{AC4A59C6-CF92-499C-BDB3-E7587450E4CF}" destId="{FEFDDB0A-FCA4-48C7-92E2-A008C2A52EF0}" srcOrd="0" destOrd="0" presId="urn:microsoft.com/office/officeart/2005/8/layout/default"/>
    <dgm:cxn modelId="{FD420C11-D284-4AF2-ABF8-3C277656CA91}" type="presOf" srcId="{26D6CA9F-9062-479D-A652-0AE53D38A6DA}" destId="{84D31985-85C1-4459-AF37-759744BB8BEC}" srcOrd="0" destOrd="0" presId="urn:microsoft.com/office/officeart/2005/8/layout/default"/>
    <dgm:cxn modelId="{9291A32B-9B55-42DC-996B-D4441790255B}" type="presOf" srcId="{00B72100-EED1-49AE-B0D8-ABFC8B9C1FFA}" destId="{DCD0F350-ADE7-44B8-8FDB-F09D981DED89}" srcOrd="0" destOrd="0" presId="urn:microsoft.com/office/officeart/2005/8/layout/default"/>
    <dgm:cxn modelId="{161FD32E-02DF-4E7E-8639-940BAEAEBDA7}" srcId="{AEB335A6-5933-4E6E-B030-854C0E34B821}" destId="{26D6CA9F-9062-479D-A652-0AE53D38A6DA}" srcOrd="4" destOrd="0" parTransId="{7D56E1CA-301E-4D84-83E0-363102409AA4}" sibTransId="{35FC9D1F-CE7C-4AB5-8F20-97EDD956C99A}"/>
    <dgm:cxn modelId="{4AF8674A-CBEF-4393-9748-CC5E05DEE3F3}" type="presOf" srcId="{FD9F8526-9FFA-4AA2-96FC-8E722CD159E4}" destId="{6AC4DC1A-A6AC-4D60-8143-8BA901E38510}" srcOrd="0" destOrd="0" presId="urn:microsoft.com/office/officeart/2005/8/layout/default"/>
    <dgm:cxn modelId="{D3957E7A-F89C-4199-A7D3-E80CD8D276A7}" type="presOf" srcId="{AA154C19-BF13-43A5-AE47-9C31D4382BE6}" destId="{7DAD81ED-03D4-4BFA-B60B-9EB97840F329}" srcOrd="0" destOrd="0" presId="urn:microsoft.com/office/officeart/2005/8/layout/default"/>
    <dgm:cxn modelId="{D475AD7A-9913-4615-8AAE-90B9BCF29550}" srcId="{AEB335A6-5933-4E6E-B030-854C0E34B821}" destId="{68A1D35B-CFE7-491B-8CD3-FF198C1CDAB5}" srcOrd="5" destOrd="0" parTransId="{2A8B0B58-E79A-4145-950D-897976016082}" sibTransId="{F1BBB4B8-E6F1-4928-AA6B-04D6E2353BFF}"/>
    <dgm:cxn modelId="{98950B90-8BF0-44B8-981D-F14CF2685EE3}" type="presOf" srcId="{AEB335A6-5933-4E6E-B030-854C0E34B821}" destId="{C4285EDB-954F-4B95-ADC1-70ACB7114A75}" srcOrd="0" destOrd="0" presId="urn:microsoft.com/office/officeart/2005/8/layout/default"/>
    <dgm:cxn modelId="{2066209F-036F-4F84-8D03-1E74D61EAC94}" srcId="{AEB335A6-5933-4E6E-B030-854C0E34B821}" destId="{AA154C19-BF13-43A5-AE47-9C31D4382BE6}" srcOrd="2" destOrd="0" parTransId="{6FC30563-223A-4162-9720-22FABA4B1DE0}" sibTransId="{71AE3C80-F772-4330-99FE-E29BF9C8B8BF}"/>
    <dgm:cxn modelId="{1B7FF1C4-6C7C-4AB4-8D4A-A48FA4A21941}" srcId="{AEB335A6-5933-4E6E-B030-854C0E34B821}" destId="{00B72100-EED1-49AE-B0D8-ABFC8B9C1FFA}" srcOrd="1" destOrd="0" parTransId="{21F0216D-97D7-44FA-A606-6C94F2921AD0}" sibTransId="{66D6EFE2-E21B-4428-9097-14EF7DADDE16}"/>
    <dgm:cxn modelId="{A930FAC8-593A-4D58-B144-B2ACCB089978}" type="presOf" srcId="{68A1D35B-CFE7-491B-8CD3-FF198C1CDAB5}" destId="{22799AB7-654E-4CFB-8CC1-D9B1C795588C}"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DBF1FBEC-E89B-44A3-9271-D1C94E27AC94}" srcId="{AEB335A6-5933-4E6E-B030-854C0E34B821}" destId="{FD9F8526-9FFA-4AA2-96FC-8E722CD159E4}" srcOrd="3" destOrd="0" parTransId="{DDF0FCC8-0A9E-41FC-BBAA-3D239095D146}" sibTransId="{D997930C-A6CE-489A-9F87-011C78446782}"/>
    <dgm:cxn modelId="{541C4A7F-3909-407A-BAAD-72B0EC7D6234}" type="presParOf" srcId="{C4285EDB-954F-4B95-ADC1-70ACB7114A75}" destId="{FEFDDB0A-FCA4-48C7-92E2-A008C2A52EF0}" srcOrd="0" destOrd="0" presId="urn:microsoft.com/office/officeart/2005/8/layout/default"/>
    <dgm:cxn modelId="{884D069C-6BBB-4E1B-8F68-D4DEDBF8582C}" type="presParOf" srcId="{C4285EDB-954F-4B95-ADC1-70ACB7114A75}" destId="{DFDA52C8-C309-403D-8211-EA1D4B1EB975}" srcOrd="1" destOrd="0" presId="urn:microsoft.com/office/officeart/2005/8/layout/default"/>
    <dgm:cxn modelId="{3326D6FB-48A1-425C-B714-A3CE7F14F446}" type="presParOf" srcId="{C4285EDB-954F-4B95-ADC1-70ACB7114A75}" destId="{DCD0F350-ADE7-44B8-8FDB-F09D981DED89}" srcOrd="2" destOrd="0" presId="urn:microsoft.com/office/officeart/2005/8/layout/default"/>
    <dgm:cxn modelId="{8C5196E4-6F30-4112-BAC8-8B1410AEA8AA}" type="presParOf" srcId="{C4285EDB-954F-4B95-ADC1-70ACB7114A75}" destId="{99A87E8E-DA9E-4872-BAF9-FAB2511898C9}" srcOrd="3" destOrd="0" presId="urn:microsoft.com/office/officeart/2005/8/layout/default"/>
    <dgm:cxn modelId="{446D55DA-400D-439B-ACAF-861E7894D1FC}" type="presParOf" srcId="{C4285EDB-954F-4B95-ADC1-70ACB7114A75}" destId="{7DAD81ED-03D4-4BFA-B60B-9EB97840F329}" srcOrd="4" destOrd="0" presId="urn:microsoft.com/office/officeart/2005/8/layout/default"/>
    <dgm:cxn modelId="{ABE6A4CF-37C5-4CE6-AEBF-B209842CBD30}" type="presParOf" srcId="{C4285EDB-954F-4B95-ADC1-70ACB7114A75}" destId="{835FA212-15CE-44EF-92AA-A90CDFE5688D}" srcOrd="5" destOrd="0" presId="urn:microsoft.com/office/officeart/2005/8/layout/default"/>
    <dgm:cxn modelId="{7733788C-DA86-44E3-990D-A96C1DD89AD8}" type="presParOf" srcId="{C4285EDB-954F-4B95-ADC1-70ACB7114A75}" destId="{6AC4DC1A-A6AC-4D60-8143-8BA901E38510}" srcOrd="6" destOrd="0" presId="urn:microsoft.com/office/officeart/2005/8/layout/default"/>
    <dgm:cxn modelId="{D7A97302-B3BA-4964-A254-BA7DF9D5D462}" type="presParOf" srcId="{C4285EDB-954F-4B95-ADC1-70ACB7114A75}" destId="{A0A1CD64-83CC-4247-8CF4-E362E85571F4}" srcOrd="7" destOrd="0" presId="urn:microsoft.com/office/officeart/2005/8/layout/default"/>
    <dgm:cxn modelId="{F9A4C30F-60A0-4A21-A968-27EAAB65F298}" type="presParOf" srcId="{C4285EDB-954F-4B95-ADC1-70ACB7114A75}" destId="{84D31985-85C1-4459-AF37-759744BB8BEC}" srcOrd="8" destOrd="0" presId="urn:microsoft.com/office/officeart/2005/8/layout/default"/>
    <dgm:cxn modelId="{E16F4F5C-88EB-4637-AD50-0AD862F7BF77}" type="presParOf" srcId="{C4285EDB-954F-4B95-ADC1-70ACB7114A75}" destId="{872B19AC-6763-4882-A2BC-B54F279AB08D}" srcOrd="9" destOrd="0" presId="urn:microsoft.com/office/officeart/2005/8/layout/default"/>
    <dgm:cxn modelId="{29A89334-A07F-4CA2-BE3C-B7942E2DDBAC}" type="presParOf" srcId="{C4285EDB-954F-4B95-ADC1-70ACB7114A75}" destId="{22799AB7-654E-4CFB-8CC1-D9B1C795588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2812"/>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2812"/>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Karl Marx</a:t>
          </a:r>
        </a:p>
      </dsp:txBody>
      <dsp:txXfrm>
        <a:off x="0" y="2812"/>
        <a:ext cx="6373813" cy="958970"/>
      </dsp:txXfrm>
    </dsp:sp>
    <dsp:sp modelId="{720C8B66-5C9A-4EC3-86CE-853CEBCEC8FE}">
      <dsp:nvSpPr>
        <dsp:cNvPr id="0" name=""/>
        <dsp:cNvSpPr/>
      </dsp:nvSpPr>
      <dsp:spPr>
        <a:xfrm>
          <a:off x="0" y="961783"/>
          <a:ext cx="6373813" cy="0"/>
        </a:xfrm>
        <a:prstGeom prst="line">
          <a:avLst/>
        </a:prstGeom>
        <a:solidFill>
          <a:schemeClr val="accent2">
            <a:hueOff val="1538576"/>
            <a:satOff val="1641"/>
            <a:lumOff val="510"/>
            <a:alphaOff val="0"/>
          </a:schemeClr>
        </a:solidFill>
        <a:ln w="12700" cap="flat" cmpd="sng" algn="ctr">
          <a:solidFill>
            <a:schemeClr val="accent2">
              <a:hueOff val="1538576"/>
              <a:satOff val="1641"/>
              <a:lumOff val="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8535D-B0D9-4A1B-AE99-06011EAFDD5B}">
      <dsp:nvSpPr>
        <dsp:cNvPr id="0" name=""/>
        <dsp:cNvSpPr/>
      </dsp:nvSpPr>
      <dsp:spPr>
        <a:xfrm>
          <a:off x="0" y="961783"/>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err="1"/>
            <a:t>Émile</a:t>
          </a:r>
          <a:r>
            <a:rPr lang="cs-CZ" sz="4400" kern="1200" dirty="0"/>
            <a:t> Durkheim</a:t>
          </a:r>
        </a:p>
      </dsp:txBody>
      <dsp:txXfrm>
        <a:off x="0" y="961783"/>
        <a:ext cx="6373813" cy="958970"/>
      </dsp:txXfrm>
    </dsp:sp>
    <dsp:sp modelId="{3CE7936D-A004-4589-8B3F-DEE050B70755}">
      <dsp:nvSpPr>
        <dsp:cNvPr id="0" name=""/>
        <dsp:cNvSpPr/>
      </dsp:nvSpPr>
      <dsp:spPr>
        <a:xfrm>
          <a:off x="0" y="1920754"/>
          <a:ext cx="6373813" cy="0"/>
        </a:xfrm>
        <a:prstGeom prst="line">
          <a:avLst/>
        </a:prstGeom>
        <a:solidFill>
          <a:schemeClr val="accent2">
            <a:hueOff val="3077152"/>
            <a:satOff val="3282"/>
            <a:lumOff val="1020"/>
            <a:alphaOff val="0"/>
          </a:schemeClr>
        </a:solidFill>
        <a:ln w="12700" cap="flat" cmpd="sng" algn="ctr">
          <a:solidFill>
            <a:schemeClr val="accent2">
              <a:hueOff val="3077152"/>
              <a:satOff val="3282"/>
              <a:lumOff val="1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61721-09B6-4096-BC39-4639C7B59E76}">
      <dsp:nvSpPr>
        <dsp:cNvPr id="0" name=""/>
        <dsp:cNvSpPr/>
      </dsp:nvSpPr>
      <dsp:spPr>
        <a:xfrm>
          <a:off x="0" y="1920754"/>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Max Weber</a:t>
          </a:r>
        </a:p>
      </dsp:txBody>
      <dsp:txXfrm>
        <a:off x="0" y="1920754"/>
        <a:ext cx="6373813" cy="958970"/>
      </dsp:txXfrm>
    </dsp:sp>
    <dsp:sp modelId="{6D695BE7-DF40-46C4-B439-EE3FA405080A}">
      <dsp:nvSpPr>
        <dsp:cNvPr id="0" name=""/>
        <dsp:cNvSpPr/>
      </dsp:nvSpPr>
      <dsp:spPr>
        <a:xfrm>
          <a:off x="0" y="2879725"/>
          <a:ext cx="6373813" cy="0"/>
        </a:xfrm>
        <a:prstGeom prst="line">
          <a:avLst/>
        </a:prstGeom>
        <a:solidFill>
          <a:schemeClr val="accent2">
            <a:hueOff val="4615728"/>
            <a:satOff val="4923"/>
            <a:lumOff val="1531"/>
            <a:alphaOff val="0"/>
          </a:schemeClr>
        </a:solidFill>
        <a:ln w="12700" cap="flat" cmpd="sng" algn="ctr">
          <a:solidFill>
            <a:schemeClr val="accent2">
              <a:hueOff val="4615728"/>
              <a:satOff val="4923"/>
              <a:lumOff val="1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C5383-CB7E-4744-86BF-3CC35F54D80B}">
      <dsp:nvSpPr>
        <dsp:cNvPr id="0" name=""/>
        <dsp:cNvSpPr/>
      </dsp:nvSpPr>
      <dsp:spPr>
        <a:xfrm>
          <a:off x="0" y="287972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Robert Merton</a:t>
          </a:r>
        </a:p>
      </dsp:txBody>
      <dsp:txXfrm>
        <a:off x="0" y="2879725"/>
        <a:ext cx="6373813" cy="958970"/>
      </dsp:txXfrm>
    </dsp:sp>
    <dsp:sp modelId="{FE9112A4-6DD2-447B-AC54-42694001D191}">
      <dsp:nvSpPr>
        <dsp:cNvPr id="0" name=""/>
        <dsp:cNvSpPr/>
      </dsp:nvSpPr>
      <dsp:spPr>
        <a:xfrm>
          <a:off x="0" y="3838695"/>
          <a:ext cx="6373813" cy="0"/>
        </a:xfrm>
        <a:prstGeom prst="line">
          <a:avLst/>
        </a:prstGeom>
        <a:solidFill>
          <a:schemeClr val="accent2">
            <a:hueOff val="6154304"/>
            <a:satOff val="6564"/>
            <a:lumOff val="2041"/>
            <a:alphaOff val="0"/>
          </a:schemeClr>
        </a:solidFill>
        <a:ln w="12700" cap="flat" cmpd="sng" algn="ctr">
          <a:solidFill>
            <a:schemeClr val="accent2">
              <a:hueOff val="6154304"/>
              <a:satOff val="6564"/>
              <a:lumOff val="20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1346B-2DBC-4AC8-B023-5B9FEE0B157E}">
      <dsp:nvSpPr>
        <dsp:cNvPr id="0" name=""/>
        <dsp:cNvSpPr/>
      </dsp:nvSpPr>
      <dsp:spPr>
        <a:xfrm>
          <a:off x="0" y="383869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err="1"/>
            <a:t>Talcott</a:t>
          </a:r>
          <a:r>
            <a:rPr lang="cs-CZ" sz="4400" kern="1200" dirty="0"/>
            <a:t> </a:t>
          </a:r>
          <a:r>
            <a:rPr lang="cs-CZ" sz="4400" kern="1200" dirty="0" err="1"/>
            <a:t>Parsons</a:t>
          </a:r>
          <a:endParaRPr lang="cs-CZ" sz="4400" kern="1200" dirty="0"/>
        </a:p>
      </dsp:txBody>
      <dsp:txXfrm>
        <a:off x="0" y="3838695"/>
        <a:ext cx="6373813" cy="958970"/>
      </dsp:txXfrm>
    </dsp:sp>
    <dsp:sp modelId="{D030413E-F55C-402C-A885-F0ACCEE67FDB}">
      <dsp:nvSpPr>
        <dsp:cNvPr id="0" name=""/>
        <dsp:cNvSpPr/>
      </dsp:nvSpPr>
      <dsp:spPr>
        <a:xfrm>
          <a:off x="0" y="4797666"/>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EBAFF-75F9-4A27-94B1-5419CE06E308}">
      <dsp:nvSpPr>
        <dsp:cNvPr id="0" name=""/>
        <dsp:cNvSpPr/>
      </dsp:nvSpPr>
      <dsp:spPr>
        <a:xfrm>
          <a:off x="0" y="4797666"/>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Kritika funkcionalismu</a:t>
          </a:r>
        </a:p>
      </dsp:txBody>
      <dsp:txXfrm>
        <a:off x="0" y="4797666"/>
        <a:ext cx="6373813" cy="95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D98B-E299-40CE-8ABA-530A8301EAFF}">
      <dsp:nvSpPr>
        <dsp:cNvPr id="0" name=""/>
        <dsp:cNvSpPr/>
      </dsp:nvSpPr>
      <dsp:spPr>
        <a:xfrm>
          <a:off x="307181" y="0"/>
          <a:ext cx="5759450" cy="575945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42F0C-3403-4CBB-B9A8-A3FC65E3D796}">
      <dsp:nvSpPr>
        <dsp:cNvPr id="0" name=""/>
        <dsp:cNvSpPr/>
      </dsp:nvSpPr>
      <dsp:spPr>
        <a:xfrm>
          <a:off x="854329"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Oba zajímá zrod moderního kapitalismu a rozvoj dělby práce</a:t>
          </a:r>
          <a:endParaRPr lang="en-US" sz="1900" kern="1200"/>
        </a:p>
      </dsp:txBody>
      <dsp:txXfrm>
        <a:off x="963979" y="656797"/>
        <a:ext cx="2026885" cy="2026885"/>
      </dsp:txXfrm>
    </dsp:sp>
    <dsp:sp modelId="{739E5DD2-DDB2-4855-9AE9-C128B22AB405}">
      <dsp:nvSpPr>
        <dsp:cNvPr id="0" name=""/>
        <dsp:cNvSpPr/>
      </dsp:nvSpPr>
      <dsp:spPr>
        <a:xfrm>
          <a:off x="3273298"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Oba zkoumají účinky tržních vztahů a solidarity (soudržnosti a reprodukce společnosti)</a:t>
          </a:r>
          <a:endParaRPr lang="en-US" sz="1900" kern="1200"/>
        </a:p>
      </dsp:txBody>
      <dsp:txXfrm>
        <a:off x="3382948" y="656797"/>
        <a:ext cx="2026885" cy="2026885"/>
      </dsp:txXfrm>
    </dsp:sp>
    <dsp:sp modelId="{E4E58393-CE4A-4943-BADA-ABF3440518EC}">
      <dsp:nvSpPr>
        <dsp:cNvPr id="0" name=""/>
        <dsp:cNvSpPr/>
      </dsp:nvSpPr>
      <dsp:spPr>
        <a:xfrm>
          <a:off x="854329" y="2966116"/>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Oba usilují o jednoduché vysvětlení kapitalistické společnosti</a:t>
          </a:r>
          <a:endParaRPr lang="en-US" sz="1900" kern="1200"/>
        </a:p>
      </dsp:txBody>
      <dsp:txXfrm>
        <a:off x="963979" y="3075766"/>
        <a:ext cx="2026885" cy="2026885"/>
      </dsp:txXfrm>
    </dsp:sp>
    <dsp:sp modelId="{CBB796EB-8279-40E5-9E1D-30AFA9589190}">
      <dsp:nvSpPr>
        <dsp:cNvPr id="0" name=""/>
        <dsp:cNvSpPr/>
      </dsp:nvSpPr>
      <dsp:spPr>
        <a:xfrm>
          <a:off x="3273298" y="2966116"/>
          <a:ext cx="2246185" cy="224618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Liší se v závěrech které vyvodili z modernity – jaké ponaučení nám dává</a:t>
          </a:r>
          <a:endParaRPr lang="en-US" sz="1900" kern="1200"/>
        </a:p>
      </dsp:txBody>
      <dsp:txXfrm>
        <a:off x="3382948" y="3075766"/>
        <a:ext cx="2026885" cy="2026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96E8B-0411-4FEE-AF3D-89B917B7576E}">
      <dsp:nvSpPr>
        <dsp:cNvPr id="0" name=""/>
        <dsp:cNvSpPr/>
      </dsp:nvSpPr>
      <dsp:spPr>
        <a:xfrm>
          <a:off x="0" y="62679"/>
          <a:ext cx="6373813" cy="1814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a:t>Skutečné lidské osvobození není možné v kapitalistické společnosti </a:t>
          </a:r>
          <a:endParaRPr lang="en-US" sz="3300" kern="1200"/>
        </a:p>
      </dsp:txBody>
      <dsp:txXfrm>
        <a:off x="88585" y="151264"/>
        <a:ext cx="6196643" cy="1637500"/>
      </dsp:txXfrm>
    </dsp:sp>
    <dsp:sp modelId="{D2337E32-88AB-4BE1-B48F-E800E716CA9E}">
      <dsp:nvSpPr>
        <dsp:cNvPr id="0" name=""/>
        <dsp:cNvSpPr/>
      </dsp:nvSpPr>
      <dsp:spPr>
        <a:xfrm>
          <a:off x="0" y="1972389"/>
          <a:ext cx="6373813" cy="1814670"/>
        </a:xfrm>
        <a:prstGeom prst="roundRect">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a:t>Stát musí být osvobozen od náboženství (církve) </a:t>
          </a:r>
          <a:endParaRPr lang="en-US" sz="3300" kern="1200"/>
        </a:p>
      </dsp:txBody>
      <dsp:txXfrm>
        <a:off x="88585" y="2060974"/>
        <a:ext cx="6196643" cy="1637500"/>
      </dsp:txXfrm>
    </dsp:sp>
    <dsp:sp modelId="{E9DE6ADC-911A-433F-BAF7-D7FB9573B204}">
      <dsp:nvSpPr>
        <dsp:cNvPr id="0" name=""/>
        <dsp:cNvSpPr/>
      </dsp:nvSpPr>
      <dsp:spPr>
        <a:xfrm>
          <a:off x="0" y="3882100"/>
          <a:ext cx="6373813" cy="1814670"/>
        </a:xfrm>
        <a:prstGeom prst="roundRect">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dirty="0"/>
            <a:t>Náboženství = lék, zdroj i krycí iluze bolesti společnosti  </a:t>
          </a:r>
          <a:endParaRPr lang="en-US" sz="3300" kern="1200" dirty="0"/>
        </a:p>
      </dsp:txBody>
      <dsp:txXfrm>
        <a:off x="88585" y="3970685"/>
        <a:ext cx="6196643" cy="163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26DF3-1D17-449D-BA55-B67660596981}">
      <dsp:nvSpPr>
        <dsp:cNvPr id="0" name=""/>
        <dsp:cNvSpPr/>
      </dsp:nvSpPr>
      <dsp:spPr>
        <a:xfrm>
          <a:off x="307181" y="0"/>
          <a:ext cx="5759450" cy="57594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BAD2E-0995-4192-B099-7BD07CD352E9}">
      <dsp:nvSpPr>
        <dsp:cNvPr id="0" name=""/>
        <dsp:cNvSpPr/>
      </dsp:nvSpPr>
      <dsp:spPr>
        <a:xfrm>
          <a:off x="854329" y="547147"/>
          <a:ext cx="2246185" cy="22461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Lidská práva jsou projevem sobeckosti individua – třeba právo na soukromé vlastnictví</a:t>
          </a:r>
          <a:endParaRPr lang="en-US" sz="1500" kern="1200"/>
        </a:p>
      </dsp:txBody>
      <dsp:txXfrm>
        <a:off x="963979" y="656797"/>
        <a:ext cx="2026885" cy="2026885"/>
      </dsp:txXfrm>
    </dsp:sp>
    <dsp:sp modelId="{A19BFA84-F890-4A84-8502-BD9C55F04C16}">
      <dsp:nvSpPr>
        <dsp:cNvPr id="0" name=""/>
        <dsp:cNvSpPr/>
      </dsp:nvSpPr>
      <dsp:spPr>
        <a:xfrm>
          <a:off x="3273298" y="547147"/>
          <a:ext cx="2246185" cy="22461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Bezpečnost = ochrana soukromého vlastnictví </a:t>
          </a:r>
          <a:endParaRPr lang="en-US" sz="1500" kern="1200"/>
        </a:p>
      </dsp:txBody>
      <dsp:txXfrm>
        <a:off x="3382948" y="656797"/>
        <a:ext cx="2026885" cy="2026885"/>
      </dsp:txXfrm>
    </dsp:sp>
    <dsp:sp modelId="{1A9C3B2D-D890-481D-90BD-4A7EF507B157}">
      <dsp:nvSpPr>
        <dsp:cNvPr id="0" name=""/>
        <dsp:cNvSpPr/>
      </dsp:nvSpPr>
      <dsp:spPr>
        <a:xfrm>
          <a:off x="854329" y="2966116"/>
          <a:ext cx="2246185" cy="22461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Stát zajišťuje tyto práva a ochranu vlastnictví a tedy reprodukuje vlastnické vztahy </a:t>
          </a:r>
          <a:endParaRPr lang="en-US" sz="1500" kern="1200" dirty="0"/>
        </a:p>
      </dsp:txBody>
      <dsp:txXfrm>
        <a:off x="963979" y="3075766"/>
        <a:ext cx="2026885" cy="2026885"/>
      </dsp:txXfrm>
    </dsp:sp>
    <dsp:sp modelId="{BFC162AB-E849-495C-8FD2-CAB22A4EE912}">
      <dsp:nvSpPr>
        <dsp:cNvPr id="0" name=""/>
        <dsp:cNvSpPr/>
      </dsp:nvSpPr>
      <dsp:spPr>
        <a:xfrm>
          <a:off x="3273298" y="2966116"/>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Třída o sobě </a:t>
          </a:r>
          <a:r>
            <a:rPr lang="cs-CZ" sz="1500" kern="1200"/>
            <a:t>se stane </a:t>
          </a:r>
          <a:r>
            <a:rPr lang="cs-CZ" sz="1500" b="1" kern="1200"/>
            <a:t>třídou pro sebe </a:t>
          </a:r>
          <a:r>
            <a:rPr lang="cs-CZ" sz="1500" kern="1200"/>
            <a:t>a v revoluci nastolí rovnou společnost kde rozvoj každého je podmínkou pro svobodný rozvoj všech </a:t>
          </a:r>
          <a:endParaRPr lang="en-US" sz="1500" kern="1200"/>
        </a:p>
      </dsp:txBody>
      <dsp:txXfrm>
        <a:off x="3382948" y="3075766"/>
        <a:ext cx="2026885" cy="2026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3867-A161-4C49-9227-C7CD4D8A2776}">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00B09-A199-4456-A6C0-70525F5C5CA9}">
      <dsp:nvSpPr>
        <dsp:cNvPr id="0" name=""/>
        <dsp:cNvSpPr/>
      </dsp:nvSpPr>
      <dsp:spPr>
        <a:xfrm>
          <a:off x="497659" y="370863"/>
          <a:ext cx="904835" cy="904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8A29C5-A40B-4984-BCB2-1AC7572A0E58}">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90000"/>
            </a:lnSpc>
            <a:spcBef>
              <a:spcPct val="0"/>
            </a:spcBef>
            <a:spcAft>
              <a:spcPct val="35000"/>
            </a:spcAft>
            <a:buNone/>
          </a:pPr>
          <a:r>
            <a:rPr lang="cs-CZ" sz="1500" kern="1200"/>
            <a:t>Mechanická solidarita = kolektivní vědomí, segmentovaná struktura, nerozvinutá dělba práce, rody a kmeny, slabá identita ale silná společnost (Já &lt; My), spravedlnost je odveta proti jedinci </a:t>
          </a:r>
          <a:endParaRPr lang="en-US" sz="1500" kern="1200"/>
        </a:p>
      </dsp:txBody>
      <dsp:txXfrm>
        <a:off x="1900154" y="703"/>
        <a:ext cx="4473659" cy="1645155"/>
      </dsp:txXfrm>
    </dsp:sp>
    <dsp:sp modelId="{D4375B28-7C23-4E34-B26D-E803F1AAF3BC}">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8AB24-23E6-484C-8AEF-25C377F3889B}">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74639-D604-4373-B89B-E3A9622CC2FE}">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90000"/>
            </a:lnSpc>
            <a:spcBef>
              <a:spcPct val="0"/>
            </a:spcBef>
            <a:spcAft>
              <a:spcPct val="35000"/>
            </a:spcAft>
            <a:buNone/>
          </a:pPr>
          <a:r>
            <a:rPr lang="cs-CZ" sz="1500" kern="1200"/>
            <a:t>Organická solidarita = ekonomická závislost jedinců, rozvinutá dělba práce, profesní specializace, silná identita (Já &gt; My), společnost je souhra orgánů stejně jako tělo, spravedlnost má nápravný charakter – uzdravení organismu </a:t>
          </a:r>
          <a:endParaRPr lang="en-US" sz="1500" kern="1200"/>
        </a:p>
      </dsp:txBody>
      <dsp:txXfrm>
        <a:off x="1900154" y="2057147"/>
        <a:ext cx="4473659" cy="1645155"/>
      </dsp:txXfrm>
    </dsp:sp>
    <dsp:sp modelId="{081FD745-F2B9-420F-8BF1-D200F81E853B}">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FE46C-5FDA-46F7-9AB8-2E247FE0187E}">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43B16-2D78-4F18-9D46-0D513CFB171B}">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90000"/>
            </a:lnSpc>
            <a:spcBef>
              <a:spcPct val="0"/>
            </a:spcBef>
            <a:spcAft>
              <a:spcPct val="35000"/>
            </a:spcAft>
            <a:buNone/>
          </a:pPr>
          <a:r>
            <a:rPr lang="cs-CZ" sz="1500" kern="1200"/>
            <a:t>Dělba práce je zdroj solidarity a ne vykořisťování </a:t>
          </a:r>
          <a:endParaRPr lang="en-US" sz="1500" kern="1200"/>
        </a:p>
      </dsp:txBody>
      <dsp:txXfrm>
        <a:off x="1900154" y="4113591"/>
        <a:ext cx="4473659" cy="16451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8D312-4745-41DB-AC9B-18AE6F441424}">
      <dsp:nvSpPr>
        <dsp:cNvPr id="0" name=""/>
        <dsp:cNvSpPr/>
      </dsp:nvSpPr>
      <dsp:spPr>
        <a:xfrm>
          <a:off x="307181" y="0"/>
          <a:ext cx="5759450" cy="575945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606A8-6175-4546-886C-8A0847A490C8}">
      <dsp:nvSpPr>
        <dsp:cNvPr id="0" name=""/>
        <dsp:cNvSpPr/>
      </dsp:nvSpPr>
      <dsp:spPr>
        <a:xfrm>
          <a:off x="854329" y="547147"/>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Teorie konfliktu</a:t>
          </a:r>
          <a:endParaRPr lang="en-US" sz="1600" kern="1200"/>
        </a:p>
      </dsp:txBody>
      <dsp:txXfrm>
        <a:off x="963979" y="656797"/>
        <a:ext cx="2026885" cy="2026885"/>
      </dsp:txXfrm>
    </dsp:sp>
    <dsp:sp modelId="{AEE2153E-82B1-4ACB-805C-C21621F0CBC6}">
      <dsp:nvSpPr>
        <dsp:cNvPr id="0" name=""/>
        <dsp:cNvSpPr/>
      </dsp:nvSpPr>
      <dsp:spPr>
        <a:xfrm>
          <a:off x="3273298" y="547147"/>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Marxistická kritika</a:t>
          </a:r>
          <a:endParaRPr lang="en-US" sz="1600" kern="1200"/>
        </a:p>
      </dsp:txBody>
      <dsp:txXfrm>
        <a:off x="3382948" y="656797"/>
        <a:ext cx="2026885" cy="2026885"/>
      </dsp:txXfrm>
    </dsp:sp>
    <dsp:sp modelId="{CEDA835D-1B5E-4CD1-9705-1F00B9388AC9}">
      <dsp:nvSpPr>
        <dsp:cNvPr id="0" name=""/>
        <dsp:cNvSpPr/>
      </dsp:nvSpPr>
      <dsp:spPr>
        <a:xfrm>
          <a:off x="854329" y="2966116"/>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Racionální aktér</a:t>
          </a:r>
          <a:endParaRPr lang="en-US" sz="1600" kern="1200"/>
        </a:p>
      </dsp:txBody>
      <dsp:txXfrm>
        <a:off x="963979" y="3075766"/>
        <a:ext cx="2026885" cy="2026885"/>
      </dsp:txXfrm>
    </dsp:sp>
    <dsp:sp modelId="{347E558F-96F0-4979-92A8-E76ECD043C04}">
      <dsp:nvSpPr>
        <dsp:cNvPr id="0" name=""/>
        <dsp:cNvSpPr/>
      </dsp:nvSpPr>
      <dsp:spPr>
        <a:xfrm>
          <a:off x="3273298" y="2966116"/>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Neofunkcionalismus </a:t>
          </a:r>
          <a:endParaRPr lang="en-US" sz="1600" kern="1200"/>
        </a:p>
      </dsp:txBody>
      <dsp:txXfrm>
        <a:off x="3382948" y="3075766"/>
        <a:ext cx="2026885" cy="2026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7981"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Karl Marx</a:t>
          </a:r>
          <a:endParaRPr lang="en-US" sz="2800" kern="1200" dirty="0"/>
        </a:p>
      </dsp:txBody>
      <dsp:txXfrm>
        <a:off x="1277981" y="0"/>
        <a:ext cx="2666973" cy="1600183"/>
      </dsp:txXfrm>
    </dsp:sp>
    <dsp:sp modelId="{DCD0F350-ADE7-44B8-8FDB-F09D981DED89}">
      <dsp:nvSpPr>
        <dsp:cNvPr id="0" name=""/>
        <dsp:cNvSpPr/>
      </dsp:nvSpPr>
      <dsp:spPr>
        <a:xfrm>
          <a:off x="4211651" y="812"/>
          <a:ext cx="2666973" cy="16001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Émile</a:t>
          </a:r>
          <a:r>
            <a:rPr lang="cs-CZ" sz="2800" kern="1200" dirty="0"/>
            <a:t> Durkheim</a:t>
          </a:r>
        </a:p>
      </dsp:txBody>
      <dsp:txXfrm>
        <a:off x="4211651" y="812"/>
        <a:ext cx="2666973" cy="1600183"/>
      </dsp:txXfrm>
    </dsp:sp>
    <dsp:sp modelId="{7DAD81ED-03D4-4BFA-B60B-9EB97840F329}">
      <dsp:nvSpPr>
        <dsp:cNvPr id="0" name=""/>
        <dsp:cNvSpPr/>
      </dsp:nvSpPr>
      <dsp:spPr>
        <a:xfrm>
          <a:off x="7145321" y="812"/>
          <a:ext cx="2666973" cy="16001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Max Weber</a:t>
          </a:r>
        </a:p>
      </dsp:txBody>
      <dsp:txXfrm>
        <a:off x="7145321" y="812"/>
        <a:ext cx="2666973" cy="1600183"/>
      </dsp:txXfrm>
    </dsp:sp>
    <dsp:sp modelId="{6AC4DC1A-A6AC-4D60-8143-8BA901E38510}">
      <dsp:nvSpPr>
        <dsp:cNvPr id="0" name=""/>
        <dsp:cNvSpPr/>
      </dsp:nvSpPr>
      <dsp:spPr>
        <a:xfrm>
          <a:off x="1277981" y="1867693"/>
          <a:ext cx="2666973" cy="160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Robert Merton</a:t>
          </a:r>
        </a:p>
      </dsp:txBody>
      <dsp:txXfrm>
        <a:off x="1277981" y="1867693"/>
        <a:ext cx="2666973" cy="1600183"/>
      </dsp:txXfrm>
    </dsp:sp>
    <dsp:sp modelId="{84D31985-85C1-4459-AF37-759744BB8BEC}">
      <dsp:nvSpPr>
        <dsp:cNvPr id="0" name=""/>
        <dsp:cNvSpPr/>
      </dsp:nvSpPr>
      <dsp:spPr>
        <a:xfrm>
          <a:off x="4211651" y="1867693"/>
          <a:ext cx="2666973" cy="16001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Talcott</a:t>
          </a:r>
          <a:r>
            <a:rPr lang="cs-CZ" sz="2800" kern="1200" dirty="0"/>
            <a:t> </a:t>
          </a:r>
          <a:r>
            <a:rPr lang="cs-CZ" sz="2800" kern="1200" dirty="0" err="1"/>
            <a:t>Parsons</a:t>
          </a:r>
          <a:endParaRPr lang="cs-CZ" sz="2800" kern="1200" dirty="0"/>
        </a:p>
      </dsp:txBody>
      <dsp:txXfrm>
        <a:off x="4211651" y="1867693"/>
        <a:ext cx="2666973" cy="1600183"/>
      </dsp:txXfrm>
    </dsp:sp>
    <dsp:sp modelId="{22799AB7-654E-4CFB-8CC1-D9B1C795588C}">
      <dsp:nvSpPr>
        <dsp:cNvPr id="0" name=""/>
        <dsp:cNvSpPr/>
      </dsp:nvSpPr>
      <dsp:spPr>
        <a:xfrm>
          <a:off x="7145321" y="1867693"/>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Kritika funkcionalismu</a:t>
          </a:r>
        </a:p>
      </dsp:txBody>
      <dsp:txXfrm>
        <a:off x="714532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11/2/2023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Třída o sobě</a:t>
            </a:r>
          </a:p>
          <a:p>
            <a:pPr marL="171450" indent="-171450">
              <a:buFontTx/>
              <a:buChar char="-"/>
            </a:pPr>
            <a:r>
              <a:rPr lang="cs-CZ" dirty="0"/>
              <a:t>Třída mluví o sobě jen v označeních rolí a není soudržná </a:t>
            </a:r>
          </a:p>
          <a:p>
            <a:pPr marL="171450" indent="-171450">
              <a:buFontTx/>
              <a:buChar char="-"/>
            </a:pPr>
            <a:endParaRPr lang="cs-CZ" dirty="0"/>
          </a:p>
          <a:p>
            <a:pPr marL="0" indent="0">
              <a:buFontTx/>
              <a:buNone/>
            </a:pPr>
            <a:r>
              <a:rPr lang="cs-CZ" dirty="0"/>
              <a:t>Třída pro sebe</a:t>
            </a:r>
          </a:p>
          <a:p>
            <a:pPr marL="171450" indent="-171450">
              <a:buFontTx/>
              <a:buChar char="-"/>
            </a:pPr>
            <a:r>
              <a:rPr lang="cs-CZ" dirty="0"/>
              <a:t>Třída která si uvědomila, že je třídou a je s ní nějak nacházeno </a:t>
            </a:r>
          </a:p>
          <a:p>
            <a:pPr marL="171450" indent="-171450">
              <a:buFontTx/>
              <a:buChar char="-"/>
            </a:pPr>
            <a:r>
              <a:rPr lang="cs-CZ" dirty="0"/>
              <a:t>Definuje si požadavky a jedná soudržně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294099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Émile</a:t>
            </a:r>
            <a:r>
              <a:rPr lang="cs-CZ" noProof="0" dirty="0"/>
              <a:t> Durkheim svými myšlenkami rozvíjí osvícenskou i konzervativní tradici. Navazuje například na Rousseaua (inspiruje se především v jeho koncepci obecné vůle) a na de </a:t>
            </a:r>
            <a:r>
              <a:rPr lang="cs-CZ" noProof="0" dirty="0" err="1"/>
              <a:t>Montesquieuho</a:t>
            </a:r>
            <a:r>
              <a:rPr lang="cs-CZ" noProof="0" dirty="0"/>
              <a:t>. Výrazněji je však v </a:t>
            </a:r>
            <a:r>
              <a:rPr lang="cs-CZ" noProof="0" dirty="0" err="1"/>
              <a:t>Durkheimově</a:t>
            </a:r>
            <a:r>
              <a:rPr lang="cs-CZ" noProof="0" dirty="0"/>
              <a:t> díle znát odkaz na pozitivistický přístup Augusta Comta i na jeho patrona Saint-Simona. Sám se sice za pozitivistu nepovažuje, ale po </a:t>
            </a:r>
            <a:r>
              <a:rPr lang="cs-CZ" noProof="0" dirty="0" err="1"/>
              <a:t>Comtově</a:t>
            </a:r>
            <a:r>
              <a:rPr lang="cs-CZ" noProof="0" dirty="0"/>
              <a:t> vzoru se snaží budovat sociologii jako exaktní vědu popisující objektivní sociální skutečnost. Část </a:t>
            </a:r>
            <a:r>
              <a:rPr lang="cs-CZ" noProof="0" dirty="0" err="1"/>
              <a:t>Comtových</a:t>
            </a:r>
            <a:r>
              <a:rPr lang="cs-CZ" noProof="0" dirty="0"/>
              <a:t> myšlenek ovšem Durkheim kritizuje jako příliš vágní a spekulativní.</a:t>
            </a:r>
          </a:p>
          <a:p>
            <a:endParaRPr lang="cs-CZ" noProof="0" dirty="0"/>
          </a:p>
          <a:p>
            <a:r>
              <a:rPr lang="cs-CZ" noProof="0" dirty="0"/>
              <a:t>Comtovo pojetí sociologie jako univerzální společenské vědy během dvaceti let, které uběhly od jeho smrti, ve Francii prakticky upadlo v zapomnění. O vytvoření univerzální vědy o člověku tehdy usilovali především antropologové. V roce 1859 založil Paul </a:t>
            </a:r>
            <a:r>
              <a:rPr lang="cs-CZ" noProof="0" dirty="0" err="1"/>
              <a:t>Broca</a:t>
            </a:r>
            <a:r>
              <a:rPr lang="cs-CZ" noProof="0" dirty="0"/>
              <a:t> v Paříži Antropologickou společnost, která operovala s mnoha rasistickými předsudky. Mezi další vlivné antropology té doby patřili například Arthur </a:t>
            </a:r>
            <a:r>
              <a:rPr lang="cs-CZ" noProof="0" dirty="0" err="1"/>
              <a:t>Gobineau</a:t>
            </a:r>
            <a:r>
              <a:rPr lang="cs-CZ" noProof="0" dirty="0"/>
              <a:t>, Georges de </a:t>
            </a:r>
            <a:r>
              <a:rPr lang="cs-CZ" noProof="0" dirty="0" err="1"/>
              <a:t>Lapouge</a:t>
            </a:r>
            <a:r>
              <a:rPr lang="cs-CZ" noProof="0" dirty="0"/>
              <a:t> nebo Gustave </a:t>
            </a:r>
            <a:r>
              <a:rPr lang="cs-CZ" noProof="0" dirty="0" err="1"/>
              <a:t>Le</a:t>
            </a:r>
            <a:r>
              <a:rPr lang="cs-CZ" noProof="0" dirty="0"/>
              <a:t> Bon, kteří všichni propagovali teze o nerovnosti ras. Durkheim staví svou sociologii v důrazné polemice s </a:t>
            </a:r>
            <a:r>
              <a:rPr lang="cs-CZ" noProof="0" dirty="0" err="1"/>
              <a:t>biologizujícími</a:t>
            </a:r>
            <a:r>
              <a:rPr lang="cs-CZ" noProof="0" dirty="0"/>
              <a:t> směry a koncept rasy se snaží nahradit pojmem společnosti jako hlavního vysvětlujícího faktoru lidského jednání a lidské povahy.</a:t>
            </a:r>
          </a:p>
          <a:p>
            <a:endParaRPr lang="cs-CZ" noProof="0" dirty="0"/>
          </a:p>
          <a:p>
            <a:r>
              <a:rPr lang="cs-CZ" noProof="0" dirty="0"/>
              <a:t>Durkheim je představitelem a zakladatelem sociologického paradigmatu sociálního faktu či dle jiného dělení paradigmatu objektivistického. Jeho pohled je objektivistický; předmětem zájmu sociologie jsou dle něj sociální fakta, která lze zkoumat jako věci. </a:t>
            </a:r>
          </a:p>
          <a:p>
            <a:endParaRPr lang="cs-CZ" noProof="0" dirty="0"/>
          </a:p>
          <a:p>
            <a:r>
              <a:rPr lang="cs-CZ" noProof="0" dirty="0"/>
              <a:t>Ústředními obecnými tématy </a:t>
            </a:r>
            <a:r>
              <a:rPr lang="cs-CZ" noProof="0" dirty="0" err="1"/>
              <a:t>Durkheimovy</a:t>
            </a:r>
            <a:r>
              <a:rPr lang="cs-CZ" noProof="0" dirty="0"/>
              <a:t> sociologie jsou například věda, morálka a pedagogika. Jeho konkrétní úvahy se týkají dělby práce, sebevraždy (kolektivní vědomí), problému normálního a patologického, náboženství atd. Významnou částí jeho práce je i reakce na sociologické současníky, především Georga </a:t>
            </a:r>
            <a:r>
              <a:rPr lang="cs-CZ" noProof="0" dirty="0" err="1"/>
              <a:t>Simmela</a:t>
            </a:r>
            <a:r>
              <a:rPr lang="cs-CZ" noProof="0" dirty="0"/>
              <a:t>, Maxe Webera a předchůdce (Auguste Comte, Karl Marx).</a:t>
            </a:r>
          </a:p>
          <a:p>
            <a:endParaRPr lang="cs-CZ" noProof="0" dirty="0"/>
          </a:p>
          <a:p>
            <a:r>
              <a:rPr lang="cs-CZ" noProof="0" dirty="0"/>
              <a:t>Durkheim si byl vědom toho, že dokonalé sociální integrace nelze dosáhnout bez systému sdílené víry a zaměřil se proto na důkladné zkoumání náboženství. Soustředil se především na prvek kolektivních rituálů a obecně na sociální vztahy, které se mezi věřícími utvářejí. Ve svém posledním velkém díle Elementární formy náboženského života se snaží mimo jiné prokázat, že víra v určitého boha není nutnou charakteristikou náboženství. Na náboženství nahlíží spíše jako na sdílený „systém věr a praktik“, v němž lidé skrze sakrální záležitosti vzývají především společnost samotnou. Poukazuje též na to, že za určitých podmínek (například během extrémního kolektivního napětí) jsou společenství bohy a náboženství schopna vytvářet.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115671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Sebevražda (francouzsky </a:t>
            </a:r>
            <a:r>
              <a:rPr lang="cs-CZ" noProof="0" dirty="0" err="1"/>
              <a:t>Le</a:t>
            </a:r>
            <a:r>
              <a:rPr lang="cs-CZ" noProof="0" dirty="0"/>
              <a:t> </a:t>
            </a:r>
            <a:r>
              <a:rPr lang="cs-CZ" noProof="0" dirty="0" err="1"/>
              <a:t>Suicide</a:t>
            </a:r>
            <a:r>
              <a:rPr lang="cs-CZ" noProof="0" dirty="0"/>
              <a:t>) je dílo francouzského sociologa </a:t>
            </a:r>
            <a:r>
              <a:rPr lang="cs-CZ" noProof="0" dirty="0" err="1"/>
              <a:t>Émila</a:t>
            </a:r>
            <a:r>
              <a:rPr lang="cs-CZ" noProof="0" dirty="0"/>
              <a:t> Durkheima. Jedná se o průlomové dílo, které jako první rozebírá fenomén sebevraždy ze sociologického úhlu pohledu. K zjištění faktů používá statistiky sesbírané v druhé polovině devatenáctého století. Pomocí těchto statistik dokazuje, že sebevražda není ovlivněna rasou, dědičností, geografickou polohou ani klimatem. Dochází ale k závěru, že souvisí s vzrůstáním lidské aktivity a to zejména s dvěma základními body Společnosti – integrací a regulací. Sebevražednost v tomto případě vzniká při odchýlení z normálu – průměru. Jedinec je moc, nebo málo integrován. V těchto případech dochází k patologickému a abnormálnímu jednání, které ústí v sebevraždu.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43965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152068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Though arguably more liberal and internationalist than some of his contemporaries, one cannot ignore Émile Durkheim’s influence on the development of elementary education during this time period, especially as of the late 1880’s, in which he began giving university lectures on the topic of “moral education”. In these courses - taken primarily by soon to be elementary teachers - Durkheim taught that state education from a young age was of the utmost importance, as it was the “means by which society perpetually re-creates the conditions of its own existence”, asserting that offering a “moral education”, or, educating children on what it means to act morally, meant teaching them to “act in the light of a collective interest” believing that France’s morality had become too individualistic in nature, contributing to the country's decline and failures in the recent past. Durkheim advocated in his classes for a sort of “higher patriotism” that prioritized ideas of justice and solidarity. He compared the position of the public school teacher to that of a priest, a kind of secular priest that served as “an instrument of great morality”. He explained “Just as the priest is the interpreter of God, so he [the public school teacher] is the interpreter of the great moral ideas of his time and country.” Durkheim’s pedagogy lectures, given between 1889 and 1912 were a direct contribution to his goal of social re-generation, to “develop a national system of secular education”, and thus also influential during this time of educational reformation. Though Durkheim was surely significant in this endeavor to help modify French public education, he was certainly not the only contributor, and his views were in many ways mild in comparison to some of his more conservative and nationalistic colleagues and contemporaries.</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3156612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V centru Weberova pojetí stojí požadavek sociologie jako nehodnotící vědy. Sociologie se nemá podílet na formulaci společenských cílů. Vědecké poznání se musí bránit deformaci iracionálními prvky, které do vědy zanášejí subjektivní přání a hodnoty badatelů, ovlivněné náboženskými, politickými či etickými hodnotovými soustavami. Weber si však uvědomuje, že absolutně nehodnotící sociologie není možná, neboť už výběr tématu a definice výzkumného problému jsou ovlivněny hodnotami, které sociolog vyznává.</a:t>
            </a:r>
          </a:p>
          <a:p>
            <a:endParaRPr lang="cs-CZ" noProof="0" dirty="0"/>
          </a:p>
          <a:p>
            <a:r>
              <a:rPr lang="cs-CZ" noProof="0" dirty="0"/>
              <a:t>Weber je zakladatelem významného sociologického směru – tzv. chápající sociologie. Ta usiluje o poznání subjektivního smyslu sociálního jednání, které je posuzováno v konkrétních významových souvislostech, jež aktéry vedly k danému jednání, nebo jež byly tímto jednáním, třeba i neuvědoměle, vytvořeny. Weberova chápající sociologie dala vzniknout celému interpretativnímu paradigmatu.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31560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19</a:t>
            </a:fld>
            <a:endParaRPr lang="en-US"/>
          </a:p>
        </p:txBody>
      </p:sp>
    </p:spTree>
    <p:extLst>
      <p:ext uri="{BB962C8B-B14F-4D97-AF65-F5344CB8AC3E}">
        <p14:creationId xmlns:p14="http://schemas.microsoft.com/office/powerpoint/2010/main" val="305929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Weberovy základní kategorie lidského jednání</a:t>
            </a:r>
          </a:p>
          <a:p>
            <a:r>
              <a:rPr lang="cs-CZ" noProof="0" dirty="0"/>
              <a:t>Nekonečnou rozmanitost lidských jednání a jejich motivů rozčlenil Weber do čtyř ideálně typických kategorií, které se sice v čisté podobě téměř nikdy nevyskytují, přece však představují užitečný princip třídění a porozumění. Ideální typy jednání jsou řazené podle klesající míry racionality:</a:t>
            </a:r>
          </a:p>
          <a:p>
            <a:endParaRPr lang="cs-CZ" noProof="0" dirty="0"/>
          </a:p>
          <a:p>
            <a:pPr marL="171450" indent="-171450">
              <a:buFontTx/>
              <a:buChar char="-"/>
            </a:pPr>
            <a:r>
              <a:rPr lang="cs-CZ" noProof="0" dirty="0"/>
              <a:t>Účelově racionální jednání – Očekáváme určité chování předmětů a lidí vnějšího světa. Tyto očekávání jsou podmínkami nebo prostředky k dosažení racionálních cílů. Aktér si vybírá tyto podmínky a prostředky na základě vlastního úsudku, zda ho dovedou k cíli.</a:t>
            </a:r>
          </a:p>
          <a:p>
            <a:pPr marL="171450" indent="-171450">
              <a:buFontTx/>
              <a:buChar char="-"/>
            </a:pPr>
            <a:r>
              <a:rPr lang="cs-CZ" noProof="0" dirty="0"/>
              <a:t>Hodnotově racionální jednání – Vědomá víra ve vlastní hodnotu určitého chování, nezávislého na úspěchu. Smysl jednání spočívá v jednání samotném, nikoliv úspěchu, který by ležel mimo jednání.</a:t>
            </a:r>
          </a:p>
          <a:p>
            <a:pPr marL="171450" indent="-171450">
              <a:buFontTx/>
              <a:buChar char="-"/>
            </a:pPr>
            <a:r>
              <a:rPr lang="cs-CZ" noProof="0" dirty="0"/>
              <a:t>Afektivní jednání – Zažité jednání k určitým podnětům</a:t>
            </a:r>
          </a:p>
          <a:p>
            <a:pPr marL="171450" indent="-171450">
              <a:buFontTx/>
              <a:buChar char="-"/>
            </a:pPr>
            <a:r>
              <a:rPr lang="cs-CZ" noProof="0" dirty="0"/>
              <a:t>Tradiční, zvykové jednání – Založeno na emocích a citových stavech.</a:t>
            </a:r>
          </a:p>
          <a:p>
            <a:pPr marL="0" indent="0">
              <a:buFontTx/>
              <a:buNone/>
            </a:pPr>
            <a:endParaRPr lang="cs-CZ" noProof="0" dirty="0"/>
          </a:p>
          <a:p>
            <a:pPr marL="0" indent="0">
              <a:buFontTx/>
              <a:buNone/>
            </a:pPr>
            <a:r>
              <a:rPr lang="cs-CZ" noProof="0" dirty="0"/>
              <a:t>Podle Webera nejsou poslední dvě jednání smysluplným jednáním.</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20</a:t>
            </a:fld>
            <a:endParaRPr lang="en-US"/>
          </a:p>
        </p:txBody>
      </p:sp>
    </p:spTree>
    <p:extLst>
      <p:ext uri="{BB962C8B-B14F-4D97-AF65-F5344CB8AC3E}">
        <p14:creationId xmlns:p14="http://schemas.microsoft.com/office/powerpoint/2010/main" val="114850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Panství</a:t>
            </a:r>
          </a:p>
          <a:p>
            <a:pPr marL="171450" indent="-171450">
              <a:buFontTx/>
              <a:buChar char="-"/>
            </a:pPr>
            <a:r>
              <a:rPr lang="cs-CZ" dirty="0"/>
              <a:t>vztah mocenské autority a ovládaných </a:t>
            </a:r>
          </a:p>
          <a:p>
            <a:pPr marL="171450" indent="-171450">
              <a:buFontTx/>
              <a:buChar char="-"/>
            </a:pPr>
            <a:endParaRPr lang="cs-CZ" dirty="0"/>
          </a:p>
          <a:p>
            <a:pPr marL="0" indent="0">
              <a:buFontTx/>
              <a:buNone/>
            </a:pPr>
            <a:r>
              <a:rPr lang="cs-CZ" dirty="0"/>
              <a:t>Autorita</a:t>
            </a:r>
          </a:p>
          <a:p>
            <a:pPr marL="0" indent="0">
              <a:buFontTx/>
              <a:buNone/>
            </a:pPr>
            <a:r>
              <a:rPr lang="cs-CZ" dirty="0"/>
              <a:t>- Lidé uposlechnou rozkazu </a:t>
            </a:r>
          </a:p>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21</a:t>
            </a:fld>
            <a:endParaRPr lang="en-US"/>
          </a:p>
        </p:txBody>
      </p:sp>
    </p:spTree>
    <p:extLst>
      <p:ext uri="{BB962C8B-B14F-4D97-AF65-F5344CB8AC3E}">
        <p14:creationId xmlns:p14="http://schemas.microsoft.com/office/powerpoint/2010/main" val="155840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Robert King Merton (původním jménem </a:t>
            </a:r>
            <a:r>
              <a:rPr lang="cs-CZ" noProof="0" dirty="0" err="1"/>
              <a:t>Meyer</a:t>
            </a:r>
            <a:r>
              <a:rPr lang="cs-CZ" noProof="0" dirty="0"/>
              <a:t> Robert </a:t>
            </a:r>
            <a:r>
              <a:rPr lang="cs-CZ" noProof="0" dirty="0" err="1"/>
              <a:t>Schkolnick</a:t>
            </a:r>
            <a:r>
              <a:rPr lang="cs-CZ" noProof="0" dirty="0"/>
              <a:t>, syn židovských uprchlíků z Ruska 4. července 1910, Filadelfie, Pensylvánie – 23. února 2003, New York) byl americký sociolog, představitel sociologického funkcionalismu, profesor Columbia University v New Yorku. Je považovaný za jednoho z největších sociologů své doby a otce sociologie </a:t>
            </a:r>
            <a:r>
              <a:rPr lang="cs-CZ" noProof="0" dirty="0" err="1"/>
              <a:t>vědy.Zavedl</a:t>
            </a:r>
            <a:r>
              <a:rPr lang="cs-CZ" noProof="0" dirty="0"/>
              <a:t> do sociologie pojem sociologické paradigma. Za svůj život vydal více než 20 knih a napsal přes 300 článků a recenzí. V roce 1994 obdržel od prezidenta USA Billa Clintona Národní vyznamenání za vědu za “položení základů sociologie vědy a průkopnický přínos ke studiu společenského života, zejména pak sebenaplňující předpovědi a nezamýšlených důsledků společenského jednání.”</a:t>
            </a:r>
          </a:p>
          <a:p>
            <a:endParaRPr lang="cs-CZ" noProof="0" dirty="0"/>
          </a:p>
          <a:p>
            <a:r>
              <a:rPr lang="cs-CZ" noProof="0" dirty="0" err="1"/>
              <a:t>Mertonova</a:t>
            </a:r>
            <a:r>
              <a:rPr lang="cs-CZ" noProof="0" dirty="0"/>
              <a:t> varianta funkcionalismu se lišila od verzí jeho předchůdců, jako byli Bronislaw </a:t>
            </a:r>
            <a:r>
              <a:rPr lang="cs-CZ" noProof="0" dirty="0" err="1"/>
              <a:t>Malinowski</a:t>
            </a:r>
            <a:r>
              <a:rPr lang="cs-CZ" noProof="0" dirty="0"/>
              <a:t> nebo Alfred R. </a:t>
            </a:r>
            <a:r>
              <a:rPr lang="cs-CZ" noProof="0" dirty="0" err="1"/>
              <a:t>Radcliffe</a:t>
            </a:r>
            <a:r>
              <a:rPr lang="cs-CZ" noProof="0" dirty="0"/>
              <a:t>-Brown. Byla více propracovaná a dala se lépe aplikovat na moderní společnost. Zatímco původní teorie sociologického funkcionalismu počítala pouze s pozitivními funkcemi, Merton říkal, že funkce jsou nejen pozitivní, ale existují i takové, které mají negativní dopad. Ve své variantě funkcionalismu proto dělí funkce do dvou skupin, podle jejich dopadu na společnost: na pozitivní funkce a dysfunkce.</a:t>
            </a:r>
          </a:p>
          <a:p>
            <a:endParaRPr lang="cs-CZ" noProof="0" dirty="0"/>
          </a:p>
          <a:p>
            <a:r>
              <a:rPr lang="cs-CZ" noProof="0" dirty="0"/>
              <a:t>Ve svém díle navázal na </a:t>
            </a:r>
            <a:r>
              <a:rPr lang="cs-CZ" noProof="0" dirty="0" err="1"/>
              <a:t>Parsonse</a:t>
            </a:r>
            <a:r>
              <a:rPr lang="cs-CZ" noProof="0" dirty="0"/>
              <a:t> a dál rozpracoval jeho teorie. Reagoval na kritiku strukturního funkcionalismu ze strany </a:t>
            </a:r>
            <a:r>
              <a:rPr lang="cs-CZ" noProof="0" dirty="0" err="1"/>
              <a:t>konfliktualistů</a:t>
            </a:r>
            <a:r>
              <a:rPr lang="cs-CZ" noProof="0" dirty="0"/>
              <a:t>. Zavedl pojmy manifestní a latentní funkce: Manifestní funkce jsou zjevné, vychází z vědomých intencí aktérů, kteří sledují určitý cíl, zatímco latentní funkce jsou skryté a jejich význam není aktérům známý.</a:t>
            </a:r>
          </a:p>
          <a:p>
            <a:endParaRPr lang="cs-CZ" noProof="0" dirty="0"/>
          </a:p>
          <a:p>
            <a:r>
              <a:rPr lang="cs-CZ" noProof="0" dirty="0"/>
              <a:t>Základem sociologického zkoumání by měly podle </a:t>
            </a:r>
            <a:r>
              <a:rPr lang="cs-CZ" noProof="0" dirty="0" err="1"/>
              <a:t>Mertona</a:t>
            </a:r>
            <a:r>
              <a:rPr lang="cs-CZ" noProof="0" dirty="0"/>
              <a:t> být teorie středního dosahu. Reagoval tím na tehdejší rozdvojený stav sociologie. Tvorba teorií středního dosahu má být kompromisem mezi na jedné straně velkými a všeobecnými teoriemi společnosti, jako byla ta </a:t>
            </a:r>
            <a:r>
              <a:rPr lang="cs-CZ" noProof="0" dirty="0" err="1"/>
              <a:t>Parsonsova</a:t>
            </a:r>
            <a:r>
              <a:rPr lang="cs-CZ" noProof="0" dirty="0"/>
              <a:t>, které byly příliš vzdálené od empirické zkušenosti, na druhé straně suchými empirickými výzkumy, popisujícími pouze konkrétní skutečnosti bez nějaké teoretické </a:t>
            </a:r>
            <a:r>
              <a:rPr lang="cs-CZ" noProof="0" dirty="0" err="1"/>
              <a:t>zobecnitelnosti</a:t>
            </a:r>
            <a:r>
              <a:rPr lang="cs-CZ" noProof="0" dirty="0"/>
              <a:t>.</a:t>
            </a:r>
          </a:p>
          <a:p>
            <a:endParaRPr lang="cs-CZ" noProof="0" dirty="0"/>
          </a:p>
          <a:p>
            <a:r>
              <a:rPr lang="cs-CZ" noProof="0" dirty="0"/>
              <a:t>Teorie středního dosahu jsou podle </a:t>
            </a:r>
            <a:r>
              <a:rPr lang="cs-CZ" noProof="0" dirty="0" err="1"/>
              <a:t>Mertona</a:t>
            </a:r>
            <a:r>
              <a:rPr lang="cs-CZ" noProof="0" dirty="0"/>
              <a:t> výhodné, díky své empirické ověřitelnosti a dají se použít na širokou škálu jevů. Upřednostňoval je před rozsáhlými teoretickými schématy, typickými zejména pro přírodní vědy.</a:t>
            </a:r>
          </a:p>
          <a:p>
            <a:r>
              <a:rPr lang="cs-CZ" noProof="0" dirty="0"/>
              <a:t>Podle </a:t>
            </a:r>
            <a:r>
              <a:rPr lang="cs-CZ" noProof="0" dirty="0" err="1"/>
              <a:t>Mertona</a:t>
            </a:r>
            <a:r>
              <a:rPr lang="cs-CZ" noProof="0" dirty="0"/>
              <a:t> je pro sociologii klíčové zejména zkoumání latentních funkcí. Jejich odkrývání má podle něj velký přínos pro sociologii.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22</a:t>
            </a:fld>
            <a:endParaRPr lang="en-US"/>
          </a:p>
        </p:txBody>
      </p:sp>
    </p:spTree>
    <p:extLst>
      <p:ext uri="{BB962C8B-B14F-4D97-AF65-F5344CB8AC3E}">
        <p14:creationId xmlns:p14="http://schemas.microsoft.com/office/powerpoint/2010/main" val="185940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Marx umřel v roce 1883, v té době bylo </a:t>
            </a:r>
            <a:r>
              <a:rPr lang="cs-CZ" dirty="0" err="1"/>
              <a:t>Durkheimovi</a:t>
            </a:r>
            <a:r>
              <a:rPr lang="cs-CZ" dirty="0"/>
              <a:t> 23 let – pro kontext návaznosti kdo na koho hlavně reagoval a kdo se kdy mohl bránit.</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342276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Parsons</a:t>
            </a:r>
            <a:r>
              <a:rPr lang="cs-CZ" noProof="0" dirty="0"/>
              <a:t> patřil k obhájcům „velké teorie“, pokusu spojit veškeré sociální vědy </a:t>
            </a:r>
            <a:r>
              <a:rPr lang="cs-CZ" noProof="0" dirty="0" err="1"/>
              <a:t>překlenujícím</a:t>
            </a:r>
            <a:r>
              <a:rPr lang="cs-CZ" noProof="0" dirty="0"/>
              <a:t> teoretickým rámcem. Jeho rané dílo „</a:t>
            </a:r>
            <a:r>
              <a:rPr lang="cs-CZ" noProof="0" dirty="0" err="1"/>
              <a:t>The</a:t>
            </a:r>
            <a:r>
              <a:rPr lang="cs-CZ" noProof="0" dirty="0"/>
              <a:t> </a:t>
            </a:r>
            <a:r>
              <a:rPr lang="cs-CZ" noProof="0" dirty="0" err="1"/>
              <a:t>Structure</a:t>
            </a:r>
            <a:r>
              <a:rPr lang="cs-CZ" noProof="0" dirty="0"/>
              <a:t> </a:t>
            </a:r>
            <a:r>
              <a:rPr lang="cs-CZ" noProof="0" dirty="0" err="1"/>
              <a:t>of</a:t>
            </a:r>
            <a:r>
              <a:rPr lang="cs-CZ" noProof="0" dirty="0"/>
              <a:t> </a:t>
            </a:r>
            <a:r>
              <a:rPr lang="cs-CZ" noProof="0" dirty="0" err="1"/>
              <a:t>Social</a:t>
            </a:r>
            <a:r>
              <a:rPr lang="cs-CZ" noProof="0" dirty="0"/>
              <a:t> </a:t>
            </a:r>
            <a:r>
              <a:rPr lang="cs-CZ" noProof="0" dirty="0" err="1"/>
              <a:t>Action</a:t>
            </a:r>
            <a:r>
              <a:rPr lang="cs-CZ" noProof="0" dirty="0"/>
              <a:t>“ shrnuje myšlenky jeho velkých předchůdců, zejména Maxe Webera, </a:t>
            </a:r>
            <a:r>
              <a:rPr lang="cs-CZ" noProof="0" dirty="0" err="1"/>
              <a:t>Vilfreda</a:t>
            </a:r>
            <a:r>
              <a:rPr lang="cs-CZ" noProof="0" dirty="0"/>
              <a:t> </a:t>
            </a:r>
            <a:r>
              <a:rPr lang="cs-CZ" noProof="0" dirty="0" err="1"/>
              <a:t>Pareta</a:t>
            </a:r>
            <a:r>
              <a:rPr lang="cs-CZ" noProof="0" dirty="0"/>
              <a:t> a </a:t>
            </a:r>
            <a:r>
              <a:rPr lang="cs-CZ" noProof="0" dirty="0" err="1"/>
              <a:t>Émilia</a:t>
            </a:r>
            <a:r>
              <a:rPr lang="cs-CZ" noProof="0" dirty="0"/>
              <a:t> Durkheima. Pokouší se o jejich propojení v jedinou „teorii jednání“ založenou na předpokladu, že lidské jednání je dobrovolné, úmyslné (účelné) a má symbolický rozměr.</a:t>
            </a:r>
          </a:p>
          <a:p>
            <a:endParaRPr lang="cs-CZ" noProof="0" dirty="0"/>
          </a:p>
          <a:p>
            <a:r>
              <a:rPr lang="cs-CZ" noProof="0" dirty="0"/>
              <a:t>Později byl </a:t>
            </a:r>
            <a:r>
              <a:rPr lang="cs-CZ" noProof="0" dirty="0" err="1"/>
              <a:t>Parsons</a:t>
            </a:r>
            <a:r>
              <a:rPr lang="cs-CZ" noProof="0" dirty="0"/>
              <a:t> zapleten do široké škály oborů a </a:t>
            </a:r>
            <a:r>
              <a:rPr lang="cs-CZ" noProof="0" dirty="0" err="1"/>
              <a:t>suboborů</a:t>
            </a:r>
            <a:r>
              <a:rPr lang="cs-CZ" noProof="0" dirty="0"/>
              <a:t> – od sociologie v medicíně po antropologii, dynamiku malých skupin, mezirasové vztahy, ekonomii a výchovu – ke kterým i sám přispěl.</a:t>
            </a:r>
          </a:p>
          <a:p>
            <a:endParaRPr lang="cs-CZ" noProof="0" dirty="0"/>
          </a:p>
          <a:p>
            <a:r>
              <a:rPr lang="cs-CZ" noProof="0" dirty="0" err="1"/>
              <a:t>Parsonsův</a:t>
            </a:r>
            <a:r>
              <a:rPr lang="cs-CZ" noProof="0" dirty="0"/>
              <a:t> metodický postup je předem zformulován a poté „aplikován“. Odpovídá </a:t>
            </a:r>
            <a:r>
              <a:rPr lang="cs-CZ" noProof="0" dirty="0" err="1"/>
              <a:t>analyticko</a:t>
            </a:r>
            <a:r>
              <a:rPr lang="cs-CZ" noProof="0" dirty="0"/>
              <a:t> – funkcionálnímu pohledu na svět, ale rovněž </a:t>
            </a:r>
            <a:r>
              <a:rPr lang="cs-CZ" noProof="0" dirty="0" err="1"/>
              <a:t>analyticko</a:t>
            </a:r>
            <a:r>
              <a:rPr lang="cs-CZ" noProof="0" dirty="0"/>
              <a:t> – funkcionálnímu pohledu na tvorbu vědeckých poznatků. Otázkou je, jak </a:t>
            </a:r>
            <a:r>
              <a:rPr lang="cs-CZ" noProof="0" dirty="0" err="1"/>
              <a:t>Parsons</a:t>
            </a:r>
            <a:r>
              <a:rPr lang="cs-CZ" noProof="0" dirty="0"/>
              <a:t> došel k právě takovéto představě vědeckého postupu. Určitou roli zde hrála analogie s Darwinovou evoluční teorií, určitou roli vědecké „tradice“ (Weberovy ideální typy) a analytická paradigmata uplatňovaná v sociologii v důsledku všeobecné „</a:t>
            </a:r>
            <a:r>
              <a:rPr lang="cs-CZ" noProof="0" dirty="0" err="1"/>
              <a:t>exaktizace</a:t>
            </a:r>
            <a:r>
              <a:rPr lang="cs-CZ" noProof="0" dirty="0"/>
              <a:t>“ zahrnující matematizaci, strukturální a funkcionální analýzu, systémový přístup, kybernetiku apod.</a:t>
            </a:r>
          </a:p>
          <a:p>
            <a:endParaRPr lang="cs-CZ" noProof="0" dirty="0"/>
          </a:p>
          <a:p>
            <a:r>
              <a:rPr lang="cs-CZ" noProof="0" dirty="0"/>
              <a:t>Nukleární rodina </a:t>
            </a:r>
          </a:p>
          <a:p>
            <a:r>
              <a:rPr lang="cs-CZ" noProof="0" dirty="0"/>
              <a:t>Muži = instrumentální role; syn podřízený otci = vydělávání peněz a obstarání materiální potřeb</a:t>
            </a:r>
          </a:p>
          <a:p>
            <a:r>
              <a:rPr lang="cs-CZ" noProof="0" dirty="0"/>
              <a:t>Ženy = expresivní role; dcera podřízena matce = láska, soudržnost, morálka</a:t>
            </a:r>
          </a:p>
          <a:p>
            <a:endParaRPr lang="cs-CZ" noProof="0"/>
          </a:p>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24</a:t>
            </a:fld>
            <a:endParaRPr lang="en-US"/>
          </a:p>
        </p:txBody>
      </p:sp>
    </p:spTree>
    <p:extLst>
      <p:ext uri="{BB962C8B-B14F-4D97-AF65-F5344CB8AC3E}">
        <p14:creationId xmlns:p14="http://schemas.microsoft.com/office/powerpoint/2010/main" val="2590035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lphaUcParenBoth"/>
            </a:pPr>
            <a:r>
              <a:rPr lang="cs-CZ" dirty="0"/>
              <a:t>Adaptace</a:t>
            </a:r>
          </a:p>
          <a:p>
            <a:pPr marL="171450" indent="-171450">
              <a:buFontTx/>
              <a:buChar char="-"/>
            </a:pPr>
            <a:r>
              <a:rPr lang="cs-CZ" dirty="0"/>
              <a:t>Vztah systému k vnějšímu prostředí a využívání zdrojů při sledování vlastních cílů</a:t>
            </a:r>
          </a:p>
          <a:p>
            <a:pPr marL="0" indent="0">
              <a:buFontTx/>
              <a:buNone/>
            </a:pPr>
            <a:r>
              <a:rPr lang="cs-CZ" dirty="0"/>
              <a:t>(G) Dosažení cílů</a:t>
            </a:r>
          </a:p>
          <a:p>
            <a:pPr marL="171450" indent="-171450">
              <a:buFontTx/>
              <a:buChar char="-"/>
            </a:pPr>
            <a:r>
              <a:rPr lang="cs-CZ" dirty="0"/>
              <a:t>Směřování systémů ke kolektivním cílům</a:t>
            </a:r>
          </a:p>
          <a:p>
            <a:pPr marL="285750" indent="-285750">
              <a:buFontTx/>
              <a:buAutoNum type="romanUcParenBoth"/>
            </a:pPr>
            <a:r>
              <a:rPr lang="cs-CZ" dirty="0"/>
              <a:t>Integrace</a:t>
            </a:r>
          </a:p>
          <a:p>
            <a:pPr marL="171450" indent="-171450">
              <a:buFontTx/>
              <a:buChar char="-"/>
            </a:pPr>
            <a:r>
              <a:rPr lang="cs-CZ" dirty="0"/>
              <a:t>Udržování koordinovaných vztahů mezi částmi systému </a:t>
            </a:r>
          </a:p>
          <a:p>
            <a:pPr marL="0" indent="0">
              <a:buFontTx/>
              <a:buNone/>
            </a:pPr>
            <a:r>
              <a:rPr lang="cs-CZ" dirty="0"/>
              <a:t>(L) Latence</a:t>
            </a:r>
          </a:p>
          <a:p>
            <a:pPr marL="0" indent="0">
              <a:buFontTx/>
              <a:buNone/>
            </a:pPr>
            <a:r>
              <a:rPr lang="cs-CZ" dirty="0"/>
              <a:t>- Symbolický řád společnosti který se sám reprodukuje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25</a:t>
            </a:fld>
            <a:endParaRPr lang="en-US"/>
          </a:p>
        </p:txBody>
      </p:sp>
    </p:spTree>
    <p:extLst>
      <p:ext uri="{BB962C8B-B14F-4D97-AF65-F5344CB8AC3E}">
        <p14:creationId xmlns:p14="http://schemas.microsoft.com/office/powerpoint/2010/main" val="129742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Teorie </a:t>
            </a:r>
            <a:r>
              <a:rPr lang="cs-CZ" dirty="0" err="1"/>
              <a:t>konfliku</a:t>
            </a:r>
            <a:endParaRPr lang="cs-CZ" dirty="0"/>
          </a:p>
          <a:p>
            <a:pPr marL="171450" indent="-171450">
              <a:buFontTx/>
              <a:buChar char="-"/>
            </a:pPr>
            <a:r>
              <a:rPr lang="cs-CZ" dirty="0" err="1"/>
              <a:t>Parsonsova</a:t>
            </a:r>
            <a:r>
              <a:rPr lang="cs-CZ" dirty="0"/>
              <a:t> teorie je příliš jednostranná – vynechal konflikty a soustředil se pouze na souhru</a:t>
            </a:r>
          </a:p>
          <a:p>
            <a:pPr marL="171450" indent="-171450">
              <a:buFontTx/>
              <a:buChar char="-"/>
            </a:pPr>
            <a:r>
              <a:rPr lang="cs-CZ" dirty="0"/>
              <a:t>Vyzdvihuje důležitost moci a čerpá z Marxe a Webera  </a:t>
            </a:r>
          </a:p>
          <a:p>
            <a:pPr marL="171450" indent="-171450">
              <a:buFontTx/>
              <a:buChar char="-"/>
            </a:pPr>
            <a:r>
              <a:rPr lang="cs-CZ" dirty="0"/>
              <a:t>Přivedli teorii konsensu a zvýraznili konflikt uvnitř systémů </a:t>
            </a:r>
          </a:p>
          <a:p>
            <a:endParaRPr lang="cs-CZ" dirty="0"/>
          </a:p>
          <a:p>
            <a:r>
              <a:rPr lang="cs-CZ" dirty="0"/>
              <a:t>Marxistická kritika – radikální teorie</a:t>
            </a:r>
          </a:p>
          <a:p>
            <a:pPr marL="171450" indent="-171450">
              <a:buFontTx/>
              <a:buChar char="-"/>
            </a:pPr>
            <a:r>
              <a:rPr lang="cs-CZ" dirty="0"/>
              <a:t>Odpor proti systému a řádu mladých sociologů dal vzniku radikálních směrů (feminismus, práva menšin, černých)</a:t>
            </a:r>
          </a:p>
          <a:p>
            <a:pPr marL="171450" indent="-171450">
              <a:buFontTx/>
              <a:buChar char="-"/>
            </a:pPr>
            <a:r>
              <a:rPr lang="cs-CZ" dirty="0"/>
              <a:t>Zpochybňování blahobytu v kapitalismu a jeho systémech</a:t>
            </a:r>
          </a:p>
          <a:p>
            <a:pPr marL="171450" indent="-171450">
              <a:buFontTx/>
              <a:buChar char="-"/>
            </a:pPr>
            <a:r>
              <a:rPr lang="cs-CZ" dirty="0"/>
              <a:t>Problematizování velkých teorií které chtějí vysvětlit velmi homogenní společnosti (třeba nukleární rodina)</a:t>
            </a:r>
          </a:p>
          <a:p>
            <a:endParaRPr lang="cs-CZ" dirty="0"/>
          </a:p>
          <a:p>
            <a:r>
              <a:rPr lang="cs-CZ" dirty="0"/>
              <a:t>Racionální aktér </a:t>
            </a:r>
          </a:p>
          <a:p>
            <a:pPr marL="171450" indent="-171450">
              <a:buFontTx/>
              <a:buChar char="-"/>
            </a:pPr>
            <a:r>
              <a:rPr lang="cs-CZ" dirty="0"/>
              <a:t>Funkcionalizmus se nepokoušel vysvětlovat ale pouze popisovat </a:t>
            </a:r>
          </a:p>
          <a:p>
            <a:pPr marL="171450" indent="-171450">
              <a:buFontTx/>
              <a:buChar char="-"/>
            </a:pPr>
            <a:r>
              <a:rPr lang="cs-CZ" dirty="0"/>
              <a:t>Sociologie konfliktu pak má za úkol vysvětlovat stejně jako nová teorie racionální volby </a:t>
            </a:r>
          </a:p>
          <a:p>
            <a:pPr marL="171450" indent="-171450">
              <a:buFontTx/>
              <a:buChar char="-"/>
            </a:pPr>
            <a:r>
              <a:rPr lang="cs-CZ" dirty="0"/>
              <a:t>Dlouholetý boj funkcionalistů a teoretiků racionální volby </a:t>
            </a:r>
          </a:p>
          <a:p>
            <a:endParaRPr lang="cs-CZ" dirty="0"/>
          </a:p>
          <a:p>
            <a:r>
              <a:rPr lang="cs-CZ" dirty="0"/>
              <a:t>Neofunkcionalismus </a:t>
            </a:r>
          </a:p>
          <a:p>
            <a:pPr marL="171450" indent="-171450">
              <a:buFontTx/>
              <a:buChar char="-"/>
            </a:pPr>
            <a:r>
              <a:rPr lang="cs-CZ" dirty="0"/>
              <a:t>Přidání jednání do funkcionalismu</a:t>
            </a:r>
          </a:p>
          <a:p>
            <a:pPr marL="171450" indent="-171450">
              <a:buFontTx/>
              <a:buChar char="-"/>
            </a:pPr>
            <a:r>
              <a:rPr lang="cs-CZ" dirty="0"/>
              <a:t>Podle Alexandra je to Giddens a </a:t>
            </a:r>
            <a:r>
              <a:rPr lang="cs-CZ" dirty="0" err="1"/>
              <a:t>Habermas</a:t>
            </a:r>
            <a:r>
              <a:rPr lang="cs-CZ" dirty="0"/>
              <a:t>, které podrobněji probereme v dalších lekcích</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26</a:t>
            </a:fld>
            <a:endParaRPr lang="en-US"/>
          </a:p>
        </p:txBody>
      </p:sp>
    </p:spTree>
    <p:extLst>
      <p:ext uri="{BB962C8B-B14F-4D97-AF65-F5344CB8AC3E}">
        <p14:creationId xmlns:p14="http://schemas.microsoft.com/office/powerpoint/2010/main" val="81541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27</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28</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Karl Heinrich Marx, dříve uváděn také jako Karel Marx (5. května 1818 Trevír – 14. března 1883 Londýn) byl německý filosof, politický publicista, kritik klasické ekonomie, teoretik dělnického hnutí, socialismu a komunismu. Mezi jeho nejznámější díla patří Ekonomicko-filosofické rukopisy, Komunistický manifest a nedokončený Kapitál.</a:t>
            </a:r>
          </a:p>
          <a:p>
            <a:endParaRPr lang="cs-CZ" noProof="0" dirty="0"/>
          </a:p>
          <a:p>
            <a:r>
              <a:rPr lang="cs-CZ" noProof="0" dirty="0"/>
              <a:t>Společně s Friedrichem Engelsem rozpracoval vlastní materialistické pojetí dějin, založené na ekonomických zákonitostech. Ve společnosti je podle nich přítomen konflikt mezi ovládanými a vládnoucími, který bude odstraněn zrušením soukromého vlastnictví výrobních prostředků a nastolením beztřídní, komunistické společnosti.</a:t>
            </a:r>
          </a:p>
          <a:p>
            <a:endParaRPr lang="cs-CZ" noProof="0" dirty="0"/>
          </a:p>
          <a:p>
            <a:r>
              <a:rPr lang="cs-CZ" noProof="0" dirty="0"/>
              <a:t>Jeho filosofický i politický vliv byl obrovský a z jeho myšlenek vyšla celá řada směrů v levé části politického spektra, a to jak oficiální ideologie socialistických států (marxismus-leninismus), tak nejrůznější variace neortodoxního marxismu, například frankfurtská škola.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Výrobní síly</a:t>
            </a:r>
          </a:p>
          <a:p>
            <a:pPr marL="171450" indent="-171450">
              <a:buFontTx/>
              <a:buChar char="-"/>
            </a:pPr>
            <a:r>
              <a:rPr lang="cs-CZ" dirty="0"/>
              <a:t>Technologie a suroviny</a:t>
            </a:r>
          </a:p>
          <a:p>
            <a:pPr marL="171450" indent="-171450">
              <a:buFontTx/>
              <a:buChar char="-"/>
            </a:pPr>
            <a:endParaRPr lang="cs-CZ" dirty="0"/>
          </a:p>
          <a:p>
            <a:pPr marL="0" indent="0">
              <a:buFontTx/>
              <a:buNone/>
            </a:pPr>
            <a:r>
              <a:rPr lang="cs-CZ" dirty="0"/>
              <a:t>Výrobní vztahy</a:t>
            </a:r>
          </a:p>
          <a:p>
            <a:pPr marL="171450" indent="-171450">
              <a:buFontTx/>
              <a:buChar char="-"/>
            </a:pPr>
            <a:r>
              <a:rPr lang="cs-CZ" dirty="0"/>
              <a:t>Společenská organizace založená na vlastnických zákonech</a:t>
            </a:r>
          </a:p>
          <a:p>
            <a:pPr marL="171450" indent="-171450">
              <a:buFontTx/>
              <a:buChar char="-"/>
            </a:pPr>
            <a:r>
              <a:rPr lang="cs-CZ" dirty="0"/>
              <a:t>Kdo vlastní výrobní prostředky (z toho slavné „</a:t>
            </a:r>
            <a:r>
              <a:rPr lang="en-US" dirty="0"/>
              <a:t>seize the means of production</a:t>
            </a:r>
            <a:r>
              <a:rPr lang="cs-CZ" dirty="0"/>
              <a:t>,“ kde má dělnická třída povstat a získat zpátky výrobní prostředky a nastolit beztřídní společnost)</a:t>
            </a:r>
          </a:p>
          <a:p>
            <a:pPr marL="171450" indent="-171450">
              <a:buFontTx/>
              <a:buChar char="-"/>
            </a:pPr>
            <a:endParaRPr lang="cs-CZ" dirty="0"/>
          </a:p>
          <a:p>
            <a:pPr marL="0" indent="0">
              <a:buFontTx/>
              <a:buNone/>
            </a:pPr>
            <a:r>
              <a:rPr lang="cs-CZ" dirty="0"/>
              <a:t>Politické a kulturní instituce</a:t>
            </a:r>
          </a:p>
          <a:p>
            <a:pPr marL="171450" indent="-171450">
              <a:buFontTx/>
              <a:buChar char="-"/>
            </a:pPr>
            <a:r>
              <a:rPr lang="cs-CZ" dirty="0"/>
              <a:t>stát, církev, zvyky a hodnoty  </a:t>
            </a:r>
          </a:p>
          <a:p>
            <a:pPr marL="171450" indent="-171450">
              <a:buFontTx/>
              <a:buChar char="-"/>
            </a:pPr>
            <a:r>
              <a:rPr lang="cs-CZ" dirty="0"/>
              <a:t>Cílem je ospravedlnit existenci základny (proč jsou tu třídy, vrstvy atd.)</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422133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243880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373619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Zbožní fetišismus</a:t>
            </a:r>
          </a:p>
          <a:p>
            <a:pPr marL="171450" indent="-171450">
              <a:buFontTx/>
              <a:buChar char="-"/>
            </a:pPr>
            <a:r>
              <a:rPr lang="cs-CZ" noProof="0" dirty="0"/>
              <a:t>v ekonomice trhu se výrobci a spotřebitelé zboží a služeb navzájem vnímají jako peníze a zboží, které směňují, nikoliv jako lidské bytosti</a:t>
            </a:r>
          </a:p>
          <a:p>
            <a:pPr marL="0" indent="0">
              <a:buFontTx/>
              <a:buNone/>
            </a:pPr>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4090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107198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Historická ekonomie má právě ukázat na tyto skutečnosti a pomoci lidem prozřít aby viděli jak jsou ovládáni a něco s tím udělali. </a:t>
            </a:r>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98381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2,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2,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2,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2,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2,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2,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2,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2,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2,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2,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2,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November 2,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a:latin typeface="Roboto" panose="02000000000000000000" pitchFamily="2" charset="0"/>
              </a:rPr>
              <a:t>WeberStrukturální </a:t>
            </a:r>
            <a:r>
              <a:rPr lang="cs-CZ" sz="4800" dirty="0">
                <a:latin typeface="Roboto" panose="02000000000000000000" pitchFamily="2" charset="0"/>
              </a:rPr>
              <a:t>funkcionalismus a jeho kritici</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klima@fss.muni.cz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A943EA-3FC6-3BFB-E143-9A419F3513EC}"/>
              </a:ext>
            </a:extLst>
          </p:cNvPr>
          <p:cNvSpPr>
            <a:spLocks noGrp="1"/>
          </p:cNvSpPr>
          <p:nvPr>
            <p:ph type="title"/>
          </p:nvPr>
        </p:nvSpPr>
        <p:spPr>
          <a:xfrm>
            <a:off x="550863" y="1520825"/>
            <a:ext cx="4535487" cy="3779838"/>
          </a:xfrm>
        </p:spPr>
        <p:txBody>
          <a:bodyPr anchor="ctr">
            <a:normAutofit/>
          </a:bodyPr>
          <a:lstStyle/>
          <a:p>
            <a:r>
              <a:rPr lang="cs-CZ" sz="6400"/>
              <a:t>Role státu a občanské společnosti</a:t>
            </a:r>
            <a:endParaRPr lang="en-US" sz="64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FF1D4CC3-B765-B4C9-4735-92CBDD591AFD}"/>
              </a:ext>
            </a:extLst>
          </p:cNvPr>
          <p:cNvGraphicFramePr>
            <a:graphicFrameLocks noGrp="1"/>
          </p:cNvGraphicFramePr>
          <p:nvPr>
            <p:ph idx="1"/>
            <p:extLst>
              <p:ext uri="{D42A27DB-BD31-4B8C-83A1-F6EECF244321}">
                <p14:modId xmlns:p14="http://schemas.microsoft.com/office/powerpoint/2010/main" val="386808224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283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FFCACB-A882-C86D-8F5D-053E1B524BB0}"/>
              </a:ext>
            </a:extLst>
          </p:cNvPr>
          <p:cNvSpPr>
            <a:spLocks noGrp="1"/>
          </p:cNvSpPr>
          <p:nvPr>
            <p:ph type="title"/>
          </p:nvPr>
        </p:nvSpPr>
        <p:spPr>
          <a:xfrm>
            <a:off x="550863" y="549275"/>
            <a:ext cx="3565525" cy="5543549"/>
          </a:xfrm>
        </p:spPr>
        <p:txBody>
          <a:bodyPr wrap="square" anchor="ctr">
            <a:normAutofit/>
          </a:bodyPr>
          <a:lstStyle/>
          <a:p>
            <a:r>
              <a:rPr lang="cs-CZ"/>
              <a:t>Soukromé vlastnictví a revoluce</a:t>
            </a:r>
            <a:endParaRPr lang="en-US" dirty="0"/>
          </a:p>
        </p:txBody>
      </p:sp>
      <p:sp>
        <p:nvSpPr>
          <p:cNvPr id="14"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Zástupný obsah 2">
            <a:extLst>
              <a:ext uri="{FF2B5EF4-FFF2-40B4-BE49-F238E27FC236}">
                <a16:creationId xmlns:a16="http://schemas.microsoft.com/office/drawing/2014/main" id="{4D9D8109-D0BC-B82F-AFA7-565C72D79E12}"/>
              </a:ext>
            </a:extLst>
          </p:cNvPr>
          <p:cNvGraphicFramePr>
            <a:graphicFrameLocks noGrp="1"/>
          </p:cNvGraphicFramePr>
          <p:nvPr>
            <p:ph idx="1"/>
            <p:extLst>
              <p:ext uri="{D42A27DB-BD31-4B8C-83A1-F6EECF244321}">
                <p14:modId xmlns:p14="http://schemas.microsoft.com/office/powerpoint/2010/main" val="104105051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72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Émile</a:t>
            </a:r>
            <a:r>
              <a:rPr lang="cs-CZ" sz="4100" dirty="0"/>
              <a:t> Durkheim</a:t>
            </a:r>
            <a:br>
              <a:rPr lang="cs-CZ" sz="4100" dirty="0"/>
            </a:br>
            <a:r>
              <a:rPr lang="fr-FR" sz="2400" dirty="0"/>
              <a:t>David Émile Durkheim</a:t>
            </a:r>
            <a:br>
              <a:rPr lang="cs-CZ" sz="2400" dirty="0"/>
            </a:br>
            <a:r>
              <a:rPr lang="cs-CZ" sz="2400" dirty="0"/>
              <a:t>1858 - 1917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Analýza sociální změny, náboženství, anomie, a sebevražd.</a:t>
            </a:r>
          </a:p>
          <a:p>
            <a:r>
              <a:rPr lang="cs-CZ" sz="2000" dirty="0"/>
              <a:t>Pozitivistický přístup – </a:t>
            </a:r>
            <a:r>
              <a:rPr lang="cs-CZ" sz="2000"/>
              <a:t>pravidla sociologie</a:t>
            </a:r>
            <a:endParaRPr lang="cs-CZ" sz="2000" dirty="0"/>
          </a:p>
          <a:p>
            <a:r>
              <a:rPr lang="cs-CZ" sz="2000" dirty="0"/>
              <a:t>Pracoval na společenské dělbě práce </a:t>
            </a:r>
          </a:p>
          <a:p>
            <a:r>
              <a:rPr lang="cs-CZ" sz="2000" dirty="0"/>
              <a:t>Studoval elementární formy náboženství</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73" b="737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1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A4EBA-7295-316D-2CF8-3380F5A0DA74}"/>
              </a:ext>
            </a:extLst>
          </p:cNvPr>
          <p:cNvSpPr>
            <a:spLocks noGrp="1"/>
          </p:cNvSpPr>
          <p:nvPr>
            <p:ph type="title"/>
          </p:nvPr>
        </p:nvSpPr>
        <p:spPr/>
        <p:txBody>
          <a:bodyPr/>
          <a:lstStyle/>
          <a:p>
            <a:r>
              <a:rPr lang="cs-CZ" dirty="0"/>
              <a:t>Pravidla sociologické metody</a:t>
            </a:r>
            <a:endParaRPr lang="en-US" dirty="0"/>
          </a:p>
        </p:txBody>
      </p:sp>
      <p:sp>
        <p:nvSpPr>
          <p:cNvPr id="3" name="Zástupný obsah 2">
            <a:extLst>
              <a:ext uri="{FF2B5EF4-FFF2-40B4-BE49-F238E27FC236}">
                <a16:creationId xmlns:a16="http://schemas.microsoft.com/office/drawing/2014/main" id="{9FC19DA6-7882-825F-DBB5-25003B4DEAB8}"/>
              </a:ext>
            </a:extLst>
          </p:cNvPr>
          <p:cNvSpPr>
            <a:spLocks noGrp="1"/>
          </p:cNvSpPr>
          <p:nvPr>
            <p:ph idx="1"/>
          </p:nvPr>
        </p:nvSpPr>
        <p:spPr/>
        <p:txBody>
          <a:bodyPr/>
          <a:lstStyle/>
          <a:p>
            <a:r>
              <a:rPr lang="cs-CZ" dirty="0"/>
              <a:t>Sociologie má za úkol:</a:t>
            </a:r>
          </a:p>
          <a:p>
            <a:pPr lvl="1"/>
            <a:r>
              <a:rPr lang="cs-CZ" dirty="0"/>
              <a:t>Identifikovat charakteristický soubor jevů, který si zaslouží prozkoumání</a:t>
            </a:r>
          </a:p>
          <a:p>
            <a:pPr lvl="1"/>
            <a:r>
              <a:rPr lang="cs-CZ" dirty="0"/>
              <a:t>Definovat metodologii </a:t>
            </a:r>
          </a:p>
          <a:p>
            <a:r>
              <a:rPr lang="cs-CZ" dirty="0"/>
              <a:t>Sociální fakta = společenské jevy, které stoji mimo jedince a působí na něj</a:t>
            </a:r>
          </a:p>
          <a:p>
            <a:r>
              <a:rPr lang="cs-CZ" dirty="0"/>
              <a:t>Sociální fakta se skládají z myšlení a jednání a zkoumáme je jako ostatní přírodní vědy zkoumají fyzikální jevy </a:t>
            </a:r>
          </a:p>
          <a:p>
            <a:r>
              <a:rPr lang="cs-CZ" dirty="0"/>
              <a:t>Sociologie má být nestranná a má zlepšovat společnost (ne skrze revoluci)</a:t>
            </a:r>
          </a:p>
        </p:txBody>
      </p:sp>
    </p:spTree>
    <p:extLst>
      <p:ext uri="{BB962C8B-B14F-4D97-AF65-F5344CB8AC3E}">
        <p14:creationId xmlns:p14="http://schemas.microsoft.com/office/powerpoint/2010/main" val="2146168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E19497-4C64-36BD-23F2-84D7E95B26EB}"/>
              </a:ext>
            </a:extLst>
          </p:cNvPr>
          <p:cNvSpPr>
            <a:spLocks noGrp="1"/>
          </p:cNvSpPr>
          <p:nvPr>
            <p:ph type="title"/>
          </p:nvPr>
        </p:nvSpPr>
        <p:spPr>
          <a:xfrm>
            <a:off x="550863" y="549275"/>
            <a:ext cx="3565525" cy="5543549"/>
          </a:xfrm>
        </p:spPr>
        <p:txBody>
          <a:bodyPr wrap="square" anchor="ctr">
            <a:normAutofit/>
          </a:bodyPr>
          <a:lstStyle/>
          <a:p>
            <a:r>
              <a:rPr lang="cs-CZ" dirty="0"/>
              <a:t>Solidarita a dělba práce</a:t>
            </a:r>
            <a:endParaRPr lang="en-US" dirty="0"/>
          </a:p>
        </p:txBody>
      </p:sp>
      <p:sp>
        <p:nvSpPr>
          <p:cNvPr id="22"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Zástupný obsah 2">
            <a:extLst>
              <a:ext uri="{FF2B5EF4-FFF2-40B4-BE49-F238E27FC236}">
                <a16:creationId xmlns:a16="http://schemas.microsoft.com/office/drawing/2014/main" id="{E162E8D4-6158-B5E0-18A3-C54B59D22AEA}"/>
              </a:ext>
            </a:extLst>
          </p:cNvPr>
          <p:cNvGraphicFramePr>
            <a:graphicFrameLocks noGrp="1"/>
          </p:cNvGraphicFramePr>
          <p:nvPr>
            <p:ph idx="1"/>
            <p:extLst>
              <p:ext uri="{D42A27DB-BD31-4B8C-83A1-F6EECF244321}">
                <p14:modId xmlns:p14="http://schemas.microsoft.com/office/powerpoint/2010/main" val="323210118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135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54600-EB80-42E9-F5B3-6D1DFE042D7A}"/>
              </a:ext>
            </a:extLst>
          </p:cNvPr>
          <p:cNvSpPr>
            <a:spLocks noGrp="1"/>
          </p:cNvSpPr>
          <p:nvPr>
            <p:ph type="title"/>
          </p:nvPr>
        </p:nvSpPr>
        <p:spPr/>
        <p:txBody>
          <a:bodyPr/>
          <a:lstStyle/>
          <a:p>
            <a:r>
              <a:rPr lang="cs-CZ" dirty="0"/>
              <a:t>Anomie a sebevražda</a:t>
            </a:r>
            <a:endParaRPr lang="en-US" dirty="0"/>
          </a:p>
        </p:txBody>
      </p:sp>
      <p:sp>
        <p:nvSpPr>
          <p:cNvPr id="3" name="Zástupný obsah 2">
            <a:extLst>
              <a:ext uri="{FF2B5EF4-FFF2-40B4-BE49-F238E27FC236}">
                <a16:creationId xmlns:a16="http://schemas.microsoft.com/office/drawing/2014/main" id="{5128CE60-F0CB-C40D-3942-F91A8A000BA9}"/>
              </a:ext>
            </a:extLst>
          </p:cNvPr>
          <p:cNvSpPr>
            <a:spLocks noGrp="1"/>
          </p:cNvSpPr>
          <p:nvPr>
            <p:ph idx="1"/>
          </p:nvPr>
        </p:nvSpPr>
        <p:spPr/>
        <p:txBody>
          <a:bodyPr>
            <a:normAutofit fontScale="92500"/>
          </a:bodyPr>
          <a:lstStyle/>
          <a:p>
            <a:r>
              <a:rPr lang="cs-CZ" dirty="0"/>
              <a:t>Anomii je třeba vyřešit moderně – vyléčit ji skrze harmonii orgánů (lidí ve společnosti) = zvýšit spravedlnost a snížit nerovnosti </a:t>
            </a:r>
          </a:p>
          <a:p>
            <a:r>
              <a:rPr lang="cs-CZ" dirty="0"/>
              <a:t>Instituce mají řešit anomii – dělnické skupiny, výchova a vzdělání, rozvoj demokracie</a:t>
            </a:r>
          </a:p>
          <a:p>
            <a:r>
              <a:rPr lang="cs-CZ" dirty="0"/>
              <a:t>Sebevražda</a:t>
            </a:r>
          </a:p>
          <a:p>
            <a:pPr lvl="1"/>
            <a:r>
              <a:rPr lang="cs-CZ" dirty="0"/>
              <a:t>Altruistická = vazba jedince na společnost je příliš silná (kapitán jde ke dnu s lodí, </a:t>
            </a:r>
            <a:r>
              <a:rPr lang="cs-CZ" dirty="0" err="1"/>
              <a:t>Seppuku</a:t>
            </a:r>
            <a:r>
              <a:rPr lang="cs-CZ" dirty="0"/>
              <a:t> – protože se to čeká)</a:t>
            </a:r>
          </a:p>
          <a:p>
            <a:pPr lvl="1"/>
            <a:r>
              <a:rPr lang="cs-CZ" dirty="0"/>
              <a:t>Anomická = vazba jedince na společnost je malinká (sebevražda jako řešení nenajití místa ve světě – vše je jedno)</a:t>
            </a:r>
          </a:p>
          <a:p>
            <a:pPr lvl="1"/>
            <a:r>
              <a:rPr lang="cs-CZ" dirty="0"/>
              <a:t>Egoistická = malá integrace do společnosti a příliš velká individualizace (poslední řešení) </a:t>
            </a:r>
          </a:p>
          <a:p>
            <a:pPr lvl="1"/>
            <a:r>
              <a:rPr lang="cs-CZ" dirty="0"/>
              <a:t>Fatalistická = přílišná regulace okolím, normami, ideály (sebevražda jako únik před následky porušení)</a:t>
            </a:r>
          </a:p>
          <a:p>
            <a:pPr marL="0" indent="0">
              <a:buNone/>
            </a:pPr>
            <a:endParaRPr lang="en-US" dirty="0"/>
          </a:p>
        </p:txBody>
      </p:sp>
    </p:spTree>
    <p:extLst>
      <p:ext uri="{BB962C8B-B14F-4D97-AF65-F5344CB8AC3E}">
        <p14:creationId xmlns:p14="http://schemas.microsoft.com/office/powerpoint/2010/main" val="1374347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A7628E4-09F2-D185-DA4F-0E5BD3168E92}"/>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dirty="0"/>
              <a:t>Morálka a občanská společnost </a:t>
            </a:r>
            <a:endParaRPr lang="en-US"/>
          </a:p>
        </p:txBody>
      </p:sp>
      <p:sp>
        <p:nvSpPr>
          <p:cNvPr id="3" name="Zástupný obsah 2">
            <a:extLst>
              <a:ext uri="{FF2B5EF4-FFF2-40B4-BE49-F238E27FC236}">
                <a16:creationId xmlns:a16="http://schemas.microsoft.com/office/drawing/2014/main" id="{1DADCDE1-946D-30C1-6D2E-19C293AD1F62}"/>
              </a:ext>
            </a:extLst>
          </p:cNvPr>
          <p:cNvSpPr>
            <a:spLocks noGrp="1"/>
          </p:cNvSpPr>
          <p:nvPr>
            <p:ph idx="1"/>
          </p:nvPr>
        </p:nvSpPr>
        <p:spPr>
          <a:xfrm>
            <a:off x="550863" y="2677306"/>
            <a:ext cx="5437187" cy="3850816"/>
          </a:xfrm>
        </p:spPr>
        <p:txBody>
          <a:bodyPr anchor="t">
            <a:normAutofit fontScale="92500" lnSpcReduction="20000"/>
          </a:bodyPr>
          <a:lstStyle/>
          <a:p>
            <a:r>
              <a:rPr lang="cs-CZ" sz="2000" dirty="0"/>
              <a:t>Smlouvy fungují protože je tady morálka společnosti</a:t>
            </a:r>
          </a:p>
          <a:p>
            <a:r>
              <a:rPr lang="cs-CZ" sz="2000" dirty="0"/>
              <a:t>Morálka je síť vztahů a důvěry mezi jednotlivci ve společnosti která je sdílená se všemi jejími členy (těmi „normálními“, ti co ji porušují jsou „patologický případ“ a je třeba je uzdravit)</a:t>
            </a:r>
          </a:p>
          <a:p>
            <a:r>
              <a:rPr lang="cs-CZ" sz="2000" dirty="0"/>
              <a:t>Morální individualisté nepotřebují jiné systémy (náboženství) aby udrželi soudržnost společnosti </a:t>
            </a:r>
          </a:p>
          <a:p>
            <a:r>
              <a:rPr lang="cs-CZ" sz="2000" dirty="0"/>
              <a:t>Stát zajišťuje reprodukci této morálky (školy, vězení, nemocnice)</a:t>
            </a:r>
            <a:endParaRPr lang="en-US" sz="2000" dirty="0"/>
          </a:p>
        </p:txBody>
      </p:sp>
      <p:pic>
        <p:nvPicPr>
          <p:cNvPr id="7" name="Graphic 6" descr="Scales of Justice">
            <a:extLst>
              <a:ext uri="{FF2B5EF4-FFF2-40B4-BE49-F238E27FC236}">
                <a16:creationId xmlns:a16="http://schemas.microsoft.com/office/drawing/2014/main" id="{907E5B18-8C3F-435E-6683-51CEE7A3D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32119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9A7B14-DF0C-348C-2439-7DE89E679DE7}"/>
              </a:ext>
            </a:extLst>
          </p:cNvPr>
          <p:cNvSpPr>
            <a:spLocks noGrp="1"/>
          </p:cNvSpPr>
          <p:nvPr>
            <p:ph type="title"/>
          </p:nvPr>
        </p:nvSpPr>
        <p:spPr/>
        <p:txBody>
          <a:bodyPr/>
          <a:lstStyle/>
          <a:p>
            <a:r>
              <a:rPr lang="cs-CZ" dirty="0"/>
              <a:t>Durkheim k roli učitelů</a:t>
            </a:r>
            <a:endParaRPr lang="en-US" dirty="0"/>
          </a:p>
        </p:txBody>
      </p:sp>
      <p:sp>
        <p:nvSpPr>
          <p:cNvPr id="3" name="Zástupný obsah 2">
            <a:extLst>
              <a:ext uri="{FF2B5EF4-FFF2-40B4-BE49-F238E27FC236}">
                <a16:creationId xmlns:a16="http://schemas.microsoft.com/office/drawing/2014/main" id="{3F418A6A-8F81-9AB9-6DD2-6B4B3A2BD1E9}"/>
              </a:ext>
            </a:extLst>
          </p:cNvPr>
          <p:cNvSpPr>
            <a:spLocks noGrp="1"/>
          </p:cNvSpPr>
          <p:nvPr>
            <p:ph idx="1"/>
          </p:nvPr>
        </p:nvSpPr>
        <p:spPr/>
        <p:txBody>
          <a:bodyPr>
            <a:normAutofit fontScale="70000" lnSpcReduction="20000"/>
          </a:bodyPr>
          <a:lstStyle/>
          <a:p>
            <a:pPr marL="0" indent="0">
              <a:buNone/>
            </a:pPr>
            <a:r>
              <a:rPr lang="cs-CZ" dirty="0"/>
              <a:t>„Ačkoli lze říci, že je </a:t>
            </a:r>
            <a:r>
              <a:rPr lang="cs-CZ" dirty="0" err="1"/>
              <a:t>Émile</a:t>
            </a:r>
            <a:r>
              <a:rPr lang="cs-CZ" dirty="0"/>
              <a:t> Durkheim liberálnější a </a:t>
            </a:r>
            <a:r>
              <a:rPr lang="cs-CZ" dirty="0" err="1"/>
              <a:t>internacionalističtější</a:t>
            </a:r>
            <a:r>
              <a:rPr lang="cs-CZ" dirty="0"/>
              <a:t> než někteří jeho současníci, nelze ignorovat vliv </a:t>
            </a:r>
            <a:r>
              <a:rPr lang="cs-CZ" dirty="0" err="1"/>
              <a:t>Émila</a:t>
            </a:r>
            <a:r>
              <a:rPr lang="cs-CZ" dirty="0"/>
              <a:t> Durkheima na rozvoj základního vzdělání v tomto období, zejména od konce 80. let 19. století, kdy začal přednášet na univerzitě na téma „morální výchova“. “. V těchto kurzech, které navštěvovali především učitelé základních škol, </a:t>
            </a:r>
            <a:r>
              <a:rPr lang="cs-CZ" b="1" dirty="0"/>
              <a:t>Durkheim učil, že státní vzdělání od mladého věku je nanejvýš důležité, protože je to „prostředek, kterým společnost neustále obnovuje podmínky své vlastní existence“, tvrdí že nabízet „morální výchovu“ nebo vzdělávat děti o tom, co to znamená jednat morálně, znamenalo učit je „jednat ve světle kolektivního zájmu“ </a:t>
            </a:r>
            <a:r>
              <a:rPr lang="cs-CZ" dirty="0"/>
              <a:t>v domnění, že francouzská morálka se stala příliš individualistickou, což přispělo k úpadku země a neúspěchy v nedávné minulosti. Durkheim ve svých třídách obhajoval určitý druh „vyššího vlastenectví“, který upřednostňoval myšlenky spravedlnosti a solidarity. Postavení učitele veřejné školy přirovnal k postavení kněze, jakéhosi světského kněze, který sloužil jako „nástroj velké morálky“. Vysvětlil: </a:t>
            </a:r>
            <a:r>
              <a:rPr lang="cs-CZ" b="1" dirty="0"/>
              <a:t>„Stejně jako je kněz vykladačem Boha, tak je [učitel veřejné školy] vykladačem velkých morálních myšlenek své doby a země. </a:t>
            </a:r>
            <a:r>
              <a:rPr lang="cs-CZ" dirty="0" err="1"/>
              <a:t>Durkheimovy</a:t>
            </a:r>
            <a:r>
              <a:rPr lang="cs-CZ" dirty="0"/>
              <a:t> pedagogické přednášky, které se konaly v letech 1889 až 1912, byly přímým příspěvkem k jeho cíli sociální regenerace, „vyvinout národní systém sekulárního vzdělávání“, a tím také vlivné během této doby vzdělávací reformy. Ačkoli Durkheim byl jistě významný v tomto úsilí pomoci modifikovat francouzské veřejné školství, rozhodně nebyl jediným přispěvatelem a jeho názory byly v mnoha ohledech mírné ve srovnání s některými jeho konzervativnějšími a nacionalistickými kolegy a současníky.“</a:t>
            </a:r>
          </a:p>
        </p:txBody>
      </p:sp>
    </p:spTree>
    <p:extLst>
      <p:ext uri="{BB962C8B-B14F-4D97-AF65-F5344CB8AC3E}">
        <p14:creationId xmlns:p14="http://schemas.microsoft.com/office/powerpoint/2010/main" val="4092554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Max Weber</a:t>
            </a:r>
            <a:br>
              <a:rPr lang="cs-CZ" sz="4100" dirty="0"/>
            </a:br>
            <a:r>
              <a:rPr lang="fr-FR" sz="2400" dirty="0"/>
              <a:t>Maximilian Carl Emil Weber</a:t>
            </a:r>
            <a:br>
              <a:rPr lang="cs-CZ" sz="2400" dirty="0"/>
            </a:br>
            <a:r>
              <a:rPr lang="cs-CZ" sz="2400" dirty="0"/>
              <a:t>1864 - 1920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lnSpcReduction="20000"/>
          </a:bodyPr>
          <a:lstStyle/>
          <a:p>
            <a:r>
              <a:rPr lang="cs-CZ" sz="2000" dirty="0"/>
              <a:t>Studoval vývoj moderního kapitalizmu a snažil se také porozumět změně co se odehrávala ve světě </a:t>
            </a:r>
          </a:p>
          <a:p>
            <a:r>
              <a:rPr lang="cs-CZ" sz="2000" dirty="0"/>
              <a:t>K Marxovi se stavěl kriticky – odmítal materializmus</a:t>
            </a:r>
          </a:p>
          <a:p>
            <a:r>
              <a:rPr lang="cs-CZ" sz="2000" dirty="0"/>
              <a:t>Studoval hlavně náboženství a jeho vliv na kapitalizmus – rozvoj vědy a byrokracie = racionalizace = nejefektivnější organizace společnosti </a:t>
            </a:r>
          </a:p>
          <a:p>
            <a:r>
              <a:rPr lang="cs-CZ" sz="2000" dirty="0"/>
              <a:t>Přišel s interpretativní (vysvětlující) sociologií</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52" b="7652"/>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87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69B80B-7DB5-997E-CD69-606D0DA64940}"/>
              </a:ext>
            </a:extLst>
          </p:cNvPr>
          <p:cNvSpPr>
            <a:spLocks noGrp="1"/>
          </p:cNvSpPr>
          <p:nvPr>
            <p:ph type="title"/>
          </p:nvPr>
        </p:nvSpPr>
        <p:spPr/>
        <p:txBody>
          <a:bodyPr/>
          <a:lstStyle/>
          <a:p>
            <a:r>
              <a:rPr lang="cs-CZ" dirty="0" err="1"/>
              <a:t>Verstehen</a:t>
            </a:r>
            <a:r>
              <a:rPr lang="cs-CZ" dirty="0"/>
              <a:t> </a:t>
            </a:r>
            <a:endParaRPr lang="en-US" dirty="0"/>
          </a:p>
        </p:txBody>
      </p:sp>
      <p:sp>
        <p:nvSpPr>
          <p:cNvPr id="3" name="Zástupný obsah 2">
            <a:extLst>
              <a:ext uri="{FF2B5EF4-FFF2-40B4-BE49-F238E27FC236}">
                <a16:creationId xmlns:a16="http://schemas.microsoft.com/office/drawing/2014/main" id="{909050E5-5D84-5D6E-6695-2A8F8BBF530A}"/>
              </a:ext>
            </a:extLst>
          </p:cNvPr>
          <p:cNvSpPr>
            <a:spLocks noGrp="1"/>
          </p:cNvSpPr>
          <p:nvPr>
            <p:ph idx="1"/>
          </p:nvPr>
        </p:nvSpPr>
        <p:spPr/>
        <p:txBody>
          <a:bodyPr/>
          <a:lstStyle/>
          <a:p>
            <a:r>
              <a:rPr lang="cs-CZ" dirty="0"/>
              <a:t>Cílem sociologie je porozumět a pochopit duševní pochody jedinců které je vedli k činům bez toho aby hodnoty badatele jakkoliv vstoupili do procesu</a:t>
            </a:r>
          </a:p>
          <a:p>
            <a:r>
              <a:rPr lang="cs-CZ" dirty="0"/>
              <a:t>Metodologický individualismus = popis stavu mysli jednotlivců které vedou k nějakému společenskému uspořádání nebo jevu</a:t>
            </a:r>
          </a:p>
          <a:p>
            <a:r>
              <a:rPr lang="cs-CZ" dirty="0"/>
              <a:t>Důležité je pak tyto jevy nejen popsat ale také pokusit se jej vysvětlit </a:t>
            </a:r>
          </a:p>
          <a:p>
            <a:r>
              <a:rPr lang="cs-CZ" dirty="0"/>
              <a:t>Sociologie tedy dělá </a:t>
            </a:r>
            <a:r>
              <a:rPr lang="cs-CZ" b="1" dirty="0"/>
              <a:t>interpretativní porozumění</a:t>
            </a:r>
            <a:r>
              <a:rPr lang="cs-CZ" dirty="0"/>
              <a:t> lidského jednání aby mohla dojít ke </a:t>
            </a:r>
            <a:r>
              <a:rPr lang="cs-CZ" b="1" dirty="0"/>
              <a:t>kauzálnímu vysvětlení</a:t>
            </a:r>
          </a:p>
          <a:p>
            <a:pPr marL="0" indent="0">
              <a:buNone/>
            </a:pPr>
            <a:endParaRPr lang="en-US" b="1" dirty="0"/>
          </a:p>
        </p:txBody>
      </p:sp>
    </p:spTree>
    <p:extLst>
      <p:ext uri="{BB962C8B-B14F-4D97-AF65-F5344CB8AC3E}">
        <p14:creationId xmlns:p14="http://schemas.microsoft.com/office/powerpoint/2010/main" val="420081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2680567084"/>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DDBE7B-D89C-FD2F-3C36-AB02E878368E}"/>
              </a:ext>
            </a:extLst>
          </p:cNvPr>
          <p:cNvSpPr>
            <a:spLocks noGrp="1"/>
          </p:cNvSpPr>
          <p:nvPr>
            <p:ph type="title"/>
          </p:nvPr>
        </p:nvSpPr>
        <p:spPr>
          <a:xfrm>
            <a:off x="550863" y="549275"/>
            <a:ext cx="5437185" cy="1997855"/>
          </a:xfrm>
        </p:spPr>
        <p:txBody>
          <a:bodyPr wrap="square" anchor="b">
            <a:normAutofit/>
          </a:bodyPr>
          <a:lstStyle/>
          <a:p>
            <a:r>
              <a:rPr lang="cs-CZ" dirty="0"/>
              <a:t>Ideální typ</a:t>
            </a:r>
            <a:endParaRPr lang="en-US" dirty="0"/>
          </a:p>
        </p:txBody>
      </p:sp>
      <p:sp>
        <p:nvSpPr>
          <p:cNvPr id="13" name="Zástupný obsah 2">
            <a:extLst>
              <a:ext uri="{FF2B5EF4-FFF2-40B4-BE49-F238E27FC236}">
                <a16:creationId xmlns:a16="http://schemas.microsoft.com/office/drawing/2014/main" id="{C1DF5460-6AEF-B1B2-76A7-64F5F3A43E10}"/>
              </a:ext>
            </a:extLst>
          </p:cNvPr>
          <p:cNvSpPr>
            <a:spLocks noGrp="1"/>
          </p:cNvSpPr>
          <p:nvPr>
            <p:ph idx="1"/>
          </p:nvPr>
        </p:nvSpPr>
        <p:spPr>
          <a:xfrm>
            <a:off x="550863" y="2677306"/>
            <a:ext cx="5437187" cy="3415519"/>
          </a:xfrm>
        </p:spPr>
        <p:txBody>
          <a:bodyPr anchor="t">
            <a:normAutofit/>
          </a:bodyPr>
          <a:lstStyle/>
          <a:p>
            <a:r>
              <a:rPr lang="cs-CZ" sz="2000" dirty="0"/>
              <a:t>Způsob typologie v sociologii</a:t>
            </a:r>
          </a:p>
          <a:p>
            <a:r>
              <a:rPr lang="cs-CZ" sz="2000" dirty="0"/>
              <a:t>Ideální typ je intelektuální konstrukt pro poměřování reality</a:t>
            </a:r>
          </a:p>
          <a:p>
            <a:r>
              <a:rPr lang="cs-CZ" sz="2000" dirty="0"/>
              <a:t>Cílem je umožnit srovnávání a odlišování velmi komplikovaných struktur a jednání</a:t>
            </a:r>
          </a:p>
          <a:p>
            <a:pPr marL="0" indent="0">
              <a:buNone/>
            </a:pPr>
            <a:endParaRPr lang="en-US" sz="2000" dirty="0"/>
          </a:p>
        </p:txBody>
      </p:sp>
      <p:pic>
        <p:nvPicPr>
          <p:cNvPr id="7" name="Graphic 6" descr="Robot (obrys)">
            <a:extLst>
              <a:ext uri="{FF2B5EF4-FFF2-40B4-BE49-F238E27FC236}">
                <a16:creationId xmlns:a16="http://schemas.microsoft.com/office/drawing/2014/main" id="{ED68B143-5CD9-82D1-C24C-5204561A2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696523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E44521C-A7B9-6E68-8C52-0B861A47D607}"/>
              </a:ext>
            </a:extLst>
          </p:cNvPr>
          <p:cNvSpPr>
            <a:spLocks noGrp="1"/>
          </p:cNvSpPr>
          <p:nvPr>
            <p:ph type="title"/>
          </p:nvPr>
        </p:nvSpPr>
        <p:spPr>
          <a:xfrm>
            <a:off x="550863" y="549275"/>
            <a:ext cx="5437185" cy="1997855"/>
          </a:xfrm>
        </p:spPr>
        <p:txBody>
          <a:bodyPr wrap="square" anchor="b">
            <a:normAutofit/>
          </a:bodyPr>
          <a:lstStyle/>
          <a:p>
            <a:r>
              <a:rPr lang="cs-CZ" dirty="0"/>
              <a:t>Panství a autorita</a:t>
            </a:r>
            <a:endParaRPr lang="en-US" dirty="0"/>
          </a:p>
        </p:txBody>
      </p:sp>
      <p:sp>
        <p:nvSpPr>
          <p:cNvPr id="3" name="Zástupný obsah 2">
            <a:extLst>
              <a:ext uri="{FF2B5EF4-FFF2-40B4-BE49-F238E27FC236}">
                <a16:creationId xmlns:a16="http://schemas.microsoft.com/office/drawing/2014/main" id="{34DE9E3C-6C98-FCDA-9BC9-8D0799EA9ACE}"/>
              </a:ext>
            </a:extLst>
          </p:cNvPr>
          <p:cNvSpPr>
            <a:spLocks noGrp="1"/>
          </p:cNvSpPr>
          <p:nvPr>
            <p:ph idx="1"/>
          </p:nvPr>
        </p:nvSpPr>
        <p:spPr>
          <a:xfrm>
            <a:off x="550863" y="2677306"/>
            <a:ext cx="5930960" cy="3769793"/>
          </a:xfrm>
        </p:spPr>
        <p:txBody>
          <a:bodyPr anchor="t">
            <a:normAutofit fontScale="92500" lnSpcReduction="20000"/>
          </a:bodyPr>
          <a:lstStyle/>
          <a:p>
            <a:pPr>
              <a:lnSpc>
                <a:spcPct val="100000"/>
              </a:lnSpc>
            </a:pPr>
            <a:r>
              <a:rPr lang="cs-CZ" sz="1800" dirty="0"/>
              <a:t>Legální panství = panovník volen, zákony a normy platí pro všechny občany</a:t>
            </a:r>
          </a:p>
          <a:p>
            <a:pPr>
              <a:lnSpc>
                <a:spcPct val="100000"/>
              </a:lnSpc>
            </a:pPr>
            <a:r>
              <a:rPr lang="cs-CZ" sz="1800" dirty="0"/>
              <a:t>Tradiční panství = osobní autorita zajišťuje loajalitu</a:t>
            </a:r>
          </a:p>
          <a:p>
            <a:pPr lvl="1">
              <a:lnSpc>
                <a:spcPct val="100000"/>
              </a:lnSpc>
            </a:pPr>
            <a:r>
              <a:rPr lang="cs-CZ" sz="1800" dirty="0"/>
              <a:t>Patriarchalismus = autorita vychází z tradice mužské nadřazenosti</a:t>
            </a:r>
          </a:p>
          <a:p>
            <a:pPr lvl="1">
              <a:lnSpc>
                <a:spcPct val="100000"/>
              </a:lnSpc>
            </a:pPr>
            <a:r>
              <a:rPr lang="cs-CZ" sz="1800" dirty="0" err="1"/>
              <a:t>Patrimonialismus</a:t>
            </a:r>
            <a:r>
              <a:rPr lang="cs-CZ" sz="1800" dirty="0"/>
              <a:t> = vládce není totalitní, ale rozdává moc do správy loajálním lidem, decentralizovaný stát</a:t>
            </a:r>
          </a:p>
          <a:p>
            <a:pPr>
              <a:lnSpc>
                <a:spcPct val="100000"/>
              </a:lnSpc>
            </a:pPr>
            <a:r>
              <a:rPr lang="cs-CZ" sz="1800" dirty="0"/>
              <a:t>Charismatické panství = specifické vlastnosti panovníka </a:t>
            </a:r>
          </a:p>
          <a:p>
            <a:pPr lvl="1">
              <a:lnSpc>
                <a:spcPct val="100000"/>
              </a:lnSpc>
            </a:pPr>
            <a:r>
              <a:rPr lang="cs-CZ" sz="1800" dirty="0"/>
              <a:t>Charisma krve = vlastnosti se dědí  (potomci panovníků) </a:t>
            </a:r>
          </a:p>
          <a:p>
            <a:pPr lvl="1">
              <a:lnSpc>
                <a:spcPct val="100000"/>
              </a:lnSpc>
            </a:pPr>
            <a:r>
              <a:rPr lang="cs-CZ" sz="1800" dirty="0"/>
              <a:t>Charisma úřadu = vlastnosti se předávají skrze instituce  (kněz, učitel, úředník)</a:t>
            </a:r>
            <a:endParaRPr lang="en-US" sz="1800" dirty="0"/>
          </a:p>
        </p:txBody>
      </p:sp>
      <p:pic>
        <p:nvPicPr>
          <p:cNvPr id="7" name="Graphic 6" descr="Banka">
            <a:extLst>
              <a:ext uri="{FF2B5EF4-FFF2-40B4-BE49-F238E27FC236}">
                <a16:creationId xmlns:a16="http://schemas.microsoft.com/office/drawing/2014/main" id="{A4A88CD7-5840-570B-7D0D-1826455A3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440068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Robert King Merton</a:t>
            </a:r>
            <a:br>
              <a:rPr lang="cs-CZ" sz="4100" dirty="0"/>
            </a:br>
            <a:r>
              <a:rPr lang="fr-FR" sz="2400" dirty="0"/>
              <a:t>Meyer Robert </a:t>
            </a:r>
            <a:r>
              <a:rPr lang="fr-FR" sz="2400" dirty="0" err="1"/>
              <a:t>Schkolnick</a:t>
            </a:r>
            <a:br>
              <a:rPr lang="cs-CZ" sz="2400" dirty="0"/>
            </a:br>
            <a:r>
              <a:rPr lang="cs-CZ" sz="2400" dirty="0"/>
              <a:t>1910 - 2003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Představitel funkcionalismu</a:t>
            </a:r>
          </a:p>
          <a:p>
            <a:r>
              <a:rPr lang="cs-CZ" sz="2000" dirty="0"/>
              <a:t>Přišel s manifestní a latentní funkcí </a:t>
            </a:r>
          </a:p>
          <a:p>
            <a:r>
              <a:rPr lang="cs-CZ" sz="2000" dirty="0"/>
              <a:t>Často upozaďován za </a:t>
            </a:r>
            <a:r>
              <a:rPr lang="cs-CZ" sz="2000" dirty="0" err="1"/>
              <a:t>Talcottem</a:t>
            </a:r>
            <a:r>
              <a:rPr lang="cs-CZ" sz="2000" dirty="0"/>
              <a:t> </a:t>
            </a:r>
            <a:r>
              <a:rPr lang="cs-CZ" sz="2000" dirty="0" err="1"/>
              <a:t>Parsonsem</a:t>
            </a:r>
            <a:endParaRPr lang="cs-CZ" sz="2000" dirty="0"/>
          </a:p>
          <a:p>
            <a:r>
              <a:rPr lang="cs-CZ" sz="2000" dirty="0"/>
              <a:t>Definoval teorie středního dosahu</a:t>
            </a:r>
          </a:p>
          <a:p>
            <a:r>
              <a:rPr lang="cs-CZ" sz="2000" dirty="0"/>
              <a:t>Rozpracoval anomii a studoval problémy byrokracie </a:t>
            </a:r>
          </a:p>
          <a:p>
            <a:r>
              <a:rPr lang="cs-CZ" sz="2000" dirty="0"/>
              <a:t>Vyvinul koncepty nezamýšlených důsledků, referenční skupiny, vzor a sebenaplňujícího proroctví</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78" r="12278"/>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71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BBCDF22-23BD-2686-875C-32BCED51B021}"/>
              </a:ext>
            </a:extLst>
          </p:cNvPr>
          <p:cNvSpPr>
            <a:spLocks noGrp="1"/>
          </p:cNvSpPr>
          <p:nvPr>
            <p:ph type="title"/>
          </p:nvPr>
        </p:nvSpPr>
        <p:spPr>
          <a:xfrm>
            <a:off x="550863" y="549275"/>
            <a:ext cx="5437185" cy="1997855"/>
          </a:xfrm>
        </p:spPr>
        <p:txBody>
          <a:bodyPr wrap="square" anchor="b">
            <a:normAutofit/>
          </a:bodyPr>
          <a:lstStyle/>
          <a:p>
            <a:r>
              <a:rPr lang="cs-CZ" dirty="0"/>
              <a:t>Manifestní a latentní funkce</a:t>
            </a:r>
            <a:endParaRPr lang="en-US" dirty="0"/>
          </a:p>
        </p:txBody>
      </p:sp>
      <p:sp>
        <p:nvSpPr>
          <p:cNvPr id="3" name="Zástupný obsah 2">
            <a:extLst>
              <a:ext uri="{FF2B5EF4-FFF2-40B4-BE49-F238E27FC236}">
                <a16:creationId xmlns:a16="http://schemas.microsoft.com/office/drawing/2014/main" id="{F1911EB4-1A32-6D8F-1BC2-762836AFC94B}"/>
              </a:ext>
            </a:extLst>
          </p:cNvPr>
          <p:cNvSpPr>
            <a:spLocks noGrp="1"/>
          </p:cNvSpPr>
          <p:nvPr>
            <p:ph idx="1"/>
          </p:nvPr>
        </p:nvSpPr>
        <p:spPr>
          <a:xfrm>
            <a:off x="550863" y="2677306"/>
            <a:ext cx="5437187" cy="3415519"/>
          </a:xfrm>
        </p:spPr>
        <p:txBody>
          <a:bodyPr anchor="t">
            <a:normAutofit/>
          </a:bodyPr>
          <a:lstStyle/>
          <a:p>
            <a:r>
              <a:rPr lang="cs-CZ" sz="2000" dirty="0"/>
              <a:t>Manifestní funkce = vědomé záměry aktérů </a:t>
            </a:r>
          </a:p>
          <a:p>
            <a:r>
              <a:rPr lang="cs-CZ" sz="2000" dirty="0"/>
              <a:t>Latentní funkce = objektivní důsledky jednání aktérů</a:t>
            </a:r>
          </a:p>
          <a:p>
            <a:r>
              <a:rPr lang="cs-CZ" sz="2000" dirty="0"/>
              <a:t>Tyto funkce je třeba odlišit aby funkcionalismus mohl vysvětlit lidské jednání a kritizoval tím antropologické přístupy zkoumání společnosti  </a:t>
            </a:r>
            <a:endParaRPr lang="en-US" sz="2000" dirty="0"/>
          </a:p>
        </p:txBody>
      </p:sp>
      <p:pic>
        <p:nvPicPr>
          <p:cNvPr id="7" name="Graphic 6" descr="Head with Gears">
            <a:extLst>
              <a:ext uri="{FF2B5EF4-FFF2-40B4-BE49-F238E27FC236}">
                <a16:creationId xmlns:a16="http://schemas.microsoft.com/office/drawing/2014/main" id="{BF620005-BA1A-1B2A-ECD4-1741FBEA6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208676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Talcott</a:t>
            </a:r>
            <a:r>
              <a:rPr lang="cs-CZ" sz="4100" dirty="0"/>
              <a:t> </a:t>
            </a:r>
            <a:r>
              <a:rPr lang="cs-CZ" sz="4100" dirty="0" err="1"/>
              <a:t>Parsons</a:t>
            </a:r>
            <a:br>
              <a:rPr lang="cs-CZ" sz="4100" dirty="0"/>
            </a:br>
            <a:r>
              <a:rPr lang="cs-CZ" sz="2400" dirty="0"/>
              <a:t>Funkcionalista</a:t>
            </a:r>
            <a:br>
              <a:rPr lang="cs-CZ" sz="2400" dirty="0"/>
            </a:br>
            <a:r>
              <a:rPr lang="cs-CZ" sz="2400" dirty="0"/>
              <a:t>1902 - 1979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Představitel (strukturálního) funkcionalismu</a:t>
            </a:r>
          </a:p>
          <a:p>
            <a:r>
              <a:rPr lang="cs-CZ" sz="2000" dirty="0"/>
              <a:t>Přispěl k velké teorii jednání</a:t>
            </a:r>
          </a:p>
          <a:p>
            <a:r>
              <a:rPr lang="cs-CZ" sz="2000" dirty="0"/>
              <a:t>Zkoumal sociální systémy, řád, moc, hodnoty a normy</a:t>
            </a:r>
          </a:p>
          <a:p>
            <a:r>
              <a:rPr lang="cs-CZ" sz="2000" dirty="0"/>
              <a:t>Přišel s konceptem vysvětlení nukleární rodiny – socializace dětí </a:t>
            </a:r>
          </a:p>
          <a:p>
            <a:r>
              <a:rPr lang="cs-CZ" sz="2000"/>
              <a:t>Vytvořil koncept </a:t>
            </a:r>
            <a:r>
              <a:rPr lang="cs-CZ" sz="2000" dirty="0"/>
              <a:t>AGIL</a:t>
            </a:r>
          </a:p>
          <a:p>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64" b="11164"/>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44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7" name="Freeform: Shape 26">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4E9677F3-B536-0E91-8E90-E80770B1C7CE}"/>
              </a:ext>
            </a:extLst>
          </p:cNvPr>
          <p:cNvSpPr>
            <a:spLocks noGrp="1"/>
          </p:cNvSpPr>
          <p:nvPr>
            <p:ph type="title"/>
          </p:nvPr>
        </p:nvSpPr>
        <p:spPr>
          <a:xfrm>
            <a:off x="550864" y="2066033"/>
            <a:ext cx="3565524" cy="3034657"/>
          </a:xfrm>
        </p:spPr>
        <p:txBody>
          <a:bodyPr vert="horz" wrap="square" lIns="0" tIns="0" rIns="0" bIns="0" rtlCol="0" anchor="b" anchorCtr="0">
            <a:normAutofit/>
          </a:bodyPr>
          <a:lstStyle/>
          <a:p>
            <a:r>
              <a:rPr lang="cs-CZ" dirty="0"/>
              <a:t>Teorie jednání</a:t>
            </a:r>
            <a:br>
              <a:rPr lang="cs-CZ" dirty="0"/>
            </a:br>
            <a:br>
              <a:rPr lang="cs-CZ" dirty="0"/>
            </a:br>
            <a:r>
              <a:rPr lang="cs-CZ" dirty="0"/>
              <a:t>AGIL</a:t>
            </a:r>
          </a:p>
        </p:txBody>
      </p:sp>
      <p:grpSp>
        <p:nvGrpSpPr>
          <p:cNvPr id="30" name="Group 29">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1"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Zástupný obsah 4">
            <a:extLst>
              <a:ext uri="{FF2B5EF4-FFF2-40B4-BE49-F238E27FC236}">
                <a16:creationId xmlns:a16="http://schemas.microsoft.com/office/drawing/2014/main" id="{3FAA82A3-A903-12EE-D8B0-674FA4FDA294}"/>
              </a:ext>
            </a:extLst>
          </p:cNvPr>
          <p:cNvPicPr>
            <a:picLocks noGrp="1" noChangeAspect="1"/>
          </p:cNvPicPr>
          <p:nvPr>
            <p:ph idx="1"/>
          </p:nvPr>
        </p:nvPicPr>
        <p:blipFill>
          <a:blip r:embed="rId3"/>
          <a:stretch>
            <a:fillRect/>
          </a:stretch>
        </p:blipFill>
        <p:spPr>
          <a:xfrm>
            <a:off x="4295776" y="730373"/>
            <a:ext cx="7345363" cy="5398841"/>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78460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13166A-4BA2-8F7A-BF2C-FBDC4025E4FA}"/>
              </a:ext>
            </a:extLst>
          </p:cNvPr>
          <p:cNvSpPr>
            <a:spLocks noGrp="1"/>
          </p:cNvSpPr>
          <p:nvPr>
            <p:ph type="title"/>
          </p:nvPr>
        </p:nvSpPr>
        <p:spPr>
          <a:xfrm>
            <a:off x="550863" y="1520825"/>
            <a:ext cx="4535487" cy="3779838"/>
          </a:xfrm>
        </p:spPr>
        <p:txBody>
          <a:bodyPr anchor="ctr">
            <a:normAutofit/>
          </a:bodyPr>
          <a:lstStyle/>
          <a:p>
            <a:r>
              <a:rPr lang="cs-CZ" sz="5000"/>
              <a:t>Kritika funkcionalismu </a:t>
            </a:r>
            <a:endParaRPr lang="en-US" sz="5000"/>
          </a:p>
        </p:txBody>
      </p:sp>
      <p:grpSp>
        <p:nvGrpSpPr>
          <p:cNvPr id="12" name="Group 11">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3" name="Freeform: Shape 12">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6" name="Oval 15">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Shape 17">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Shape 19">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Oval 21">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D889C489-161D-A7DC-3040-439D9333B91D}"/>
              </a:ext>
            </a:extLst>
          </p:cNvPr>
          <p:cNvGraphicFramePr>
            <a:graphicFrameLocks noGrp="1"/>
          </p:cNvGraphicFramePr>
          <p:nvPr>
            <p:ph idx="1"/>
            <p:extLst>
              <p:ext uri="{D42A27DB-BD31-4B8C-83A1-F6EECF244321}">
                <p14:modId xmlns:p14="http://schemas.microsoft.com/office/powerpoint/2010/main" val="629281098"/>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53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303357988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Interpretativismus a interakcionismus</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680E23-017A-028B-80E9-71FCE98CCACF}"/>
              </a:ext>
            </a:extLst>
          </p:cNvPr>
          <p:cNvSpPr>
            <a:spLocks noGrp="1"/>
          </p:cNvSpPr>
          <p:nvPr>
            <p:ph type="title"/>
          </p:nvPr>
        </p:nvSpPr>
        <p:spPr>
          <a:xfrm>
            <a:off x="550863" y="1520825"/>
            <a:ext cx="4535487" cy="3779838"/>
          </a:xfrm>
        </p:spPr>
        <p:txBody>
          <a:bodyPr anchor="ctr">
            <a:normAutofit/>
          </a:bodyPr>
          <a:lstStyle/>
          <a:p>
            <a:r>
              <a:rPr lang="cs-CZ" sz="6400"/>
              <a:t>Marx vs. Durkheim</a:t>
            </a:r>
            <a:endParaRPr lang="en-US" sz="64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E815C6A2-7E55-2925-C427-0D16EDB65DF4}"/>
              </a:ext>
            </a:extLst>
          </p:cNvPr>
          <p:cNvGraphicFramePr>
            <a:graphicFrameLocks noGrp="1"/>
          </p:cNvGraphicFramePr>
          <p:nvPr>
            <p:ph idx="1"/>
            <p:extLst>
              <p:ext uri="{D42A27DB-BD31-4B8C-83A1-F6EECF244321}">
                <p14:modId xmlns:p14="http://schemas.microsoft.com/office/powerpoint/2010/main" val="368770389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986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Karl Marx</a:t>
            </a:r>
            <a:br>
              <a:rPr lang="cs-CZ" sz="4100" dirty="0"/>
            </a:br>
            <a:r>
              <a:rPr lang="cs-CZ" sz="2400" dirty="0"/>
              <a:t>historický materializmus</a:t>
            </a:r>
            <a:br>
              <a:rPr lang="cs-CZ" sz="2400" dirty="0"/>
            </a:br>
            <a:r>
              <a:rPr lang="cs-CZ" sz="2400" dirty="0"/>
              <a:t>1818 - 1883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Analýza třídního konfliktu jako hnací síly historického vývoje – ideální společnost nemá třídy a výrobní prostředky jsou rozdělené mezi lid což nastoluje větší (ne úplnou) rovnost</a:t>
            </a:r>
            <a:endParaRPr lang="en-US" sz="2000" dirty="0"/>
          </a:p>
          <a:p>
            <a:r>
              <a:rPr lang="cs-CZ" sz="2000" dirty="0"/>
              <a:t>Společně s Engelsem vypracovali materialistické pojetí dějin jako reakci na </a:t>
            </a:r>
            <a:r>
              <a:rPr lang="cs-CZ" sz="2000" dirty="0" err="1"/>
              <a:t>Hegela</a:t>
            </a:r>
            <a:r>
              <a:rPr lang="cs-CZ" sz="2000" dirty="0"/>
              <a:t>; také vypracovali komunistický manifest </a:t>
            </a:r>
          </a:p>
          <a:p>
            <a:r>
              <a:rPr lang="cs-CZ" sz="2000" dirty="0"/>
              <a:t>Byl velmi politicky aktivní – komunistická liga (Anglie)</a:t>
            </a:r>
          </a:p>
          <a:p>
            <a:r>
              <a:rPr lang="cs-CZ" sz="2000" dirty="0"/>
              <a:t>Jeho hlavní teorie vyšli v „</a:t>
            </a:r>
            <a:r>
              <a:rPr lang="cs-CZ" sz="2000" dirty="0" err="1"/>
              <a:t>Das</a:t>
            </a:r>
            <a:r>
              <a:rPr lang="cs-CZ" sz="2000" dirty="0"/>
              <a:t> </a:t>
            </a:r>
            <a:r>
              <a:rPr lang="cs-CZ" sz="2000" dirty="0" err="1"/>
              <a:t>Kapital</a:t>
            </a:r>
            <a:r>
              <a:rPr lang="cs-CZ" sz="2000" dirty="0"/>
              <a:t>“ (3. svazky, třetí editoval už jen Engels)</a:t>
            </a:r>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34" r="6834"/>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FEA00EE-8F34-E2E1-EDB2-6EA27290B90F}"/>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dirty="0"/>
              <a:t>Politická ekonomie a kritika kapitalismu</a:t>
            </a:r>
            <a:endParaRPr lang="en-US"/>
          </a:p>
        </p:txBody>
      </p:sp>
      <p:sp>
        <p:nvSpPr>
          <p:cNvPr id="3" name="Zástupný obsah 2">
            <a:extLst>
              <a:ext uri="{FF2B5EF4-FFF2-40B4-BE49-F238E27FC236}">
                <a16:creationId xmlns:a16="http://schemas.microsoft.com/office/drawing/2014/main" id="{60F09326-B778-0DB4-C75D-ACE3F8356BA6}"/>
              </a:ext>
            </a:extLst>
          </p:cNvPr>
          <p:cNvSpPr>
            <a:spLocks noGrp="1"/>
          </p:cNvSpPr>
          <p:nvPr>
            <p:ph idx="1"/>
          </p:nvPr>
        </p:nvSpPr>
        <p:spPr>
          <a:xfrm>
            <a:off x="550863" y="2677306"/>
            <a:ext cx="6023557" cy="3966562"/>
          </a:xfrm>
        </p:spPr>
        <p:txBody>
          <a:bodyPr anchor="t">
            <a:normAutofit/>
          </a:bodyPr>
          <a:lstStyle/>
          <a:p>
            <a:pPr>
              <a:lnSpc>
                <a:spcPct val="100000"/>
              </a:lnSpc>
            </a:pPr>
            <a:r>
              <a:rPr lang="cs-CZ" sz="1600" dirty="0"/>
              <a:t>Marx odmítal individualismus jako výklad změn společnosti </a:t>
            </a:r>
          </a:p>
          <a:p>
            <a:pPr>
              <a:lnSpc>
                <a:spcPct val="100000"/>
              </a:lnSpc>
            </a:pPr>
            <a:r>
              <a:rPr lang="cs-CZ" sz="1600" dirty="0"/>
              <a:t>Marxovi vědecké zákony byli reflexí změn výrobních způsobů v dějinách</a:t>
            </a:r>
          </a:p>
          <a:p>
            <a:pPr lvl="1">
              <a:lnSpc>
                <a:spcPct val="100000"/>
              </a:lnSpc>
            </a:pPr>
            <a:r>
              <a:rPr lang="cs-CZ" dirty="0"/>
              <a:t>Feudalismus – nevolnictví</a:t>
            </a:r>
          </a:p>
          <a:p>
            <a:pPr lvl="1">
              <a:lnSpc>
                <a:spcPct val="100000"/>
              </a:lnSpc>
            </a:pPr>
            <a:r>
              <a:rPr lang="cs-CZ" dirty="0"/>
              <a:t>Kapitalismus – vykořisťování dělnické třídy buržoazií </a:t>
            </a:r>
          </a:p>
          <a:p>
            <a:pPr lvl="1">
              <a:lnSpc>
                <a:spcPct val="100000"/>
              </a:lnSpc>
            </a:pPr>
            <a:r>
              <a:rPr lang="cs-CZ" dirty="0"/>
              <a:t>Komunismus – beztřídní společnost bez soukromého vlastnictví a odstranění státu </a:t>
            </a:r>
          </a:p>
          <a:p>
            <a:pPr>
              <a:lnSpc>
                <a:spcPct val="100000"/>
              </a:lnSpc>
            </a:pPr>
            <a:r>
              <a:rPr lang="cs-CZ" sz="1600" dirty="0"/>
              <a:t>Výrobní síly + výrobní vztahy = základna společnosti </a:t>
            </a:r>
          </a:p>
          <a:p>
            <a:pPr>
              <a:lnSpc>
                <a:spcPct val="100000"/>
              </a:lnSpc>
            </a:pPr>
            <a:r>
              <a:rPr lang="cs-CZ" sz="1600" dirty="0"/>
              <a:t>Politické a kulturní instituce = nástavba společnosti </a:t>
            </a:r>
          </a:p>
          <a:p>
            <a:pPr marL="457200" lvl="1" indent="0">
              <a:lnSpc>
                <a:spcPct val="100000"/>
              </a:lnSpc>
              <a:buNone/>
            </a:pPr>
            <a:endParaRPr lang="cs-CZ" dirty="0"/>
          </a:p>
        </p:txBody>
      </p:sp>
      <p:pic>
        <p:nvPicPr>
          <p:cNvPr id="5" name="Obrázek 4">
            <a:extLst>
              <a:ext uri="{FF2B5EF4-FFF2-40B4-BE49-F238E27FC236}">
                <a16:creationId xmlns:a16="http://schemas.microsoft.com/office/drawing/2014/main" id="{DC63792B-4E05-D50E-519E-52B589B9A1DC}"/>
              </a:ext>
            </a:extLst>
          </p:cNvPr>
          <p:cNvPicPr>
            <a:picLocks noChangeAspect="1"/>
          </p:cNvPicPr>
          <p:nvPr/>
        </p:nvPicPr>
        <p:blipFill>
          <a:blip r:embed="rId3"/>
          <a:stretch>
            <a:fillRect/>
          </a:stretch>
        </p:blipFill>
        <p:spPr>
          <a:xfrm>
            <a:off x="6924675" y="1025673"/>
            <a:ext cx="4713922" cy="4806654"/>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409500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0" name="Rectangle 103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BC26472-D241-7F0D-9519-95E00C368F8E}"/>
              </a:ext>
            </a:extLst>
          </p:cNvPr>
          <p:cNvSpPr>
            <a:spLocks noGrp="1"/>
          </p:cNvSpPr>
          <p:nvPr>
            <p:ph type="title"/>
          </p:nvPr>
        </p:nvSpPr>
        <p:spPr>
          <a:xfrm>
            <a:off x="550863" y="549275"/>
            <a:ext cx="5437185" cy="1997855"/>
          </a:xfrm>
        </p:spPr>
        <p:txBody>
          <a:bodyPr wrap="square" anchor="b">
            <a:normAutofit/>
          </a:bodyPr>
          <a:lstStyle/>
          <a:p>
            <a:r>
              <a:rPr lang="cs-CZ"/>
              <a:t>Feudalismus a kapitalismus </a:t>
            </a:r>
            <a:endParaRPr lang="en-US" dirty="0"/>
          </a:p>
        </p:txBody>
      </p:sp>
      <p:sp>
        <p:nvSpPr>
          <p:cNvPr id="3" name="Zástupný obsah 2">
            <a:extLst>
              <a:ext uri="{FF2B5EF4-FFF2-40B4-BE49-F238E27FC236}">
                <a16:creationId xmlns:a16="http://schemas.microsoft.com/office/drawing/2014/main" id="{F19B6F31-325D-A0B1-2543-DCF922DCA428}"/>
              </a:ext>
            </a:extLst>
          </p:cNvPr>
          <p:cNvSpPr>
            <a:spLocks noGrp="1"/>
          </p:cNvSpPr>
          <p:nvPr>
            <p:ph idx="1"/>
          </p:nvPr>
        </p:nvSpPr>
        <p:spPr>
          <a:xfrm>
            <a:off x="550863" y="2677306"/>
            <a:ext cx="6544418" cy="3415519"/>
          </a:xfrm>
        </p:spPr>
        <p:txBody>
          <a:bodyPr anchor="t">
            <a:normAutofit fontScale="92500" lnSpcReduction="20000"/>
          </a:bodyPr>
          <a:lstStyle/>
          <a:p>
            <a:pPr>
              <a:lnSpc>
                <a:spcPct val="100000"/>
              </a:lnSpc>
            </a:pPr>
            <a:r>
              <a:rPr lang="cs-CZ" sz="1900" dirty="0"/>
              <a:t>Individua jsou nesmyslný koncept, podstatné jsou role které máme ve společnosti (dělník, vlastník továrny, politik)</a:t>
            </a:r>
          </a:p>
          <a:p>
            <a:pPr>
              <a:lnSpc>
                <a:spcPct val="100000"/>
              </a:lnSpc>
            </a:pPr>
            <a:r>
              <a:rPr lang="cs-CZ" sz="1900" dirty="0"/>
              <a:t>Historický vývoj mění povahu práce a výroby a tím se mění společenské vztahy</a:t>
            </a:r>
          </a:p>
          <a:p>
            <a:pPr>
              <a:lnSpc>
                <a:spcPct val="100000"/>
              </a:lnSpc>
            </a:pPr>
            <a:r>
              <a:rPr lang="cs-CZ" sz="1900" dirty="0"/>
              <a:t>Vzestup kapitalismu = rozpad feudalismu, konfiskace majetku církve, vznik soukromého vlastnictví, ničení tradice </a:t>
            </a:r>
          </a:p>
          <a:p>
            <a:pPr>
              <a:lnSpc>
                <a:spcPct val="100000"/>
              </a:lnSpc>
            </a:pPr>
            <a:r>
              <a:rPr lang="cs-CZ" sz="1900" dirty="0"/>
              <a:t>Kapitalizmus jako systém vykořisťování proletariátu (dělnická třída) skrze výrobní prostředky buržoazie (továrníci, vlastníci výrobních prostředků)</a:t>
            </a:r>
          </a:p>
          <a:p>
            <a:pPr>
              <a:lnSpc>
                <a:spcPct val="100000"/>
              </a:lnSpc>
            </a:pPr>
            <a:r>
              <a:rPr lang="cs-CZ" sz="1900" dirty="0"/>
              <a:t>Komunismus má být odpovědí a dalším historickým vývojem</a:t>
            </a:r>
          </a:p>
          <a:p>
            <a:pPr>
              <a:lnSpc>
                <a:spcPct val="100000"/>
              </a:lnSpc>
            </a:pPr>
            <a:endParaRPr lang="en-US" sz="1400" dirty="0"/>
          </a:p>
        </p:txBody>
      </p:sp>
      <p:pic>
        <p:nvPicPr>
          <p:cNvPr id="1026" name="Picture 2" descr="means of production Memes &amp; GIFs - Imgflip">
            <a:extLst>
              <a:ext uri="{FF2B5EF4-FFF2-40B4-BE49-F238E27FC236}">
                <a16:creationId xmlns:a16="http://schemas.microsoft.com/office/drawing/2014/main" id="{226AC761-2962-2E59-E60F-6B0934B3B4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00158" y="549275"/>
            <a:ext cx="2562955" cy="5759450"/>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07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A13581F-AFA7-49FA-94EE-07FE6B99A8B5}"/>
              </a:ext>
            </a:extLst>
          </p:cNvPr>
          <p:cNvSpPr>
            <a:spLocks noGrp="1"/>
          </p:cNvSpPr>
          <p:nvPr>
            <p:ph type="title"/>
          </p:nvPr>
        </p:nvSpPr>
        <p:spPr>
          <a:xfrm>
            <a:off x="550863" y="549275"/>
            <a:ext cx="5437185" cy="1997855"/>
          </a:xfrm>
        </p:spPr>
        <p:txBody>
          <a:bodyPr wrap="square" anchor="b">
            <a:normAutofit/>
          </a:bodyPr>
          <a:lstStyle/>
          <a:p>
            <a:r>
              <a:rPr lang="cs-CZ" dirty="0"/>
              <a:t>Užitná a směnná hodnota zboží</a:t>
            </a:r>
            <a:endParaRPr lang="en-US" dirty="0"/>
          </a:p>
        </p:txBody>
      </p:sp>
      <p:sp>
        <p:nvSpPr>
          <p:cNvPr id="3" name="Zástupný obsah 2">
            <a:extLst>
              <a:ext uri="{FF2B5EF4-FFF2-40B4-BE49-F238E27FC236}">
                <a16:creationId xmlns:a16="http://schemas.microsoft.com/office/drawing/2014/main" id="{5331B2F4-7876-83B2-DCEC-E589FC255788}"/>
              </a:ext>
            </a:extLst>
          </p:cNvPr>
          <p:cNvSpPr>
            <a:spLocks noGrp="1"/>
          </p:cNvSpPr>
          <p:nvPr>
            <p:ph idx="1"/>
          </p:nvPr>
        </p:nvSpPr>
        <p:spPr>
          <a:xfrm>
            <a:off x="550863" y="2677306"/>
            <a:ext cx="5437187" cy="3415519"/>
          </a:xfrm>
        </p:spPr>
        <p:txBody>
          <a:bodyPr anchor="t">
            <a:normAutofit lnSpcReduction="10000"/>
          </a:bodyPr>
          <a:lstStyle/>
          <a:p>
            <a:pPr>
              <a:lnSpc>
                <a:spcPct val="100000"/>
              </a:lnSpc>
            </a:pPr>
            <a:r>
              <a:rPr lang="cs-CZ" sz="1800" dirty="0"/>
              <a:t>Užitná hodnota = vhodnost pro praktický účel</a:t>
            </a:r>
          </a:p>
          <a:p>
            <a:pPr>
              <a:lnSpc>
                <a:spcPct val="100000"/>
              </a:lnSpc>
            </a:pPr>
            <a:r>
              <a:rPr lang="cs-CZ" sz="1800" dirty="0"/>
              <a:t>Směnná hodnota = cena na trhu </a:t>
            </a:r>
          </a:p>
          <a:p>
            <a:pPr>
              <a:lnSpc>
                <a:spcPct val="100000"/>
              </a:lnSpc>
            </a:pPr>
            <a:r>
              <a:rPr lang="cs-CZ" sz="1800" dirty="0"/>
              <a:t>Zásadní změna v kapitalismu oproti feudalismu je, že se zboží vyrábí primárně za účelem prodeje (pro směnnou hodnotu) a už ne pro praktické užití (pro užitnou hodnotu)</a:t>
            </a:r>
          </a:p>
          <a:p>
            <a:pPr>
              <a:lnSpc>
                <a:spcPct val="100000"/>
              </a:lnSpc>
            </a:pPr>
            <a:r>
              <a:rPr lang="cs-CZ" sz="1800" dirty="0"/>
              <a:t>Zbožní výroba se stává cyklickým procesem kdy výrobky vydělají peníze které se investují zpátky do výroby aby se udělalo více výrobků</a:t>
            </a:r>
          </a:p>
          <a:p>
            <a:pPr>
              <a:lnSpc>
                <a:spcPct val="100000"/>
              </a:lnSpc>
            </a:pPr>
            <a:r>
              <a:rPr lang="cs-CZ" sz="1800" dirty="0"/>
              <a:t>Kapitalismus jako proces komodifikace všeho</a:t>
            </a:r>
          </a:p>
        </p:txBody>
      </p:sp>
      <p:pic>
        <p:nvPicPr>
          <p:cNvPr id="5" name="Obrázek 4">
            <a:extLst>
              <a:ext uri="{FF2B5EF4-FFF2-40B4-BE49-F238E27FC236}">
                <a16:creationId xmlns:a16="http://schemas.microsoft.com/office/drawing/2014/main" id="{32ABAF61-BCDE-7CA5-30F0-8D860A0ED747}"/>
              </a:ext>
            </a:extLst>
          </p:cNvPr>
          <p:cNvPicPr>
            <a:picLocks noChangeAspect="1"/>
          </p:cNvPicPr>
          <p:nvPr/>
        </p:nvPicPr>
        <p:blipFill>
          <a:blip r:embed="rId3"/>
          <a:stretch>
            <a:fillRect/>
          </a:stretch>
        </p:blipFill>
        <p:spPr>
          <a:xfrm>
            <a:off x="7006960" y="549275"/>
            <a:ext cx="4549352" cy="5759450"/>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071932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7FB568C-7FC2-B75C-D4CB-2FBE3A45059B}"/>
              </a:ext>
            </a:extLst>
          </p:cNvPr>
          <p:cNvSpPr>
            <a:spLocks noGrp="1"/>
          </p:cNvSpPr>
          <p:nvPr>
            <p:ph type="title"/>
          </p:nvPr>
        </p:nvSpPr>
        <p:spPr>
          <a:xfrm>
            <a:off x="550863" y="549275"/>
            <a:ext cx="5437185" cy="1997855"/>
          </a:xfrm>
        </p:spPr>
        <p:txBody>
          <a:bodyPr wrap="square" anchor="b">
            <a:normAutofit/>
          </a:bodyPr>
          <a:lstStyle/>
          <a:p>
            <a:r>
              <a:rPr lang="cs-CZ" dirty="0"/>
              <a:t>Práce a zbožní fetišismus </a:t>
            </a:r>
            <a:endParaRPr lang="en-US" dirty="0"/>
          </a:p>
        </p:txBody>
      </p:sp>
      <p:sp>
        <p:nvSpPr>
          <p:cNvPr id="3" name="Zástupný obsah 2">
            <a:extLst>
              <a:ext uri="{FF2B5EF4-FFF2-40B4-BE49-F238E27FC236}">
                <a16:creationId xmlns:a16="http://schemas.microsoft.com/office/drawing/2014/main" id="{D4CA8FB9-B2EC-86CC-D832-3F5064CF2BAB}"/>
              </a:ext>
            </a:extLst>
          </p:cNvPr>
          <p:cNvSpPr>
            <a:spLocks noGrp="1"/>
          </p:cNvSpPr>
          <p:nvPr>
            <p:ph idx="1"/>
          </p:nvPr>
        </p:nvSpPr>
        <p:spPr>
          <a:xfrm>
            <a:off x="550863" y="2677306"/>
            <a:ext cx="6127729" cy="3839241"/>
          </a:xfrm>
        </p:spPr>
        <p:txBody>
          <a:bodyPr anchor="t">
            <a:normAutofit fontScale="92500" lnSpcReduction="10000"/>
          </a:bodyPr>
          <a:lstStyle/>
          <a:p>
            <a:pPr>
              <a:lnSpc>
                <a:spcPct val="100000"/>
              </a:lnSpc>
            </a:pPr>
            <a:r>
              <a:rPr lang="cs-CZ" sz="1800" dirty="0"/>
              <a:t>Základní hodnotou všeho je lidská práce</a:t>
            </a:r>
          </a:p>
          <a:p>
            <a:pPr lvl="1">
              <a:lnSpc>
                <a:spcPct val="100000"/>
              </a:lnSpc>
            </a:pPr>
            <a:r>
              <a:rPr lang="cs-CZ" sz="1800" dirty="0"/>
              <a:t>Hodnota práce = energie spotřebovaná na to aby dělník vykonal práci a mohl další den opět pokračovat</a:t>
            </a:r>
          </a:p>
          <a:p>
            <a:pPr lvl="1">
              <a:lnSpc>
                <a:spcPct val="100000"/>
              </a:lnSpc>
            </a:pPr>
            <a:r>
              <a:rPr lang="cs-CZ" sz="1800" dirty="0"/>
              <a:t>Nadhodnota = hodnota vtělená do vyrobeného předmětu </a:t>
            </a:r>
          </a:p>
          <a:p>
            <a:pPr>
              <a:lnSpc>
                <a:spcPct val="100000"/>
              </a:lnSpc>
            </a:pPr>
            <a:r>
              <a:rPr lang="cs-CZ" sz="1800" dirty="0"/>
              <a:t>Kapitalismus mění lidskou práci ve zboží a odcizuje = bere nadhodnotu dělníkům</a:t>
            </a:r>
          </a:p>
          <a:p>
            <a:pPr>
              <a:lnSpc>
                <a:spcPct val="100000"/>
              </a:lnSpc>
            </a:pPr>
            <a:r>
              <a:rPr lang="cs-CZ" sz="1800" dirty="0"/>
              <a:t>Zbožní fetišismus = formy odcizení lidské práce a transformace všeho ve zboží v systému který upevňuje sám sebe propagací toho, že to jinak dělat nejde a nedává to smysl měnit (jde o produkty a ne o lidi, peníze &gt; lidské vztahy)</a:t>
            </a:r>
          </a:p>
          <a:p>
            <a:pPr marL="457200" lvl="1" indent="0">
              <a:lnSpc>
                <a:spcPct val="100000"/>
              </a:lnSpc>
              <a:buNone/>
            </a:pPr>
            <a:endParaRPr lang="en-US" sz="1400" dirty="0"/>
          </a:p>
        </p:txBody>
      </p:sp>
      <p:pic>
        <p:nvPicPr>
          <p:cNvPr id="5" name="Obrázek 4">
            <a:extLst>
              <a:ext uri="{FF2B5EF4-FFF2-40B4-BE49-F238E27FC236}">
                <a16:creationId xmlns:a16="http://schemas.microsoft.com/office/drawing/2014/main" id="{E92FFA40-EA06-05CB-8E58-2CA7AF29456B}"/>
              </a:ext>
            </a:extLst>
          </p:cNvPr>
          <p:cNvPicPr>
            <a:picLocks noChangeAspect="1"/>
          </p:cNvPicPr>
          <p:nvPr/>
        </p:nvPicPr>
        <p:blipFill>
          <a:blip r:embed="rId3"/>
          <a:stretch>
            <a:fillRect/>
          </a:stretch>
        </p:blipFill>
        <p:spPr>
          <a:xfrm>
            <a:off x="6924675" y="1136856"/>
            <a:ext cx="4713922" cy="4584288"/>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52281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928C49-DAAE-66ED-DEFF-F53CC9C8FAF2}"/>
              </a:ext>
            </a:extLst>
          </p:cNvPr>
          <p:cNvSpPr>
            <a:spLocks noGrp="1"/>
          </p:cNvSpPr>
          <p:nvPr>
            <p:ph type="title"/>
          </p:nvPr>
        </p:nvSpPr>
        <p:spPr>
          <a:xfrm>
            <a:off x="550863" y="549275"/>
            <a:ext cx="5437185" cy="1997855"/>
          </a:xfrm>
        </p:spPr>
        <p:txBody>
          <a:bodyPr wrap="square" anchor="b">
            <a:normAutofit/>
          </a:bodyPr>
          <a:lstStyle/>
          <a:p>
            <a:r>
              <a:rPr lang="cs-CZ" dirty="0"/>
              <a:t>Sebezničení kapitalismu</a:t>
            </a:r>
            <a:endParaRPr lang="en-US" dirty="0"/>
          </a:p>
        </p:txBody>
      </p:sp>
      <p:sp>
        <p:nvSpPr>
          <p:cNvPr id="3" name="Zástupný obsah 2">
            <a:extLst>
              <a:ext uri="{FF2B5EF4-FFF2-40B4-BE49-F238E27FC236}">
                <a16:creationId xmlns:a16="http://schemas.microsoft.com/office/drawing/2014/main" id="{C2E80032-E54F-4009-8F46-548B4F83AD2A}"/>
              </a:ext>
            </a:extLst>
          </p:cNvPr>
          <p:cNvSpPr>
            <a:spLocks noGrp="1"/>
          </p:cNvSpPr>
          <p:nvPr>
            <p:ph idx="1"/>
          </p:nvPr>
        </p:nvSpPr>
        <p:spPr>
          <a:xfrm>
            <a:off x="550863" y="2677306"/>
            <a:ext cx="5907810" cy="3827666"/>
          </a:xfrm>
        </p:spPr>
        <p:txBody>
          <a:bodyPr anchor="t">
            <a:normAutofit fontScale="92500" lnSpcReduction="10000"/>
          </a:bodyPr>
          <a:lstStyle/>
          <a:p>
            <a:pPr>
              <a:lnSpc>
                <a:spcPct val="100000"/>
              </a:lnSpc>
            </a:pPr>
            <a:r>
              <a:rPr lang="cs-CZ" sz="2000" dirty="0"/>
              <a:t>Základem kapitalismu je neustálé zvětšování zisků donekonečna = neurputný závod o limitované zdroje</a:t>
            </a:r>
          </a:p>
          <a:p>
            <a:pPr>
              <a:lnSpc>
                <a:spcPct val="100000"/>
              </a:lnSpc>
            </a:pPr>
            <a:r>
              <a:rPr lang="cs-CZ" sz="2000" dirty="0"/>
              <a:t>Transformace k efektivitě není nikdy konečná, vždy jde vydělávat víc!</a:t>
            </a:r>
          </a:p>
          <a:p>
            <a:pPr>
              <a:lnSpc>
                <a:spcPct val="100000"/>
              </a:lnSpc>
            </a:pPr>
            <a:r>
              <a:rPr lang="cs-CZ" sz="2000" dirty="0"/>
              <a:t>„Nechtějí směšně velké množství peněz, chtějí všechny peníze.“ (Jim Stephanie Sterling)</a:t>
            </a:r>
          </a:p>
          <a:p>
            <a:pPr>
              <a:lnSpc>
                <a:spcPct val="100000"/>
              </a:lnSpc>
            </a:pPr>
            <a:r>
              <a:rPr lang="cs-CZ" sz="2000" dirty="0"/>
              <a:t>Tento proces vede ke krizi = nadvýroba, zbídačení dělnické třídy</a:t>
            </a:r>
          </a:p>
          <a:p>
            <a:pPr>
              <a:lnSpc>
                <a:spcPct val="100000"/>
              </a:lnSpc>
            </a:pPr>
            <a:r>
              <a:rPr lang="cs-CZ" sz="2000" dirty="0"/>
              <a:t>Krize přinese revoluci a tím kapitalismus vytvořil podmínky svého sebezničení </a:t>
            </a:r>
          </a:p>
        </p:txBody>
      </p:sp>
      <p:pic>
        <p:nvPicPr>
          <p:cNvPr id="2050" name="Picture 2" descr="SA21 Fieldworks: Social Stratification/Inequality memes by Baylon, Chan,  Cudo, de la Cruz, Querubin, Tabong">
            <a:extLst>
              <a:ext uri="{FF2B5EF4-FFF2-40B4-BE49-F238E27FC236}">
                <a16:creationId xmlns:a16="http://schemas.microsoft.com/office/drawing/2014/main" id="{A165ADE1-5BE1-68DA-5919-55CC6CF15D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4675" y="1873406"/>
            <a:ext cx="4713922" cy="3111188"/>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36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3930</Words>
  <Application>Microsoft Office PowerPoint</Application>
  <PresentationFormat>Širokoúhlá obrazovka</PresentationFormat>
  <Paragraphs>269</Paragraphs>
  <Slides>28</Slides>
  <Notes>24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Avenir Next LT Pro</vt:lpstr>
      <vt:lpstr>Calibri</vt:lpstr>
      <vt:lpstr>Roboto</vt:lpstr>
      <vt:lpstr>3DFloatVTI</vt:lpstr>
      <vt:lpstr>WeberStrukturální funkcionalismus a jeho kritici</vt:lpstr>
      <vt:lpstr>Dneska projdeme</vt:lpstr>
      <vt:lpstr>Marx vs. Durkheim</vt:lpstr>
      <vt:lpstr>Karl Marx historický materializmus 1818 - 1883</vt:lpstr>
      <vt:lpstr>Politická ekonomie a kritika kapitalismu</vt:lpstr>
      <vt:lpstr>Feudalismus a kapitalismus </vt:lpstr>
      <vt:lpstr>Užitná a směnná hodnota zboží</vt:lpstr>
      <vt:lpstr>Práce a zbožní fetišismus </vt:lpstr>
      <vt:lpstr>Sebezničení kapitalismu</vt:lpstr>
      <vt:lpstr>Role státu a občanské společnosti</vt:lpstr>
      <vt:lpstr>Soukromé vlastnictví a revoluce</vt:lpstr>
      <vt:lpstr>Émile Durkheim David Émile Durkheim 1858 - 1917</vt:lpstr>
      <vt:lpstr>Pravidla sociologické metody</vt:lpstr>
      <vt:lpstr>Solidarita a dělba práce</vt:lpstr>
      <vt:lpstr>Anomie a sebevražda</vt:lpstr>
      <vt:lpstr>Morálka a občanská společnost </vt:lpstr>
      <vt:lpstr>Durkheim k roli učitelů</vt:lpstr>
      <vt:lpstr>Max Weber Maximilian Carl Emil Weber 1864 - 1920</vt:lpstr>
      <vt:lpstr>Verstehen </vt:lpstr>
      <vt:lpstr>Ideální typ</vt:lpstr>
      <vt:lpstr>Panství a autorita</vt:lpstr>
      <vt:lpstr>Robert King Merton Meyer Robert Schkolnick 1910 - 2003</vt:lpstr>
      <vt:lpstr>Manifestní a latentní funkce</vt:lpstr>
      <vt:lpstr>Talcott Parsons Funkcionalista 1902 - 1979</vt:lpstr>
      <vt:lpstr>Teorie jednání  AGIL</vt:lpstr>
      <vt:lpstr>Kritika funkcionalismu </vt:lpstr>
      <vt:lpstr>O čem jsme mluvili</vt:lpstr>
      <vt:lpstr>Příště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2023-11-02T09:54:16Z</dcterms:modified>
</cp:coreProperties>
</file>