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1"/>
  </p:notesMasterIdLst>
  <p:sldIdLst>
    <p:sldId id="256" r:id="rId2"/>
    <p:sldId id="259" r:id="rId3"/>
    <p:sldId id="280" r:id="rId4"/>
    <p:sldId id="279" r:id="rId5"/>
    <p:sldId id="281" r:id="rId6"/>
    <p:sldId id="282" r:id="rId7"/>
    <p:sldId id="283" r:id="rId8"/>
    <p:sldId id="284" r:id="rId9"/>
    <p:sldId id="285" r:id="rId10"/>
    <p:sldId id="286" r:id="rId11"/>
    <p:sldId id="287" r:id="rId12"/>
    <p:sldId id="288" r:id="rId13"/>
    <p:sldId id="289" r:id="rId14"/>
    <p:sldId id="293" r:id="rId15"/>
    <p:sldId id="290" r:id="rId16"/>
    <p:sldId id="291" r:id="rId17"/>
    <p:sldId id="292" r:id="rId18"/>
    <p:sldId id="270"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6EF81-1D39-4FF3-84CE-484D2394AD7A}" v="1286" dt="2023-11-22T15:24:53.63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121" d="100"/>
          <a:sy n="121" d="100"/>
        </p:scale>
        <p:origin x="1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3-11-23T09:46:19.664" v="11363" actId="20577"/>
      <pc:docMkLst>
        <pc:docMk/>
      </pc:docMkLst>
      <pc:sldChg chg="modSp">
        <pc:chgData name="Ondra Klíma" userId="381e0c8e360e8536" providerId="LiveId" clId="{6606EF81-1D39-4FF3-84CE-484D2394AD7A}" dt="2023-11-22T15:15:09.872" v="11301"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pChg chg="mod">
          <ac:chgData name="Ondra Klíma" userId="381e0c8e360e8536" providerId="LiveId" clId="{6606EF81-1D39-4FF3-84CE-484D2394AD7A}" dt="2023-11-22T15:15:09.872" v="11301" actId="20577"/>
          <ac:spMkLst>
            <pc:docMk/>
            <pc:sldMk cId="820938414" sldId="256"/>
            <ac:spMk id="3" creationId="{F70F6FCA-9956-7A25-CA96-DB0253126575}"/>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del">
        <pc:chgData name="Ondra Klíma" userId="381e0c8e360e8536" providerId="LiveId" clId="{6606EF81-1D39-4FF3-84CE-484D2394AD7A}" dt="2023-08-19T10:06:37.650" v="11293" actId="47"/>
        <pc:sldMkLst>
          <pc:docMk/>
          <pc:sldMk cId="1957254463" sldId="271"/>
        </pc:sldMkLst>
      </pc:sldChg>
      <pc:sldChg chg="modSp mod">
        <pc:chgData name="Ondra Klíma" userId="381e0c8e360e8536" providerId="LiveId" clId="{6606EF81-1D39-4FF3-84CE-484D2394AD7A}" dt="2023-11-22T15:31:50.709" v="11361" actId="6549"/>
        <pc:sldMkLst>
          <pc:docMk/>
          <pc:sldMk cId="467520318" sldId="272"/>
        </pc:sldMkLst>
        <pc:spChg chg="mod">
          <ac:chgData name="Ondra Klíma" userId="381e0c8e360e8536" providerId="LiveId" clId="{6606EF81-1D39-4FF3-84CE-484D2394AD7A}" dt="2023-11-22T15:31:50.709" v="11361" actId="6549"/>
          <ac:spMkLst>
            <pc:docMk/>
            <pc:sldMk cId="467520318" sldId="272"/>
            <ac:spMk id="3" creationId="{5609133B-8834-B1B4-978A-FCA1F76450F4}"/>
          </ac:spMkLst>
        </pc:spChg>
      </pc:sldChg>
      <pc:sldChg chg="modSp mod modNotesTx">
        <pc:chgData name="Ondra Klíma" userId="381e0c8e360e8536" providerId="LiveId" clId="{6606EF81-1D39-4FF3-84CE-484D2394AD7A}" dt="2022-12-13T13:00:37.742" v="11252" actId="14100"/>
        <pc:sldMkLst>
          <pc:docMk/>
          <pc:sldMk cId="4092044334" sldId="279"/>
        </pc:sldMkLst>
        <pc:spChg chg="mod">
          <ac:chgData name="Ondra Klíma" userId="381e0c8e360e8536" providerId="LiveId" clId="{6606EF81-1D39-4FF3-84CE-484D2394AD7A}" dt="2022-12-13T13:00:37.742" v="11252" actId="14100"/>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3-11-23T09:46:19.664" v="11363" actId="20577"/>
        <pc:sldMkLst>
          <pc:docMk/>
          <pc:sldMk cId="3275703795" sldId="280"/>
        </pc:sldMkLst>
        <pc:spChg chg="mod">
          <ac:chgData name="Ondra Klíma" userId="381e0c8e360e8536" providerId="LiveId" clId="{6606EF81-1D39-4FF3-84CE-484D2394AD7A}" dt="2023-11-23T09:46:19.664" v="11363" actId="20577"/>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2-13T13:02:46.131" v="11292" actId="6549"/>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2-13T13:02:46.131" v="11292" actId="6549"/>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3-11-22T15:25:36.776" v="11355"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3-11-22T15:25:36.776" v="11355"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3-11-22T15:30:35.368" v="11357" actId="20577"/>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3-11-22T15:30:35.368" v="11357"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image" Target="../media/image18.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Kritika ideologie</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BC0C754C-93DF-40E8-8F8E-B1D48515F9AD}">
      <dgm:prSet/>
      <dgm:spPr/>
      <dgm:t>
        <a:bodyPr/>
        <a:lstStyle/>
        <a:p>
          <a:r>
            <a:rPr lang="cs-CZ" dirty="0"/>
            <a:t>Frankfurtská škola</a:t>
          </a:r>
        </a:p>
      </dgm:t>
    </dgm:pt>
    <dgm:pt modelId="{D5E107FB-2D83-4AD4-A535-81DA22F77857}" type="parTrans" cxnId="{260E533A-6552-43B8-A220-8D08A5C620C8}">
      <dgm:prSet/>
      <dgm:spPr/>
    </dgm:pt>
    <dgm:pt modelId="{326D8F02-348F-4703-A78B-72A493DFEDA0}" type="sibTrans" cxnId="{260E533A-6552-43B8-A220-8D08A5C620C8}">
      <dgm:prSet/>
      <dgm:spPr/>
    </dgm:pt>
    <dgm:pt modelId="{57AB668E-E790-485F-83F0-543FE16E93E4}">
      <dgm:prSet/>
      <dgm:spPr/>
      <dgm:t>
        <a:bodyPr/>
        <a:lstStyle/>
        <a:p>
          <a:r>
            <a:rPr lang="cs-CZ" dirty="0"/>
            <a:t>Současnost západního marxismu</a:t>
          </a:r>
        </a:p>
      </dgm:t>
    </dgm:pt>
    <dgm:pt modelId="{F500EB64-5E64-495E-97E2-6838FB842833}" type="parTrans" cxnId="{43249C51-F0CB-45D9-A6A2-932735DC11E8}">
      <dgm:prSet/>
      <dgm:spPr/>
    </dgm:pt>
    <dgm:pt modelId="{9961785A-AAA9-4AF9-953A-C20224101563}" type="sibTrans" cxnId="{43249C51-F0CB-45D9-A6A2-932735DC11E8}">
      <dgm:prSet/>
      <dgm:spPr/>
    </dgm:pt>
    <dgm:pt modelId="{F75002F1-825E-431B-AB3A-F83C476FE42B}">
      <dgm:prSet/>
      <dgm:spPr/>
      <dgm:t>
        <a:bodyPr/>
        <a:lstStyle/>
        <a:p>
          <a:r>
            <a:rPr lang="cs-CZ" dirty="0"/>
            <a:t>Kulturní studia v Anglii a USA</a:t>
          </a:r>
        </a:p>
      </dgm:t>
    </dgm:pt>
    <dgm:pt modelId="{9F016C97-539B-4870-84DF-EF3E118B7434}" type="parTrans" cxnId="{2A048B45-AA2E-44FD-8413-ADBD22954735}">
      <dgm:prSet/>
      <dgm:spPr/>
    </dgm:pt>
    <dgm:pt modelId="{854AE1AF-D119-45DE-A4FE-4999C542591B}" type="sibTrans" cxnId="{2A048B45-AA2E-44FD-8413-ADBD22954735}">
      <dgm:prSet/>
      <dgm:spPr/>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72505ADB-1A20-4DA3-8645-1E26E6C71529}" type="pres">
      <dgm:prSet presAssocID="{BC0C754C-93DF-40E8-8F8E-B1D48515F9AD}" presName="thickLine" presStyleLbl="alignNode1" presStyleIdx="1" presStyleCnt="4"/>
      <dgm:spPr/>
    </dgm:pt>
    <dgm:pt modelId="{EAB3D0CF-5D43-4FEC-AD38-1BB037AE6849}" type="pres">
      <dgm:prSet presAssocID="{BC0C754C-93DF-40E8-8F8E-B1D48515F9AD}" presName="horz1" presStyleCnt="0"/>
      <dgm:spPr/>
    </dgm:pt>
    <dgm:pt modelId="{BA94EF48-97E7-484F-99D9-A10F637C169A}" type="pres">
      <dgm:prSet presAssocID="{BC0C754C-93DF-40E8-8F8E-B1D48515F9AD}" presName="tx1" presStyleLbl="revTx" presStyleIdx="1" presStyleCnt="4"/>
      <dgm:spPr/>
    </dgm:pt>
    <dgm:pt modelId="{74C89619-6523-44C5-AE79-F85464B59F19}" type="pres">
      <dgm:prSet presAssocID="{BC0C754C-93DF-40E8-8F8E-B1D48515F9AD}" presName="vert1" presStyleCnt="0"/>
      <dgm:spPr/>
    </dgm:pt>
    <dgm:pt modelId="{F521EAD5-3056-4FBE-8D3E-15585CE640BA}" type="pres">
      <dgm:prSet presAssocID="{57AB668E-E790-485F-83F0-543FE16E93E4}" presName="thickLine" presStyleLbl="alignNode1" presStyleIdx="2" presStyleCnt="4"/>
      <dgm:spPr/>
    </dgm:pt>
    <dgm:pt modelId="{B02C9FF2-C7CA-46FF-AB2A-0452DCBF0A3A}" type="pres">
      <dgm:prSet presAssocID="{57AB668E-E790-485F-83F0-543FE16E93E4}" presName="horz1" presStyleCnt="0"/>
      <dgm:spPr/>
    </dgm:pt>
    <dgm:pt modelId="{205046AC-B56F-4D68-A0D3-FC8F1FA08224}" type="pres">
      <dgm:prSet presAssocID="{57AB668E-E790-485F-83F0-543FE16E93E4}" presName="tx1" presStyleLbl="revTx" presStyleIdx="2" presStyleCnt="4"/>
      <dgm:spPr/>
    </dgm:pt>
    <dgm:pt modelId="{41DF4143-30DD-4CA7-A61E-7B665378CDCC}" type="pres">
      <dgm:prSet presAssocID="{57AB668E-E790-485F-83F0-543FE16E93E4}" presName="vert1" presStyleCnt="0"/>
      <dgm:spPr/>
    </dgm:pt>
    <dgm:pt modelId="{F630447F-D9B3-459B-9DDE-F66A8CAB9CB4}" type="pres">
      <dgm:prSet presAssocID="{F75002F1-825E-431B-AB3A-F83C476FE42B}" presName="thickLine" presStyleLbl="alignNode1" presStyleIdx="3" presStyleCnt="4"/>
      <dgm:spPr/>
    </dgm:pt>
    <dgm:pt modelId="{FCCCBD51-F07A-4F13-B8E2-096DD7A39B0E}" type="pres">
      <dgm:prSet presAssocID="{F75002F1-825E-431B-AB3A-F83C476FE42B}" presName="horz1" presStyleCnt="0"/>
      <dgm:spPr/>
    </dgm:pt>
    <dgm:pt modelId="{808EB2EC-41A4-4BAE-A3B0-87CB8572BBC3}" type="pres">
      <dgm:prSet presAssocID="{F75002F1-825E-431B-AB3A-F83C476FE42B}" presName="tx1" presStyleLbl="revTx" presStyleIdx="3" presStyleCnt="4"/>
      <dgm:spPr/>
    </dgm:pt>
    <dgm:pt modelId="{D9E11E09-EE24-42A7-80FE-E62DCC31B5C5}" type="pres">
      <dgm:prSet presAssocID="{F75002F1-825E-431B-AB3A-F83C476FE42B}"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260E533A-6552-43B8-A220-8D08A5C620C8}" srcId="{0700450D-7F04-42DD-A49A-DA94E3FB3C69}" destId="{BC0C754C-93DF-40E8-8F8E-B1D48515F9AD}" srcOrd="1" destOrd="0" parTransId="{D5E107FB-2D83-4AD4-A535-81DA22F77857}" sibTransId="{326D8F02-348F-4703-A78B-72A493DFEDA0}"/>
    <dgm:cxn modelId="{C088833B-15A6-4207-9E72-93107A3ABA37}" type="presOf" srcId="{57AB668E-E790-485F-83F0-543FE16E93E4}" destId="{205046AC-B56F-4D68-A0D3-FC8F1FA08224}" srcOrd="0" destOrd="0" presId="urn:microsoft.com/office/officeart/2008/layout/LinedList"/>
    <dgm:cxn modelId="{2A048B45-AA2E-44FD-8413-ADBD22954735}" srcId="{0700450D-7F04-42DD-A49A-DA94E3FB3C69}" destId="{F75002F1-825E-431B-AB3A-F83C476FE42B}" srcOrd="3" destOrd="0" parTransId="{9F016C97-539B-4870-84DF-EF3E118B7434}" sibTransId="{854AE1AF-D119-45DE-A4FE-4999C542591B}"/>
    <dgm:cxn modelId="{43249C51-F0CB-45D9-A6A2-932735DC11E8}" srcId="{0700450D-7F04-42DD-A49A-DA94E3FB3C69}" destId="{57AB668E-E790-485F-83F0-543FE16E93E4}" srcOrd="2" destOrd="0" parTransId="{F500EB64-5E64-495E-97E2-6838FB842833}" sibTransId="{9961785A-AAA9-4AF9-953A-C20224101563}"/>
    <dgm:cxn modelId="{14DA978F-4D7D-4886-9249-7E458E15A9FD}" type="presOf" srcId="{F75002F1-825E-431B-AB3A-F83C476FE42B}" destId="{808EB2EC-41A4-4BAE-A3B0-87CB8572BBC3}"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C63F22CA-2BA7-4F24-812A-4258AF46BF59}" type="presOf" srcId="{BC0C754C-93DF-40E8-8F8E-B1D48515F9AD}" destId="{BA94EF48-97E7-484F-99D9-A10F637C169A}"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1912E85-2743-4DAA-B8E7-0CB8625A1AB6}" type="presParOf" srcId="{4A0FA09E-5822-4F0F-AF5C-9399593CD3B5}" destId="{72505ADB-1A20-4DA3-8645-1E26E6C71529}" srcOrd="2" destOrd="0" presId="urn:microsoft.com/office/officeart/2008/layout/LinedList"/>
    <dgm:cxn modelId="{6B23812A-3CD3-4CED-BDA3-F4BB27EEE8A9}" type="presParOf" srcId="{4A0FA09E-5822-4F0F-AF5C-9399593CD3B5}" destId="{EAB3D0CF-5D43-4FEC-AD38-1BB037AE6849}" srcOrd="3" destOrd="0" presId="urn:microsoft.com/office/officeart/2008/layout/LinedList"/>
    <dgm:cxn modelId="{EBDEB812-0BD7-4D1F-AE62-1E38536111EF}" type="presParOf" srcId="{EAB3D0CF-5D43-4FEC-AD38-1BB037AE6849}" destId="{BA94EF48-97E7-484F-99D9-A10F637C169A}" srcOrd="0" destOrd="0" presId="urn:microsoft.com/office/officeart/2008/layout/LinedList"/>
    <dgm:cxn modelId="{4E18FC4C-B2B7-4E3F-8FA2-737B6734C747}" type="presParOf" srcId="{EAB3D0CF-5D43-4FEC-AD38-1BB037AE6849}" destId="{74C89619-6523-44C5-AE79-F85464B59F19}" srcOrd="1" destOrd="0" presId="urn:microsoft.com/office/officeart/2008/layout/LinedList"/>
    <dgm:cxn modelId="{8B157B99-3840-4652-A696-D03843A8825D}" type="presParOf" srcId="{4A0FA09E-5822-4F0F-AF5C-9399593CD3B5}" destId="{F521EAD5-3056-4FBE-8D3E-15585CE640BA}" srcOrd="4" destOrd="0" presId="urn:microsoft.com/office/officeart/2008/layout/LinedList"/>
    <dgm:cxn modelId="{D4D013C4-910C-4348-AFA6-BCB67B28D749}" type="presParOf" srcId="{4A0FA09E-5822-4F0F-AF5C-9399593CD3B5}" destId="{B02C9FF2-C7CA-46FF-AB2A-0452DCBF0A3A}" srcOrd="5" destOrd="0" presId="urn:microsoft.com/office/officeart/2008/layout/LinedList"/>
    <dgm:cxn modelId="{EC5BB6BD-DF41-45E2-864B-9C6FB56A34DC}" type="presParOf" srcId="{B02C9FF2-C7CA-46FF-AB2A-0452DCBF0A3A}" destId="{205046AC-B56F-4D68-A0D3-FC8F1FA08224}" srcOrd="0" destOrd="0" presId="urn:microsoft.com/office/officeart/2008/layout/LinedList"/>
    <dgm:cxn modelId="{653A7392-83C3-4826-8BCA-F0803D17B530}" type="presParOf" srcId="{B02C9FF2-C7CA-46FF-AB2A-0452DCBF0A3A}" destId="{41DF4143-30DD-4CA7-A61E-7B665378CDCC}" srcOrd="1" destOrd="0" presId="urn:microsoft.com/office/officeart/2008/layout/LinedList"/>
    <dgm:cxn modelId="{F5427B6E-C83A-4B1A-A97D-08AECC4A1D2B}" type="presParOf" srcId="{4A0FA09E-5822-4F0F-AF5C-9399593CD3B5}" destId="{F630447F-D9B3-459B-9DDE-F66A8CAB9CB4}" srcOrd="6" destOrd="0" presId="urn:microsoft.com/office/officeart/2008/layout/LinedList"/>
    <dgm:cxn modelId="{A5D8DE74-1A9A-4900-8A1A-FAD699CBE8A6}" type="presParOf" srcId="{4A0FA09E-5822-4F0F-AF5C-9399593CD3B5}" destId="{FCCCBD51-F07A-4F13-B8E2-096DD7A39B0E}" srcOrd="7" destOrd="0" presId="urn:microsoft.com/office/officeart/2008/layout/LinedList"/>
    <dgm:cxn modelId="{3CBFDFC8-EDDC-4FD7-BFB3-C5F62B45F0A7}" type="presParOf" srcId="{FCCCBD51-F07A-4F13-B8E2-096DD7A39B0E}" destId="{808EB2EC-41A4-4BAE-A3B0-87CB8572BBC3}" srcOrd="0" destOrd="0" presId="urn:microsoft.com/office/officeart/2008/layout/LinedList"/>
    <dgm:cxn modelId="{E6627365-5985-42BF-9106-2E2668E4BB75}" type="presParOf" srcId="{FCCCBD51-F07A-4F13-B8E2-096DD7A39B0E}" destId="{D9E11E09-EE24-42A7-80FE-E62DCC31B5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5E552-9649-4BC9-9B86-453BB80611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2DB0FE8-EED0-4416-9D59-999E67D1501B}">
      <dgm:prSet/>
      <dgm:spPr/>
      <dgm:t>
        <a:bodyPr/>
        <a:lstStyle/>
        <a:p>
          <a:r>
            <a:rPr lang="cs-CZ"/>
            <a:t>Kritičtí teoretici se zaměřují na analýzu kulturních artefaktů v kontextu industriální organizace – komodifikace, standardizace a zmasovění</a:t>
          </a:r>
          <a:endParaRPr lang="en-US"/>
        </a:p>
      </dgm:t>
    </dgm:pt>
    <dgm:pt modelId="{2794E111-8C04-4F3D-B37B-02363F63CBA7}" type="parTrans" cxnId="{AC547BE2-2F10-4322-AB6D-4D2522C50730}">
      <dgm:prSet/>
      <dgm:spPr/>
      <dgm:t>
        <a:bodyPr/>
        <a:lstStyle/>
        <a:p>
          <a:endParaRPr lang="en-US"/>
        </a:p>
      </dgm:t>
    </dgm:pt>
    <dgm:pt modelId="{772C869E-45CB-4732-AEF1-0B9E740771CB}" type="sibTrans" cxnId="{AC547BE2-2F10-4322-AB6D-4D2522C50730}">
      <dgm:prSet/>
      <dgm:spPr/>
      <dgm:t>
        <a:bodyPr/>
        <a:lstStyle/>
        <a:p>
          <a:endParaRPr lang="en-US"/>
        </a:p>
      </dgm:t>
    </dgm:pt>
    <dgm:pt modelId="{5726CA36-288F-466F-ABE2-FB052752E35A}">
      <dgm:prSet/>
      <dgm:spPr/>
      <dgm:t>
        <a:bodyPr/>
        <a:lstStyle/>
        <a:p>
          <a:r>
            <a:rPr lang="cs-CZ"/>
            <a:t>Centrum společnosti je masová kultura a komunikace jako nástroje socializace a zprostředkovatelé politické reality </a:t>
          </a:r>
          <a:endParaRPr lang="en-US"/>
        </a:p>
      </dgm:t>
    </dgm:pt>
    <dgm:pt modelId="{29AF7123-B5C7-44F6-9435-515533FB5A0D}" type="parTrans" cxnId="{4E8C84CF-3DCB-408B-A21D-9E0B451A3FA1}">
      <dgm:prSet/>
      <dgm:spPr/>
      <dgm:t>
        <a:bodyPr/>
        <a:lstStyle/>
        <a:p>
          <a:endParaRPr lang="en-US"/>
        </a:p>
      </dgm:t>
    </dgm:pt>
    <dgm:pt modelId="{213F47D0-3339-4545-9597-7BFBEC7E23FA}" type="sibTrans" cxnId="{4E8C84CF-3DCB-408B-A21D-9E0B451A3FA1}">
      <dgm:prSet/>
      <dgm:spPr/>
      <dgm:t>
        <a:bodyPr/>
        <a:lstStyle/>
        <a:p>
          <a:endParaRPr lang="en-US"/>
        </a:p>
      </dgm:t>
    </dgm:pt>
    <dgm:pt modelId="{D8945D4F-24E8-4AB6-896B-5F2A7A7BE838}">
      <dgm:prSet/>
      <dgm:spPr/>
      <dgm:t>
        <a:bodyPr/>
        <a:lstStyle/>
        <a:p>
          <a:r>
            <a:rPr lang="cs-CZ"/>
            <a:t>Hlavním předmětem výzkumu jsou dopady konzumní společnosti na třídy – konzum stabilizuje kapitalismus a neklid nahrává socialistické revoluci  </a:t>
          </a:r>
          <a:endParaRPr lang="en-US"/>
        </a:p>
      </dgm:t>
    </dgm:pt>
    <dgm:pt modelId="{BFB023DB-54A8-47CC-998B-873B674E1411}" type="parTrans" cxnId="{85FB8AC9-8116-4037-83B9-AD81DB7FA6C8}">
      <dgm:prSet/>
      <dgm:spPr/>
      <dgm:t>
        <a:bodyPr/>
        <a:lstStyle/>
        <a:p>
          <a:endParaRPr lang="en-US"/>
        </a:p>
      </dgm:t>
    </dgm:pt>
    <dgm:pt modelId="{038F8579-ABBF-471A-9BCB-E2BE39109D93}" type="sibTrans" cxnId="{85FB8AC9-8116-4037-83B9-AD81DB7FA6C8}">
      <dgm:prSet/>
      <dgm:spPr/>
      <dgm:t>
        <a:bodyPr/>
        <a:lstStyle/>
        <a:p>
          <a:endParaRPr lang="en-US"/>
        </a:p>
      </dgm:t>
    </dgm:pt>
    <dgm:pt modelId="{1DB9FA04-455F-4DC1-B16A-5E13E90EC2EE}" type="pres">
      <dgm:prSet presAssocID="{FD75E552-9649-4BC9-9B86-453BB806111D}" presName="linear" presStyleCnt="0">
        <dgm:presLayoutVars>
          <dgm:animLvl val="lvl"/>
          <dgm:resizeHandles val="exact"/>
        </dgm:presLayoutVars>
      </dgm:prSet>
      <dgm:spPr/>
    </dgm:pt>
    <dgm:pt modelId="{FE8C3EDC-5187-402E-805A-8CE4327C290A}" type="pres">
      <dgm:prSet presAssocID="{12DB0FE8-EED0-4416-9D59-999E67D1501B}" presName="parentText" presStyleLbl="node1" presStyleIdx="0" presStyleCnt="3">
        <dgm:presLayoutVars>
          <dgm:chMax val="0"/>
          <dgm:bulletEnabled val="1"/>
        </dgm:presLayoutVars>
      </dgm:prSet>
      <dgm:spPr/>
    </dgm:pt>
    <dgm:pt modelId="{FDC5A643-EDB6-4FB2-A8EE-61F9ACBF43DF}" type="pres">
      <dgm:prSet presAssocID="{772C869E-45CB-4732-AEF1-0B9E740771CB}" presName="spacer" presStyleCnt="0"/>
      <dgm:spPr/>
    </dgm:pt>
    <dgm:pt modelId="{61016D7D-67B5-4450-9D00-7409A6269B17}" type="pres">
      <dgm:prSet presAssocID="{5726CA36-288F-466F-ABE2-FB052752E35A}" presName="parentText" presStyleLbl="node1" presStyleIdx="1" presStyleCnt="3">
        <dgm:presLayoutVars>
          <dgm:chMax val="0"/>
          <dgm:bulletEnabled val="1"/>
        </dgm:presLayoutVars>
      </dgm:prSet>
      <dgm:spPr/>
    </dgm:pt>
    <dgm:pt modelId="{711EBFBD-77EA-456B-9BC5-DB15A12FC899}" type="pres">
      <dgm:prSet presAssocID="{213F47D0-3339-4545-9597-7BFBEC7E23FA}" presName="spacer" presStyleCnt="0"/>
      <dgm:spPr/>
    </dgm:pt>
    <dgm:pt modelId="{C162DAC0-D53B-4280-AA65-07E0B5F8429F}" type="pres">
      <dgm:prSet presAssocID="{D8945D4F-24E8-4AB6-896B-5F2A7A7BE838}" presName="parentText" presStyleLbl="node1" presStyleIdx="2" presStyleCnt="3">
        <dgm:presLayoutVars>
          <dgm:chMax val="0"/>
          <dgm:bulletEnabled val="1"/>
        </dgm:presLayoutVars>
      </dgm:prSet>
      <dgm:spPr/>
    </dgm:pt>
  </dgm:ptLst>
  <dgm:cxnLst>
    <dgm:cxn modelId="{4DACE77C-3055-4B33-B3DC-7DDC64CF871B}" type="presOf" srcId="{5726CA36-288F-466F-ABE2-FB052752E35A}" destId="{61016D7D-67B5-4450-9D00-7409A6269B17}" srcOrd="0" destOrd="0" presId="urn:microsoft.com/office/officeart/2005/8/layout/vList2"/>
    <dgm:cxn modelId="{45F20D81-9B4C-4300-9781-89C843A6C3AF}" type="presOf" srcId="{12DB0FE8-EED0-4416-9D59-999E67D1501B}" destId="{FE8C3EDC-5187-402E-805A-8CE4327C290A}" srcOrd="0" destOrd="0" presId="urn:microsoft.com/office/officeart/2005/8/layout/vList2"/>
    <dgm:cxn modelId="{0F0EE787-1EAC-4316-8FAE-72A616583CD4}" type="presOf" srcId="{D8945D4F-24E8-4AB6-896B-5F2A7A7BE838}" destId="{C162DAC0-D53B-4280-AA65-07E0B5F8429F}" srcOrd="0" destOrd="0" presId="urn:microsoft.com/office/officeart/2005/8/layout/vList2"/>
    <dgm:cxn modelId="{85FB8AC9-8116-4037-83B9-AD81DB7FA6C8}" srcId="{FD75E552-9649-4BC9-9B86-453BB806111D}" destId="{D8945D4F-24E8-4AB6-896B-5F2A7A7BE838}" srcOrd="2" destOrd="0" parTransId="{BFB023DB-54A8-47CC-998B-873B674E1411}" sibTransId="{038F8579-ABBF-471A-9BCB-E2BE39109D93}"/>
    <dgm:cxn modelId="{4E8C84CF-3DCB-408B-A21D-9E0B451A3FA1}" srcId="{FD75E552-9649-4BC9-9B86-453BB806111D}" destId="{5726CA36-288F-466F-ABE2-FB052752E35A}" srcOrd="1" destOrd="0" parTransId="{29AF7123-B5C7-44F6-9435-515533FB5A0D}" sibTransId="{213F47D0-3339-4545-9597-7BFBEC7E23FA}"/>
    <dgm:cxn modelId="{AC547BE2-2F10-4322-AB6D-4D2522C50730}" srcId="{FD75E552-9649-4BC9-9B86-453BB806111D}" destId="{12DB0FE8-EED0-4416-9D59-999E67D1501B}" srcOrd="0" destOrd="0" parTransId="{2794E111-8C04-4F3D-B37B-02363F63CBA7}" sibTransId="{772C869E-45CB-4732-AEF1-0B9E740771CB}"/>
    <dgm:cxn modelId="{6F7C62E8-59FB-4147-A1BB-3BF907373159}" type="presOf" srcId="{FD75E552-9649-4BC9-9B86-453BB806111D}" destId="{1DB9FA04-455F-4DC1-B16A-5E13E90EC2EE}" srcOrd="0" destOrd="0" presId="urn:microsoft.com/office/officeart/2005/8/layout/vList2"/>
    <dgm:cxn modelId="{0E090262-4FAD-463E-84B1-333398F932AB}" type="presParOf" srcId="{1DB9FA04-455F-4DC1-B16A-5E13E90EC2EE}" destId="{FE8C3EDC-5187-402E-805A-8CE4327C290A}" srcOrd="0" destOrd="0" presId="urn:microsoft.com/office/officeart/2005/8/layout/vList2"/>
    <dgm:cxn modelId="{D9B80F0C-3ACB-409B-AB71-9BBCA883C9E5}" type="presParOf" srcId="{1DB9FA04-455F-4DC1-B16A-5E13E90EC2EE}" destId="{FDC5A643-EDB6-4FB2-A8EE-61F9ACBF43DF}" srcOrd="1" destOrd="0" presId="urn:microsoft.com/office/officeart/2005/8/layout/vList2"/>
    <dgm:cxn modelId="{DC0CE393-E6EC-4F70-A5A3-44276A90B91A}" type="presParOf" srcId="{1DB9FA04-455F-4DC1-B16A-5E13E90EC2EE}" destId="{61016D7D-67B5-4450-9D00-7409A6269B17}" srcOrd="2" destOrd="0" presId="urn:microsoft.com/office/officeart/2005/8/layout/vList2"/>
    <dgm:cxn modelId="{00AA7E73-7DED-4F75-899A-1837D8AF0069}" type="presParOf" srcId="{1DB9FA04-455F-4DC1-B16A-5E13E90EC2EE}" destId="{711EBFBD-77EA-456B-9BC5-DB15A12FC899}" srcOrd="3" destOrd="0" presId="urn:microsoft.com/office/officeart/2005/8/layout/vList2"/>
    <dgm:cxn modelId="{03905744-DB40-423E-9B8A-05F016ADE72B}" type="presParOf" srcId="{1DB9FA04-455F-4DC1-B16A-5E13E90EC2EE}" destId="{C162DAC0-D53B-4280-AA65-07E0B5F842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74F54D-65DD-4557-8C4A-C0F5FEAE46D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012BEF-6987-45F6-BB60-BE73D4578B5A}">
      <dgm:prSet/>
      <dgm:spPr/>
      <dgm:t>
        <a:bodyPr/>
        <a:lstStyle/>
        <a:p>
          <a:pPr>
            <a:defRPr cap="all"/>
          </a:pPr>
          <a:r>
            <a:rPr lang="cs-CZ"/>
            <a:t>Technický zájem – zájem o ovládání a objektivní kauzální vědění (přírodní vědy)</a:t>
          </a:r>
          <a:endParaRPr lang="en-US"/>
        </a:p>
      </dgm:t>
    </dgm:pt>
    <dgm:pt modelId="{8FA2616E-A8BA-4035-864C-AF56B2E3D3AA}" type="parTrans" cxnId="{FCD3C68F-1A52-4F65-BDCC-CE0FC2EFFA82}">
      <dgm:prSet/>
      <dgm:spPr/>
      <dgm:t>
        <a:bodyPr/>
        <a:lstStyle/>
        <a:p>
          <a:endParaRPr lang="en-US"/>
        </a:p>
      </dgm:t>
    </dgm:pt>
    <dgm:pt modelId="{F3BEA3F3-5C85-4147-B5F9-FF3BC929F243}" type="sibTrans" cxnId="{FCD3C68F-1A52-4F65-BDCC-CE0FC2EFFA82}">
      <dgm:prSet/>
      <dgm:spPr/>
      <dgm:t>
        <a:bodyPr/>
        <a:lstStyle/>
        <a:p>
          <a:endParaRPr lang="en-US"/>
        </a:p>
      </dgm:t>
    </dgm:pt>
    <dgm:pt modelId="{1BA030F8-5E32-4CA1-8463-D63089B6FEB1}">
      <dgm:prSet/>
      <dgm:spPr/>
      <dgm:t>
        <a:bodyPr/>
        <a:lstStyle/>
        <a:p>
          <a:pPr>
            <a:defRPr cap="all"/>
          </a:pPr>
          <a:r>
            <a:rPr lang="cs-CZ"/>
            <a:t>Praktický zájem – zájem o hermeneutické historické porozumění (humanitní vědy)</a:t>
          </a:r>
          <a:endParaRPr lang="en-US"/>
        </a:p>
      </dgm:t>
    </dgm:pt>
    <dgm:pt modelId="{BC553FEA-DA68-4BDB-A6C2-5F41CD1D2285}" type="parTrans" cxnId="{E99D2B4A-3602-4E87-BD7D-1AEA93C5E24E}">
      <dgm:prSet/>
      <dgm:spPr/>
      <dgm:t>
        <a:bodyPr/>
        <a:lstStyle/>
        <a:p>
          <a:endParaRPr lang="en-US"/>
        </a:p>
      </dgm:t>
    </dgm:pt>
    <dgm:pt modelId="{D1325F38-2E9A-458F-B31D-D1A2B4D027A9}" type="sibTrans" cxnId="{E99D2B4A-3602-4E87-BD7D-1AEA93C5E24E}">
      <dgm:prSet/>
      <dgm:spPr/>
      <dgm:t>
        <a:bodyPr/>
        <a:lstStyle/>
        <a:p>
          <a:endParaRPr lang="en-US"/>
        </a:p>
      </dgm:t>
    </dgm:pt>
    <dgm:pt modelId="{40715866-7153-4C3B-BBA8-7606616BDE0B}">
      <dgm:prSet/>
      <dgm:spPr/>
      <dgm:t>
        <a:bodyPr/>
        <a:lstStyle/>
        <a:p>
          <a:pPr>
            <a:defRPr cap="all"/>
          </a:pPr>
          <a:r>
            <a:rPr lang="cs-CZ"/>
            <a:t>Emancipační zájem – zájem o soustředěné a kolektivní sociologické sebepoznání (kritické sociální vědy) </a:t>
          </a:r>
          <a:endParaRPr lang="en-US"/>
        </a:p>
      </dgm:t>
    </dgm:pt>
    <dgm:pt modelId="{2D5D0365-21AB-48BC-B6C4-DB51D8167336}" type="parTrans" cxnId="{A6EABD85-98D2-459E-B012-96675ADDD298}">
      <dgm:prSet/>
      <dgm:spPr/>
      <dgm:t>
        <a:bodyPr/>
        <a:lstStyle/>
        <a:p>
          <a:endParaRPr lang="en-US"/>
        </a:p>
      </dgm:t>
    </dgm:pt>
    <dgm:pt modelId="{39505066-7EC4-4D15-A977-FC96F98977F5}" type="sibTrans" cxnId="{A6EABD85-98D2-459E-B012-96675ADDD298}">
      <dgm:prSet/>
      <dgm:spPr/>
      <dgm:t>
        <a:bodyPr/>
        <a:lstStyle/>
        <a:p>
          <a:endParaRPr lang="en-US"/>
        </a:p>
      </dgm:t>
    </dgm:pt>
    <dgm:pt modelId="{A9BA7C42-2D70-4DE4-A109-D6C069CE7251}" type="pres">
      <dgm:prSet presAssocID="{8174F54D-65DD-4557-8C4A-C0F5FEAE46DD}" presName="root" presStyleCnt="0">
        <dgm:presLayoutVars>
          <dgm:dir/>
          <dgm:resizeHandles val="exact"/>
        </dgm:presLayoutVars>
      </dgm:prSet>
      <dgm:spPr/>
    </dgm:pt>
    <dgm:pt modelId="{A7F8A9E2-C12A-4F94-BA64-9AE8B2D9DBBA}" type="pres">
      <dgm:prSet presAssocID="{CD012BEF-6987-45F6-BB60-BE73D4578B5A}" presName="compNode" presStyleCnt="0"/>
      <dgm:spPr/>
    </dgm:pt>
    <dgm:pt modelId="{BFCA2D09-FC18-4CB7-BAE1-E52DED16E4A2}" type="pres">
      <dgm:prSet presAssocID="{CD012BEF-6987-45F6-BB60-BE73D4578B5A}" presName="iconBgRect" presStyleLbl="bgShp" presStyleIdx="0" presStyleCnt="3"/>
      <dgm:spPr>
        <a:prstGeom prst="round2DiagRect">
          <a:avLst>
            <a:gd name="adj1" fmla="val 29727"/>
            <a:gd name="adj2" fmla="val 0"/>
          </a:avLst>
        </a:prstGeom>
      </dgm:spPr>
    </dgm:pt>
    <dgm:pt modelId="{0337D89E-2AAE-4403-A8F4-B5CA93A968A8}" type="pres">
      <dgm:prSet presAssocID="{CD012BEF-6987-45F6-BB60-BE73D4578B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kroskop"/>
        </a:ext>
      </dgm:extLst>
    </dgm:pt>
    <dgm:pt modelId="{0FF31508-6D67-4C44-B425-B725BE41C6FE}" type="pres">
      <dgm:prSet presAssocID="{CD012BEF-6987-45F6-BB60-BE73D4578B5A}" presName="spaceRect" presStyleCnt="0"/>
      <dgm:spPr/>
    </dgm:pt>
    <dgm:pt modelId="{C865AD48-1EBF-4479-823F-ECD877AB16FF}" type="pres">
      <dgm:prSet presAssocID="{CD012BEF-6987-45F6-BB60-BE73D4578B5A}" presName="textRect" presStyleLbl="revTx" presStyleIdx="0" presStyleCnt="3">
        <dgm:presLayoutVars>
          <dgm:chMax val="1"/>
          <dgm:chPref val="1"/>
        </dgm:presLayoutVars>
      </dgm:prSet>
      <dgm:spPr/>
    </dgm:pt>
    <dgm:pt modelId="{ECEF19DF-C780-49DA-9DCB-ABC7E1002E33}" type="pres">
      <dgm:prSet presAssocID="{F3BEA3F3-5C85-4147-B5F9-FF3BC929F243}" presName="sibTrans" presStyleCnt="0"/>
      <dgm:spPr/>
    </dgm:pt>
    <dgm:pt modelId="{389D8313-95C9-4CA5-B688-75A943777A1C}" type="pres">
      <dgm:prSet presAssocID="{1BA030F8-5E32-4CA1-8463-D63089B6FEB1}" presName="compNode" presStyleCnt="0"/>
      <dgm:spPr/>
    </dgm:pt>
    <dgm:pt modelId="{C15F6462-05A0-4564-8022-36B8C22008C0}" type="pres">
      <dgm:prSet presAssocID="{1BA030F8-5E32-4CA1-8463-D63089B6FEB1}" presName="iconBgRect" presStyleLbl="bgShp" presStyleIdx="1" presStyleCnt="3"/>
      <dgm:spPr>
        <a:prstGeom prst="round2DiagRect">
          <a:avLst>
            <a:gd name="adj1" fmla="val 29727"/>
            <a:gd name="adj2" fmla="val 0"/>
          </a:avLst>
        </a:prstGeom>
      </dgm:spPr>
    </dgm:pt>
    <dgm:pt modelId="{33931483-DC24-4B57-ACF5-6FCDF482FDE5}" type="pres">
      <dgm:prSet presAssocID="{1BA030F8-5E32-4CA1-8463-D63089B6FE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tázky"/>
        </a:ext>
      </dgm:extLst>
    </dgm:pt>
    <dgm:pt modelId="{71165292-4E1B-44D9-8F46-3382E351FDFF}" type="pres">
      <dgm:prSet presAssocID="{1BA030F8-5E32-4CA1-8463-D63089B6FEB1}" presName="spaceRect" presStyleCnt="0"/>
      <dgm:spPr/>
    </dgm:pt>
    <dgm:pt modelId="{0423EDBF-46A3-4534-9EF5-A2361654ACFD}" type="pres">
      <dgm:prSet presAssocID="{1BA030F8-5E32-4CA1-8463-D63089B6FEB1}" presName="textRect" presStyleLbl="revTx" presStyleIdx="1" presStyleCnt="3">
        <dgm:presLayoutVars>
          <dgm:chMax val="1"/>
          <dgm:chPref val="1"/>
        </dgm:presLayoutVars>
      </dgm:prSet>
      <dgm:spPr/>
    </dgm:pt>
    <dgm:pt modelId="{EF893CE0-1B2B-45B3-9DFB-BF21B7FFA1B9}" type="pres">
      <dgm:prSet presAssocID="{D1325F38-2E9A-458F-B31D-D1A2B4D027A9}" presName="sibTrans" presStyleCnt="0"/>
      <dgm:spPr/>
    </dgm:pt>
    <dgm:pt modelId="{F63C87D6-781E-4B57-8E57-68D2D5B1EDE5}" type="pres">
      <dgm:prSet presAssocID="{40715866-7153-4C3B-BBA8-7606616BDE0B}" presName="compNode" presStyleCnt="0"/>
      <dgm:spPr/>
    </dgm:pt>
    <dgm:pt modelId="{678EC326-AAA7-4B3E-A914-49CE75CCBAEF}" type="pres">
      <dgm:prSet presAssocID="{40715866-7153-4C3B-BBA8-7606616BDE0B}" presName="iconBgRect" presStyleLbl="bgShp" presStyleIdx="2" presStyleCnt="3"/>
      <dgm:spPr>
        <a:prstGeom prst="round2DiagRect">
          <a:avLst>
            <a:gd name="adj1" fmla="val 29727"/>
            <a:gd name="adj2" fmla="val 0"/>
          </a:avLst>
        </a:prstGeom>
      </dgm:spPr>
    </dgm:pt>
    <dgm:pt modelId="{5EA1B006-F530-4FD8-B172-28D76FE3A20F}" type="pres">
      <dgm:prSet presAssocID="{40715866-7153-4C3B-BBA8-7606616BDE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0E06AB25-03DF-4BD7-BA7E-D9FAECF0DBDB}" type="pres">
      <dgm:prSet presAssocID="{40715866-7153-4C3B-BBA8-7606616BDE0B}" presName="spaceRect" presStyleCnt="0"/>
      <dgm:spPr/>
    </dgm:pt>
    <dgm:pt modelId="{F476D27F-29B4-4EF6-A49C-5289367E3D46}" type="pres">
      <dgm:prSet presAssocID="{40715866-7153-4C3B-BBA8-7606616BDE0B}" presName="textRect" presStyleLbl="revTx" presStyleIdx="2" presStyleCnt="3">
        <dgm:presLayoutVars>
          <dgm:chMax val="1"/>
          <dgm:chPref val="1"/>
        </dgm:presLayoutVars>
      </dgm:prSet>
      <dgm:spPr/>
    </dgm:pt>
  </dgm:ptLst>
  <dgm:cxnLst>
    <dgm:cxn modelId="{09790614-23FC-4273-8BFF-90A064943609}" type="presOf" srcId="{1BA030F8-5E32-4CA1-8463-D63089B6FEB1}" destId="{0423EDBF-46A3-4534-9EF5-A2361654ACFD}" srcOrd="0" destOrd="0" presId="urn:microsoft.com/office/officeart/2018/5/layout/IconLeafLabelList"/>
    <dgm:cxn modelId="{E99D2B4A-3602-4E87-BD7D-1AEA93C5E24E}" srcId="{8174F54D-65DD-4557-8C4A-C0F5FEAE46DD}" destId="{1BA030F8-5E32-4CA1-8463-D63089B6FEB1}" srcOrd="1" destOrd="0" parTransId="{BC553FEA-DA68-4BDB-A6C2-5F41CD1D2285}" sibTransId="{D1325F38-2E9A-458F-B31D-D1A2B4D027A9}"/>
    <dgm:cxn modelId="{A6EABD85-98D2-459E-B012-96675ADDD298}" srcId="{8174F54D-65DD-4557-8C4A-C0F5FEAE46DD}" destId="{40715866-7153-4C3B-BBA8-7606616BDE0B}" srcOrd="2" destOrd="0" parTransId="{2D5D0365-21AB-48BC-B6C4-DB51D8167336}" sibTransId="{39505066-7EC4-4D15-A977-FC96F98977F5}"/>
    <dgm:cxn modelId="{FCD3C68F-1A52-4F65-BDCC-CE0FC2EFFA82}" srcId="{8174F54D-65DD-4557-8C4A-C0F5FEAE46DD}" destId="{CD012BEF-6987-45F6-BB60-BE73D4578B5A}" srcOrd="0" destOrd="0" parTransId="{8FA2616E-A8BA-4035-864C-AF56B2E3D3AA}" sibTransId="{F3BEA3F3-5C85-4147-B5F9-FF3BC929F243}"/>
    <dgm:cxn modelId="{8284C799-B7F0-4749-BAD1-0C0F3FA3DBED}" type="presOf" srcId="{CD012BEF-6987-45F6-BB60-BE73D4578B5A}" destId="{C865AD48-1EBF-4479-823F-ECD877AB16FF}" srcOrd="0" destOrd="0" presId="urn:microsoft.com/office/officeart/2018/5/layout/IconLeafLabelList"/>
    <dgm:cxn modelId="{208C7EA9-A30F-4F65-AEC1-A1926E9D472C}" type="presOf" srcId="{8174F54D-65DD-4557-8C4A-C0F5FEAE46DD}" destId="{A9BA7C42-2D70-4DE4-A109-D6C069CE7251}" srcOrd="0" destOrd="0" presId="urn:microsoft.com/office/officeart/2018/5/layout/IconLeafLabelList"/>
    <dgm:cxn modelId="{9AA132ED-B06C-40B8-A26A-9276CA9A05B6}" type="presOf" srcId="{40715866-7153-4C3B-BBA8-7606616BDE0B}" destId="{F476D27F-29B4-4EF6-A49C-5289367E3D46}" srcOrd="0" destOrd="0" presId="urn:microsoft.com/office/officeart/2018/5/layout/IconLeafLabelList"/>
    <dgm:cxn modelId="{86715329-C459-4D24-93F9-0C046E757DE7}" type="presParOf" srcId="{A9BA7C42-2D70-4DE4-A109-D6C069CE7251}" destId="{A7F8A9E2-C12A-4F94-BA64-9AE8B2D9DBBA}" srcOrd="0" destOrd="0" presId="urn:microsoft.com/office/officeart/2018/5/layout/IconLeafLabelList"/>
    <dgm:cxn modelId="{BD88DDB8-01AB-4551-8B17-DBD6B04BDDBB}" type="presParOf" srcId="{A7F8A9E2-C12A-4F94-BA64-9AE8B2D9DBBA}" destId="{BFCA2D09-FC18-4CB7-BAE1-E52DED16E4A2}" srcOrd="0" destOrd="0" presId="urn:microsoft.com/office/officeart/2018/5/layout/IconLeafLabelList"/>
    <dgm:cxn modelId="{DD0672C8-3226-4E24-96E7-115B79FFAB23}" type="presParOf" srcId="{A7F8A9E2-C12A-4F94-BA64-9AE8B2D9DBBA}" destId="{0337D89E-2AAE-4403-A8F4-B5CA93A968A8}" srcOrd="1" destOrd="0" presId="urn:microsoft.com/office/officeart/2018/5/layout/IconLeafLabelList"/>
    <dgm:cxn modelId="{94D43367-81FC-458E-9811-EF5FE5C419D6}" type="presParOf" srcId="{A7F8A9E2-C12A-4F94-BA64-9AE8B2D9DBBA}" destId="{0FF31508-6D67-4C44-B425-B725BE41C6FE}" srcOrd="2" destOrd="0" presId="urn:microsoft.com/office/officeart/2018/5/layout/IconLeafLabelList"/>
    <dgm:cxn modelId="{89E8773E-10A0-41F7-912F-D774EDF8B842}" type="presParOf" srcId="{A7F8A9E2-C12A-4F94-BA64-9AE8B2D9DBBA}" destId="{C865AD48-1EBF-4479-823F-ECD877AB16FF}" srcOrd="3" destOrd="0" presId="urn:microsoft.com/office/officeart/2018/5/layout/IconLeafLabelList"/>
    <dgm:cxn modelId="{B6D900FC-1A05-44D4-93EF-3C0A8E2C1824}" type="presParOf" srcId="{A9BA7C42-2D70-4DE4-A109-D6C069CE7251}" destId="{ECEF19DF-C780-49DA-9DCB-ABC7E1002E33}" srcOrd="1" destOrd="0" presId="urn:microsoft.com/office/officeart/2018/5/layout/IconLeafLabelList"/>
    <dgm:cxn modelId="{4DD0B92B-01C9-4BAE-8444-2274CFFEF48D}" type="presParOf" srcId="{A9BA7C42-2D70-4DE4-A109-D6C069CE7251}" destId="{389D8313-95C9-4CA5-B688-75A943777A1C}" srcOrd="2" destOrd="0" presId="urn:microsoft.com/office/officeart/2018/5/layout/IconLeafLabelList"/>
    <dgm:cxn modelId="{2CD18538-463C-4021-88B8-1D0B71444DA8}" type="presParOf" srcId="{389D8313-95C9-4CA5-B688-75A943777A1C}" destId="{C15F6462-05A0-4564-8022-36B8C22008C0}" srcOrd="0" destOrd="0" presId="urn:microsoft.com/office/officeart/2018/5/layout/IconLeafLabelList"/>
    <dgm:cxn modelId="{2859CBF8-0FD0-45A9-980D-41A027C6F94B}" type="presParOf" srcId="{389D8313-95C9-4CA5-B688-75A943777A1C}" destId="{33931483-DC24-4B57-ACF5-6FCDF482FDE5}" srcOrd="1" destOrd="0" presId="urn:microsoft.com/office/officeart/2018/5/layout/IconLeafLabelList"/>
    <dgm:cxn modelId="{C886661B-87D6-4B30-A93E-2CD253D9AB36}" type="presParOf" srcId="{389D8313-95C9-4CA5-B688-75A943777A1C}" destId="{71165292-4E1B-44D9-8F46-3382E351FDFF}" srcOrd="2" destOrd="0" presId="urn:microsoft.com/office/officeart/2018/5/layout/IconLeafLabelList"/>
    <dgm:cxn modelId="{2F343735-10B5-4BFB-85F3-B500B4E86F18}" type="presParOf" srcId="{389D8313-95C9-4CA5-B688-75A943777A1C}" destId="{0423EDBF-46A3-4534-9EF5-A2361654ACFD}" srcOrd="3" destOrd="0" presId="urn:microsoft.com/office/officeart/2018/5/layout/IconLeafLabelList"/>
    <dgm:cxn modelId="{39F1AC96-2A8D-4D43-8E97-2AC2E51F45A3}" type="presParOf" srcId="{A9BA7C42-2D70-4DE4-A109-D6C069CE7251}" destId="{EF893CE0-1B2B-45B3-9DFB-BF21B7FFA1B9}" srcOrd="3" destOrd="0" presId="urn:microsoft.com/office/officeart/2018/5/layout/IconLeafLabelList"/>
    <dgm:cxn modelId="{B1C9E4EA-55D4-483D-9C28-F94E5C541462}" type="presParOf" srcId="{A9BA7C42-2D70-4DE4-A109-D6C069CE7251}" destId="{F63C87D6-781E-4B57-8E57-68D2D5B1EDE5}" srcOrd="4" destOrd="0" presId="urn:microsoft.com/office/officeart/2018/5/layout/IconLeafLabelList"/>
    <dgm:cxn modelId="{32926A88-C154-4EFB-A889-8DF6AB35A7E9}" type="presParOf" srcId="{F63C87D6-781E-4B57-8E57-68D2D5B1EDE5}" destId="{678EC326-AAA7-4B3E-A914-49CE75CCBAEF}" srcOrd="0" destOrd="0" presId="urn:microsoft.com/office/officeart/2018/5/layout/IconLeafLabelList"/>
    <dgm:cxn modelId="{B6F0AC05-27EC-4AB3-9BC9-28B1C21C8028}" type="presParOf" srcId="{F63C87D6-781E-4B57-8E57-68D2D5B1EDE5}" destId="{5EA1B006-F530-4FD8-B172-28D76FE3A20F}" srcOrd="1" destOrd="0" presId="urn:microsoft.com/office/officeart/2018/5/layout/IconLeafLabelList"/>
    <dgm:cxn modelId="{70817702-3085-43F2-98BD-0892A6492462}" type="presParOf" srcId="{F63C87D6-781E-4B57-8E57-68D2D5B1EDE5}" destId="{0E06AB25-03DF-4BD7-BA7E-D9FAECF0DBDB}" srcOrd="2" destOrd="0" presId="urn:microsoft.com/office/officeart/2018/5/layout/IconLeafLabelList"/>
    <dgm:cxn modelId="{D97830DA-B273-42A7-BCC4-F91844CA60F7}" type="presParOf" srcId="{F63C87D6-781E-4B57-8E57-68D2D5B1EDE5}" destId="{F476D27F-29B4-4EF6-A49C-5289367E3D4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677AA-5F2B-440D-A5B0-B01A6BEE75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0E9937-AE09-4C25-B441-70C54DEDB49F}">
      <dgm:prSet/>
      <dgm:spPr/>
      <dgm:t>
        <a:bodyPr/>
        <a:lstStyle/>
        <a:p>
          <a:r>
            <a:rPr lang="cs-CZ" dirty="0"/>
            <a:t>Francie</a:t>
          </a:r>
        </a:p>
        <a:p>
          <a:r>
            <a:rPr lang="cs-CZ" dirty="0"/>
            <a:t>Existencialistický marxismus, soustředí se na utrpení a touhy konkrétních zranitelných a smrtelných bytostí</a:t>
          </a:r>
        </a:p>
        <a:p>
          <a:r>
            <a:rPr lang="cs-CZ" dirty="0"/>
            <a:t>Socialismus umožňuje spojení třídy o sobě s třídou pro sebe tedy spojení ducha a existence</a:t>
          </a:r>
          <a:endParaRPr lang="en-US" dirty="0"/>
        </a:p>
      </dgm:t>
    </dgm:pt>
    <dgm:pt modelId="{856A6D1D-9289-42BA-8946-DB4F657F25CE}" type="parTrans" cxnId="{3E429854-4872-4367-B402-AD788FA65805}">
      <dgm:prSet/>
      <dgm:spPr/>
      <dgm:t>
        <a:bodyPr/>
        <a:lstStyle/>
        <a:p>
          <a:endParaRPr lang="en-US"/>
        </a:p>
      </dgm:t>
    </dgm:pt>
    <dgm:pt modelId="{7E4A863E-4BCB-4FAC-B699-997E44028143}" type="sibTrans" cxnId="{3E429854-4872-4367-B402-AD788FA65805}">
      <dgm:prSet/>
      <dgm:spPr/>
      <dgm:t>
        <a:bodyPr/>
        <a:lstStyle/>
        <a:p>
          <a:endParaRPr lang="en-US"/>
        </a:p>
      </dgm:t>
    </dgm:pt>
    <dgm:pt modelId="{EE46FBA8-AC22-49D9-A9F1-77AD8635C4A6}">
      <dgm:prSet/>
      <dgm:spPr/>
      <dgm:t>
        <a:bodyPr/>
        <a:lstStyle/>
        <a:p>
          <a:r>
            <a:rPr lang="cs-CZ" dirty="0"/>
            <a:t>Itálie</a:t>
          </a:r>
        </a:p>
        <a:p>
          <a:r>
            <a:rPr lang="cs-CZ" dirty="0"/>
            <a:t>Autonomistický marxismus, usilování o vytvoření revoluční politiky mimo oficiální evropské komunistické strany (kompromitované reformistickými postoji)</a:t>
          </a:r>
        </a:p>
        <a:p>
          <a:r>
            <a:rPr lang="cs-CZ" dirty="0"/>
            <a:t>Kritizování frankfurtské školy za zveličování síly kapitalistické hegemonie a podceňování opozice dělnické třídy </a:t>
          </a:r>
        </a:p>
      </dgm:t>
    </dgm:pt>
    <dgm:pt modelId="{B565700E-9BD8-4B22-B929-95A6E0D2F918}" type="parTrans" cxnId="{418ADD6F-FAC6-4515-8CB1-DA03D334EB59}">
      <dgm:prSet/>
      <dgm:spPr/>
      <dgm:t>
        <a:bodyPr/>
        <a:lstStyle/>
        <a:p>
          <a:endParaRPr lang="en-US"/>
        </a:p>
      </dgm:t>
    </dgm:pt>
    <dgm:pt modelId="{6690E81C-0BAF-4535-87F2-9929A7600D15}" type="sibTrans" cxnId="{418ADD6F-FAC6-4515-8CB1-DA03D334EB59}">
      <dgm:prSet/>
      <dgm:spPr/>
      <dgm:t>
        <a:bodyPr/>
        <a:lstStyle/>
        <a:p>
          <a:endParaRPr lang="en-US"/>
        </a:p>
      </dgm:t>
    </dgm:pt>
    <dgm:pt modelId="{E7D9922D-5374-49E0-9CD3-7E975C31390D}" type="pres">
      <dgm:prSet presAssocID="{673677AA-5F2B-440D-A5B0-B01A6BEE75BE}" presName="root" presStyleCnt="0">
        <dgm:presLayoutVars>
          <dgm:dir/>
          <dgm:resizeHandles val="exact"/>
        </dgm:presLayoutVars>
      </dgm:prSet>
      <dgm:spPr/>
    </dgm:pt>
    <dgm:pt modelId="{3E39BFB5-0FB8-45C9-8741-21C12B77A074}" type="pres">
      <dgm:prSet presAssocID="{FA0E9937-AE09-4C25-B441-70C54DEDB49F}" presName="compNode" presStyleCnt="0"/>
      <dgm:spPr/>
    </dgm:pt>
    <dgm:pt modelId="{D5836783-9D8D-4176-95D7-377A557407F6}" type="pres">
      <dgm:prSet presAssocID="{FA0E9937-AE09-4C25-B441-70C54DEDB49F}" presName="bgRect" presStyleLbl="bgShp" presStyleIdx="0" presStyleCnt="2"/>
      <dgm:spPr/>
    </dgm:pt>
    <dgm:pt modelId="{062768B2-5189-4E01-9447-DBEAB4644A41}" type="pres">
      <dgm:prSet presAssocID="{FA0E9937-AE09-4C25-B441-70C54DEDB49F}" presName="iconRect" presStyleLbl="node1" presStyleIdx="0" presStyleCnt="2"/>
      <dgm:spPr>
        <a:blipFill>
          <a:blip xmlns:r="http://schemas.openxmlformats.org/officeDocument/2006/relationships" r:embed="rId1"/>
          <a:srcRect/>
          <a:stretch>
            <a:fillRect l="-25000" r="-25000"/>
          </a:stretch>
        </a:blipFill>
        <a:ln>
          <a:noFill/>
        </a:ln>
      </dgm:spPr>
    </dgm:pt>
    <dgm:pt modelId="{1EF05DA7-08E7-4F50-961A-D6D7F302DE90}" type="pres">
      <dgm:prSet presAssocID="{FA0E9937-AE09-4C25-B441-70C54DEDB49F}" presName="spaceRect" presStyleCnt="0"/>
      <dgm:spPr/>
    </dgm:pt>
    <dgm:pt modelId="{D23AA2DC-0C24-4EDF-BCD8-76E7C25A59E7}" type="pres">
      <dgm:prSet presAssocID="{FA0E9937-AE09-4C25-B441-70C54DEDB49F}" presName="parTx" presStyleLbl="revTx" presStyleIdx="0" presStyleCnt="2">
        <dgm:presLayoutVars>
          <dgm:chMax val="0"/>
          <dgm:chPref val="0"/>
        </dgm:presLayoutVars>
      </dgm:prSet>
      <dgm:spPr/>
    </dgm:pt>
    <dgm:pt modelId="{7DC797FA-6CB8-4B01-BEB3-F6BFE0B3BB5B}" type="pres">
      <dgm:prSet presAssocID="{7E4A863E-4BCB-4FAC-B699-997E44028143}" presName="sibTrans" presStyleCnt="0"/>
      <dgm:spPr/>
    </dgm:pt>
    <dgm:pt modelId="{12AC0E7C-367C-41DA-BC97-C13EF6284A5D}" type="pres">
      <dgm:prSet presAssocID="{EE46FBA8-AC22-49D9-A9F1-77AD8635C4A6}" presName="compNode" presStyleCnt="0"/>
      <dgm:spPr/>
    </dgm:pt>
    <dgm:pt modelId="{4B18D85F-82F4-4F5B-A9F8-54009898F265}" type="pres">
      <dgm:prSet presAssocID="{EE46FBA8-AC22-49D9-A9F1-77AD8635C4A6}" presName="bgRect" presStyleLbl="bgShp" presStyleIdx="1" presStyleCnt="2"/>
      <dgm:spPr/>
    </dgm:pt>
    <dgm:pt modelId="{227F0C4D-1356-40B3-8562-BDC03ED6E92B}" type="pres">
      <dgm:prSet presAssocID="{EE46FBA8-AC22-49D9-A9F1-77AD8635C4A6}" presName="iconRect" presStyleLbl="node1" presStyleIdx="1" presStyleCnt="2"/>
      <dgm:spPr>
        <a:blipFill>
          <a:blip xmlns:r="http://schemas.openxmlformats.org/officeDocument/2006/relationships" r:embed="rId2"/>
          <a:srcRect/>
          <a:stretch>
            <a:fillRect l="-27000" r="-27000"/>
          </a:stretch>
        </a:blipFill>
        <a:ln>
          <a:noFill/>
        </a:ln>
      </dgm:spPr>
    </dgm:pt>
    <dgm:pt modelId="{D82B5288-AB8E-433A-99F6-AC0A169B051C}" type="pres">
      <dgm:prSet presAssocID="{EE46FBA8-AC22-49D9-A9F1-77AD8635C4A6}" presName="spaceRect" presStyleCnt="0"/>
      <dgm:spPr/>
    </dgm:pt>
    <dgm:pt modelId="{F93730D4-8A5E-4F39-AF2C-9BCC02EAEC6A}" type="pres">
      <dgm:prSet presAssocID="{EE46FBA8-AC22-49D9-A9F1-77AD8635C4A6}" presName="parTx" presStyleLbl="revTx" presStyleIdx="1" presStyleCnt="2">
        <dgm:presLayoutVars>
          <dgm:chMax val="0"/>
          <dgm:chPref val="0"/>
        </dgm:presLayoutVars>
      </dgm:prSet>
      <dgm:spPr/>
    </dgm:pt>
  </dgm:ptLst>
  <dgm:cxnLst>
    <dgm:cxn modelId="{58E9AF11-6752-4011-B3FB-162A14A9602C}" type="presOf" srcId="{FA0E9937-AE09-4C25-B441-70C54DEDB49F}" destId="{D23AA2DC-0C24-4EDF-BCD8-76E7C25A59E7}" srcOrd="0" destOrd="0" presId="urn:microsoft.com/office/officeart/2018/2/layout/IconVerticalSolidList"/>
    <dgm:cxn modelId="{418ADD6F-FAC6-4515-8CB1-DA03D334EB59}" srcId="{673677AA-5F2B-440D-A5B0-B01A6BEE75BE}" destId="{EE46FBA8-AC22-49D9-A9F1-77AD8635C4A6}" srcOrd="1" destOrd="0" parTransId="{B565700E-9BD8-4B22-B929-95A6E0D2F918}" sibTransId="{6690E81C-0BAF-4535-87F2-9929A7600D15}"/>
    <dgm:cxn modelId="{3E429854-4872-4367-B402-AD788FA65805}" srcId="{673677AA-5F2B-440D-A5B0-B01A6BEE75BE}" destId="{FA0E9937-AE09-4C25-B441-70C54DEDB49F}" srcOrd="0" destOrd="0" parTransId="{856A6D1D-9289-42BA-8946-DB4F657F25CE}" sibTransId="{7E4A863E-4BCB-4FAC-B699-997E44028143}"/>
    <dgm:cxn modelId="{A1E8EBCE-5123-4EE6-9EFF-15A7E85D632C}" type="presOf" srcId="{EE46FBA8-AC22-49D9-A9F1-77AD8635C4A6}" destId="{F93730D4-8A5E-4F39-AF2C-9BCC02EAEC6A}" srcOrd="0" destOrd="0" presId="urn:microsoft.com/office/officeart/2018/2/layout/IconVerticalSolidList"/>
    <dgm:cxn modelId="{226B52E0-98A7-460A-B145-2DEC3C868F10}" type="presOf" srcId="{673677AA-5F2B-440D-A5B0-B01A6BEE75BE}" destId="{E7D9922D-5374-49E0-9CD3-7E975C31390D}" srcOrd="0" destOrd="0" presId="urn:microsoft.com/office/officeart/2018/2/layout/IconVerticalSolidList"/>
    <dgm:cxn modelId="{74CB6F53-F65C-4DD7-9BEF-62D2911B6362}" type="presParOf" srcId="{E7D9922D-5374-49E0-9CD3-7E975C31390D}" destId="{3E39BFB5-0FB8-45C9-8741-21C12B77A074}" srcOrd="0" destOrd="0" presId="urn:microsoft.com/office/officeart/2018/2/layout/IconVerticalSolidList"/>
    <dgm:cxn modelId="{78DE0E35-9202-486F-8D17-6D4C9908BE80}" type="presParOf" srcId="{3E39BFB5-0FB8-45C9-8741-21C12B77A074}" destId="{D5836783-9D8D-4176-95D7-377A557407F6}" srcOrd="0" destOrd="0" presId="urn:microsoft.com/office/officeart/2018/2/layout/IconVerticalSolidList"/>
    <dgm:cxn modelId="{247D367A-FEB6-4AD1-ADBC-C0A64FDC21AD}" type="presParOf" srcId="{3E39BFB5-0FB8-45C9-8741-21C12B77A074}" destId="{062768B2-5189-4E01-9447-DBEAB4644A41}" srcOrd="1" destOrd="0" presId="urn:microsoft.com/office/officeart/2018/2/layout/IconVerticalSolidList"/>
    <dgm:cxn modelId="{E725AAF6-7F17-4A2C-9717-FCD7249386AB}" type="presParOf" srcId="{3E39BFB5-0FB8-45C9-8741-21C12B77A074}" destId="{1EF05DA7-08E7-4F50-961A-D6D7F302DE90}" srcOrd="2" destOrd="0" presId="urn:microsoft.com/office/officeart/2018/2/layout/IconVerticalSolidList"/>
    <dgm:cxn modelId="{39B09372-F84C-4CCD-B288-90CE8D7502B4}" type="presParOf" srcId="{3E39BFB5-0FB8-45C9-8741-21C12B77A074}" destId="{D23AA2DC-0C24-4EDF-BCD8-76E7C25A59E7}" srcOrd="3" destOrd="0" presId="urn:microsoft.com/office/officeart/2018/2/layout/IconVerticalSolidList"/>
    <dgm:cxn modelId="{1C6435EA-9ADB-4E1E-9C09-E978B93EDFE0}" type="presParOf" srcId="{E7D9922D-5374-49E0-9CD3-7E975C31390D}" destId="{7DC797FA-6CB8-4B01-BEB3-F6BFE0B3BB5B}" srcOrd="1" destOrd="0" presId="urn:microsoft.com/office/officeart/2018/2/layout/IconVerticalSolidList"/>
    <dgm:cxn modelId="{A7DA87BD-1E27-4AA3-A474-93E300C86106}" type="presParOf" srcId="{E7D9922D-5374-49E0-9CD3-7E975C31390D}" destId="{12AC0E7C-367C-41DA-BC97-C13EF6284A5D}" srcOrd="2" destOrd="0" presId="urn:microsoft.com/office/officeart/2018/2/layout/IconVerticalSolidList"/>
    <dgm:cxn modelId="{620CCB73-D418-479D-A519-D621D7F08F1B}" type="presParOf" srcId="{12AC0E7C-367C-41DA-BC97-C13EF6284A5D}" destId="{4B18D85F-82F4-4F5B-A9F8-54009898F265}" srcOrd="0" destOrd="0" presId="urn:microsoft.com/office/officeart/2018/2/layout/IconVerticalSolidList"/>
    <dgm:cxn modelId="{B060F22F-01A6-4233-8B64-87B6D21DE049}" type="presParOf" srcId="{12AC0E7C-367C-41DA-BC97-C13EF6284A5D}" destId="{227F0C4D-1356-40B3-8562-BDC03ED6E92B}" srcOrd="1" destOrd="0" presId="urn:microsoft.com/office/officeart/2018/2/layout/IconVerticalSolidList"/>
    <dgm:cxn modelId="{5E98A925-2BF9-4464-83DE-285B539FAB0D}" type="presParOf" srcId="{12AC0E7C-367C-41DA-BC97-C13EF6284A5D}" destId="{D82B5288-AB8E-433A-99F6-AC0A169B051C}" srcOrd="2" destOrd="0" presId="urn:microsoft.com/office/officeart/2018/2/layout/IconVerticalSolidList"/>
    <dgm:cxn modelId="{D8E7DD0F-3144-4863-B3C4-B46F37762698}" type="presParOf" srcId="{12AC0E7C-367C-41DA-BC97-C13EF6284A5D}" destId="{F93730D4-8A5E-4F39-AF2C-9BCC02EAEC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677AA-5F2B-440D-A5B0-B01A6BEE75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0E9937-AE09-4C25-B441-70C54DEDB49F}">
      <dgm:prSet/>
      <dgm:spPr/>
      <dgm:t>
        <a:bodyPr/>
        <a:lstStyle/>
        <a:p>
          <a:r>
            <a:rPr lang="cs-CZ" dirty="0"/>
            <a:t>Strukturální marxismus</a:t>
          </a:r>
        </a:p>
        <a:p>
          <a:r>
            <a:rPr lang="cs-CZ" dirty="0"/>
            <a:t>Brali marxismus jako teorii totality kapitalistické společnosti a historie kde analyzovali vazby struktur v hospodářství</a:t>
          </a:r>
        </a:p>
        <a:p>
          <a:r>
            <a:rPr lang="cs-CZ" dirty="0"/>
            <a:t>Kritizovali „hegelovské prvky“ Marxovi teorie a prosazovali teoretickou praxi a nezávislost teorie na státu</a:t>
          </a:r>
        </a:p>
      </dgm:t>
    </dgm:pt>
    <dgm:pt modelId="{856A6D1D-9289-42BA-8946-DB4F657F25CE}" type="parTrans" cxnId="{3E429854-4872-4367-B402-AD788FA65805}">
      <dgm:prSet/>
      <dgm:spPr/>
      <dgm:t>
        <a:bodyPr/>
        <a:lstStyle/>
        <a:p>
          <a:endParaRPr lang="en-US"/>
        </a:p>
      </dgm:t>
    </dgm:pt>
    <dgm:pt modelId="{7E4A863E-4BCB-4FAC-B699-997E44028143}" type="sibTrans" cxnId="{3E429854-4872-4367-B402-AD788FA65805}">
      <dgm:prSet/>
      <dgm:spPr/>
      <dgm:t>
        <a:bodyPr/>
        <a:lstStyle/>
        <a:p>
          <a:endParaRPr lang="en-US"/>
        </a:p>
      </dgm:t>
    </dgm:pt>
    <dgm:pt modelId="{EE46FBA8-AC22-49D9-A9F1-77AD8635C4A6}">
      <dgm:prSet/>
      <dgm:spPr/>
      <dgm:t>
        <a:bodyPr/>
        <a:lstStyle/>
        <a:p>
          <a:r>
            <a:rPr lang="cs-CZ" dirty="0"/>
            <a:t>Analytický marxismus</a:t>
          </a:r>
        </a:p>
        <a:p>
          <a:r>
            <a:rPr lang="cs-CZ" dirty="0"/>
            <a:t>Také kritizovali „hegelovské prvky“ a zastávali se striktně funkcionalistického chápání historického materialismu </a:t>
          </a:r>
        </a:p>
        <a:p>
          <a:r>
            <a:rPr lang="cs-CZ" dirty="0"/>
            <a:t>Tvrdili, že Marxe lze pochopit pouze skrze metodologický individualismus a teorii racionální volby </a:t>
          </a:r>
        </a:p>
      </dgm:t>
    </dgm:pt>
    <dgm:pt modelId="{B565700E-9BD8-4B22-B929-95A6E0D2F918}" type="parTrans" cxnId="{418ADD6F-FAC6-4515-8CB1-DA03D334EB59}">
      <dgm:prSet/>
      <dgm:spPr/>
      <dgm:t>
        <a:bodyPr/>
        <a:lstStyle/>
        <a:p>
          <a:endParaRPr lang="en-US"/>
        </a:p>
      </dgm:t>
    </dgm:pt>
    <dgm:pt modelId="{6690E81C-0BAF-4535-87F2-9929A7600D15}" type="sibTrans" cxnId="{418ADD6F-FAC6-4515-8CB1-DA03D334EB59}">
      <dgm:prSet/>
      <dgm:spPr/>
      <dgm:t>
        <a:bodyPr/>
        <a:lstStyle/>
        <a:p>
          <a:endParaRPr lang="en-US"/>
        </a:p>
      </dgm:t>
    </dgm:pt>
    <dgm:pt modelId="{E7D9922D-5374-49E0-9CD3-7E975C31390D}" type="pres">
      <dgm:prSet presAssocID="{673677AA-5F2B-440D-A5B0-B01A6BEE75BE}" presName="root" presStyleCnt="0">
        <dgm:presLayoutVars>
          <dgm:dir/>
          <dgm:resizeHandles val="exact"/>
        </dgm:presLayoutVars>
      </dgm:prSet>
      <dgm:spPr/>
    </dgm:pt>
    <dgm:pt modelId="{3E39BFB5-0FB8-45C9-8741-21C12B77A074}" type="pres">
      <dgm:prSet presAssocID="{FA0E9937-AE09-4C25-B441-70C54DEDB49F}" presName="compNode" presStyleCnt="0"/>
      <dgm:spPr/>
    </dgm:pt>
    <dgm:pt modelId="{D5836783-9D8D-4176-95D7-377A557407F6}" type="pres">
      <dgm:prSet presAssocID="{FA0E9937-AE09-4C25-B441-70C54DEDB49F}" presName="bgRect" presStyleLbl="bgShp" presStyleIdx="0" presStyleCnt="2"/>
      <dgm:spPr/>
    </dgm:pt>
    <dgm:pt modelId="{062768B2-5189-4E01-9447-DBEAB4644A41}" type="pres">
      <dgm:prSet presAssocID="{FA0E9937-AE09-4C25-B441-70C54DEDB4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ockchain se souvislou výplní"/>
        </a:ext>
      </dgm:extLst>
    </dgm:pt>
    <dgm:pt modelId="{1EF05DA7-08E7-4F50-961A-D6D7F302DE90}" type="pres">
      <dgm:prSet presAssocID="{FA0E9937-AE09-4C25-B441-70C54DEDB49F}" presName="spaceRect" presStyleCnt="0"/>
      <dgm:spPr/>
    </dgm:pt>
    <dgm:pt modelId="{D23AA2DC-0C24-4EDF-BCD8-76E7C25A59E7}" type="pres">
      <dgm:prSet presAssocID="{FA0E9937-AE09-4C25-B441-70C54DEDB49F}" presName="parTx" presStyleLbl="revTx" presStyleIdx="0" presStyleCnt="2">
        <dgm:presLayoutVars>
          <dgm:chMax val="0"/>
          <dgm:chPref val="0"/>
        </dgm:presLayoutVars>
      </dgm:prSet>
      <dgm:spPr/>
    </dgm:pt>
    <dgm:pt modelId="{7DC797FA-6CB8-4B01-BEB3-F6BFE0B3BB5B}" type="pres">
      <dgm:prSet presAssocID="{7E4A863E-4BCB-4FAC-B699-997E44028143}" presName="sibTrans" presStyleCnt="0"/>
      <dgm:spPr/>
    </dgm:pt>
    <dgm:pt modelId="{12AC0E7C-367C-41DA-BC97-C13EF6284A5D}" type="pres">
      <dgm:prSet presAssocID="{EE46FBA8-AC22-49D9-A9F1-77AD8635C4A6}" presName="compNode" presStyleCnt="0"/>
      <dgm:spPr/>
    </dgm:pt>
    <dgm:pt modelId="{4B18D85F-82F4-4F5B-A9F8-54009898F265}" type="pres">
      <dgm:prSet presAssocID="{EE46FBA8-AC22-49D9-A9F1-77AD8635C4A6}" presName="bgRect" presStyleLbl="bgShp" presStyleIdx="1" presStyleCnt="2"/>
      <dgm:spPr/>
    </dgm:pt>
    <dgm:pt modelId="{227F0C4D-1356-40B3-8562-BDC03ED6E92B}" type="pres">
      <dgm:prSet presAssocID="{EE46FBA8-AC22-49D9-A9F1-77AD8635C4A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og se souvislou výplní"/>
        </a:ext>
      </dgm:extLst>
    </dgm:pt>
    <dgm:pt modelId="{D82B5288-AB8E-433A-99F6-AC0A169B051C}" type="pres">
      <dgm:prSet presAssocID="{EE46FBA8-AC22-49D9-A9F1-77AD8635C4A6}" presName="spaceRect" presStyleCnt="0"/>
      <dgm:spPr/>
    </dgm:pt>
    <dgm:pt modelId="{F93730D4-8A5E-4F39-AF2C-9BCC02EAEC6A}" type="pres">
      <dgm:prSet presAssocID="{EE46FBA8-AC22-49D9-A9F1-77AD8635C4A6}" presName="parTx" presStyleLbl="revTx" presStyleIdx="1" presStyleCnt="2">
        <dgm:presLayoutVars>
          <dgm:chMax val="0"/>
          <dgm:chPref val="0"/>
        </dgm:presLayoutVars>
      </dgm:prSet>
      <dgm:spPr/>
    </dgm:pt>
  </dgm:ptLst>
  <dgm:cxnLst>
    <dgm:cxn modelId="{58E9AF11-6752-4011-B3FB-162A14A9602C}" type="presOf" srcId="{FA0E9937-AE09-4C25-B441-70C54DEDB49F}" destId="{D23AA2DC-0C24-4EDF-BCD8-76E7C25A59E7}" srcOrd="0" destOrd="0" presId="urn:microsoft.com/office/officeart/2018/2/layout/IconVerticalSolidList"/>
    <dgm:cxn modelId="{418ADD6F-FAC6-4515-8CB1-DA03D334EB59}" srcId="{673677AA-5F2B-440D-A5B0-B01A6BEE75BE}" destId="{EE46FBA8-AC22-49D9-A9F1-77AD8635C4A6}" srcOrd="1" destOrd="0" parTransId="{B565700E-9BD8-4B22-B929-95A6E0D2F918}" sibTransId="{6690E81C-0BAF-4535-87F2-9929A7600D15}"/>
    <dgm:cxn modelId="{3E429854-4872-4367-B402-AD788FA65805}" srcId="{673677AA-5F2B-440D-A5B0-B01A6BEE75BE}" destId="{FA0E9937-AE09-4C25-B441-70C54DEDB49F}" srcOrd="0" destOrd="0" parTransId="{856A6D1D-9289-42BA-8946-DB4F657F25CE}" sibTransId="{7E4A863E-4BCB-4FAC-B699-997E44028143}"/>
    <dgm:cxn modelId="{A1E8EBCE-5123-4EE6-9EFF-15A7E85D632C}" type="presOf" srcId="{EE46FBA8-AC22-49D9-A9F1-77AD8635C4A6}" destId="{F93730D4-8A5E-4F39-AF2C-9BCC02EAEC6A}" srcOrd="0" destOrd="0" presId="urn:microsoft.com/office/officeart/2018/2/layout/IconVerticalSolidList"/>
    <dgm:cxn modelId="{226B52E0-98A7-460A-B145-2DEC3C868F10}" type="presOf" srcId="{673677AA-5F2B-440D-A5B0-B01A6BEE75BE}" destId="{E7D9922D-5374-49E0-9CD3-7E975C31390D}" srcOrd="0" destOrd="0" presId="urn:microsoft.com/office/officeart/2018/2/layout/IconVerticalSolidList"/>
    <dgm:cxn modelId="{74CB6F53-F65C-4DD7-9BEF-62D2911B6362}" type="presParOf" srcId="{E7D9922D-5374-49E0-9CD3-7E975C31390D}" destId="{3E39BFB5-0FB8-45C9-8741-21C12B77A074}" srcOrd="0" destOrd="0" presId="urn:microsoft.com/office/officeart/2018/2/layout/IconVerticalSolidList"/>
    <dgm:cxn modelId="{78DE0E35-9202-486F-8D17-6D4C9908BE80}" type="presParOf" srcId="{3E39BFB5-0FB8-45C9-8741-21C12B77A074}" destId="{D5836783-9D8D-4176-95D7-377A557407F6}" srcOrd="0" destOrd="0" presId="urn:microsoft.com/office/officeart/2018/2/layout/IconVerticalSolidList"/>
    <dgm:cxn modelId="{247D367A-FEB6-4AD1-ADBC-C0A64FDC21AD}" type="presParOf" srcId="{3E39BFB5-0FB8-45C9-8741-21C12B77A074}" destId="{062768B2-5189-4E01-9447-DBEAB4644A41}" srcOrd="1" destOrd="0" presId="urn:microsoft.com/office/officeart/2018/2/layout/IconVerticalSolidList"/>
    <dgm:cxn modelId="{E725AAF6-7F17-4A2C-9717-FCD7249386AB}" type="presParOf" srcId="{3E39BFB5-0FB8-45C9-8741-21C12B77A074}" destId="{1EF05DA7-08E7-4F50-961A-D6D7F302DE90}" srcOrd="2" destOrd="0" presId="urn:microsoft.com/office/officeart/2018/2/layout/IconVerticalSolidList"/>
    <dgm:cxn modelId="{39B09372-F84C-4CCD-B288-90CE8D7502B4}" type="presParOf" srcId="{3E39BFB5-0FB8-45C9-8741-21C12B77A074}" destId="{D23AA2DC-0C24-4EDF-BCD8-76E7C25A59E7}" srcOrd="3" destOrd="0" presId="urn:microsoft.com/office/officeart/2018/2/layout/IconVerticalSolidList"/>
    <dgm:cxn modelId="{1C6435EA-9ADB-4E1E-9C09-E978B93EDFE0}" type="presParOf" srcId="{E7D9922D-5374-49E0-9CD3-7E975C31390D}" destId="{7DC797FA-6CB8-4B01-BEB3-F6BFE0B3BB5B}" srcOrd="1" destOrd="0" presId="urn:microsoft.com/office/officeart/2018/2/layout/IconVerticalSolidList"/>
    <dgm:cxn modelId="{A7DA87BD-1E27-4AA3-A474-93E300C86106}" type="presParOf" srcId="{E7D9922D-5374-49E0-9CD3-7E975C31390D}" destId="{12AC0E7C-367C-41DA-BC97-C13EF6284A5D}" srcOrd="2" destOrd="0" presId="urn:microsoft.com/office/officeart/2018/2/layout/IconVerticalSolidList"/>
    <dgm:cxn modelId="{620CCB73-D418-479D-A519-D621D7F08F1B}" type="presParOf" srcId="{12AC0E7C-367C-41DA-BC97-C13EF6284A5D}" destId="{4B18D85F-82F4-4F5B-A9F8-54009898F265}" srcOrd="0" destOrd="0" presId="urn:microsoft.com/office/officeart/2018/2/layout/IconVerticalSolidList"/>
    <dgm:cxn modelId="{B060F22F-01A6-4233-8B64-87B6D21DE049}" type="presParOf" srcId="{12AC0E7C-367C-41DA-BC97-C13EF6284A5D}" destId="{227F0C4D-1356-40B3-8562-BDC03ED6E92B}" srcOrd="1" destOrd="0" presId="urn:microsoft.com/office/officeart/2018/2/layout/IconVerticalSolidList"/>
    <dgm:cxn modelId="{5E98A925-2BF9-4464-83DE-285B539FAB0D}" type="presParOf" srcId="{12AC0E7C-367C-41DA-BC97-C13EF6284A5D}" destId="{D82B5288-AB8E-433A-99F6-AC0A169B051C}" srcOrd="2" destOrd="0" presId="urn:microsoft.com/office/officeart/2018/2/layout/IconVerticalSolidList"/>
    <dgm:cxn modelId="{D8E7DD0F-3144-4863-B3C4-B46F37762698}" type="presParOf" srcId="{12AC0E7C-367C-41DA-BC97-C13EF6284A5D}" destId="{F93730D4-8A5E-4F39-AF2C-9BCC02EAEC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a:t>Kritika ideologie</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6660DFC8-0ADC-4D05-9DBF-66319044F804}">
      <dgm:prSet/>
      <dgm:spPr/>
      <dgm:t>
        <a:bodyPr/>
        <a:lstStyle/>
        <a:p>
          <a:r>
            <a:rPr lang="cs-CZ" dirty="0"/>
            <a:t>Frankfurtská škola</a:t>
          </a:r>
        </a:p>
      </dgm:t>
    </dgm:pt>
    <dgm:pt modelId="{229F0666-3229-4378-B85F-B4466C39769D}" type="parTrans" cxnId="{39FA14C1-6B12-4921-9A79-90547C98FECF}">
      <dgm:prSet/>
      <dgm:spPr/>
      <dgm:t>
        <a:bodyPr/>
        <a:lstStyle/>
        <a:p>
          <a:endParaRPr lang="en-US"/>
        </a:p>
      </dgm:t>
    </dgm:pt>
    <dgm:pt modelId="{779E5C40-B957-4740-9DF8-278C49AF1206}" type="sibTrans" cxnId="{39FA14C1-6B12-4921-9A79-90547C98FECF}">
      <dgm:prSet/>
      <dgm:spPr/>
      <dgm:t>
        <a:bodyPr/>
        <a:lstStyle/>
        <a:p>
          <a:endParaRPr lang="en-US"/>
        </a:p>
      </dgm:t>
    </dgm:pt>
    <dgm:pt modelId="{049F5A97-91B2-4BAD-9CCE-366FD8CADB51}">
      <dgm:prSet/>
      <dgm:spPr/>
      <dgm:t>
        <a:bodyPr/>
        <a:lstStyle/>
        <a:p>
          <a:r>
            <a:rPr lang="cs-CZ" dirty="0"/>
            <a:t>Současnost západního marxismu</a:t>
          </a:r>
        </a:p>
      </dgm:t>
    </dgm:pt>
    <dgm:pt modelId="{DCD2ADC4-AE96-4C3F-9E02-4A638CB5D5A2}" type="parTrans" cxnId="{F1A597DF-BBC7-4F72-B3E5-D5F8BFD4F33E}">
      <dgm:prSet/>
      <dgm:spPr/>
      <dgm:t>
        <a:bodyPr/>
        <a:lstStyle/>
        <a:p>
          <a:endParaRPr lang="en-US"/>
        </a:p>
      </dgm:t>
    </dgm:pt>
    <dgm:pt modelId="{FF4B495D-8B5C-4168-A444-C17F7B950AB3}" type="sibTrans" cxnId="{F1A597DF-BBC7-4F72-B3E5-D5F8BFD4F33E}">
      <dgm:prSet/>
      <dgm:spPr/>
      <dgm:t>
        <a:bodyPr/>
        <a:lstStyle/>
        <a:p>
          <a:endParaRPr lang="en-US"/>
        </a:p>
      </dgm:t>
    </dgm:pt>
    <dgm:pt modelId="{ABFEB29B-E957-4413-A3C7-3E9725167312}">
      <dgm:prSet/>
      <dgm:spPr/>
      <dgm:t>
        <a:bodyPr/>
        <a:lstStyle/>
        <a:p>
          <a:r>
            <a:rPr lang="cs-CZ" dirty="0"/>
            <a:t>Kulturní studia v Anglii a USA</a:t>
          </a:r>
        </a:p>
      </dgm:t>
    </dgm:pt>
    <dgm:pt modelId="{0664CD0B-0CD1-4EFD-9176-7E7964312862}" type="parTrans" cxnId="{D9131F7B-D26A-46D5-9689-C59E4D8021A3}">
      <dgm:prSet/>
      <dgm:spPr/>
      <dgm:t>
        <a:bodyPr/>
        <a:lstStyle/>
        <a:p>
          <a:endParaRPr lang="en-US"/>
        </a:p>
      </dgm:t>
    </dgm:pt>
    <dgm:pt modelId="{5325F51B-7F95-44F5-A8BB-09C4E69F6F92}" type="sibTrans" cxnId="{D9131F7B-D26A-46D5-9689-C59E4D8021A3}">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62B9D7C3-BBB3-45FE-84A8-9EE6C4D65D61}" type="pres">
      <dgm:prSet presAssocID="{8B6906DD-CD14-4D09-AC76-A8448E58A4E1}" presName="sibTrans" presStyleCnt="0"/>
      <dgm:spPr/>
    </dgm:pt>
    <dgm:pt modelId="{E2725585-595D-4D17-A0C5-AE6ECA3830F0}" type="pres">
      <dgm:prSet presAssocID="{6660DFC8-0ADC-4D05-9DBF-66319044F804}" presName="node" presStyleLbl="node1" presStyleIdx="1" presStyleCnt="4">
        <dgm:presLayoutVars>
          <dgm:bulletEnabled val="1"/>
        </dgm:presLayoutVars>
      </dgm:prSet>
      <dgm:spPr/>
    </dgm:pt>
    <dgm:pt modelId="{B3A1C80F-AA4C-40C7-A9DC-4581EC59EEC7}" type="pres">
      <dgm:prSet presAssocID="{779E5C40-B957-4740-9DF8-278C49AF1206}" presName="sibTrans" presStyleCnt="0"/>
      <dgm:spPr/>
    </dgm:pt>
    <dgm:pt modelId="{D5641AFB-9CDD-493F-8F75-45475C5F76A4}" type="pres">
      <dgm:prSet presAssocID="{049F5A97-91B2-4BAD-9CCE-366FD8CADB51}" presName="node" presStyleLbl="node1" presStyleIdx="2" presStyleCnt="4">
        <dgm:presLayoutVars>
          <dgm:bulletEnabled val="1"/>
        </dgm:presLayoutVars>
      </dgm:prSet>
      <dgm:spPr/>
    </dgm:pt>
    <dgm:pt modelId="{5D6A631F-C2B9-4304-8C98-DC18CC467D91}" type="pres">
      <dgm:prSet presAssocID="{FF4B495D-8B5C-4168-A444-C17F7B950AB3}" presName="sibTrans" presStyleCnt="0"/>
      <dgm:spPr/>
    </dgm:pt>
    <dgm:pt modelId="{9D14F731-747D-46DD-81DC-E001C373E58A}" type="pres">
      <dgm:prSet presAssocID="{ABFEB29B-E957-4413-A3C7-3E9725167312}" presName="node" presStyleLbl="node1" presStyleIdx="3" presStyleCnt="4">
        <dgm:presLayoutVars>
          <dgm:bulletEnabled val="1"/>
        </dgm:presLayoutVars>
      </dgm:prSet>
      <dgm:spPr/>
    </dgm:pt>
  </dgm:ptLst>
  <dgm:cxnLst>
    <dgm:cxn modelId="{8389C609-FF50-47DF-8525-92CCB7006F58}" type="presOf" srcId="{AC4A59C6-CF92-499C-BDB3-E7587450E4CF}" destId="{FEFDDB0A-FCA4-48C7-92E2-A008C2A52EF0}" srcOrd="0" destOrd="0" presId="urn:microsoft.com/office/officeart/2005/8/layout/default"/>
    <dgm:cxn modelId="{EB1A1E2F-6E13-4941-95EA-A88EB4EEAAE9}" type="presOf" srcId="{049F5A97-91B2-4BAD-9CCE-366FD8CADB51}" destId="{D5641AFB-9CDD-493F-8F75-45475C5F76A4}" srcOrd="0" destOrd="0" presId="urn:microsoft.com/office/officeart/2005/8/layout/default"/>
    <dgm:cxn modelId="{232BF343-C122-4E03-8D35-B84A0AFAAE16}" type="presOf" srcId="{6660DFC8-0ADC-4D05-9DBF-66319044F804}" destId="{E2725585-595D-4D17-A0C5-AE6ECA3830F0}" srcOrd="0" destOrd="0" presId="urn:microsoft.com/office/officeart/2005/8/layout/default"/>
    <dgm:cxn modelId="{D9131F7B-D26A-46D5-9689-C59E4D8021A3}" srcId="{AEB335A6-5933-4E6E-B030-854C0E34B821}" destId="{ABFEB29B-E957-4413-A3C7-3E9725167312}" srcOrd="3" destOrd="0" parTransId="{0664CD0B-0CD1-4EFD-9176-7E7964312862}" sibTransId="{5325F51B-7F95-44F5-A8BB-09C4E69F6F92}"/>
    <dgm:cxn modelId="{98950B90-8BF0-44B8-981D-F14CF2685EE3}" type="presOf" srcId="{AEB335A6-5933-4E6E-B030-854C0E34B821}" destId="{C4285EDB-954F-4B95-ADC1-70ACB7114A75}" srcOrd="0" destOrd="0" presId="urn:microsoft.com/office/officeart/2005/8/layout/default"/>
    <dgm:cxn modelId="{9539B591-21AA-4929-896F-8BF426997C57}" type="presOf" srcId="{ABFEB29B-E957-4413-A3C7-3E9725167312}" destId="{9D14F731-747D-46DD-81DC-E001C373E58A}" srcOrd="0" destOrd="0" presId="urn:microsoft.com/office/officeart/2005/8/layout/default"/>
    <dgm:cxn modelId="{39FA14C1-6B12-4921-9A79-90547C98FECF}" srcId="{AEB335A6-5933-4E6E-B030-854C0E34B821}" destId="{6660DFC8-0ADC-4D05-9DBF-66319044F804}" srcOrd="1" destOrd="0" parTransId="{229F0666-3229-4378-B85F-B4466C39769D}" sibTransId="{779E5C40-B957-4740-9DF8-278C49AF1206}"/>
    <dgm:cxn modelId="{F1A597DF-BBC7-4F72-B3E5-D5F8BFD4F33E}" srcId="{AEB335A6-5933-4E6E-B030-854C0E34B821}" destId="{049F5A97-91B2-4BAD-9CCE-366FD8CADB51}" srcOrd="2" destOrd="0" parTransId="{DCD2ADC4-AE96-4C3F-9E02-4A638CB5D5A2}" sibTransId="{FF4B495D-8B5C-4168-A444-C17F7B950AB3}"/>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554E3D7-66D0-405E-8A2F-699F30724098}" type="presParOf" srcId="{C4285EDB-954F-4B95-ADC1-70ACB7114A75}" destId="{62B9D7C3-BBB3-45FE-84A8-9EE6C4D65D61}" srcOrd="1" destOrd="0" presId="urn:microsoft.com/office/officeart/2005/8/layout/default"/>
    <dgm:cxn modelId="{E8875434-B3B0-4EC7-989C-3788100E14F9}" type="presParOf" srcId="{C4285EDB-954F-4B95-ADC1-70ACB7114A75}" destId="{E2725585-595D-4D17-A0C5-AE6ECA3830F0}" srcOrd="2" destOrd="0" presId="urn:microsoft.com/office/officeart/2005/8/layout/default"/>
    <dgm:cxn modelId="{6BCFC3FC-C876-4F2A-85C9-5EF9F103D570}" type="presParOf" srcId="{C4285EDB-954F-4B95-ADC1-70ACB7114A75}" destId="{B3A1C80F-AA4C-40C7-A9DC-4581EC59EEC7}" srcOrd="3" destOrd="0" presId="urn:microsoft.com/office/officeart/2005/8/layout/default"/>
    <dgm:cxn modelId="{8A9FFF21-2FDA-41DF-AD40-01B9053C81D3}" type="presParOf" srcId="{C4285EDB-954F-4B95-ADC1-70ACB7114A75}" destId="{D5641AFB-9CDD-493F-8F75-45475C5F76A4}" srcOrd="4" destOrd="0" presId="urn:microsoft.com/office/officeart/2005/8/layout/default"/>
    <dgm:cxn modelId="{83CE8CFB-3B89-4761-894E-CD816C146E03}" type="presParOf" srcId="{C4285EDB-954F-4B95-ADC1-70ACB7114A75}" destId="{5D6A631F-C2B9-4304-8C98-DC18CC467D91}" srcOrd="5" destOrd="0" presId="urn:microsoft.com/office/officeart/2005/8/layout/default"/>
    <dgm:cxn modelId="{074F7893-F10B-4725-8917-3254F9ABD6E9}" type="presParOf" srcId="{C4285EDB-954F-4B95-ADC1-70ACB7114A75}" destId="{9D14F731-747D-46DD-81DC-E001C373E58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Kritika ideologie</a:t>
          </a:r>
        </a:p>
      </dsp:txBody>
      <dsp:txXfrm>
        <a:off x="0" y="0"/>
        <a:ext cx="6373813" cy="1439862"/>
      </dsp:txXfrm>
    </dsp:sp>
    <dsp:sp modelId="{72505ADB-1A20-4DA3-8645-1E26E6C71529}">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4EF48-97E7-484F-99D9-A10F637C169A}">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Frankfurtská škola</a:t>
          </a:r>
        </a:p>
      </dsp:txBody>
      <dsp:txXfrm>
        <a:off x="0" y="1439862"/>
        <a:ext cx="6373813" cy="1439862"/>
      </dsp:txXfrm>
    </dsp:sp>
    <dsp:sp modelId="{F521EAD5-3056-4FBE-8D3E-15585CE640BA}">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046AC-B56F-4D68-A0D3-FC8F1FA08224}">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Současnost západního marxismu</a:t>
          </a:r>
        </a:p>
      </dsp:txBody>
      <dsp:txXfrm>
        <a:off x="0" y="2879724"/>
        <a:ext cx="6373813" cy="1439862"/>
      </dsp:txXfrm>
    </dsp:sp>
    <dsp:sp modelId="{F630447F-D9B3-459B-9DDE-F66A8CAB9CB4}">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EB2EC-41A4-4BAE-A3B0-87CB8572BBC3}">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Kulturní studia v Anglii a USA</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C3EDC-5187-402E-805A-8CE4327C290A}">
      <dsp:nvSpPr>
        <dsp:cNvPr id="0" name=""/>
        <dsp:cNvSpPr/>
      </dsp:nvSpPr>
      <dsp:spPr>
        <a:xfrm>
          <a:off x="0" y="67045"/>
          <a:ext cx="6373813" cy="182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Kritičtí teoretici se zaměřují na analýzu kulturních artefaktů v kontextu industriální organizace – komodifikace, standardizace a zmasovění</a:t>
          </a:r>
          <a:endParaRPr lang="en-US" sz="2600" kern="1200"/>
        </a:p>
      </dsp:txBody>
      <dsp:txXfrm>
        <a:off x="89099" y="156144"/>
        <a:ext cx="6195615" cy="1647002"/>
      </dsp:txXfrm>
    </dsp:sp>
    <dsp:sp modelId="{61016D7D-67B5-4450-9D00-7409A6269B17}">
      <dsp:nvSpPr>
        <dsp:cNvPr id="0" name=""/>
        <dsp:cNvSpPr/>
      </dsp:nvSpPr>
      <dsp:spPr>
        <a:xfrm>
          <a:off x="0" y="1967125"/>
          <a:ext cx="6373813" cy="1825200"/>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Centrum společnosti je masová kultura a komunikace jako nástroje socializace a zprostředkovatelé politické reality </a:t>
          </a:r>
          <a:endParaRPr lang="en-US" sz="2600" kern="1200"/>
        </a:p>
      </dsp:txBody>
      <dsp:txXfrm>
        <a:off x="89099" y="2056224"/>
        <a:ext cx="6195615" cy="1647002"/>
      </dsp:txXfrm>
    </dsp:sp>
    <dsp:sp modelId="{C162DAC0-D53B-4280-AA65-07E0B5F8429F}">
      <dsp:nvSpPr>
        <dsp:cNvPr id="0" name=""/>
        <dsp:cNvSpPr/>
      </dsp:nvSpPr>
      <dsp:spPr>
        <a:xfrm>
          <a:off x="0" y="3867205"/>
          <a:ext cx="6373813" cy="1825200"/>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a:t>Hlavním předmětem výzkumu jsou dopady konzumní společnosti na třídy – konzum stabilizuje kapitalismus a neklid nahrává socialistické revoluci  </a:t>
          </a:r>
          <a:endParaRPr lang="en-US" sz="2600" kern="1200"/>
        </a:p>
      </dsp:txBody>
      <dsp:txXfrm>
        <a:off x="89099" y="3956304"/>
        <a:ext cx="6195615" cy="1647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A2D09-FC18-4CB7-BAE1-E52DED16E4A2}">
      <dsp:nvSpPr>
        <dsp:cNvPr id="0" name=""/>
        <dsp:cNvSpPr/>
      </dsp:nvSpPr>
      <dsp:spPr>
        <a:xfrm>
          <a:off x="716638" y="69344"/>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7D89E-2AAE-4403-A8F4-B5CA93A968A8}">
      <dsp:nvSpPr>
        <dsp:cNvPr id="0" name=""/>
        <dsp:cNvSpPr/>
      </dsp:nvSpPr>
      <dsp:spPr>
        <a:xfrm>
          <a:off x="1140763" y="493469"/>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5AD48-1EBF-4479-823F-ECD877AB16FF}">
      <dsp:nvSpPr>
        <dsp:cNvPr id="0" name=""/>
        <dsp:cNvSpPr/>
      </dsp:nvSpPr>
      <dsp:spPr>
        <a:xfrm>
          <a:off x="80450"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Technický zájem – zájem o ovládání a objektivní kauzální vědění (přírodní vědy)</a:t>
          </a:r>
          <a:endParaRPr lang="en-US" sz="1200" kern="1200"/>
        </a:p>
      </dsp:txBody>
      <dsp:txXfrm>
        <a:off x="80450" y="2679345"/>
        <a:ext cx="3262500" cy="720000"/>
      </dsp:txXfrm>
    </dsp:sp>
    <dsp:sp modelId="{C15F6462-05A0-4564-8022-36B8C22008C0}">
      <dsp:nvSpPr>
        <dsp:cNvPr id="0" name=""/>
        <dsp:cNvSpPr/>
      </dsp:nvSpPr>
      <dsp:spPr>
        <a:xfrm>
          <a:off x="4550075" y="69344"/>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31483-DC24-4B57-ACF5-6FCDF482FDE5}">
      <dsp:nvSpPr>
        <dsp:cNvPr id="0" name=""/>
        <dsp:cNvSpPr/>
      </dsp:nvSpPr>
      <dsp:spPr>
        <a:xfrm>
          <a:off x="4974200" y="493469"/>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3EDBF-46A3-4534-9EF5-A2361654ACFD}">
      <dsp:nvSpPr>
        <dsp:cNvPr id="0" name=""/>
        <dsp:cNvSpPr/>
      </dsp:nvSpPr>
      <dsp:spPr>
        <a:xfrm>
          <a:off x="3913888"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Praktický zájem – zájem o hermeneutické historické porozumění (humanitní vědy)</a:t>
          </a:r>
          <a:endParaRPr lang="en-US" sz="1200" kern="1200"/>
        </a:p>
      </dsp:txBody>
      <dsp:txXfrm>
        <a:off x="3913888" y="2679345"/>
        <a:ext cx="3262500" cy="720000"/>
      </dsp:txXfrm>
    </dsp:sp>
    <dsp:sp modelId="{678EC326-AAA7-4B3E-A914-49CE75CCBAEF}">
      <dsp:nvSpPr>
        <dsp:cNvPr id="0" name=""/>
        <dsp:cNvSpPr/>
      </dsp:nvSpPr>
      <dsp:spPr>
        <a:xfrm>
          <a:off x="8383513" y="69344"/>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1B006-F530-4FD8-B172-28D76FE3A20F}">
      <dsp:nvSpPr>
        <dsp:cNvPr id="0" name=""/>
        <dsp:cNvSpPr/>
      </dsp:nvSpPr>
      <dsp:spPr>
        <a:xfrm>
          <a:off x="8807638" y="493469"/>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6D27F-29B4-4EF6-A49C-5289367E3D46}">
      <dsp:nvSpPr>
        <dsp:cNvPr id="0" name=""/>
        <dsp:cNvSpPr/>
      </dsp:nvSpPr>
      <dsp:spPr>
        <a:xfrm>
          <a:off x="7747325" y="267934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cs-CZ" sz="1200" kern="1200"/>
            <a:t>Emancipační zájem – zájem o soustředěné a kolektivní sociologické sebepoznání (kritické sociální vědy) </a:t>
          </a:r>
          <a:endParaRPr lang="en-US" sz="1200" kern="1200"/>
        </a:p>
      </dsp:txBody>
      <dsp:txXfrm>
        <a:off x="7747325" y="2679345"/>
        <a:ext cx="3262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6783-9D8D-4176-95D7-377A557407F6}">
      <dsp:nvSpPr>
        <dsp:cNvPr id="0" name=""/>
        <dsp:cNvSpPr/>
      </dsp:nvSpPr>
      <dsp:spPr>
        <a:xfrm>
          <a:off x="0" y="502544"/>
          <a:ext cx="6373813" cy="2022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68B2-5189-4E01-9447-DBEAB4644A41}">
      <dsp:nvSpPr>
        <dsp:cNvPr id="0" name=""/>
        <dsp:cNvSpPr/>
      </dsp:nvSpPr>
      <dsp:spPr>
        <a:xfrm>
          <a:off x="611672" y="957507"/>
          <a:ext cx="1112132" cy="1112132"/>
        </a:xfrm>
        <a:prstGeom prst="rect">
          <a:avLst/>
        </a:prstGeom>
        <a:blipFill>
          <a:blip xmlns:r="http://schemas.openxmlformats.org/officeDocument/2006/relationships" r:embed="rId1"/>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AA2DC-0C24-4EDF-BCD8-76E7C25A59E7}">
      <dsp:nvSpPr>
        <dsp:cNvPr id="0" name=""/>
        <dsp:cNvSpPr/>
      </dsp:nvSpPr>
      <dsp:spPr>
        <a:xfrm>
          <a:off x="2335477" y="502544"/>
          <a:ext cx="3932884" cy="21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9" tIns="228749" rIns="228749" bIns="228749" numCol="1" spcCol="1270" anchor="ctr" anchorCtr="0">
          <a:noAutofit/>
        </a:bodyPr>
        <a:lstStyle/>
        <a:p>
          <a:pPr marL="0" lvl="0" indent="0" algn="l" defTabSz="622300">
            <a:lnSpc>
              <a:spcPct val="90000"/>
            </a:lnSpc>
            <a:spcBef>
              <a:spcPct val="0"/>
            </a:spcBef>
            <a:spcAft>
              <a:spcPct val="35000"/>
            </a:spcAft>
            <a:buNone/>
          </a:pPr>
          <a:r>
            <a:rPr lang="cs-CZ" sz="1400" kern="1200" dirty="0"/>
            <a:t>Francie</a:t>
          </a:r>
        </a:p>
        <a:p>
          <a:pPr marL="0" lvl="0" indent="0" algn="l" defTabSz="622300">
            <a:lnSpc>
              <a:spcPct val="90000"/>
            </a:lnSpc>
            <a:spcBef>
              <a:spcPct val="0"/>
            </a:spcBef>
            <a:spcAft>
              <a:spcPct val="35000"/>
            </a:spcAft>
            <a:buNone/>
          </a:pPr>
          <a:r>
            <a:rPr lang="cs-CZ" sz="1400" kern="1200" dirty="0"/>
            <a:t>Existencialistický marxismus, soustředí se na utrpení a touhy konkrétních zranitelných a smrtelných bytostí</a:t>
          </a:r>
        </a:p>
        <a:p>
          <a:pPr marL="0" lvl="0" indent="0" algn="l" defTabSz="622300">
            <a:lnSpc>
              <a:spcPct val="90000"/>
            </a:lnSpc>
            <a:spcBef>
              <a:spcPct val="0"/>
            </a:spcBef>
            <a:spcAft>
              <a:spcPct val="35000"/>
            </a:spcAft>
            <a:buNone/>
          </a:pPr>
          <a:r>
            <a:rPr lang="cs-CZ" sz="1400" kern="1200" dirty="0"/>
            <a:t>Socialismus umožňuje spojení třídy o sobě s třídou pro sebe tedy spojení ducha a existence</a:t>
          </a:r>
          <a:endParaRPr lang="en-US" sz="1400" kern="1200" dirty="0"/>
        </a:p>
      </dsp:txBody>
      <dsp:txXfrm>
        <a:off x="2335477" y="502544"/>
        <a:ext cx="3932884" cy="2161411"/>
      </dsp:txXfrm>
    </dsp:sp>
    <dsp:sp modelId="{4B18D85F-82F4-4F5B-A9F8-54009898F265}">
      <dsp:nvSpPr>
        <dsp:cNvPr id="0" name=""/>
        <dsp:cNvSpPr/>
      </dsp:nvSpPr>
      <dsp:spPr>
        <a:xfrm>
          <a:off x="0" y="3095493"/>
          <a:ext cx="6373813" cy="20220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0C4D-1356-40B3-8562-BDC03ED6E92B}">
      <dsp:nvSpPr>
        <dsp:cNvPr id="0" name=""/>
        <dsp:cNvSpPr/>
      </dsp:nvSpPr>
      <dsp:spPr>
        <a:xfrm>
          <a:off x="611672" y="3550456"/>
          <a:ext cx="1112132" cy="1112132"/>
        </a:xfrm>
        <a:prstGeom prst="rect">
          <a:avLst/>
        </a:prstGeom>
        <a:blipFill>
          <a:blip xmlns:r="http://schemas.openxmlformats.org/officeDocument/2006/relationships" r:embed="rId2"/>
          <a:srcRect/>
          <a:stretch>
            <a:fillRect l="-27000" r="-2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730D4-8A5E-4F39-AF2C-9BCC02EAEC6A}">
      <dsp:nvSpPr>
        <dsp:cNvPr id="0" name=""/>
        <dsp:cNvSpPr/>
      </dsp:nvSpPr>
      <dsp:spPr>
        <a:xfrm>
          <a:off x="2335477" y="3095493"/>
          <a:ext cx="3932884" cy="216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749" tIns="228749" rIns="228749" bIns="228749" numCol="1" spcCol="1270" anchor="ctr" anchorCtr="0">
          <a:noAutofit/>
        </a:bodyPr>
        <a:lstStyle/>
        <a:p>
          <a:pPr marL="0" lvl="0" indent="0" algn="l" defTabSz="622300">
            <a:lnSpc>
              <a:spcPct val="90000"/>
            </a:lnSpc>
            <a:spcBef>
              <a:spcPct val="0"/>
            </a:spcBef>
            <a:spcAft>
              <a:spcPct val="35000"/>
            </a:spcAft>
            <a:buNone/>
          </a:pPr>
          <a:r>
            <a:rPr lang="cs-CZ" sz="1400" kern="1200" dirty="0"/>
            <a:t>Itálie</a:t>
          </a:r>
        </a:p>
        <a:p>
          <a:pPr marL="0" lvl="0" indent="0" algn="l" defTabSz="622300">
            <a:lnSpc>
              <a:spcPct val="90000"/>
            </a:lnSpc>
            <a:spcBef>
              <a:spcPct val="0"/>
            </a:spcBef>
            <a:spcAft>
              <a:spcPct val="35000"/>
            </a:spcAft>
            <a:buNone/>
          </a:pPr>
          <a:r>
            <a:rPr lang="cs-CZ" sz="1400" kern="1200" dirty="0"/>
            <a:t>Autonomistický marxismus, usilování o vytvoření revoluční politiky mimo oficiální evropské komunistické strany (kompromitované reformistickými postoji)</a:t>
          </a:r>
        </a:p>
        <a:p>
          <a:pPr marL="0" lvl="0" indent="0" algn="l" defTabSz="622300">
            <a:lnSpc>
              <a:spcPct val="90000"/>
            </a:lnSpc>
            <a:spcBef>
              <a:spcPct val="0"/>
            </a:spcBef>
            <a:spcAft>
              <a:spcPct val="35000"/>
            </a:spcAft>
            <a:buNone/>
          </a:pPr>
          <a:r>
            <a:rPr lang="cs-CZ" sz="1400" kern="1200" dirty="0"/>
            <a:t>Kritizování frankfurtské školy za zveličování síly kapitalistické hegemonie a podceňování opozice dělnické třídy </a:t>
          </a:r>
        </a:p>
      </dsp:txBody>
      <dsp:txXfrm>
        <a:off x="2335477" y="3095493"/>
        <a:ext cx="3932884" cy="2161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36783-9D8D-4176-95D7-377A557407F6}">
      <dsp:nvSpPr>
        <dsp:cNvPr id="0" name=""/>
        <dsp:cNvSpPr/>
      </dsp:nvSpPr>
      <dsp:spPr>
        <a:xfrm>
          <a:off x="0" y="719931"/>
          <a:ext cx="6373813" cy="19438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768B2-5189-4E01-9447-DBEAB4644A41}">
      <dsp:nvSpPr>
        <dsp:cNvPr id="0" name=""/>
        <dsp:cNvSpPr/>
      </dsp:nvSpPr>
      <dsp:spPr>
        <a:xfrm>
          <a:off x="588003" y="1157289"/>
          <a:ext cx="1069097" cy="1069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AA2DC-0C24-4EDF-BCD8-76E7C25A59E7}">
      <dsp:nvSpPr>
        <dsp:cNvPr id="0" name=""/>
        <dsp:cNvSpPr/>
      </dsp:nvSpPr>
      <dsp:spPr>
        <a:xfrm>
          <a:off x="2245105" y="719931"/>
          <a:ext cx="4128708" cy="194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20" tIns="205720" rIns="205720" bIns="205720" numCol="1" spcCol="1270" anchor="ctr" anchorCtr="0">
          <a:noAutofit/>
        </a:bodyPr>
        <a:lstStyle/>
        <a:p>
          <a:pPr marL="0" lvl="0" indent="0" algn="l" defTabSz="622300">
            <a:lnSpc>
              <a:spcPct val="90000"/>
            </a:lnSpc>
            <a:spcBef>
              <a:spcPct val="0"/>
            </a:spcBef>
            <a:spcAft>
              <a:spcPct val="35000"/>
            </a:spcAft>
            <a:buNone/>
          </a:pPr>
          <a:r>
            <a:rPr lang="cs-CZ" sz="1400" kern="1200" dirty="0"/>
            <a:t>Strukturální marxismus</a:t>
          </a:r>
        </a:p>
        <a:p>
          <a:pPr marL="0" lvl="0" indent="0" algn="l" defTabSz="622300">
            <a:lnSpc>
              <a:spcPct val="90000"/>
            </a:lnSpc>
            <a:spcBef>
              <a:spcPct val="0"/>
            </a:spcBef>
            <a:spcAft>
              <a:spcPct val="35000"/>
            </a:spcAft>
            <a:buNone/>
          </a:pPr>
          <a:r>
            <a:rPr lang="cs-CZ" sz="1400" kern="1200" dirty="0"/>
            <a:t>Brali marxismus jako teorii totality kapitalistické společnosti a historie kde analyzovali vazby struktur v hospodářství</a:t>
          </a:r>
        </a:p>
        <a:p>
          <a:pPr marL="0" lvl="0" indent="0" algn="l" defTabSz="622300">
            <a:lnSpc>
              <a:spcPct val="90000"/>
            </a:lnSpc>
            <a:spcBef>
              <a:spcPct val="0"/>
            </a:spcBef>
            <a:spcAft>
              <a:spcPct val="35000"/>
            </a:spcAft>
            <a:buNone/>
          </a:pPr>
          <a:r>
            <a:rPr lang="cs-CZ" sz="1400" kern="1200" dirty="0"/>
            <a:t>Kritizovali „hegelovské prvky“ Marxovi teorie a prosazovali teoretickou praxi a nezávislost teorie na státu</a:t>
          </a:r>
        </a:p>
      </dsp:txBody>
      <dsp:txXfrm>
        <a:off x="2245105" y="719931"/>
        <a:ext cx="4128708" cy="1943814"/>
      </dsp:txXfrm>
    </dsp:sp>
    <dsp:sp modelId="{4B18D85F-82F4-4F5B-A9F8-54009898F265}">
      <dsp:nvSpPr>
        <dsp:cNvPr id="0" name=""/>
        <dsp:cNvSpPr/>
      </dsp:nvSpPr>
      <dsp:spPr>
        <a:xfrm>
          <a:off x="0" y="3095704"/>
          <a:ext cx="6373813" cy="194381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F0C4D-1356-40B3-8562-BDC03ED6E92B}">
      <dsp:nvSpPr>
        <dsp:cNvPr id="0" name=""/>
        <dsp:cNvSpPr/>
      </dsp:nvSpPr>
      <dsp:spPr>
        <a:xfrm>
          <a:off x="588003" y="3533062"/>
          <a:ext cx="1069097" cy="106909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3730D4-8A5E-4F39-AF2C-9BCC02EAEC6A}">
      <dsp:nvSpPr>
        <dsp:cNvPr id="0" name=""/>
        <dsp:cNvSpPr/>
      </dsp:nvSpPr>
      <dsp:spPr>
        <a:xfrm>
          <a:off x="2245105" y="3095704"/>
          <a:ext cx="4128708" cy="194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20" tIns="205720" rIns="205720" bIns="205720" numCol="1" spcCol="1270" anchor="ctr" anchorCtr="0">
          <a:noAutofit/>
        </a:bodyPr>
        <a:lstStyle/>
        <a:p>
          <a:pPr marL="0" lvl="0" indent="0" algn="l" defTabSz="622300">
            <a:lnSpc>
              <a:spcPct val="90000"/>
            </a:lnSpc>
            <a:spcBef>
              <a:spcPct val="0"/>
            </a:spcBef>
            <a:spcAft>
              <a:spcPct val="35000"/>
            </a:spcAft>
            <a:buNone/>
          </a:pPr>
          <a:r>
            <a:rPr lang="cs-CZ" sz="1400" kern="1200" dirty="0"/>
            <a:t>Analytický marxismus</a:t>
          </a:r>
        </a:p>
        <a:p>
          <a:pPr marL="0" lvl="0" indent="0" algn="l" defTabSz="622300">
            <a:lnSpc>
              <a:spcPct val="90000"/>
            </a:lnSpc>
            <a:spcBef>
              <a:spcPct val="0"/>
            </a:spcBef>
            <a:spcAft>
              <a:spcPct val="35000"/>
            </a:spcAft>
            <a:buNone/>
          </a:pPr>
          <a:r>
            <a:rPr lang="cs-CZ" sz="1400" kern="1200" dirty="0"/>
            <a:t>Také kritizovali „hegelovské prvky“ a zastávali se striktně funkcionalistického chápání historického materialismu </a:t>
          </a:r>
        </a:p>
        <a:p>
          <a:pPr marL="0" lvl="0" indent="0" algn="l" defTabSz="622300">
            <a:lnSpc>
              <a:spcPct val="90000"/>
            </a:lnSpc>
            <a:spcBef>
              <a:spcPct val="0"/>
            </a:spcBef>
            <a:spcAft>
              <a:spcPct val="35000"/>
            </a:spcAft>
            <a:buNone/>
          </a:pPr>
          <a:r>
            <a:rPr lang="cs-CZ" sz="1400" kern="1200" dirty="0"/>
            <a:t>Tvrdili, že Marxe lze pochopit pouze skrze metodologický individualismus a teorii racionální volby </a:t>
          </a:r>
        </a:p>
      </dsp:txBody>
      <dsp:txXfrm>
        <a:off x="2245105" y="3095704"/>
        <a:ext cx="4128708" cy="1943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a:t>Kritika ideologie</a:t>
          </a:r>
          <a:endParaRPr lang="en-US" sz="3200" kern="1200" dirty="0"/>
        </a:p>
      </dsp:txBody>
      <dsp:txXfrm>
        <a:off x="1274620" y="0"/>
        <a:ext cx="2666973" cy="1600183"/>
      </dsp:txXfrm>
    </dsp:sp>
    <dsp:sp modelId="{E2725585-595D-4D17-A0C5-AE6ECA3830F0}">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Frankfurtská škola</a:t>
          </a:r>
        </a:p>
      </dsp:txBody>
      <dsp:txXfrm>
        <a:off x="4211651" y="812"/>
        <a:ext cx="2666973" cy="1600183"/>
      </dsp:txXfrm>
    </dsp:sp>
    <dsp:sp modelId="{D5641AFB-9CDD-493F-8F75-45475C5F76A4}">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Současnost západního marxismu</a:t>
          </a:r>
        </a:p>
      </dsp:txBody>
      <dsp:txXfrm>
        <a:off x="7145321" y="812"/>
        <a:ext cx="2666973" cy="1600183"/>
      </dsp:txXfrm>
    </dsp:sp>
    <dsp:sp modelId="{9D14F731-747D-46DD-81DC-E001C373E58A}">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Kulturní studia v Anglii a USA</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11/23/2023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noProof="0">
                <a:solidFill>
                  <a:srgbClr val="202122"/>
                </a:solidFill>
                <a:effectLst/>
                <a:latin typeface="Arial" panose="020B0604020202020204" pitchFamily="34" charset="0"/>
              </a:rPr>
              <a:t>Interpretativní </a:t>
            </a:r>
            <a:r>
              <a:rPr lang="cs-CZ" b="0" i="0" noProof="0" dirty="0">
                <a:solidFill>
                  <a:srgbClr val="202122"/>
                </a:solidFill>
                <a:effectLst/>
                <a:latin typeface="Arial" panose="020B0604020202020204" pitchFamily="34" charset="0"/>
              </a:rPr>
              <a:t>sociologie není jednotnou školou, zahrnuje pod sebe především symbolický interakcionismus a </a:t>
            </a:r>
            <a:r>
              <a:rPr lang="cs-CZ" b="0" i="0" noProof="0">
                <a:solidFill>
                  <a:srgbClr val="202122"/>
                </a:solidFill>
                <a:effectLst/>
                <a:latin typeface="Arial" panose="020B0604020202020204" pitchFamily="34" charset="0"/>
              </a:rPr>
              <a:t>fenomenologickou sociologii.</a:t>
            </a:r>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noProof="0" dirty="0"/>
              <a:t>Theodor Ludwig </a:t>
            </a:r>
            <a:r>
              <a:rPr lang="cs-CZ" b="1" noProof="0" dirty="0" err="1"/>
              <a:t>Wiesengrund-Adorno</a:t>
            </a:r>
            <a:r>
              <a:rPr lang="cs-CZ" noProof="0" dirty="0"/>
              <a:t> </a:t>
            </a:r>
          </a:p>
          <a:p>
            <a:r>
              <a:rPr lang="cs-CZ" noProof="0" dirty="0"/>
              <a:t>(11. září 1903 – 6. srpna 1969) byl německý filosof, muzikolog, sociolog, estetik a spolu s M. </a:t>
            </a:r>
            <a:r>
              <a:rPr lang="cs-CZ" noProof="0" dirty="0" err="1"/>
              <a:t>Horkheimerem</a:t>
            </a:r>
            <a:r>
              <a:rPr lang="cs-CZ" noProof="0" dirty="0"/>
              <a:t> nejvýznamnější představitel kritické teorie frankfurtské školy.</a:t>
            </a:r>
          </a:p>
          <a:p>
            <a:endParaRPr lang="cs-CZ" noProof="0" dirty="0"/>
          </a:p>
          <a:p>
            <a:r>
              <a:rPr lang="cs-CZ" noProof="0" dirty="0" err="1"/>
              <a:t>Adorno</a:t>
            </a:r>
            <a:r>
              <a:rPr lang="cs-CZ" noProof="0" dirty="0"/>
              <a:t> založil spolu s </a:t>
            </a:r>
            <a:r>
              <a:rPr lang="cs-CZ" noProof="0" dirty="0" err="1"/>
              <a:t>Horkheimerem</a:t>
            </a:r>
            <a:r>
              <a:rPr lang="cs-CZ" noProof="0" dirty="0"/>
              <a:t> tzv. Kritickou teorii Frankfurtské školy, cílem byl interdisciplinární výzkum moderních společenských jevů, které připouštějí příklon k totalitním tendencím v demokratických uspořádáních. Kritika modernity je popsaná v Dialektice osvícenství. Moderní doba se vyznačuje převážením racionálního myšlení, které mělo lidstvo osvobodit od strachu a učinit člověka pánem přírody. Moderní masové výrobní procesy a kapitalismus zaměřené na pokrok a ekonomický růst ale lidi znovu zotročily. Nové prostředky zotročení se zdají býti sice méně přímé, mají zato větší globální dopad a jsou navíc neustále živené moderním výzkumem a technologiemi.</a:t>
            </a:r>
          </a:p>
          <a:p>
            <a:endParaRPr lang="cs-CZ" noProof="0" dirty="0"/>
          </a:p>
          <a:p>
            <a:r>
              <a:rPr lang="cs-CZ" noProof="0" dirty="0"/>
              <a:t>Myšlení, které se v moderním světě přetransformovalo na důležitý sebezáchovný prvek a které se původně vyvinulo ze základních tělesných potřeb a tužeb, není zaměřeno na ovládnutí přírody, jak odhaluje konceptuální sebereflexe, nýbrž na přizpůsobení se. </a:t>
            </a:r>
            <a:r>
              <a:rPr lang="cs-CZ" noProof="0" dirty="0" err="1"/>
              <a:t>Adorno</a:t>
            </a:r>
            <a:r>
              <a:rPr lang="cs-CZ" noProof="0" dirty="0"/>
              <a:t> tedy vytváří koncept myšlení identity, které se projevuje rozumem, užíváním jazyka a společenskými vlivy, které spojují myslící subjekty s objektivním věděním. V důsledku myšlení identity dochází k odcizení. V protikladu k myšlení identity se zdá být moderní umění, které se snaží být autonomní, ale protože autonomie je uvnitř totality pouhou iluzí, zabývá se </a:t>
            </a:r>
            <a:r>
              <a:rPr lang="cs-CZ" noProof="0" dirty="0" err="1"/>
              <a:t>Adorno</a:t>
            </a:r>
            <a:r>
              <a:rPr lang="cs-CZ" noProof="0" dirty="0"/>
              <a:t> v Estetické teorii především dvěma otázkami, může-li moderní umění přežít v kapitalistickém světě a může-li přispět k jeho transformaci.</a:t>
            </a:r>
          </a:p>
          <a:p>
            <a:endParaRPr lang="cs-CZ" noProof="0" dirty="0"/>
          </a:p>
          <a:p>
            <a:r>
              <a:rPr lang="cs-CZ" noProof="0" dirty="0"/>
              <a:t>Estetická teorie je </a:t>
            </a:r>
            <a:r>
              <a:rPr lang="cs-CZ" noProof="0" dirty="0" err="1"/>
              <a:t>Adornovo</a:t>
            </a:r>
            <a:r>
              <a:rPr lang="cs-CZ" noProof="0" dirty="0"/>
              <a:t> poslední dílo. Z </a:t>
            </a:r>
            <a:r>
              <a:rPr lang="cs-CZ" noProof="0" dirty="0" err="1"/>
              <a:t>Adornovy</a:t>
            </a:r>
            <a:r>
              <a:rPr lang="cs-CZ" noProof="0" dirty="0"/>
              <a:t> pozůstalosti ji v roce 1970 vydala </a:t>
            </a:r>
            <a:r>
              <a:rPr lang="cs-CZ" noProof="0" dirty="0" err="1"/>
              <a:t>Adornova</a:t>
            </a:r>
            <a:r>
              <a:rPr lang="cs-CZ" noProof="0" dirty="0"/>
              <a:t> žena </a:t>
            </a:r>
            <a:r>
              <a:rPr lang="cs-CZ" noProof="0" dirty="0" err="1"/>
              <a:t>Gretel</a:t>
            </a:r>
            <a:r>
              <a:rPr lang="cs-CZ" noProof="0" dirty="0"/>
              <a:t> </a:t>
            </a:r>
            <a:r>
              <a:rPr lang="cs-CZ" noProof="0" dirty="0" err="1"/>
              <a:t>Adorno</a:t>
            </a:r>
            <a:r>
              <a:rPr lang="cs-CZ" noProof="0" dirty="0"/>
              <a:t> a Rolf </a:t>
            </a:r>
            <a:r>
              <a:rPr lang="cs-CZ" noProof="0" dirty="0" err="1"/>
              <a:t>Tiedemann</a:t>
            </a:r>
            <a:r>
              <a:rPr lang="cs-CZ" noProof="0" dirty="0"/>
              <a:t>. Toto dílo zůstalo torzem a mělo by být chápáno jako fragment, ne jako autorova konečná zamýšlená verze. Dílo bylo zanecháno jako souvislý text. Konečná podoba knihy není výsledkem její fragmentárnosti, nýbrž podrobení její formy obsahu. Autor se brání stupňovité argumentaci, v které jedno vyplývá z druhého, a spíše se snaží obsah zachytit prostřednictvím montáže řady komplexních prvků, které mají stejnou váhu a jsou proto koncentricky seřazené. Jejich konstelace (uspořádání) pak spoluutváří určitou ideu, která odhaluje pravdivý obsah (</a:t>
            </a:r>
            <a:r>
              <a:rPr lang="cs-CZ" noProof="0" dirty="0" err="1"/>
              <a:t>Wahrheitsgehalt</a:t>
            </a:r>
            <a:r>
              <a:rPr lang="cs-CZ" noProof="0" dirty="0"/>
              <a:t>). Umění zprostředkovává poznání. Přístup k pravdě uměleckého díla získáme pouze odpoutáním se od běžných teorií o podstatě pravdy (</a:t>
            </a:r>
            <a:r>
              <a:rPr lang="cs-CZ" noProof="0" dirty="0" err="1"/>
              <a:t>adekvační</a:t>
            </a:r>
            <a:r>
              <a:rPr lang="cs-CZ" noProof="0" dirty="0"/>
              <a:t> teorie, koherence nebo pragmatický přístup). Umělecká pravda je podle knihy dialektická, postupně odhalující a nepoměrná. Každé dílo má podle </a:t>
            </a:r>
            <a:r>
              <a:rPr lang="cs-CZ" noProof="0" dirty="0" err="1"/>
              <a:t>Adorna</a:t>
            </a:r>
            <a:r>
              <a:rPr lang="cs-CZ" noProof="0" dirty="0"/>
              <a:t> vlastní obsah (</a:t>
            </a:r>
            <a:r>
              <a:rPr lang="cs-CZ" noProof="0" dirty="0" err="1"/>
              <a:t>Gehalt</a:t>
            </a:r>
            <a:r>
              <a:rPr lang="cs-CZ" noProof="0" dirty="0"/>
              <a:t>) utvořený vnitřní dialektikou mezi obsahem (</a:t>
            </a:r>
            <a:r>
              <a:rPr lang="cs-CZ" noProof="0" dirty="0" err="1"/>
              <a:t>Inhalt</a:t>
            </a:r>
            <a:r>
              <a:rPr lang="cs-CZ" noProof="0" dirty="0"/>
              <a:t>) a formou (</a:t>
            </a:r>
            <a:r>
              <a:rPr lang="cs-CZ" noProof="0" dirty="0" err="1"/>
              <a:t>Form</a:t>
            </a:r>
            <a:r>
              <a:rPr lang="cs-CZ" noProof="0" dirty="0"/>
              <a:t>). Pravdivost či nepravdivost uměleckého díla je možno kriticky posoudit pochopením vnitřního uspořádání díla a sociokulturních souvislostí totality, jejíž součástí umělecké dílo je.</a:t>
            </a:r>
          </a:p>
          <a:p>
            <a:endParaRPr lang="cs-CZ" noProof="0" dirty="0"/>
          </a:p>
          <a:p>
            <a:r>
              <a:rPr lang="cs-CZ" b="1" noProof="0" dirty="0"/>
              <a:t>Max Horkheimer </a:t>
            </a:r>
          </a:p>
          <a:p>
            <a:r>
              <a:rPr lang="cs-CZ" noProof="0" dirty="0"/>
              <a:t>(14. února 1895 </a:t>
            </a:r>
            <a:r>
              <a:rPr lang="cs-CZ" noProof="0" dirty="0" err="1"/>
              <a:t>Zuffenhausen</a:t>
            </a:r>
            <a:r>
              <a:rPr lang="cs-CZ" noProof="0" dirty="0"/>
              <a:t> u Stuttgartu – 7. července 1973 Norimberk) byl německý intelektuál a sociální filosof, jeden ze zakladatelů tzv. Frankfurtské školy. Horkheimer se narodil v bohaté a ortodoxní židovské rodině jako jediný syn Moritz a </a:t>
            </a:r>
            <a:r>
              <a:rPr lang="cs-CZ" noProof="0" dirty="0" err="1"/>
              <a:t>Babette</a:t>
            </a:r>
            <a:r>
              <a:rPr lang="cs-CZ" noProof="0" dirty="0"/>
              <a:t> Horkheimer. Otec byl obchodník a vlastnil několik textilních továren ve Stuttgartu. Očekával, že i jeho syn ho bude následovat a bude jedním z vlastníků rodinného obchodu (nakonec se stal manažerem mladých). Jeho výrobní kariéra a šance na převzetí rodinného podniku skončila roku 1917, když byl povolán do války.</a:t>
            </a:r>
          </a:p>
          <a:p>
            <a:endParaRPr lang="cs-CZ" noProof="0" dirty="0"/>
          </a:p>
          <a:p>
            <a:r>
              <a:rPr lang="cs-CZ" noProof="0" dirty="0"/>
              <a:t>Roku 1926 se Horkheimer oženil s Rose </a:t>
            </a:r>
            <a:r>
              <a:rPr lang="cs-CZ" noProof="0" dirty="0" err="1"/>
              <a:t>Riekher</a:t>
            </a:r>
            <a:r>
              <a:rPr lang="cs-CZ" noProof="0" dirty="0"/>
              <a:t> a seznámil se s Friedrichem </a:t>
            </a:r>
            <a:r>
              <a:rPr lang="cs-CZ" noProof="0" dirty="0" err="1"/>
              <a:t>Pollockem</a:t>
            </a:r>
            <a:r>
              <a:rPr lang="cs-CZ" noProof="0" dirty="0"/>
              <a:t>, který se stal nejen jeho kolegou na Institutu sociálního výzkumu, ale také velmi blízkým přítelem.</a:t>
            </a:r>
          </a:p>
          <a:p>
            <a:endParaRPr lang="cs-CZ" noProof="0" dirty="0"/>
          </a:p>
          <a:p>
            <a:r>
              <a:rPr lang="cs-CZ" noProof="0" dirty="0"/>
              <a:t>Horkheimer se na univerzitě nejprve zabýval filozofií a psychologií a při studiu Marxe se začíná více orientovat na sociologii. Jeho základní myšlenkou při práci v sociologii bylo, aby pracoval pro dobro společnosti. Z této myšlenky také vychází </a:t>
            </a:r>
            <a:r>
              <a:rPr lang="cs-CZ" noProof="0" dirty="0" err="1"/>
              <a:t>Horkheimerova</a:t>
            </a:r>
            <a:r>
              <a:rPr lang="cs-CZ" noProof="0" dirty="0"/>
              <a:t> nejznámější teorie a to teorie Kritická, která je mezioborovou teorií vycházející z marxismu a částečně z psychoanalýzy a dalších podnětů. Prostřednictvím kritické teorie (sociální teorie zaměřená na kritiku a měnící se společnost) se Horkheimer pokusil znovuoživit radikální, sociální a kulturní kritiku. Diskutoval o autoritářství, militarismu, ekologické krizi a chudobě masové kultury.</a:t>
            </a:r>
          </a:p>
          <a:p>
            <a:endParaRPr lang="cs-CZ" noProof="0" dirty="0"/>
          </a:p>
          <a:p>
            <a:r>
              <a:rPr lang="cs-CZ" noProof="0" dirty="0"/>
              <a:t>Horkheimer rozvinul svou teorii zkoumáním vlastního bohatství. Byl přesvědčen o potřebě zkoumat celou materiální a duchovní kulturu lidstva, aby se mohla transformovat společnost jako celek. Snažil se umožnit dělnické třídě, aby znovu získala svou moc. Horkheimer zde také kritizoval buržoazní (kapitalistickou) společnost a snažil se rozkrýt její kořeny. Základními myšlenkami této teorie bylo utrpení a štěstí (zde patrná inspirace Jungovou psychologií), kombinovaná kritika pozitivismu a metafyziky, role racionality v emancipaci a metodologie mezioborového výzkumu.</a:t>
            </a:r>
          </a:p>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49353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Jürgen </a:t>
            </a:r>
            <a:r>
              <a:rPr lang="cs-CZ" noProof="0" dirty="0" err="1"/>
              <a:t>Habermas</a:t>
            </a:r>
            <a:r>
              <a:rPr lang="cs-CZ" noProof="0" dirty="0"/>
              <a:t> (* 18. června 1929 Düsseldorf) je německý neomarxistický filosof a sociolog, který ve své akademické činnosti čerpá z tzv. frankfurtské školy.[1][2]</a:t>
            </a:r>
          </a:p>
          <a:p>
            <a:endParaRPr lang="cs-CZ" noProof="0" dirty="0"/>
          </a:p>
          <a:p>
            <a:r>
              <a:rPr lang="cs-CZ" noProof="0" dirty="0" err="1"/>
              <a:t>Habermas</a:t>
            </a:r>
            <a:r>
              <a:rPr lang="cs-CZ" noProof="0" dirty="0"/>
              <a:t> je představitelem tzv. teorie komunikativního jednání (</a:t>
            </a:r>
            <a:r>
              <a:rPr lang="cs-CZ" noProof="0" dirty="0" err="1"/>
              <a:t>Theorie</a:t>
            </a:r>
            <a:r>
              <a:rPr lang="cs-CZ" noProof="0" dirty="0"/>
              <a:t> des </a:t>
            </a:r>
            <a:r>
              <a:rPr lang="cs-CZ" noProof="0" dirty="0" err="1"/>
              <a:t>kommunikativen</a:t>
            </a:r>
            <a:r>
              <a:rPr lang="cs-CZ" noProof="0" dirty="0"/>
              <a:t> </a:t>
            </a:r>
            <a:r>
              <a:rPr lang="cs-CZ" noProof="0" dirty="0" err="1"/>
              <a:t>Handelns</a:t>
            </a:r>
            <a:r>
              <a:rPr lang="cs-CZ" noProof="0" dirty="0"/>
              <a:t>), která tvrdí, že existují dva druhy jednání – komunikativní a instrumentální. Instrumentální jednání se nejvíce projevuje ve sféře reklamy a politiky a je nežádoucí, komunikativní jednání je pak přirozené, spravedlivé, a tudíž žádoucí. </a:t>
            </a:r>
            <a:r>
              <a:rPr lang="cs-CZ" noProof="0" dirty="0" err="1"/>
              <a:t>Habermas</a:t>
            </a:r>
            <a:r>
              <a:rPr lang="cs-CZ" noProof="0" dirty="0"/>
              <a:t> chce proto rozpracovat teorii podmínek, za nichž bude možná normální, nenarušená komunikace (tj. srozumitelná, důvěryhodná apod.)</a:t>
            </a:r>
          </a:p>
          <a:p>
            <a:endParaRPr lang="cs-CZ" noProof="0" dirty="0"/>
          </a:p>
          <a:p>
            <a:r>
              <a:rPr lang="cs-CZ" noProof="0" dirty="0"/>
              <a:t>Ve svém díle </a:t>
            </a:r>
            <a:r>
              <a:rPr lang="cs-CZ" noProof="0" dirty="0" err="1"/>
              <a:t>The</a:t>
            </a:r>
            <a:r>
              <a:rPr lang="cs-CZ" noProof="0" dirty="0"/>
              <a:t> </a:t>
            </a:r>
            <a:r>
              <a:rPr lang="cs-CZ" noProof="0" dirty="0" err="1"/>
              <a:t>Structural</a:t>
            </a:r>
            <a:r>
              <a:rPr lang="cs-CZ" noProof="0" dirty="0"/>
              <a:t> </a:t>
            </a:r>
            <a:r>
              <a:rPr lang="cs-CZ" noProof="0" dirty="0" err="1"/>
              <a:t>Transformation</a:t>
            </a:r>
            <a:r>
              <a:rPr lang="cs-CZ" noProof="0" dirty="0"/>
              <a:t> </a:t>
            </a:r>
            <a:r>
              <a:rPr lang="cs-CZ" noProof="0" dirty="0" err="1"/>
              <a:t>of</a:t>
            </a:r>
            <a:r>
              <a:rPr lang="cs-CZ" noProof="0" dirty="0"/>
              <a:t> </a:t>
            </a:r>
            <a:r>
              <a:rPr lang="cs-CZ" noProof="0" dirty="0" err="1"/>
              <a:t>the</a:t>
            </a:r>
            <a:r>
              <a:rPr lang="cs-CZ" noProof="0" dirty="0"/>
              <a:t> Public </a:t>
            </a:r>
            <a:r>
              <a:rPr lang="cs-CZ" noProof="0" dirty="0" err="1"/>
              <a:t>Sphere</a:t>
            </a:r>
            <a:r>
              <a:rPr lang="cs-CZ" noProof="0" dirty="0"/>
              <a:t> </a:t>
            </a:r>
            <a:r>
              <a:rPr lang="cs-CZ" noProof="0" dirty="0" err="1"/>
              <a:t>Habermas</a:t>
            </a:r>
            <a:r>
              <a:rPr lang="cs-CZ" noProof="0" dirty="0"/>
              <a:t> ukázal, jak moderní evropské salóny, kavárny a literární skupiny mohou demokratizovat veřejnou sféru. Ve své inaugurační přednášce na Frankfurtské univerzitě “</a:t>
            </a:r>
            <a:r>
              <a:rPr lang="cs-CZ" noProof="0" dirty="0" err="1"/>
              <a:t>Erkenntnis</a:t>
            </a:r>
            <a:r>
              <a:rPr lang="cs-CZ" noProof="0" dirty="0"/>
              <a:t> </a:t>
            </a:r>
            <a:r>
              <a:rPr lang="cs-CZ" noProof="0" dirty="0" err="1"/>
              <a:t>und</a:t>
            </a:r>
            <a:r>
              <a:rPr lang="cs-CZ" noProof="0" dirty="0"/>
              <a:t> </a:t>
            </a:r>
            <a:r>
              <a:rPr lang="cs-CZ" noProof="0" dirty="0" err="1"/>
              <a:t>Interesse</a:t>
            </a:r>
            <a:r>
              <a:rPr lang="cs-CZ" noProof="0" dirty="0"/>
              <a:t>” (1965, "Znalosti a lidské zájmy") a tři roky později i ve stejnojmenné knize, </a:t>
            </a:r>
            <a:r>
              <a:rPr lang="cs-CZ" noProof="0" dirty="0" err="1"/>
              <a:t>Habermas</a:t>
            </a:r>
            <a:r>
              <a:rPr lang="cs-CZ" noProof="0" dirty="0"/>
              <a:t> objasnil základy normativní verze kritické sociální teorie, která byla vyvíjena od roku 1920 </a:t>
            </a:r>
            <a:r>
              <a:rPr lang="cs-CZ" noProof="0" dirty="0" err="1"/>
              <a:t>Horkheimerem</a:t>
            </a:r>
            <a:r>
              <a:rPr lang="cs-CZ" noProof="0" dirty="0"/>
              <a:t>, </a:t>
            </a:r>
            <a:r>
              <a:rPr lang="cs-CZ" noProof="0" dirty="0" err="1"/>
              <a:t>Adornem</a:t>
            </a:r>
            <a:r>
              <a:rPr lang="cs-CZ" noProof="0" dirty="0"/>
              <a:t> a dalšími kolegy z Frankfurtského institutu. Udělal to na základě obecné teorie lidských zájmů, podle toho, které odlišné oblasti lidského vědění a bádání – například fyzika, biologie, sociální vědy – jsou projevem rozdílných, ale stejně základních lidských zájmů. Tyto základní zájmy pak sjednoceny zastřešující snahou rozumu dosáhnout vlastní svobody, která je vyjádřena ve vědeckých disciplínách, které jsou kritické vůči nesvobodným režimům společenského života. Ve svém opětovném promýšlení rané kritické sociální teorie </a:t>
            </a:r>
            <a:r>
              <a:rPr lang="cs-CZ" noProof="0" dirty="0" err="1"/>
              <a:t>Habermas</a:t>
            </a:r>
            <a:r>
              <a:rPr lang="cs-CZ" noProof="0" dirty="0"/>
              <a:t> usiloval o sjednocení filosofické tradice Karla Marxe, německého idealismu s psychoanalýzou Sigmunda Freuda a pragmatismu amerického logika a filosofa Charlese Sanderse </a:t>
            </a:r>
            <a:r>
              <a:rPr lang="cs-CZ" noProof="0" dirty="0" err="1"/>
              <a:t>Peirce</a:t>
            </a:r>
            <a:r>
              <a:rPr lang="cs-CZ" noProof="0" dirty="0"/>
              <a:t>.</a:t>
            </a:r>
          </a:p>
          <a:p>
            <a:endParaRPr lang="cs-CZ" noProof="0" dirty="0"/>
          </a:p>
          <a:p>
            <a:r>
              <a:rPr lang="cs-CZ" noProof="0" dirty="0"/>
              <a:t>Zrádce proč?</a:t>
            </a:r>
          </a:p>
          <a:p>
            <a:r>
              <a:rPr lang="cs-CZ" noProof="0" dirty="0" err="1"/>
              <a:t>Habermas</a:t>
            </a:r>
            <a:r>
              <a:rPr lang="cs-CZ" noProof="0" dirty="0"/>
              <a:t> jako (</a:t>
            </a:r>
            <a:r>
              <a:rPr lang="cs-CZ" noProof="0" dirty="0" err="1"/>
              <a:t>neo</a:t>
            </a:r>
            <a:r>
              <a:rPr lang="cs-CZ" noProof="0" dirty="0"/>
              <a:t>)marxistický myslitel, pro nějž byla filosofie primárně nástrojem ke změně světa, zásadně souhlasil s cíli protestního hnutí a až do poloviny roku 1967 patřil k jeho předním intelektuálním inspirátorům. Po smrti studenta </a:t>
            </a:r>
            <a:r>
              <a:rPr lang="cs-CZ" noProof="0" dirty="0" err="1"/>
              <a:t>Ohnesorga</a:t>
            </a:r>
            <a:r>
              <a:rPr lang="cs-CZ" noProof="0" dirty="0"/>
              <a:t> však vyslovil na kongresu SDS obavu, že sílící sklon radikálních studentských organizací k násilí by mohl vyústit v „levicový fašismus“. Později psal o „fantomu“ revoluce a naivitě studentů, kteří měli šablonovité představy o fašismu a vnímali se jako prodloužená ruka Che Guevary v metropolích Západu. Tím si ovšem vysloužil ortel zrádce revoluce, který nepochopil smysl a význam světového sociálního hnutí šedesátých let.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593318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Emancipační zájem spojuje technický i praktický zájem, tedy podle </a:t>
            </a:r>
            <a:r>
              <a:rPr lang="cs-CZ" dirty="0" err="1"/>
              <a:t>Habermase</a:t>
            </a:r>
            <a:r>
              <a:rPr lang="cs-CZ" dirty="0"/>
              <a:t> byla kritická sociologie nejlepším nástrojem porozumění společnosti.</a:t>
            </a:r>
          </a:p>
          <a:p>
            <a:endParaRPr lang="cs-CZ" dirty="0"/>
          </a:p>
          <a:p>
            <a:r>
              <a:rPr lang="cs-CZ" dirty="0"/>
              <a:t>Později však marxismus opustil, ale to budeme probírat na dalších přednáškách.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51808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Herbert Marcuse (19. července 1898 – 29. července 1979) byl německo-americký filosof a sociolog židovského původu, jeden ze zakladatelů Frankfurtské školy. Vystudoval univerzitu ve svém rodném městě Berlíně a dále pokračoval v doktorském studiu na univerzitě ve </a:t>
            </a:r>
            <a:r>
              <a:rPr lang="cs-CZ" noProof="0" dirty="0" err="1"/>
              <a:t>Freiburgu</a:t>
            </a:r>
            <a:r>
              <a:rPr lang="cs-CZ" noProof="0" dirty="0"/>
              <a:t>. Později stál u zrodu Institutu pro sociální výzkum ve Frankfurtu nad Mohanem, z čehož se stalo působiště Frankfurtské školy a jejich kritické teorie. Jakožto člen této školy se Herbert Marcuse věnoval tématům jako kritika kapitalismu, zábavní kultury a moderních technologií.</a:t>
            </a:r>
          </a:p>
          <a:p>
            <a:endParaRPr lang="cs-CZ" noProof="0" dirty="0"/>
          </a:p>
          <a:p>
            <a:r>
              <a:rPr lang="cs-CZ" noProof="0" dirty="0"/>
              <a:t>Mezi </a:t>
            </a:r>
            <a:r>
              <a:rPr lang="cs-CZ" noProof="0" dirty="0" err="1"/>
              <a:t>Marcuseho</a:t>
            </a:r>
            <a:r>
              <a:rPr lang="cs-CZ" noProof="0" dirty="0"/>
              <a:t> nejznámější práce patří kniha Jednorozměrný člověk (1964), která se stala jedním z manifestů studentského hnutí na sklonku 60. let 20. století. V díle silně kritizuje kapitalistickou společnost a často je chápán jako “otec Nové levice” – toto označení však on sám odmítal.</a:t>
            </a:r>
          </a:p>
          <a:p>
            <a:endParaRPr lang="cs-CZ" noProof="0" dirty="0"/>
          </a:p>
          <a:p>
            <a:r>
              <a:rPr lang="cs-CZ" noProof="0" dirty="0"/>
              <a:t>Autor v díle dochází k závěru, že moderní přetechnizovaná společnost je sice společností blahobytu, avšak je v podstatě silně nemocná. Jedinci ve společnosti neprosperují, jsou utiskováni a vykořisťováni, a to pomocí moderní technologie, kterou Herbert Marcuse považuje za zotročující sílu[4].Ve své době tak podává originální kritiku vědy a racionálního myšlení, jejichž pozitivní úloha tehdy zůstávala převážně nezpochybňována. S rostoucím panstvím člověka nad přírodou však roste i panství nad člověkem samotným. V jednorozměrné společnosti je kultura ve smyslu umění, politiky, náboženství a filozofie silně komercializovaná, a tak maskuje způsoby vnější kontroly jedince.</a:t>
            </a:r>
          </a:p>
          <a:p>
            <a:endParaRPr lang="cs-CZ" noProof="0" dirty="0"/>
          </a:p>
          <a:p>
            <a:r>
              <a:rPr lang="cs-CZ" noProof="0" dirty="0"/>
              <a:t>Technokratický rozum poukazem na svou úspěšnost nepřipouští žádnou alternativu, žádnou kritiku: člověk se stává jednorozměrným. Hovoří o paralýze kritiky – společnosti bez kritické sebereflexe.</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377040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PODTRŽENO </a:t>
            </a:r>
            <a:r>
              <a:rPr lang="en-US" dirty="0" err="1"/>
              <a:t>Michaelem</a:t>
            </a:r>
            <a:r>
              <a:rPr lang="en-US" dirty="0"/>
              <a:t> </a:t>
            </a:r>
            <a:r>
              <a:rPr lang="en-US" dirty="0" err="1"/>
              <a:t>Hauserem</a:t>
            </a:r>
            <a:r>
              <a:rPr lang="en-US" dirty="0"/>
              <a:t>: </a:t>
            </a:r>
            <a:r>
              <a:rPr lang="en-US" dirty="0" err="1"/>
              <a:t>Frankfurtská</a:t>
            </a:r>
            <a:r>
              <a:rPr lang="en-US" dirty="0"/>
              <a:t> </a:t>
            </a:r>
            <a:r>
              <a:rPr lang="en-US" dirty="0" err="1"/>
              <a:t>škola</a:t>
            </a:r>
            <a:endParaRPr lang="cs-CZ" dirty="0"/>
          </a:p>
          <a:p>
            <a:r>
              <a:rPr lang="en-US" dirty="0"/>
              <a:t>https://www.youtube.com/watch?v=LZUE6pf0xy4</a:t>
            </a:r>
            <a:endParaRPr lang="cs-CZ" dirty="0"/>
          </a:p>
          <a:p>
            <a:endParaRPr lang="cs-CZ" dirty="0"/>
          </a:p>
          <a:p>
            <a:r>
              <a:rPr lang="cs-CZ" dirty="0"/>
              <a:t>EP131 Umění jako nástroj útlaku a propagandy - část 2 - frankfurtská škola a kulturní průmysl</a:t>
            </a:r>
          </a:p>
          <a:p>
            <a:r>
              <a:rPr lang="en-US" dirty="0"/>
              <a:t>https://www.youtube.com/watch?v=8e7qpVY8iKc</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317223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269114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Hegelovské prvky</a:t>
            </a:r>
          </a:p>
          <a:p>
            <a:pPr marL="171450" indent="-171450">
              <a:buFontTx/>
              <a:buChar char="-"/>
            </a:pPr>
            <a:r>
              <a:rPr lang="cs-CZ" noProof="0" dirty="0"/>
              <a:t>Idealistická filozofie </a:t>
            </a:r>
          </a:p>
          <a:p>
            <a:pPr marL="171450" indent="-171450">
              <a:buFontTx/>
              <a:buChar char="-"/>
            </a:pPr>
            <a:r>
              <a:rPr lang="cs-CZ" noProof="0" dirty="0"/>
              <a:t>Základem Hegelovy filosofie společnosti je myšlenka svobody. Ta je totiž pro člověka možná právě jen v dobře uspořádané společnosti, ve vztahu občana a státu. Hegel je tak jedním z prvních myslitelů důsledně „občanské“ společnosti, která se neopírá o posvátné autority. Přesto je Hegel myslitel spíš konzervativní, zejména ve Filosofii práva: základem občanské společnosti je vlastnictví, v němž si osoba dává svoji skutečnost. Podstatnou institucí je také rodina s jasně vymezenými rolemi muže a ženy: veřejný život je záležitost mužů. Vysoké hodnocení občanské společnosti a státu Hegel na několika místech přenáší na soudobé Prusko, což mu lze právem vytýkat; na druhé straně bylo tehdejší Prusko zemí reforem Steinových, </a:t>
            </a:r>
            <a:r>
              <a:rPr lang="cs-CZ" noProof="0" dirty="0" err="1"/>
              <a:t>Hardenbergových</a:t>
            </a:r>
            <a:r>
              <a:rPr lang="cs-CZ" noProof="0" dirty="0"/>
              <a:t> a Humboldtových a jedním z nejliberálnějších států své doby.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427097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tohoto proudu pramení také negativní pomluvy frankfurtské školy o tom že její smysl existence je protizápadní a chtějí zničit veškerou kulturu co od tam pochází.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1685263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182504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György</a:t>
            </a:r>
            <a:r>
              <a:rPr lang="cs-CZ" noProof="0" dirty="0"/>
              <a:t> </a:t>
            </a:r>
            <a:r>
              <a:rPr lang="cs-CZ" noProof="0" dirty="0" err="1"/>
              <a:t>Lukács</a:t>
            </a:r>
            <a:r>
              <a:rPr lang="cs-CZ" noProof="0" dirty="0"/>
              <a:t> [</a:t>
            </a:r>
            <a:r>
              <a:rPr lang="cs-CZ" noProof="0" dirty="0" err="1"/>
              <a:t>ďörďy</a:t>
            </a:r>
            <a:r>
              <a:rPr lang="cs-CZ" noProof="0" dirty="0"/>
              <a:t> </a:t>
            </a:r>
            <a:r>
              <a:rPr lang="cs-CZ" noProof="0" dirty="0" err="1"/>
              <a:t>lukáč</a:t>
            </a:r>
            <a:r>
              <a:rPr lang="cs-CZ" noProof="0" dirty="0"/>
              <a:t>] (maďarsky </a:t>
            </a:r>
            <a:r>
              <a:rPr lang="cs-CZ" noProof="0" dirty="0" err="1"/>
              <a:t>Lukács</a:t>
            </a:r>
            <a:r>
              <a:rPr lang="cs-CZ" noProof="0" dirty="0"/>
              <a:t> </a:t>
            </a:r>
            <a:r>
              <a:rPr lang="cs-CZ" noProof="0" dirty="0" err="1"/>
              <a:t>György</a:t>
            </a:r>
            <a:r>
              <a:rPr lang="cs-CZ" noProof="0" dirty="0"/>
              <a:t>; 13. dubna 1885 – 4. června 1971) byl židovsko-maďarský marxistický filosof a literární kritik. Mnozí jej považují za spoluzakladatele západní marxistické tradice. Přispěl k obohacení idejí materialistického názoru a třídního uvědomění marxistické filosofie a teorie. Jeho literární kritika byla ovlivněna realismem a románem jako literárním žánrem. Během Maďarského povstání v roce 1956 byl krátce ministrem kultury vlády Imre Nagyho.</a:t>
            </a:r>
          </a:p>
          <a:p>
            <a:endParaRPr lang="cs-CZ" noProof="0" dirty="0"/>
          </a:p>
          <a:p>
            <a:r>
              <a:rPr lang="cs-CZ" noProof="0" dirty="0"/>
              <a:t>Ve světle první světové války a Říjnové revoluce v Rusku v r. 1917 přehodnotil </a:t>
            </a:r>
            <a:r>
              <a:rPr lang="cs-CZ" noProof="0" dirty="0" err="1"/>
              <a:t>Lukács</a:t>
            </a:r>
            <a:r>
              <a:rPr lang="cs-CZ" noProof="0" dirty="0"/>
              <a:t> své dosavadní ideje, stal se oddaným marxistou a v r. 1918 se připojil ke vznikající Komunistické straně Maďarska vedené Bélou Kunem. V krátkém období Maďarské republiky rad působil v revoluční vládě jako lidový komisař vzdělání a kultury. Stal se předním stranickým činitelem, ale též politickým komisařem 5.divize maďarské Rudé armády, z kteréžto pozice nařídil po porážce své divize v květnu 1919 v obci </a:t>
            </a:r>
            <a:r>
              <a:rPr lang="cs-CZ" noProof="0" dirty="0" err="1"/>
              <a:t>Poroszlo</a:t>
            </a:r>
            <a:r>
              <a:rPr lang="cs-CZ" noProof="0" dirty="0"/>
              <a:t> popravu osmi lidí.</a:t>
            </a:r>
          </a:p>
          <a:p>
            <a:endParaRPr lang="cs-CZ" noProof="0" dirty="0"/>
          </a:p>
          <a:p>
            <a:r>
              <a:rPr lang="cs-CZ" noProof="0" dirty="0"/>
              <a:t>Poté, co byla sovětská republika v Maďarsku r. 1919 poražena, utekl </a:t>
            </a:r>
            <a:r>
              <a:rPr lang="cs-CZ" noProof="0" dirty="0" err="1"/>
              <a:t>Lukács</a:t>
            </a:r>
            <a:r>
              <a:rPr lang="cs-CZ" noProof="0" dirty="0"/>
              <a:t> do Vídně, kde byl sice zatčen, ale uchráněn před vydáním do Maďarska díky intervenci skupiny spisovatelů, mj. též Thomase a Heinricha Manna, z nichž prvně jmenovaný vykreslil </a:t>
            </a:r>
            <a:r>
              <a:rPr lang="cs-CZ" noProof="0" dirty="0" err="1"/>
              <a:t>Lukácse</a:t>
            </a:r>
            <a:r>
              <a:rPr lang="cs-CZ" noProof="0" dirty="0"/>
              <a:t> v postavě jezuitského fanatika Lea </a:t>
            </a:r>
            <a:r>
              <a:rPr lang="cs-CZ" noProof="0" dirty="0" err="1"/>
              <a:t>Naphty</a:t>
            </a:r>
            <a:r>
              <a:rPr lang="cs-CZ" noProof="0" dirty="0"/>
              <a:t> ve svém románu Kouzelný vrch (1924). Ve Vídni 20. let se </a:t>
            </a:r>
            <a:r>
              <a:rPr lang="cs-CZ" noProof="0" dirty="0" err="1"/>
              <a:t>Lukács</a:t>
            </a:r>
            <a:r>
              <a:rPr lang="cs-CZ" noProof="0" dirty="0"/>
              <a:t> seznámil s dalšími levými komunisty, kteří zde pracovali či pobývali v exilu, jako byli Victor </a:t>
            </a:r>
            <a:r>
              <a:rPr lang="cs-CZ" noProof="0" dirty="0" err="1"/>
              <a:t>Serge</a:t>
            </a:r>
            <a:r>
              <a:rPr lang="cs-CZ" noProof="0" dirty="0"/>
              <a:t>, Adolf </a:t>
            </a:r>
            <a:r>
              <a:rPr lang="cs-CZ" noProof="0" dirty="0" err="1"/>
              <a:t>Joffe</a:t>
            </a:r>
            <a:r>
              <a:rPr lang="cs-CZ" noProof="0" dirty="0"/>
              <a:t> a Antonio </a:t>
            </a:r>
            <a:r>
              <a:rPr lang="cs-CZ" noProof="0" dirty="0" err="1"/>
              <a:t>Gramsci</a:t>
            </a:r>
            <a:r>
              <a:rPr lang="cs-CZ" noProof="0" dirty="0"/>
              <a:t>.</a:t>
            </a:r>
          </a:p>
          <a:p>
            <a:endParaRPr lang="cs-CZ" noProof="0" dirty="0"/>
          </a:p>
          <a:p>
            <a:r>
              <a:rPr lang="cs-CZ" noProof="0" dirty="0"/>
              <a:t>V teoretické práci obrátil </a:t>
            </a:r>
            <a:r>
              <a:rPr lang="cs-CZ" noProof="0" dirty="0" err="1"/>
              <a:t>Lukács</a:t>
            </a:r>
            <a:r>
              <a:rPr lang="cs-CZ" noProof="0" dirty="0"/>
              <a:t> svou pozornost k rozvinutí myšlenek leninismu do filosofických kategorií. Jeho hlavní eseje té doby byly zahrnuty do rozsáhlé práce Dějiny a třídní vědomí, prvně publikované v r. 1923. Ačkoli šlo vesměs o typy příspěvků považované Leninem za ultralevicové, snažil se v nich </a:t>
            </a:r>
            <a:r>
              <a:rPr lang="cs-CZ" noProof="0" dirty="0" err="1"/>
              <a:t>Lukács</a:t>
            </a:r>
            <a:r>
              <a:rPr lang="cs-CZ" noProof="0" dirty="0"/>
              <a:t> o rozvinutí širší filosofické základny leninismu, a to pravděpodobně s větším úspěchem, než byl doposud schopen sám Lenin. Přesto byla publikace na 5. kongresu Kominterny v červnu 1924 Grigorijem </a:t>
            </a:r>
            <a:r>
              <a:rPr lang="cs-CZ" noProof="0" dirty="0" err="1"/>
              <a:t>Zinovjevem</a:t>
            </a:r>
            <a:r>
              <a:rPr lang="cs-CZ" noProof="0" dirty="0"/>
              <a:t> ostře napadena. V r. 1924, krátce po Leninově smrti, vydal </a:t>
            </a:r>
            <a:r>
              <a:rPr lang="cs-CZ" noProof="0" dirty="0" err="1"/>
              <a:t>Lukács</a:t>
            </a:r>
            <a:r>
              <a:rPr lang="cs-CZ" noProof="0" dirty="0"/>
              <a:t> útlou brožuru Lenin: Studie jednoty jeho myšlení, v r. 1925 kritickou stať k Bucharinově příručce historického materialismu.</a:t>
            </a:r>
          </a:p>
          <a:p>
            <a:endParaRPr lang="cs-CZ" noProof="0" dirty="0"/>
          </a:p>
          <a:p>
            <a:r>
              <a:rPr lang="cs-CZ" noProof="0" dirty="0"/>
              <a:t>Jako maďarský exulant zůstal </a:t>
            </a:r>
            <a:r>
              <a:rPr lang="cs-CZ" noProof="0" dirty="0" err="1"/>
              <a:t>Lukács</a:t>
            </a:r>
            <a:r>
              <a:rPr lang="cs-CZ" noProof="0" dirty="0"/>
              <a:t> aktivní v levém proudu Maďarské komunistické strany a z této pozice oponoval již Moskvě podřízenému Bélu Kunovi. Ve svých „Blumových tezích“ (</a:t>
            </a:r>
            <a:r>
              <a:rPr lang="cs-CZ" noProof="0" dirty="0" err="1"/>
              <a:t>Lukács</a:t>
            </a:r>
            <a:r>
              <a:rPr lang="cs-CZ" noProof="0" dirty="0"/>
              <a:t> přijal pseudonym po německém radikálním demokratovi Robertu Blumovi zabitém v Rakousku v revoluci r. 1848) se </a:t>
            </a:r>
            <a:r>
              <a:rPr lang="cs-CZ" noProof="0" dirty="0" err="1"/>
              <a:t>Lukács</a:t>
            </a:r>
            <a:r>
              <a:rPr lang="cs-CZ" noProof="0" dirty="0"/>
              <a:t> dožadoval svržení fašizujícího režimu admirála </a:t>
            </a:r>
            <a:r>
              <a:rPr lang="cs-CZ" noProof="0" dirty="0" err="1"/>
              <a:t>Horthyho</a:t>
            </a:r>
            <a:r>
              <a:rPr lang="cs-CZ" noProof="0" dirty="0"/>
              <a:t> pomocí politiky jednotné fronty, tak jak byla později uskutečňována ve 30. letech, a volal po „demokratické diktatuře“ dělníků a rolníků jako přechodného stupně k diktatuře proletariátu. </a:t>
            </a:r>
            <a:r>
              <a:rPr lang="cs-CZ" noProof="0" dirty="0" err="1"/>
              <a:t>Lukácsova</a:t>
            </a:r>
            <a:r>
              <a:rPr lang="cs-CZ" noProof="0" dirty="0"/>
              <a:t> strategie byla Kominternou odsouzena, v důsledku čehož se </a:t>
            </a:r>
            <a:r>
              <a:rPr lang="cs-CZ" noProof="0" dirty="0" err="1"/>
              <a:t>Lukács</a:t>
            </a:r>
            <a:r>
              <a:rPr lang="cs-CZ" noProof="0" dirty="0"/>
              <a:t> stáhl z aktivního politického života do teoretické práce.</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Karl </a:t>
            </a:r>
            <a:r>
              <a:rPr lang="cs-CZ" noProof="0" dirty="0" err="1"/>
              <a:t>Korsch</a:t>
            </a:r>
            <a:r>
              <a:rPr lang="cs-CZ" noProof="0" dirty="0"/>
              <a:t> (14. srpna 1886 – 21. října 1961) byl německý marxistický filozof a teoretik.</a:t>
            </a:r>
          </a:p>
          <a:p>
            <a:endParaRPr lang="cs-CZ" noProof="0" dirty="0"/>
          </a:p>
          <a:p>
            <a:r>
              <a:rPr lang="cs-CZ" noProof="0" dirty="0"/>
              <a:t>K jeho nejznámějším pracím patří kniha Marxismus </a:t>
            </a:r>
            <a:r>
              <a:rPr lang="cs-CZ" noProof="0" dirty="0" err="1"/>
              <a:t>und</a:t>
            </a:r>
            <a:r>
              <a:rPr lang="cs-CZ" noProof="0" dirty="0"/>
              <a:t> </a:t>
            </a:r>
            <a:r>
              <a:rPr lang="cs-CZ" noProof="0" dirty="0" err="1"/>
              <a:t>Philosophie</a:t>
            </a:r>
            <a:r>
              <a:rPr lang="cs-CZ" noProof="0" dirty="0"/>
              <a:t> z roku 1923 (psaná ještě v Německu) a pozdní studie Ten </a:t>
            </a:r>
            <a:r>
              <a:rPr lang="cs-CZ" noProof="0" dirty="0" err="1"/>
              <a:t>Theses</a:t>
            </a:r>
            <a:r>
              <a:rPr lang="cs-CZ" noProof="0" dirty="0"/>
              <a:t> on </a:t>
            </a:r>
            <a:r>
              <a:rPr lang="cs-CZ" noProof="0" dirty="0" err="1"/>
              <a:t>Marxism</a:t>
            </a:r>
            <a:r>
              <a:rPr lang="cs-CZ" noProof="0" dirty="0"/>
              <a:t> </a:t>
            </a:r>
            <a:r>
              <a:rPr lang="cs-CZ" noProof="0" dirty="0" err="1"/>
              <a:t>Today</a:t>
            </a:r>
            <a:r>
              <a:rPr lang="cs-CZ" noProof="0" dirty="0"/>
              <a:t> z roku 1950 (psaná již anglicky v USA). V první knize se pokusil skloubit některé hegeliánské a marxistické koncepce. V pozdějších Deseti tezích zdůraznil, že některé klasické marxistické kategorie jsou překonané a lpění na nich je „reakčním utopismem“. Již Marxismus </a:t>
            </a:r>
            <a:r>
              <a:rPr lang="cs-CZ" noProof="0" dirty="0" err="1"/>
              <a:t>und</a:t>
            </a:r>
            <a:r>
              <a:rPr lang="cs-CZ" noProof="0" dirty="0"/>
              <a:t> </a:t>
            </a:r>
            <a:r>
              <a:rPr lang="cs-CZ" noProof="0" dirty="0" err="1"/>
              <a:t>Philosophie</a:t>
            </a:r>
            <a:r>
              <a:rPr lang="cs-CZ" noProof="0" dirty="0"/>
              <a:t> byla odmítnuta sovětskými oficiálními marxisty, byla například tvrdě kritizována Grigorijem </a:t>
            </a:r>
            <a:r>
              <a:rPr lang="cs-CZ" noProof="0" dirty="0" err="1"/>
              <a:t>Zinovjevem</a:t>
            </a:r>
            <a:r>
              <a:rPr lang="cs-CZ" noProof="0" dirty="0"/>
              <a:t>, o to více poválečné </a:t>
            </a:r>
            <a:r>
              <a:rPr lang="cs-CZ" noProof="0" dirty="0" err="1"/>
              <a:t>Korschovy</a:t>
            </a:r>
            <a:r>
              <a:rPr lang="cs-CZ" noProof="0" dirty="0"/>
              <a:t> práce. Měly však vliv na </a:t>
            </a:r>
            <a:r>
              <a:rPr lang="cs-CZ" noProof="0" dirty="0" err="1"/>
              <a:t>eurokomunistické</a:t>
            </a:r>
            <a:r>
              <a:rPr lang="cs-CZ" noProof="0" dirty="0"/>
              <a:t> hnutí konce 60. a 70. let.</a:t>
            </a:r>
          </a:p>
          <a:p>
            <a:endParaRPr lang="cs-CZ" noProof="0" dirty="0"/>
          </a:p>
          <a:p>
            <a:r>
              <a:rPr lang="cs-CZ" noProof="0" dirty="0" err="1"/>
              <a:t>Korsch</a:t>
            </a:r>
            <a:r>
              <a:rPr lang="cs-CZ" noProof="0" dirty="0"/>
              <a:t> uváděl do marxismu Bertholda Brechta.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374880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Antonio </a:t>
            </a:r>
            <a:r>
              <a:rPr lang="cs-CZ" noProof="0" dirty="0" err="1"/>
              <a:t>Gramsci</a:t>
            </a:r>
            <a:r>
              <a:rPr lang="cs-CZ" noProof="0" dirty="0"/>
              <a:t> [</a:t>
            </a:r>
            <a:r>
              <a:rPr lang="cs-CZ" noProof="0" dirty="0" err="1"/>
              <a:t>gramši</a:t>
            </a:r>
            <a:r>
              <a:rPr lang="cs-CZ" noProof="0" dirty="0"/>
              <a:t>] (23. ledna 1891, </a:t>
            </a:r>
            <a:r>
              <a:rPr lang="cs-CZ" noProof="0" dirty="0" err="1"/>
              <a:t>Ales</a:t>
            </a:r>
            <a:r>
              <a:rPr lang="cs-CZ" noProof="0" dirty="0"/>
              <a:t> – 27. dubna 1937, Řím) byl italský politik, publicista a marxistický filosof.</a:t>
            </a:r>
          </a:p>
          <a:p>
            <a:endParaRPr lang="cs-CZ" noProof="0" dirty="0"/>
          </a:p>
          <a:p>
            <a:r>
              <a:rPr lang="cs-CZ" noProof="0" dirty="0"/>
              <a:t>Jako zakládající člen a vedle Amadea </a:t>
            </a:r>
            <a:r>
              <a:rPr lang="cs-CZ" noProof="0" dirty="0" err="1"/>
              <a:t>Bordigy</a:t>
            </a:r>
            <a:r>
              <a:rPr lang="cs-CZ" noProof="0" dirty="0"/>
              <a:t>, kterého vystřídal ve vedení, nejvýraznější osobnost Komunistické strany Itálie 20. let 20. století, byl dlouhodobě vězněn Mussoliniho fašistickým režimem. Ve svých pracích se zaměřil na analýzu kulturní a politické dominance, je proslulý svou koncepcí kulturní hegemonie jakožto prostředku udržování moci v kapitalistické společnosti. Patří k nejvýraznějším osobnostem marxistického myšlení.</a:t>
            </a:r>
          </a:p>
          <a:p>
            <a:endParaRPr lang="cs-CZ" noProof="0" dirty="0"/>
          </a:p>
          <a:p>
            <a:r>
              <a:rPr lang="cs-CZ" noProof="0" dirty="0"/>
              <a:t>Koncepce hegemonie byla používána marxisty jako byl Lenin k vyjádření politického vedení dělnické třídy v demokratické revoluci. U </a:t>
            </a:r>
            <a:r>
              <a:rPr lang="cs-CZ" noProof="0" dirty="0" err="1"/>
              <a:t>Gramsciho</a:t>
            </a:r>
            <a:r>
              <a:rPr lang="cs-CZ" noProof="0" dirty="0"/>
              <a:t> ale byla prohloubena v kritickou analýzu toho, proč ortodoxními marxisty tolik předvídaná nevyhnutelnost socialistické revoluce se do počátku 20. stol. neuskutečnila. Kapitalismus je podle </a:t>
            </a:r>
            <a:r>
              <a:rPr lang="cs-CZ" noProof="0" dirty="0" err="1"/>
              <a:t>Gramsciho</a:t>
            </a:r>
            <a:r>
              <a:rPr lang="cs-CZ" noProof="0" dirty="0"/>
              <a:t> zakořeněn hlouběji, než se doposud připouštělo, když udržuje kontrolu nad společností nejen skrze násilí, politickým a hospodářským nátlakem, ale hlavně ideologicky skrze kulturní hegemonii, kdy se hodnoty buržoazie stávají „společnými hodnotami“ všech. A tak vytváření politiky souhlasu, kdy pracující třída spojuje své dobro s dobrem třídy buržoazie pomáhá udržovat status quo a odvracet vzpoury. Pracující potřebují podle </a:t>
            </a:r>
            <a:r>
              <a:rPr lang="cs-CZ" noProof="0" dirty="0" err="1"/>
              <a:t>Gramsciho</a:t>
            </a:r>
            <a:r>
              <a:rPr lang="cs-CZ" noProof="0" dirty="0"/>
              <a:t> vytvořit svou vlastní kulturu, která překoná představu, že buržoazní hodnoty jsou „přirozenými“ nebo „normálními“ hodnotami společnosti. Oproti Leninovi, který viděl v kultuře jen doplňkový segment politického zájmu, pro </a:t>
            </a:r>
            <a:r>
              <a:rPr lang="cs-CZ" noProof="0" dirty="0" err="1"/>
              <a:t>Gramsciho</a:t>
            </a:r>
            <a:r>
              <a:rPr lang="cs-CZ" noProof="0" dirty="0"/>
              <a:t> představovala kulturní hegemonie první věc, které mělo být dosaženo na cestě získávání politické moci. V jeho pohledu, každá třída, která si přeje dominovat v moderních podmínkách se musí oprostit od úzkých ekonomicko-společenských zájmů a vynaložit úsilí k intelektuálnímu a morálnímu vedení, přičemž by byla schopna vytvářet kompromisy s různorodými silami. </a:t>
            </a:r>
            <a:r>
              <a:rPr lang="cs-CZ" noProof="0" dirty="0" err="1"/>
              <a:t>Gramsci</a:t>
            </a:r>
            <a:r>
              <a:rPr lang="cs-CZ" noProof="0" dirty="0"/>
              <a:t> si pro takovéto spojení různých sociálních sil vypůjčil termín od Georgese </a:t>
            </a:r>
            <a:r>
              <a:rPr lang="cs-CZ" noProof="0" dirty="0" err="1"/>
              <a:t>Sorela</a:t>
            </a:r>
            <a:r>
              <a:rPr lang="cs-CZ" noProof="0" dirty="0"/>
              <a:t>, když jej nazýval „historický blok“. Ten by měl vytvořit základnu souhlasu k sociálnímu řádu, v němž by se dále reprodukovala hegemonie dominantní třídy skrze spojení institucí, sociálních vazeb a idejí.</a:t>
            </a:r>
          </a:p>
          <a:p>
            <a:endParaRPr lang="cs-CZ" noProof="0" dirty="0"/>
          </a:p>
          <a:p>
            <a:r>
              <a:rPr lang="cs-CZ" noProof="0" dirty="0"/>
              <a:t>Dominantní hodnoty západní buržoazní kultury byly podle </a:t>
            </a:r>
            <a:r>
              <a:rPr lang="cs-CZ" noProof="0" dirty="0" err="1"/>
              <a:t>Gramsciho</a:t>
            </a:r>
            <a:r>
              <a:rPr lang="cs-CZ" noProof="0" dirty="0"/>
              <a:t> úzce spjaty s křesťanstvím a proto mnoho jeho polemických prací ohledně kulturní hegemonie je zaměřeno proti církevním normám a hodnotám. Byl zaujat mocí, kterou má římský katolicismus nad lidskou myslí a kterou využívá v udržování společenských nerovností. </a:t>
            </a:r>
            <a:r>
              <a:rPr lang="cs-CZ" noProof="0" dirty="0" err="1"/>
              <a:t>Gramsci</a:t>
            </a:r>
            <a:r>
              <a:rPr lang="cs-CZ" noProof="0" dirty="0"/>
              <a:t> věřil, že marxistická kritika náboženství, která v sobě spojuje intelektuální kritiku s renesančním humanismem a reformací, je pro masy přitažlivá. Avšak marxismus má podle něj naději v nahrazení náboženství pouze tehdy, pokud uzná potřebu lidské spirituality a ukáže, že jde o výraz vlastní lidské zkušenosti.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68077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informací pro zajímavost třeba na</a:t>
            </a:r>
          </a:p>
          <a:p>
            <a:r>
              <a:rPr lang="en-US" dirty="0"/>
              <a:t>https://encyklopedie.soc.cas.cz/w/%C5%A0kola_frankfurtsk%C3%A1</a:t>
            </a:r>
            <a:r>
              <a:rPr lang="cs-CZ" dirty="0"/>
              <a:t> </a:t>
            </a:r>
          </a:p>
          <a:p>
            <a:endParaRPr lang="cs-CZ" dirty="0"/>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021679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Komodifikace – proměna věcí / lidí v prostředky směny, ve zboží</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5702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Walter </a:t>
            </a:r>
            <a:r>
              <a:rPr lang="cs-CZ" noProof="0" dirty="0" err="1"/>
              <a:t>Bendix</a:t>
            </a:r>
            <a:r>
              <a:rPr lang="cs-CZ" noProof="0" dirty="0"/>
              <a:t> </a:t>
            </a:r>
            <a:r>
              <a:rPr lang="cs-CZ" noProof="0" dirty="0" err="1"/>
              <a:t>Schönflies</a:t>
            </a:r>
            <a:r>
              <a:rPr lang="cs-CZ" noProof="0" dirty="0"/>
              <a:t> Benjamin (15. července 1892, Berlín – 26. září 1940, </a:t>
            </a:r>
            <a:r>
              <a:rPr lang="cs-CZ" noProof="0" dirty="0" err="1"/>
              <a:t>Portbou</a:t>
            </a:r>
            <a:r>
              <a:rPr lang="cs-CZ" noProof="0" dirty="0"/>
              <a:t>, Španělsko) byl německý židovský literární kritik, filosof a překladatel (Balzac, Baudelaire, Marcel </a:t>
            </a:r>
            <a:r>
              <a:rPr lang="cs-CZ" noProof="0" dirty="0" err="1"/>
              <a:t>Proust</a:t>
            </a:r>
            <a:r>
              <a:rPr lang="cs-CZ" noProof="0" dirty="0"/>
              <a:t> atd.). Patřil (neformálně) k tzv. frankfurtské škole.</a:t>
            </a:r>
          </a:p>
          <a:p>
            <a:endParaRPr lang="cs-CZ" noProof="0" dirty="0"/>
          </a:p>
          <a:p>
            <a:r>
              <a:rPr lang="cs-CZ" noProof="0" dirty="0"/>
              <a:t>Začal se zajímat o marxismus a komunismus a v roce 1924 se začetl do díla Vladimira Iljiče Lenina. V témže roce otiskl Hugo von </a:t>
            </a:r>
            <a:r>
              <a:rPr lang="cs-CZ" noProof="0" dirty="0" err="1"/>
              <a:t>Hofmannsthal</a:t>
            </a:r>
            <a:r>
              <a:rPr lang="cs-CZ" noProof="0" dirty="0"/>
              <a:t> Benjaminovu stať „Goethova Spříznění volbou“ (</a:t>
            </a:r>
            <a:r>
              <a:rPr lang="cs-CZ" noProof="0" dirty="0" err="1"/>
              <a:t>Goethes</a:t>
            </a:r>
            <a:r>
              <a:rPr lang="cs-CZ" noProof="0" dirty="0"/>
              <a:t> </a:t>
            </a:r>
            <a:r>
              <a:rPr lang="cs-CZ" noProof="0" dirty="0" err="1"/>
              <a:t>Wahlverwandtschaften</a:t>
            </a:r>
            <a:r>
              <a:rPr lang="cs-CZ" noProof="0" dirty="0"/>
              <a:t>) v časopisu </a:t>
            </a:r>
            <a:r>
              <a:rPr lang="cs-CZ" noProof="0" dirty="0" err="1"/>
              <a:t>Neue</a:t>
            </a:r>
            <a:r>
              <a:rPr lang="cs-CZ" noProof="0" dirty="0"/>
              <a:t> </a:t>
            </a:r>
            <a:r>
              <a:rPr lang="cs-CZ" noProof="0" dirty="0" err="1"/>
              <a:t>Deutsche</a:t>
            </a:r>
            <a:r>
              <a:rPr lang="cs-CZ" noProof="0" dirty="0"/>
              <a:t> </a:t>
            </a:r>
            <a:r>
              <a:rPr lang="cs-CZ" noProof="0" dirty="0" err="1"/>
              <a:t>Beiträge</a:t>
            </a:r>
            <a:r>
              <a:rPr lang="cs-CZ" noProof="0" dirty="0"/>
              <a:t>. Společně s Ernstem </a:t>
            </a:r>
            <a:r>
              <a:rPr lang="cs-CZ" noProof="0" dirty="0" err="1"/>
              <a:t>Blochem</a:t>
            </a:r>
            <a:r>
              <a:rPr lang="cs-CZ" noProof="0" dirty="0"/>
              <a:t> strávil Benjamin několik měsíců na ostrově Capri, kde psal svou habilitační práci „Původ německé truchlohry“ (</a:t>
            </a:r>
            <a:r>
              <a:rPr lang="cs-CZ" noProof="0" dirty="0" err="1"/>
              <a:t>Ursprung</a:t>
            </a:r>
            <a:r>
              <a:rPr lang="cs-CZ" noProof="0" dirty="0"/>
              <a:t> des </a:t>
            </a:r>
            <a:r>
              <a:rPr lang="cs-CZ" noProof="0" dirty="0" err="1"/>
              <a:t>deutschen</a:t>
            </a:r>
            <a:r>
              <a:rPr lang="cs-CZ" noProof="0" dirty="0"/>
              <a:t> </a:t>
            </a:r>
            <a:r>
              <a:rPr lang="cs-CZ" noProof="0" dirty="0" err="1"/>
              <a:t>Trauerspiels</a:t>
            </a:r>
            <a:r>
              <a:rPr lang="cs-CZ" noProof="0" dirty="0"/>
              <a:t>). Tam se seznámil s litevskou divadelní herečkou a režisérkou </a:t>
            </a:r>
            <a:r>
              <a:rPr lang="cs-CZ" noProof="0" dirty="0" err="1"/>
              <a:t>Asjou</a:t>
            </a:r>
            <a:r>
              <a:rPr lang="cs-CZ" noProof="0" dirty="0"/>
              <a:t> </a:t>
            </a:r>
            <a:r>
              <a:rPr lang="cs-CZ" noProof="0" dirty="0" err="1"/>
              <a:t>Lācis</a:t>
            </a:r>
            <a:r>
              <a:rPr lang="cs-CZ" noProof="0" dirty="0"/>
              <a:t>. Osobní vztah zkrachoval, ale Benjamin byl ovlivněn ve svých politických názorech. V roce 1925 byla Benjaminova habilitační práce odmítnuta na frankfurtské universitě. Tím byla zmařena Benjaminova naděje na akademickou kariéru. V témže roce začíná překládat Marcela </a:t>
            </a:r>
            <a:r>
              <a:rPr lang="cs-CZ" noProof="0" dirty="0" err="1"/>
              <a:t>Prousta</a:t>
            </a:r>
            <a:r>
              <a:rPr lang="cs-CZ" noProof="0" dirty="0"/>
              <a:t>. V zimě 1926–1927 strávil dva měsíce v Moskvě.</a:t>
            </a:r>
          </a:p>
          <a:p>
            <a:endParaRPr lang="cs-CZ" noProof="0" dirty="0"/>
          </a:p>
          <a:p>
            <a:r>
              <a:rPr lang="cs-CZ" noProof="0" dirty="0"/>
              <a:t>Po dvou letech odloučení se Benjamin v roce 1930 rozvedl se svou manželkou Dorou Sofií. Plánoval práci pro časopis Krise </a:t>
            </a:r>
            <a:r>
              <a:rPr lang="cs-CZ" noProof="0" dirty="0" err="1"/>
              <a:t>und</a:t>
            </a:r>
            <a:r>
              <a:rPr lang="cs-CZ" noProof="0" dirty="0"/>
              <a:t> Kritik spolu s Bernardem </a:t>
            </a:r>
            <a:r>
              <a:rPr lang="cs-CZ" noProof="0" dirty="0" err="1"/>
              <a:t>Brentanem</a:t>
            </a:r>
            <a:r>
              <a:rPr lang="cs-CZ" noProof="0" dirty="0"/>
              <a:t>, Brechtem a Herbertem </a:t>
            </a:r>
            <a:r>
              <a:rPr lang="cs-CZ" noProof="0" dirty="0" err="1"/>
              <a:t>Iheringem</a:t>
            </a:r>
            <a:r>
              <a:rPr lang="cs-CZ" noProof="0" dirty="0"/>
              <a:t>. Aby se vyhnul represím NSDAP a SA, které mu hrozily v Německu, strávil v roce 1932 několik měsíců na Ibize. Pak se přestěhoval do Nice. Po nástupu Adolfa Hitlera k moci v roce 1933 se ukrýval u </a:t>
            </a:r>
            <a:r>
              <a:rPr lang="cs-CZ" noProof="0" dirty="0" err="1"/>
              <a:t>Bertolta</a:t>
            </a:r>
            <a:r>
              <a:rPr lang="cs-CZ" noProof="0" dirty="0"/>
              <a:t> Brechta v jeho prázdninovém domě v dánském </a:t>
            </a:r>
            <a:r>
              <a:rPr lang="cs-CZ" noProof="0" dirty="0" err="1"/>
              <a:t>Svendborgu</a:t>
            </a:r>
            <a:r>
              <a:rPr lang="cs-CZ" noProof="0" dirty="0"/>
              <a:t> a u své bývalé manželky v San Remu.</a:t>
            </a:r>
          </a:p>
          <a:p>
            <a:endParaRPr lang="cs-CZ" noProof="0" dirty="0"/>
          </a:p>
          <a:p>
            <a:r>
              <a:rPr lang="cs-CZ" noProof="0" dirty="0"/>
              <a:t>V březnu 1933 emigroval do Paříže. Doufal, že se jako znalec francouzské literatury uživí publicistickou činností. Ještě v roce 1934 pobýval opět u Brechta v Dánsku. Nakonec žil v krajní nouzi, odkázán na podporu Institutu pro sociální výzkum. V Paříži také poznal další německé intelektuály, např. Hannah </a:t>
            </a:r>
            <a:r>
              <a:rPr lang="cs-CZ" noProof="0" dirty="0" err="1"/>
              <a:t>Arendt</a:t>
            </a:r>
            <a:r>
              <a:rPr lang="cs-CZ" noProof="0" dirty="0"/>
              <a:t>, Hermanna Hesse a Kurta </a:t>
            </a:r>
            <a:r>
              <a:rPr lang="cs-CZ" noProof="0" dirty="0" err="1"/>
              <a:t>Weilla</a:t>
            </a:r>
            <a:r>
              <a:rPr lang="cs-CZ" noProof="0" dirty="0"/>
              <a:t>. Publikoval v časopisech </a:t>
            </a:r>
            <a:r>
              <a:rPr lang="cs-CZ" noProof="0" dirty="0" err="1"/>
              <a:t>Maß</a:t>
            </a:r>
            <a:r>
              <a:rPr lang="cs-CZ" noProof="0" dirty="0"/>
              <a:t> </a:t>
            </a:r>
            <a:r>
              <a:rPr lang="cs-CZ" noProof="0" dirty="0" err="1"/>
              <a:t>und</a:t>
            </a:r>
            <a:r>
              <a:rPr lang="cs-CZ" noProof="0" dirty="0"/>
              <a:t> </a:t>
            </a:r>
            <a:r>
              <a:rPr lang="cs-CZ" noProof="0" dirty="0" err="1"/>
              <a:t>Wert</a:t>
            </a:r>
            <a:r>
              <a:rPr lang="cs-CZ" noProof="0" dirty="0"/>
              <a:t>, </a:t>
            </a:r>
            <a:r>
              <a:rPr lang="cs-CZ" noProof="0" dirty="0" err="1"/>
              <a:t>Cahiers</a:t>
            </a:r>
            <a:r>
              <a:rPr lang="cs-CZ" noProof="0" dirty="0"/>
              <a:t> </a:t>
            </a:r>
            <a:r>
              <a:rPr lang="cs-CZ" noProof="0" dirty="0" err="1"/>
              <a:t>du</a:t>
            </a:r>
            <a:r>
              <a:rPr lang="cs-CZ" noProof="0" dirty="0"/>
              <a:t> Sud, Orient </a:t>
            </a:r>
            <a:r>
              <a:rPr lang="cs-CZ" noProof="0" dirty="0" err="1"/>
              <a:t>und</a:t>
            </a:r>
            <a:r>
              <a:rPr lang="cs-CZ" noProof="0" dirty="0"/>
              <a:t> </a:t>
            </a:r>
            <a:r>
              <a:rPr lang="cs-CZ" noProof="0" dirty="0" err="1"/>
              <a:t>Occident</a:t>
            </a:r>
            <a:r>
              <a:rPr lang="cs-CZ" noProof="0" dirty="0"/>
              <a:t>, </a:t>
            </a:r>
            <a:r>
              <a:rPr lang="cs-CZ" noProof="0" dirty="0" err="1"/>
              <a:t>Das</a:t>
            </a:r>
            <a:r>
              <a:rPr lang="cs-CZ" noProof="0" dirty="0"/>
              <a:t> </a:t>
            </a:r>
            <a:r>
              <a:rPr lang="cs-CZ" noProof="0" dirty="0" err="1"/>
              <a:t>Wort</a:t>
            </a:r>
            <a:r>
              <a:rPr lang="cs-CZ" noProof="0" dirty="0"/>
              <a:t>. V Německu publikoval pouze pod pseudonymy. Začal intenzivní korespondenci s </a:t>
            </a:r>
            <a:r>
              <a:rPr lang="cs-CZ" noProof="0" dirty="0" err="1"/>
              <a:t>Gretel</a:t>
            </a:r>
            <a:r>
              <a:rPr lang="cs-CZ" noProof="0" dirty="0"/>
              <a:t> </a:t>
            </a:r>
            <a:r>
              <a:rPr lang="cs-CZ" noProof="0" dirty="0" err="1"/>
              <a:t>Adorno</a:t>
            </a:r>
            <a:r>
              <a:rPr lang="cs-CZ" noProof="0" dirty="0"/>
              <a:t> (</a:t>
            </a:r>
            <a:r>
              <a:rPr lang="cs-CZ" noProof="0" dirty="0" err="1"/>
              <a:t>Karplus</a:t>
            </a:r>
            <a:r>
              <a:rPr lang="cs-CZ" noProof="0" dirty="0"/>
              <a:t>).</a:t>
            </a:r>
          </a:p>
          <a:p>
            <a:endParaRPr lang="cs-CZ" noProof="0" dirty="0"/>
          </a:p>
          <a:p>
            <a:r>
              <a:rPr lang="cs-CZ" noProof="0" dirty="0"/>
              <a:t>V roce 1936 publikoval stať „Umělecké dílo ve věku své technické reprodukovatelnosti“ (</a:t>
            </a:r>
            <a:r>
              <a:rPr lang="cs-CZ" noProof="0" dirty="0" err="1"/>
              <a:t>Das</a:t>
            </a:r>
            <a:r>
              <a:rPr lang="cs-CZ" noProof="0" dirty="0"/>
              <a:t> </a:t>
            </a:r>
            <a:r>
              <a:rPr lang="cs-CZ" noProof="0" dirty="0" err="1"/>
              <a:t>Kunstwerk</a:t>
            </a:r>
            <a:r>
              <a:rPr lang="cs-CZ" noProof="0" dirty="0"/>
              <a:t> </a:t>
            </a:r>
            <a:r>
              <a:rPr lang="cs-CZ" noProof="0" dirty="0" err="1"/>
              <a:t>im</a:t>
            </a:r>
            <a:r>
              <a:rPr lang="cs-CZ" noProof="0" dirty="0"/>
              <a:t> </a:t>
            </a:r>
            <a:r>
              <a:rPr lang="cs-CZ" noProof="0" dirty="0" err="1"/>
              <a:t>Zeitalter</a:t>
            </a:r>
            <a:r>
              <a:rPr lang="cs-CZ" noProof="0" dirty="0"/>
              <a:t> </a:t>
            </a:r>
            <a:r>
              <a:rPr lang="cs-CZ" noProof="0" dirty="0" err="1"/>
              <a:t>seiner</a:t>
            </a:r>
            <a:r>
              <a:rPr lang="cs-CZ" noProof="0" dirty="0"/>
              <a:t> </a:t>
            </a:r>
            <a:r>
              <a:rPr lang="cs-CZ" noProof="0" dirty="0" err="1"/>
              <a:t>technischen</a:t>
            </a:r>
            <a:r>
              <a:rPr lang="cs-CZ" noProof="0" dirty="0"/>
              <a:t> </a:t>
            </a:r>
            <a:r>
              <a:rPr lang="cs-CZ" noProof="0" dirty="0" err="1"/>
              <a:t>Reproduzierbarkeit</a:t>
            </a:r>
            <a:r>
              <a:rPr lang="cs-CZ" noProof="0" dirty="0"/>
              <a:t>) v časopisu Institutu pro sociální výzkum (</a:t>
            </a:r>
            <a:r>
              <a:rPr lang="cs-CZ" noProof="0" dirty="0" err="1"/>
              <a:t>Zeitschrift</a:t>
            </a:r>
            <a:r>
              <a:rPr lang="cs-CZ" noProof="0" dirty="0"/>
              <a:t> </a:t>
            </a:r>
            <a:r>
              <a:rPr lang="cs-CZ" noProof="0" dirty="0" err="1"/>
              <a:t>für</a:t>
            </a:r>
            <a:r>
              <a:rPr lang="cs-CZ" noProof="0" dirty="0"/>
              <a:t> </a:t>
            </a:r>
            <a:r>
              <a:rPr lang="cs-CZ" noProof="0" dirty="0" err="1"/>
              <a:t>Sozialforschung</a:t>
            </a:r>
            <a:r>
              <a:rPr lang="cs-CZ" noProof="0" dirty="0"/>
              <a:t>). Stať </a:t>
            </a:r>
            <a:r>
              <a:rPr lang="cs-CZ" noProof="0" dirty="0" err="1"/>
              <a:t>Deutsche</a:t>
            </a:r>
            <a:r>
              <a:rPr lang="cs-CZ" noProof="0" dirty="0"/>
              <a:t> </a:t>
            </a:r>
            <a:r>
              <a:rPr lang="cs-CZ" noProof="0" dirty="0" err="1"/>
              <a:t>Menschen</a:t>
            </a:r>
            <a:r>
              <a:rPr lang="cs-CZ" noProof="0" dirty="0"/>
              <a:t> vyšla pod pseudonymem </a:t>
            </a:r>
            <a:r>
              <a:rPr lang="cs-CZ" noProof="0" dirty="0" err="1"/>
              <a:t>Detlef</a:t>
            </a:r>
            <a:r>
              <a:rPr lang="cs-CZ" noProof="0" dirty="0"/>
              <a:t> </a:t>
            </a:r>
            <a:r>
              <a:rPr lang="cs-CZ" noProof="0" dirty="0" err="1"/>
              <a:t>Holz</a:t>
            </a:r>
            <a:r>
              <a:rPr lang="cs-CZ" noProof="0" dirty="0"/>
              <a:t> v luzernském nakladatelství Vita Nova </a:t>
            </a:r>
            <a:r>
              <a:rPr lang="cs-CZ" noProof="0" dirty="0" err="1"/>
              <a:t>Verlag</a:t>
            </a:r>
            <a:r>
              <a:rPr lang="cs-CZ" noProof="0" dirty="0"/>
              <a:t>.</a:t>
            </a:r>
          </a:p>
          <a:p>
            <a:endParaRPr lang="cs-CZ" noProof="0" dirty="0"/>
          </a:p>
          <a:p>
            <a:r>
              <a:rPr lang="cs-CZ" noProof="0" dirty="0"/>
              <a:t>V roce 1937 pracoval </a:t>
            </a:r>
            <a:r>
              <a:rPr lang="cs-CZ" noProof="0" dirty="0" err="1"/>
              <a:t>Bejnamin</a:t>
            </a:r>
            <a:r>
              <a:rPr lang="cs-CZ" noProof="0" dirty="0"/>
              <a:t> na stati „Paříž Druhého císařství u Baudelaira“ (</a:t>
            </a:r>
            <a:r>
              <a:rPr lang="cs-CZ" noProof="0" dirty="0" err="1"/>
              <a:t>Das</a:t>
            </a:r>
            <a:r>
              <a:rPr lang="cs-CZ" noProof="0" dirty="0"/>
              <a:t> Paris des Second Empire </a:t>
            </a:r>
            <a:r>
              <a:rPr lang="cs-CZ" noProof="0" dirty="0" err="1"/>
              <a:t>bei</a:t>
            </a:r>
            <a:r>
              <a:rPr lang="cs-CZ" noProof="0" dirty="0"/>
              <a:t> Baudelaire), potkal Georga </a:t>
            </a:r>
            <a:r>
              <a:rPr lang="cs-CZ" noProof="0" dirty="0" err="1"/>
              <a:t>Batailla</a:t>
            </a:r>
            <a:r>
              <a:rPr lang="cs-CZ" noProof="0" dirty="0"/>
              <a:t> a stal se členem „</a:t>
            </a:r>
            <a:r>
              <a:rPr lang="cs-CZ" noProof="0" dirty="0" err="1"/>
              <a:t>Collège</a:t>
            </a:r>
            <a:r>
              <a:rPr lang="cs-CZ" noProof="0" dirty="0"/>
              <a:t> de Sociologie“ (1937–1939). V roce 1938 naposledy navštívil Brechta v jeho dánském exilu. Stejného roku Hitler odebral německé občanství osobám židovského původu. Benjamin byl internován na tři měsíce v internačním táboře v </a:t>
            </a:r>
            <a:r>
              <a:rPr lang="cs-CZ" noProof="0" dirty="0" err="1"/>
              <a:t>Clos</a:t>
            </a:r>
            <a:r>
              <a:rPr lang="cs-CZ" noProof="0" dirty="0"/>
              <a:t> St. Joseph u </a:t>
            </a:r>
            <a:r>
              <a:rPr lang="cs-CZ" noProof="0" dirty="0" err="1"/>
              <a:t>Nevers</a:t>
            </a:r>
            <a:r>
              <a:rPr lang="cs-CZ" noProof="0" dirty="0"/>
              <a:t>. Zde po večerech přednášel za cigarety nebo za tužku.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73772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23,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23,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23,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23,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23,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23,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23,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23,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23,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23,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23,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23,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LZUE6pf0xy4?feature=oembed"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Kritická teorie</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a:solidFill>
                  <a:schemeClr val="tx1">
                    <a:alpha val="60000"/>
                  </a:schemeClr>
                </a:solidFill>
                <a:latin typeface="Roboto" panose="02000000000000000000" pitchFamily="2" charset="0"/>
              </a:rPr>
              <a:t>klima@mail.</a:t>
            </a:r>
            <a:r>
              <a:rPr lang="cs-CZ" sz="2000" dirty="0">
                <a:solidFill>
                  <a:schemeClr val="tx1">
                    <a:alpha val="60000"/>
                  </a:schemeClr>
                </a:solidFill>
                <a:latin typeface="Roboto" panose="02000000000000000000" pitchFamily="2" charset="0"/>
              </a:rPr>
              <a:t>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62DDB3-DF8E-ECAD-466B-EE0B9DAC8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8" b="39446"/>
          <a:stretch/>
        </p:blipFill>
        <p:spPr bwMode="auto">
          <a:xfrm>
            <a:off x="6927215" y="3483976"/>
            <a:ext cx="4713922" cy="3321933"/>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2529591"/>
          </a:xfrm>
        </p:spPr>
        <p:txBody>
          <a:bodyPr wrap="square" anchor="b">
            <a:normAutofit fontScale="90000"/>
          </a:bodyPr>
          <a:lstStyle/>
          <a:p>
            <a:pPr>
              <a:lnSpc>
                <a:spcPct val="90000"/>
              </a:lnSpc>
            </a:pPr>
            <a:r>
              <a:rPr lang="cs-CZ" sz="4100" dirty="0"/>
              <a:t>Theodor </a:t>
            </a:r>
            <a:r>
              <a:rPr lang="cs-CZ" sz="4100" dirty="0" err="1"/>
              <a:t>Adorno</a:t>
            </a:r>
            <a:r>
              <a:rPr lang="cs-CZ" sz="4100" dirty="0"/>
              <a:t> </a:t>
            </a:r>
            <a:br>
              <a:rPr lang="cs-CZ" sz="4100" dirty="0"/>
            </a:br>
            <a:r>
              <a:rPr lang="cs-CZ" sz="2400" dirty="0"/>
              <a:t>Theodor Ludwig </a:t>
            </a:r>
            <a:r>
              <a:rPr lang="cs-CZ" sz="2400" dirty="0" err="1"/>
              <a:t>Wiesengrund-Adorno</a:t>
            </a:r>
            <a:br>
              <a:rPr lang="cs-CZ" sz="2400" dirty="0"/>
            </a:br>
            <a:r>
              <a:rPr lang="cs-CZ" sz="2400" dirty="0"/>
              <a:t>1903 – 1969</a:t>
            </a:r>
            <a:br>
              <a:rPr lang="cs-CZ" sz="2400" dirty="0"/>
            </a:br>
            <a:r>
              <a:rPr lang="cs-CZ" sz="2400" dirty="0"/>
              <a:t>a</a:t>
            </a:r>
            <a:br>
              <a:rPr lang="cs-CZ" sz="2400" dirty="0"/>
            </a:br>
            <a:r>
              <a:rPr lang="cs-CZ" sz="4100" dirty="0"/>
              <a:t>Max Horkheimer</a:t>
            </a:r>
            <a:br>
              <a:rPr lang="cs-CZ" sz="2400" dirty="0"/>
            </a:br>
            <a:r>
              <a:rPr lang="cs-CZ" sz="2400" dirty="0"/>
              <a:t>Frankfurtská škola</a:t>
            </a:r>
            <a:br>
              <a:rPr lang="cs-CZ" sz="2400" dirty="0"/>
            </a:br>
            <a:r>
              <a:rPr lang="cs-CZ" sz="2400" dirty="0"/>
              <a:t>1895 – 1973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3206186"/>
            <a:ext cx="5437187" cy="3651813"/>
          </a:xfrm>
        </p:spPr>
        <p:txBody>
          <a:bodyPr anchor="t">
            <a:normAutofit fontScale="77500" lnSpcReduction="20000"/>
          </a:bodyPr>
          <a:lstStyle/>
          <a:p>
            <a:r>
              <a:rPr lang="cs-CZ" sz="2000" dirty="0"/>
              <a:t>Spolu pracovali na teorii které ukazovala jak jsou masová média ovládána inzercí a komerčními imperativy konzumního kapitalismu </a:t>
            </a:r>
          </a:p>
          <a:p>
            <a:r>
              <a:rPr lang="cs-CZ" sz="2000" dirty="0"/>
              <a:t>Tvrdili, že věda a technika se stali nástroji vyhlazování, kultura degenerovala v masovou zábavu a demokracie se zhroutila ve fašizmus založený na podpoře charismatických vůdců </a:t>
            </a:r>
          </a:p>
          <a:p>
            <a:r>
              <a:rPr lang="cs-CZ" sz="2000" dirty="0"/>
              <a:t>Ukazovali na historickém vývoji od starověkého Řecka po svou současnost, že rozum a osvícenství se proměnili v nástroje dominance a rozum je pouze instrumentální (ne kritický)</a:t>
            </a:r>
          </a:p>
          <a:p>
            <a:r>
              <a:rPr lang="cs-CZ" sz="2000" dirty="0"/>
              <a:t>Společně s </a:t>
            </a:r>
            <a:r>
              <a:rPr lang="cs-CZ" sz="2000" dirty="0" err="1"/>
              <a:t>Habermasem</a:t>
            </a:r>
            <a:r>
              <a:rPr lang="cs-CZ" sz="2000" dirty="0"/>
              <a:t> jsou hlavní představitelé frankfurtské školy</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97" r="6930" b="40735"/>
          <a:stretch/>
        </p:blipFill>
        <p:spPr bwMode="auto">
          <a:xfrm>
            <a:off x="6927215" y="326360"/>
            <a:ext cx="4713922" cy="3238643"/>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320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Jürgen </a:t>
            </a:r>
            <a:r>
              <a:rPr lang="cs-CZ" sz="4100" dirty="0" err="1"/>
              <a:t>Habermas</a:t>
            </a:r>
            <a:br>
              <a:rPr lang="cs-CZ" sz="4100" dirty="0"/>
            </a:br>
            <a:r>
              <a:rPr lang="cs-CZ" sz="2400" dirty="0"/>
              <a:t>frankfurtská škola</a:t>
            </a:r>
            <a:br>
              <a:rPr lang="cs-CZ" sz="2400" dirty="0"/>
            </a:br>
            <a:r>
              <a:rPr lang="cs-CZ" sz="2400" dirty="0"/>
              <a:t>1929 – žije!</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77500" lnSpcReduction="20000"/>
          </a:bodyPr>
          <a:lstStyle/>
          <a:p>
            <a:r>
              <a:rPr lang="cs-CZ" sz="2000" dirty="0"/>
              <a:t>Žák </a:t>
            </a:r>
            <a:r>
              <a:rPr lang="cs-CZ" sz="2000" dirty="0" err="1"/>
              <a:t>Adorna</a:t>
            </a:r>
            <a:r>
              <a:rPr lang="cs-CZ" sz="2000" dirty="0"/>
              <a:t> a </a:t>
            </a:r>
            <a:r>
              <a:rPr lang="cs-CZ" sz="2000" dirty="0" err="1"/>
              <a:t>Horkeimera</a:t>
            </a:r>
            <a:r>
              <a:rPr lang="cs-CZ" sz="2000" dirty="0"/>
              <a:t>, pokračovatel a později zrádce – „levicový fašismus“</a:t>
            </a:r>
          </a:p>
          <a:p>
            <a:r>
              <a:rPr lang="cs-CZ" sz="2000" dirty="0"/>
              <a:t>Ukazoval jak se buržoazní společnost vyznačovala vzestupem veřejné sféry – prostředník mezi veřejnými a soukromími zájmy (to co jiní autoři označují za občanskou společnost) </a:t>
            </a:r>
          </a:p>
          <a:p>
            <a:r>
              <a:rPr lang="cs-CZ" sz="2000" dirty="0"/>
              <a:t>Tato veřejná sféra vzkvétala v literárních salonech a kavárnách kde intelektuálové utvářeli veřejné mínění a demokratickou diskuzi, která odporovala státní moci </a:t>
            </a:r>
          </a:p>
          <a:p>
            <a:r>
              <a:rPr lang="cs-CZ" sz="2000" dirty="0"/>
              <a:t>Tato veřejná sféra se pak stala ovládanou masovými médii ve fázi kapitalistického blahobytu a masové demokracie (najednou to nebyli už jen ti intelektuálové) – cílem však byla spotřeba a pasivita</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78" b="878"/>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85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89974C4-FCD2-7AE8-9B7D-3E9EC53506C7}"/>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cs-CZ" sz="3400"/>
              <a:t>Tři typy kognitivních zájmů ve vědě</a:t>
            </a:r>
            <a:br>
              <a:rPr lang="cs-CZ" sz="3400"/>
            </a:br>
            <a:r>
              <a:rPr lang="cs-CZ" sz="3400"/>
              <a:t>Erkenntnis und Interesse (1968)</a:t>
            </a:r>
            <a:endParaRPr lang="en-US" sz="3400"/>
          </a:p>
        </p:txBody>
      </p:sp>
      <p:sp>
        <p:nvSpPr>
          <p:cNvPr id="12"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Zástupný obsah 2">
            <a:extLst>
              <a:ext uri="{FF2B5EF4-FFF2-40B4-BE49-F238E27FC236}">
                <a16:creationId xmlns:a16="http://schemas.microsoft.com/office/drawing/2014/main" id="{41909AD6-FD19-CFA4-681F-04C65E9993CD}"/>
              </a:ext>
            </a:extLst>
          </p:cNvPr>
          <p:cNvGraphicFramePr>
            <a:graphicFrameLocks noGrp="1"/>
          </p:cNvGraphicFramePr>
          <p:nvPr>
            <p:ph idx="1"/>
            <p:extLst>
              <p:ext uri="{D42A27DB-BD31-4B8C-83A1-F6EECF244321}">
                <p14:modId xmlns:p14="http://schemas.microsoft.com/office/powerpoint/2010/main" val="118581784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0060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Herbert Marcuse</a:t>
            </a:r>
            <a:br>
              <a:rPr lang="cs-CZ" sz="4100" dirty="0"/>
            </a:br>
            <a:r>
              <a:rPr lang="cs-CZ" sz="2400" dirty="0"/>
              <a:t>frankfurtská škola</a:t>
            </a:r>
            <a:br>
              <a:rPr lang="cs-CZ" sz="2400" dirty="0"/>
            </a:br>
            <a:r>
              <a:rPr lang="cs-CZ" sz="2400" dirty="0"/>
              <a:t>1898 – 1979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85000" lnSpcReduction="20000"/>
          </a:bodyPr>
          <a:lstStyle/>
          <a:p>
            <a:r>
              <a:rPr lang="cs-CZ" sz="2000" dirty="0"/>
              <a:t>Byl špion a zaměstnanec vnitra v USA </a:t>
            </a:r>
          </a:p>
          <a:p>
            <a:r>
              <a:rPr lang="cs-CZ" sz="2000" dirty="0"/>
              <a:t>Nejslavnější dílo „Jednorozměrný člověk“ (1964)</a:t>
            </a:r>
          </a:p>
          <a:p>
            <a:r>
              <a:rPr lang="cs-CZ" sz="2000" dirty="0"/>
              <a:t>Přišel s teorií o úpadku revolučního potenciálu v kapitalistické společnosti díky novým formám sociální kontroly </a:t>
            </a:r>
          </a:p>
          <a:p>
            <a:r>
              <a:rPr lang="cs-CZ" sz="2000" dirty="0"/>
              <a:t>Podle něj kapitalismus vytváří falešné potřeby které nás na něj vážou – jednorozměrné myšlení o uspokojování (stále nově vznikajících) potřeb – svět ztrácí kritické myšlení </a:t>
            </a:r>
          </a:p>
          <a:p>
            <a:r>
              <a:rPr lang="cs-CZ" sz="2000" dirty="0"/>
              <a:t>Bojoval společně s novou levicí proti militarismu, rasismu, sexismu a imperialismu. </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49" r="574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76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PODTRŽENO Michaelem Hauserem:  Frankfurtská škola">
            <a:hlinkClick r:id="" action="ppaction://media"/>
            <a:extLst>
              <a:ext uri="{FF2B5EF4-FFF2-40B4-BE49-F238E27FC236}">
                <a16:creationId xmlns:a16="http://schemas.microsoft.com/office/drawing/2014/main" id="{3ACB490E-1AF0-B6BF-781B-3AAAFCCC2EC6}"/>
              </a:ext>
            </a:extLst>
          </p:cNvPr>
          <p:cNvPicPr>
            <a:picLocks noRot="1" noChangeAspect="1"/>
          </p:cNvPicPr>
          <p:nvPr>
            <a:videoFile r:link="rId1"/>
          </p:nvPr>
        </p:nvPicPr>
        <p:blipFill>
          <a:blip r:embed="rId4"/>
          <a:stretch>
            <a:fillRect/>
          </a:stretch>
        </p:blipFill>
        <p:spPr>
          <a:xfrm>
            <a:off x="208344" y="102474"/>
            <a:ext cx="11775312" cy="6653052"/>
          </a:xfrm>
          <a:prstGeom prst="rect">
            <a:avLst/>
          </a:prstGeom>
        </p:spPr>
      </p:pic>
    </p:spTree>
    <p:extLst>
      <p:ext uri="{BB962C8B-B14F-4D97-AF65-F5344CB8AC3E}">
        <p14:creationId xmlns:p14="http://schemas.microsoft.com/office/powerpoint/2010/main" val="67139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C2B16E3-3593-FE6B-D57C-8B2D71DF9739}"/>
              </a:ext>
            </a:extLst>
          </p:cNvPr>
          <p:cNvSpPr>
            <a:spLocks noGrp="1"/>
          </p:cNvSpPr>
          <p:nvPr>
            <p:ph type="title"/>
          </p:nvPr>
        </p:nvSpPr>
        <p:spPr>
          <a:xfrm>
            <a:off x="550863" y="549275"/>
            <a:ext cx="3565525" cy="5543549"/>
          </a:xfrm>
        </p:spPr>
        <p:txBody>
          <a:bodyPr wrap="square" anchor="ctr">
            <a:normAutofit/>
          </a:bodyPr>
          <a:lstStyle/>
          <a:p>
            <a:r>
              <a:rPr lang="cs-CZ" dirty="0"/>
              <a:t>Francouzský a italský marxismus</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1B546483-F5C9-C0FF-BD8C-B8D251DB00E2}"/>
              </a:ext>
            </a:extLst>
          </p:cNvPr>
          <p:cNvGraphicFramePr>
            <a:graphicFrameLocks noGrp="1"/>
          </p:cNvGraphicFramePr>
          <p:nvPr>
            <p:ph idx="1"/>
            <p:extLst>
              <p:ext uri="{D42A27DB-BD31-4B8C-83A1-F6EECF244321}">
                <p14:modId xmlns:p14="http://schemas.microsoft.com/office/powerpoint/2010/main" val="186247607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992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B16E3-3593-FE6B-D57C-8B2D71DF9739}"/>
              </a:ext>
            </a:extLst>
          </p:cNvPr>
          <p:cNvSpPr>
            <a:spLocks noGrp="1"/>
          </p:cNvSpPr>
          <p:nvPr>
            <p:ph type="title"/>
          </p:nvPr>
        </p:nvSpPr>
        <p:spPr>
          <a:xfrm>
            <a:off x="550863" y="549275"/>
            <a:ext cx="3565525" cy="5543549"/>
          </a:xfrm>
        </p:spPr>
        <p:txBody>
          <a:bodyPr wrap="square" anchor="ctr">
            <a:normAutofit/>
          </a:bodyPr>
          <a:lstStyle/>
          <a:p>
            <a:r>
              <a:rPr lang="cs-CZ" dirty="0"/>
              <a:t>Strukturální a analytický</a:t>
            </a:r>
            <a:br>
              <a:rPr lang="cs-CZ" dirty="0"/>
            </a:br>
            <a:r>
              <a:rPr lang="cs-CZ" dirty="0"/>
              <a:t>marxismus</a:t>
            </a:r>
            <a:endParaRPr lang="en-US" dirty="0"/>
          </a:p>
        </p:txBody>
      </p:sp>
      <p:graphicFrame>
        <p:nvGraphicFramePr>
          <p:cNvPr id="5" name="Zástupný obsah 2">
            <a:extLst>
              <a:ext uri="{FF2B5EF4-FFF2-40B4-BE49-F238E27FC236}">
                <a16:creationId xmlns:a16="http://schemas.microsoft.com/office/drawing/2014/main" id="{1B546483-F5C9-C0FF-BD8C-B8D251DB00E2}"/>
              </a:ext>
            </a:extLst>
          </p:cNvPr>
          <p:cNvGraphicFramePr>
            <a:graphicFrameLocks noGrp="1"/>
          </p:cNvGraphicFramePr>
          <p:nvPr>
            <p:ph idx="1"/>
            <p:extLst>
              <p:ext uri="{D42A27DB-BD31-4B8C-83A1-F6EECF244321}">
                <p14:modId xmlns:p14="http://schemas.microsoft.com/office/powerpoint/2010/main" val="1671786693"/>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722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4F218-538D-1B76-9425-55A22B285FDE}"/>
              </a:ext>
            </a:extLst>
          </p:cNvPr>
          <p:cNvSpPr>
            <a:spLocks noGrp="1"/>
          </p:cNvSpPr>
          <p:nvPr>
            <p:ph type="title"/>
          </p:nvPr>
        </p:nvSpPr>
        <p:spPr/>
        <p:txBody>
          <a:bodyPr/>
          <a:lstStyle/>
          <a:p>
            <a:r>
              <a:rPr lang="cs-CZ" dirty="0"/>
              <a:t>Kulturní studia v Anglii a USA</a:t>
            </a:r>
            <a:endParaRPr lang="en-US" dirty="0"/>
          </a:p>
        </p:txBody>
      </p:sp>
      <p:sp>
        <p:nvSpPr>
          <p:cNvPr id="3" name="Zástupný obsah 2">
            <a:extLst>
              <a:ext uri="{FF2B5EF4-FFF2-40B4-BE49-F238E27FC236}">
                <a16:creationId xmlns:a16="http://schemas.microsoft.com/office/drawing/2014/main" id="{200527F1-A340-8106-F38B-8E8AF6C25A44}"/>
              </a:ext>
            </a:extLst>
          </p:cNvPr>
          <p:cNvSpPr>
            <a:spLocks noGrp="1"/>
          </p:cNvSpPr>
          <p:nvPr>
            <p:ph idx="1"/>
          </p:nvPr>
        </p:nvSpPr>
        <p:spPr/>
        <p:txBody>
          <a:bodyPr>
            <a:normAutofit fontScale="70000" lnSpcReduction="20000"/>
          </a:bodyPr>
          <a:lstStyle/>
          <a:p>
            <a:r>
              <a:rPr lang="cs-CZ" dirty="0"/>
              <a:t>Richard Hoggart, Raymond </a:t>
            </a:r>
            <a:r>
              <a:rPr lang="cs-CZ" dirty="0" err="1"/>
              <a:t>Williams</a:t>
            </a:r>
            <a:r>
              <a:rPr lang="cs-CZ" dirty="0"/>
              <a:t>, Edward </a:t>
            </a:r>
            <a:r>
              <a:rPr lang="cs-CZ" dirty="0" err="1"/>
              <a:t>Palmer</a:t>
            </a:r>
            <a:r>
              <a:rPr lang="cs-CZ" dirty="0"/>
              <a:t> Thompson založili projekt kulturních studií </a:t>
            </a:r>
          </a:p>
          <a:p>
            <a:r>
              <a:rPr lang="cs-CZ" dirty="0"/>
              <a:t>Účelem bylo ochránit kulturu dělnické třídy proti komerční masové kultuře, amerikanismu </a:t>
            </a:r>
          </a:p>
          <a:p>
            <a:r>
              <a:rPr lang="cs-CZ" dirty="0"/>
              <a:t>Považovali průmyslový proletariát za sílu působící ve prospěch rovnostářské sociální změny a sociálního pokroku – cílem bylo vzdělávání dělnické třídy oproti otupování masovou kulturou</a:t>
            </a:r>
          </a:p>
          <a:p>
            <a:r>
              <a:rPr lang="cs-CZ" dirty="0"/>
              <a:t>Birminghamští vědci pak začali rozvíjet kritické přístupy analýzy kulturních artefaktů – souhra vyobrazení třídy, genderu, rasy a etnicity v mediích a reakce publika na tyto artefakty </a:t>
            </a:r>
          </a:p>
          <a:p>
            <a:r>
              <a:rPr lang="cs-CZ" dirty="0"/>
              <a:t>Shodli se s frankfurtskou školou, že masová média jsou dalším nástrojem pro kapitalistickou hegemonii – integrování dělnické třídy do společnosti a její totální dominanci </a:t>
            </a:r>
          </a:p>
          <a:p>
            <a:r>
              <a:rPr lang="cs-CZ" dirty="0"/>
              <a:t>Jako jiskru odboje viděli subkulturní mládežnické skupiny </a:t>
            </a:r>
          </a:p>
          <a:p>
            <a:r>
              <a:rPr lang="cs-CZ" dirty="0"/>
              <a:t>Kulturní studia se soustředili na populární kulturu aby legitimizovali důvody pro její studování a tím vynechali „vysokou kulturu“ – umění, literaturu apod. a rozdělili tedy kulturu na populární a elitní</a:t>
            </a:r>
            <a:endParaRPr lang="en-US" dirty="0"/>
          </a:p>
        </p:txBody>
      </p:sp>
    </p:spTree>
    <p:extLst>
      <p:ext uri="{BB962C8B-B14F-4D97-AF65-F5344CB8AC3E}">
        <p14:creationId xmlns:p14="http://schemas.microsoft.com/office/powerpoint/2010/main" val="215502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452702936"/>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t-BR" dirty="0"/>
              <a:t>Strukturalismus a postrukturalismus</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78071139"/>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FA17AF9-29F8-520E-C347-0FD11AA5AF28}"/>
              </a:ext>
            </a:extLst>
          </p:cNvPr>
          <p:cNvSpPr>
            <a:spLocks noGrp="1"/>
          </p:cNvSpPr>
          <p:nvPr>
            <p:ph type="title"/>
          </p:nvPr>
        </p:nvSpPr>
        <p:spPr>
          <a:xfrm>
            <a:off x="550863" y="549275"/>
            <a:ext cx="5437185" cy="1997855"/>
          </a:xfrm>
        </p:spPr>
        <p:txBody>
          <a:bodyPr wrap="square" anchor="b">
            <a:normAutofit/>
          </a:bodyPr>
          <a:lstStyle/>
          <a:p>
            <a:r>
              <a:rPr lang="cs-CZ" dirty="0"/>
              <a:t>Kritika ideologie </a:t>
            </a:r>
            <a:r>
              <a:rPr lang="cs-CZ"/>
              <a:t>a směry </a:t>
            </a:r>
            <a:r>
              <a:rPr lang="cs-CZ" dirty="0"/>
              <a:t>marxismu </a:t>
            </a:r>
            <a:endParaRPr lang="en-US" dirty="0"/>
          </a:p>
        </p:txBody>
      </p:sp>
      <p:sp>
        <p:nvSpPr>
          <p:cNvPr id="3" name="Zástupný obsah 2">
            <a:extLst>
              <a:ext uri="{FF2B5EF4-FFF2-40B4-BE49-F238E27FC236}">
                <a16:creationId xmlns:a16="http://schemas.microsoft.com/office/drawing/2014/main" id="{31579B26-0387-339A-7ACF-DF00D2F591F3}"/>
              </a:ext>
            </a:extLst>
          </p:cNvPr>
          <p:cNvSpPr>
            <a:spLocks noGrp="1"/>
          </p:cNvSpPr>
          <p:nvPr>
            <p:ph idx="1"/>
          </p:nvPr>
        </p:nvSpPr>
        <p:spPr>
          <a:xfrm>
            <a:off x="550863" y="2677306"/>
            <a:ext cx="5437187" cy="3415519"/>
          </a:xfrm>
        </p:spPr>
        <p:txBody>
          <a:bodyPr anchor="t">
            <a:normAutofit/>
          </a:bodyPr>
          <a:lstStyle/>
          <a:p>
            <a:pPr>
              <a:lnSpc>
                <a:spcPct val="100000"/>
              </a:lnSpc>
            </a:pPr>
            <a:r>
              <a:rPr lang="cs-CZ" sz="1400" dirty="0"/>
              <a:t>Marx a Engels; základna (výrobní síly a prostředky) a nadstavba (instituce)</a:t>
            </a:r>
          </a:p>
          <a:p>
            <a:pPr>
              <a:lnSpc>
                <a:spcPct val="100000"/>
              </a:lnSpc>
            </a:pPr>
            <a:r>
              <a:rPr lang="cs-CZ" sz="1400" dirty="0"/>
              <a:t>Kulturní ideje dané doby slouží zájmům vládnoucí třídy k legitimizaci dominantního postavení </a:t>
            </a:r>
          </a:p>
          <a:p>
            <a:pPr>
              <a:lnSpc>
                <a:spcPct val="100000"/>
              </a:lnSpc>
            </a:pPr>
            <a:r>
              <a:rPr lang="cs-CZ" sz="1400" dirty="0"/>
              <a:t>Ideologie zastupuje zdravý rozum – jsou neviditelné a unikají kritice </a:t>
            </a:r>
          </a:p>
          <a:p>
            <a:pPr>
              <a:lnSpc>
                <a:spcPct val="100000"/>
              </a:lnSpc>
            </a:pPr>
            <a:r>
              <a:rPr lang="cs-CZ" sz="1400" dirty="0"/>
              <a:t>Proč fašismus vyhrál, když měl vyhrát socialismus – osvícenství  </a:t>
            </a:r>
          </a:p>
          <a:p>
            <a:pPr>
              <a:lnSpc>
                <a:spcPct val="100000"/>
              </a:lnSpc>
            </a:pPr>
            <a:r>
              <a:rPr lang="cs-CZ" sz="1400" dirty="0"/>
              <a:t>Marxismus se postupně vyvíjel od zkoumání politiky a ekonomiky k teorii států, psychologie, sociálních institucí a nakonec ke kultuře. </a:t>
            </a:r>
          </a:p>
          <a:p>
            <a:pPr>
              <a:lnSpc>
                <a:spcPct val="100000"/>
              </a:lnSpc>
            </a:pPr>
            <a:endParaRPr lang="en-US" sz="1400" dirty="0"/>
          </a:p>
        </p:txBody>
      </p:sp>
      <p:pic>
        <p:nvPicPr>
          <p:cNvPr id="1026" name="Picture 2" descr="Obsah obrázku text, kniha, osoba, muž&#10;&#10;Popis byl vytvořen automaticky">
            <a:extLst>
              <a:ext uri="{FF2B5EF4-FFF2-40B4-BE49-F238E27FC236}">
                <a16:creationId xmlns:a16="http://schemas.microsoft.com/office/drawing/2014/main" id="{190AC967-0D47-3713-FBCE-E79F0FE7D7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7856" y="549275"/>
            <a:ext cx="4607560" cy="5759450"/>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03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György</a:t>
            </a:r>
            <a:r>
              <a:rPr lang="cs-CZ" sz="4100" dirty="0"/>
              <a:t> </a:t>
            </a:r>
            <a:r>
              <a:rPr lang="cs-CZ" sz="4100" dirty="0" err="1"/>
              <a:t>Lukács</a:t>
            </a:r>
            <a:br>
              <a:rPr lang="cs-CZ" sz="4100" dirty="0"/>
            </a:br>
            <a:r>
              <a:rPr lang="cs-CZ" sz="2400" dirty="0" err="1"/>
              <a:t>Löwinger</a:t>
            </a:r>
            <a:r>
              <a:rPr lang="cs-CZ" sz="2400" dirty="0"/>
              <a:t> </a:t>
            </a:r>
            <a:r>
              <a:rPr lang="cs-CZ" sz="2400" dirty="0" err="1"/>
              <a:t>György</a:t>
            </a:r>
            <a:r>
              <a:rPr lang="cs-CZ" sz="2400" dirty="0"/>
              <a:t> Bernát</a:t>
            </a:r>
            <a:br>
              <a:rPr lang="cs-CZ" sz="2400" dirty="0"/>
            </a:br>
            <a:r>
              <a:rPr lang="cs-CZ" sz="2400" dirty="0"/>
              <a:t>1885 - 1971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Zastánce ortodoxních komunistických postojů (</a:t>
            </a:r>
            <a:r>
              <a:rPr lang="cs-CZ" sz="2000" dirty="0" err="1"/>
              <a:t>ultramarxista</a:t>
            </a:r>
            <a:r>
              <a:rPr lang="cs-CZ" sz="2000" dirty="0"/>
              <a:t>) – revoluce pracující třídy a socialismu je řešení problémů buržoazní společnosti </a:t>
            </a:r>
          </a:p>
          <a:p>
            <a:r>
              <a:rPr lang="cs-CZ" sz="2000" dirty="0"/>
              <a:t>Velmi se mu líbil Marx a jeho pojetí třídy a přeměny člověka na zboží (reifikace) – skrze Marxovu teorii chtěl hledat spasení společnosti, které viděl v proletariátu a jeho transformaci v „třídu pro sebe“ a následné revoluci </a:t>
            </a:r>
          </a:p>
          <a:p>
            <a:r>
              <a:rPr lang="cs-CZ" sz="2000" dirty="0"/>
              <a:t>Později se přidal ke kulturnímu směru a jeho teorie ukazovali, že interpretace kulturních a uměleckých forem objasní historické a materiální podmínky</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33" b="213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Karl </a:t>
            </a:r>
            <a:r>
              <a:rPr lang="cs-CZ" sz="4100" dirty="0" err="1"/>
              <a:t>Korsch</a:t>
            </a:r>
            <a:br>
              <a:rPr lang="cs-CZ" sz="4100" dirty="0"/>
            </a:br>
            <a:r>
              <a:rPr lang="cs-CZ" sz="2400" dirty="0"/>
              <a:t>kritická verze marxismu</a:t>
            </a:r>
            <a:br>
              <a:rPr lang="cs-CZ" sz="2400" dirty="0"/>
            </a:br>
            <a:r>
              <a:rPr lang="cs-CZ" sz="2400" dirty="0"/>
              <a:t>1886 - 1961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Podle něj marxismus rozvinul dialektické myšlení a poskytl tak mentální síly k proměně buržoazní společnosti skrze jednotu teorie a praxe </a:t>
            </a:r>
          </a:p>
          <a:p>
            <a:r>
              <a:rPr lang="cs-CZ" sz="2000" dirty="0"/>
              <a:t>V práci „Karl Marx“ 1938 pak dokazoval jak </a:t>
            </a:r>
            <a:r>
              <a:rPr lang="cs-CZ" sz="2000"/>
              <a:t>velkou přesnou </a:t>
            </a:r>
            <a:r>
              <a:rPr lang="cs-CZ" sz="2000" dirty="0"/>
              <a:t>a ucelenou kritiku Marx napsal a jak velmi dobrou alternativ k buržoazní společnosti (socialistická společnost) poskytl </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34" r="4934"/>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06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Antonio </a:t>
            </a:r>
            <a:r>
              <a:rPr lang="cs-CZ" sz="4100" dirty="0" err="1"/>
              <a:t>Gramsci</a:t>
            </a:r>
            <a:br>
              <a:rPr lang="cs-CZ" sz="4100" dirty="0"/>
            </a:br>
            <a:r>
              <a:rPr lang="cs-CZ" sz="2400" dirty="0"/>
              <a:t>teoretik hegemonie</a:t>
            </a:r>
            <a:br>
              <a:rPr lang="cs-CZ" sz="2400" dirty="0"/>
            </a:br>
            <a:r>
              <a:rPr lang="cs-CZ" sz="2400" dirty="0"/>
              <a:t>1891 - 1937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fontScale="77500" lnSpcReduction="20000"/>
          </a:bodyPr>
          <a:lstStyle/>
          <a:p>
            <a:r>
              <a:rPr lang="cs-CZ" sz="2000" dirty="0"/>
              <a:t>Přišel s konceptem hegemonie – nadvláda idejí a kulturních forem vládnoucí strany</a:t>
            </a:r>
          </a:p>
          <a:p>
            <a:r>
              <a:rPr lang="cs-CZ" sz="2000" dirty="0"/>
              <a:t>Pracoval s pojmem občanské společnosti – prostředníkem mezi státem a soukromými zájmy který upevňuje (nebo bojuje proti) hegemonii </a:t>
            </a:r>
          </a:p>
          <a:p>
            <a:r>
              <a:rPr lang="cs-CZ" sz="2000" dirty="0"/>
              <a:t>Hegemonie je nastolena institucionalizací a dominancí patriarchátu nebo nadvlády rasy / etnicity – ukazoval to na fašistické (Mussolini) Itálii (zemřel ve vězení když se mu „omylem“ spustilo krvácení do mozku)</a:t>
            </a:r>
          </a:p>
          <a:p>
            <a:r>
              <a:rPr lang="cs-CZ" sz="2000" dirty="0"/>
              <a:t>Cílem hegemonie je transformace institucí a vytvoření jedné pravdy o tom jak věci mají být a důsledného potlačení všeho jiného (tedy totalitní cenzura) – spojit společnost a vyloučit rozvraceče (ty co nesouhlasí)</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1" b="231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53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5CF362-C27B-0960-7A73-83626B8F2A6B}"/>
              </a:ext>
            </a:extLst>
          </p:cNvPr>
          <p:cNvSpPr>
            <a:spLocks noGrp="1"/>
          </p:cNvSpPr>
          <p:nvPr>
            <p:ph type="title"/>
          </p:nvPr>
        </p:nvSpPr>
        <p:spPr/>
        <p:txBody>
          <a:bodyPr/>
          <a:lstStyle/>
          <a:p>
            <a:r>
              <a:rPr lang="cs-CZ" dirty="0"/>
              <a:t>Frankfurtská škola</a:t>
            </a:r>
            <a:endParaRPr lang="en-US" dirty="0"/>
          </a:p>
        </p:txBody>
      </p:sp>
      <p:sp>
        <p:nvSpPr>
          <p:cNvPr id="3" name="Zástupný obsah 2">
            <a:extLst>
              <a:ext uri="{FF2B5EF4-FFF2-40B4-BE49-F238E27FC236}">
                <a16:creationId xmlns:a16="http://schemas.microsoft.com/office/drawing/2014/main" id="{5D0AF4E7-267F-02EB-1D72-31218D1D95BD}"/>
              </a:ext>
            </a:extLst>
          </p:cNvPr>
          <p:cNvSpPr>
            <a:spLocks noGrp="1"/>
          </p:cNvSpPr>
          <p:nvPr>
            <p:ph idx="1"/>
          </p:nvPr>
        </p:nvSpPr>
        <p:spPr/>
        <p:txBody>
          <a:bodyPr>
            <a:normAutofit lnSpcReduction="10000"/>
          </a:bodyPr>
          <a:lstStyle/>
          <a:p>
            <a:r>
              <a:rPr lang="cs-CZ" dirty="0"/>
              <a:t>Založena ve Frankfurtu roku 1923 pod vedením Carla </a:t>
            </a:r>
            <a:r>
              <a:rPr lang="cs-CZ" dirty="0" err="1"/>
              <a:t>Grünberga</a:t>
            </a:r>
            <a:endParaRPr lang="cs-CZ" dirty="0"/>
          </a:p>
          <a:p>
            <a:r>
              <a:rPr lang="cs-CZ" dirty="0"/>
              <a:t>Ve třicátých letech ji přebírá Max Horkheimer a zahajuje velké studium autority a proč se jedinci vzdávají dobrovolně autoritářským režimům (studium fašismu)</a:t>
            </a:r>
          </a:p>
          <a:p>
            <a:r>
              <a:rPr lang="cs-CZ" dirty="0"/>
              <a:t>Tyto teorie se označují jako „kritická teorie společnosti“ (hegelovsko-marxistická dialektika)</a:t>
            </a:r>
          </a:p>
          <a:p>
            <a:r>
              <a:rPr lang="cs-CZ" dirty="0"/>
              <a:t>Později se zabývala monopolním kapitalismem a aplikací Marxovi teorie na všechny aspekty života – teorie totálně řízené společnosti </a:t>
            </a:r>
          </a:p>
          <a:p>
            <a:endParaRPr lang="cs-CZ" dirty="0"/>
          </a:p>
          <a:p>
            <a:endParaRPr lang="en-US" dirty="0"/>
          </a:p>
        </p:txBody>
      </p:sp>
    </p:spTree>
    <p:extLst>
      <p:ext uri="{BB962C8B-B14F-4D97-AF65-F5344CB8AC3E}">
        <p14:creationId xmlns:p14="http://schemas.microsoft.com/office/powerpoint/2010/main" val="2250518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1887ABF-6DB7-B351-A591-8A5B19FF51B6}"/>
              </a:ext>
            </a:extLst>
          </p:cNvPr>
          <p:cNvSpPr>
            <a:spLocks noGrp="1"/>
          </p:cNvSpPr>
          <p:nvPr>
            <p:ph type="title"/>
          </p:nvPr>
        </p:nvSpPr>
        <p:spPr>
          <a:xfrm>
            <a:off x="550863" y="549275"/>
            <a:ext cx="3565525" cy="5543549"/>
          </a:xfrm>
        </p:spPr>
        <p:txBody>
          <a:bodyPr wrap="square" anchor="ctr">
            <a:normAutofit/>
          </a:bodyPr>
          <a:lstStyle/>
          <a:p>
            <a:r>
              <a:rPr lang="cs-CZ" dirty="0"/>
              <a:t>Teorie kulturního průmyslu</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CAF5AB5B-0F1A-0527-3CB0-B09685EC0E91}"/>
              </a:ext>
            </a:extLst>
          </p:cNvPr>
          <p:cNvGraphicFramePr>
            <a:graphicFrameLocks noGrp="1"/>
          </p:cNvGraphicFramePr>
          <p:nvPr>
            <p:ph idx="1"/>
            <p:extLst>
              <p:ext uri="{D42A27DB-BD31-4B8C-83A1-F6EECF244321}">
                <p14:modId xmlns:p14="http://schemas.microsoft.com/office/powerpoint/2010/main" val="364960548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53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Walter Benjamin</a:t>
            </a:r>
            <a:br>
              <a:rPr lang="cs-CZ" sz="4100" dirty="0"/>
            </a:br>
            <a:r>
              <a:rPr lang="cs-CZ" sz="2400" dirty="0"/>
              <a:t>Walter </a:t>
            </a:r>
            <a:r>
              <a:rPr lang="cs-CZ" sz="2400" dirty="0" err="1"/>
              <a:t>Bendix</a:t>
            </a:r>
            <a:r>
              <a:rPr lang="cs-CZ" sz="2400" dirty="0"/>
              <a:t> </a:t>
            </a:r>
            <a:r>
              <a:rPr lang="cs-CZ" sz="2400" dirty="0" err="1"/>
              <a:t>Schönflies</a:t>
            </a:r>
            <a:r>
              <a:rPr lang="cs-CZ" sz="2400" dirty="0"/>
              <a:t> Benjamin</a:t>
            </a:r>
            <a:br>
              <a:rPr lang="cs-CZ" sz="2400" dirty="0"/>
            </a:br>
            <a:r>
              <a:rPr lang="cs-CZ" sz="2400" dirty="0"/>
              <a:t>1892 - 1940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16091"/>
          </a:xfrm>
        </p:spPr>
        <p:txBody>
          <a:bodyPr anchor="t">
            <a:normAutofit/>
          </a:bodyPr>
          <a:lstStyle/>
          <a:p>
            <a:r>
              <a:rPr lang="cs-CZ" sz="2000" dirty="0"/>
              <a:t>K frankfurtské škole patří neformálně</a:t>
            </a:r>
          </a:p>
          <a:p>
            <a:r>
              <a:rPr lang="cs-CZ" sz="2000" dirty="0"/>
              <a:t>Věnoval se studio masové kultury a tomu jak může vést k vytváření stále vice kriticky myslících jedinců – ale také k propagandě</a:t>
            </a:r>
          </a:p>
          <a:p>
            <a:r>
              <a:rPr lang="cs-CZ" sz="2000" dirty="0"/>
              <a:t>Nejvíce se proslavil koncepte „aury“ – reprodukcí umění pro masy ztrácí původní artefakt svou auru (kouzlo), svou jedinečnost a „zde a nyní“ (reprodukce obrazů, televize vs. divadlo</a:t>
            </a:r>
          </a:p>
          <a:p>
            <a:endParaRPr lang="cs-CZ" sz="2000" dirty="0"/>
          </a:p>
          <a:p>
            <a:endParaRPr lang="cs-CZ" sz="2000" dirty="0"/>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17" b="2017"/>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9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4589</Words>
  <Application>Microsoft Office PowerPoint</Application>
  <PresentationFormat>Širokoúhlá obrazovka</PresentationFormat>
  <Paragraphs>204</Paragraphs>
  <Slides>19</Slides>
  <Notes>19</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Avenir Next LT Pro</vt:lpstr>
      <vt:lpstr>Calibri</vt:lpstr>
      <vt:lpstr>Roboto</vt:lpstr>
      <vt:lpstr>3DFloatVTI</vt:lpstr>
      <vt:lpstr>Kritická teorie</vt:lpstr>
      <vt:lpstr>Dneska projdeme</vt:lpstr>
      <vt:lpstr>Kritika ideologie a směry marxismu </vt:lpstr>
      <vt:lpstr>György Lukács Löwinger György Bernát 1885 - 1971</vt:lpstr>
      <vt:lpstr>Karl Korsch kritická verze marxismu 1886 - 1961</vt:lpstr>
      <vt:lpstr>Antonio Gramsci teoretik hegemonie 1891 - 1937</vt:lpstr>
      <vt:lpstr>Frankfurtská škola</vt:lpstr>
      <vt:lpstr>Teorie kulturního průmyslu</vt:lpstr>
      <vt:lpstr>Walter Benjamin Walter Bendix Schönflies Benjamin 1892 - 1940</vt:lpstr>
      <vt:lpstr>Theodor Adorno  Theodor Ludwig Wiesengrund-Adorno 1903 – 1969 a Max Horkheimer Frankfurtská škola 1895 – 1973</vt:lpstr>
      <vt:lpstr>Jürgen Habermas frankfurtská škola 1929 – žije!</vt:lpstr>
      <vt:lpstr>Tři typy kognitivních zájmů ve vědě Erkenntnis und Interesse (1968)</vt:lpstr>
      <vt:lpstr>Herbert Marcuse frankfurtská škola 1898 – 1979</vt:lpstr>
      <vt:lpstr>Prezentace aplikace PowerPoint</vt:lpstr>
      <vt:lpstr>Francouzský a italský marxismus</vt:lpstr>
      <vt:lpstr>Strukturální a analytický marxismus</vt:lpstr>
      <vt:lpstr>Kulturní studia v Anglii a USA</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2023-11-23T09:46:20Z</dcterms:modified>
</cp:coreProperties>
</file>