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025C-BCC3-4049-B76A-BBAE2747AADA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58CB-0597-4D36-9257-7863590EA4D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9008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025C-BCC3-4049-B76A-BBAE2747AADA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58CB-0597-4D36-9257-7863590EA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924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025C-BCC3-4049-B76A-BBAE2747AADA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58CB-0597-4D36-9257-7863590EA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161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025C-BCC3-4049-B76A-BBAE2747AADA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58CB-0597-4D36-9257-7863590EA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38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025C-BCC3-4049-B76A-BBAE2747AADA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58CB-0597-4D36-9257-7863590EA4D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9733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025C-BCC3-4049-B76A-BBAE2747AADA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58CB-0597-4D36-9257-7863590EA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918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025C-BCC3-4049-B76A-BBAE2747AADA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58CB-0597-4D36-9257-7863590EA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26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025C-BCC3-4049-B76A-BBAE2747AADA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58CB-0597-4D36-9257-7863590EA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578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025C-BCC3-4049-B76A-BBAE2747AADA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58CB-0597-4D36-9257-7863590EA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413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3B0025C-BCC3-4049-B76A-BBAE2747AADA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4058CB-0597-4D36-9257-7863590EA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66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025C-BCC3-4049-B76A-BBAE2747AADA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58CB-0597-4D36-9257-7863590EA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22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3B0025C-BCC3-4049-B76A-BBAE2747AADA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24058CB-0597-4D36-9257-7863590EA4D5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910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stsignum.cz/certifikat_online.html" TargetMode="External"/><Relationship Id="rId2" Type="http://schemas.openxmlformats.org/officeDocument/2006/relationships/hyperlink" Target="https://www.ica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identity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archive.org/web/20090714125750/http:/www.mvcr.cz/clanek/prehled-kvalifikovanych-poskytovatelu-certifikacnich-sluzeb-a-jejich-kvalifikovanych-sluzeb.aspx" TargetMode="External"/><Relationship Id="rId2" Type="http://schemas.openxmlformats.org/officeDocument/2006/relationships/hyperlink" Target="https://www.digitalni-podpis.cz/rozdil-mezi-komercnim-a-kvalifikovanym-certifikate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zakonyprolidi.cz/cs/2016-297/zneni-20230401" TargetMode="External"/><Relationship Id="rId4" Type="http://schemas.openxmlformats.org/officeDocument/2006/relationships/hyperlink" Target="https://eur-lex.europa.eu/eli/reg/2014/910/oj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E60EF-28BF-E66E-2A16-00BAC85708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Elektronický podpis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25B2969-064B-4F8D-ACC5-811B99C0C2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478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8F9C9B-C96B-30E9-3215-CC0F1078D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to je?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4AFC86-9331-FCC1-C70A-C75384233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podstatě digitální ekvivalent fyzického podpisu. </a:t>
            </a:r>
          </a:p>
          <a:p>
            <a:r>
              <a:rPr lang="cs-CZ" dirty="0"/>
              <a:t>Využití dat, které jsou jasně spojeny s jinými daty, nebo osobou k jasnému ověření totožnosti dané osoby. </a:t>
            </a:r>
          </a:p>
          <a:p>
            <a:r>
              <a:rPr lang="cs-CZ" dirty="0"/>
              <a:t>Zajišťují autenticitu, integritu a nepopiratelnost daného dokumentu.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031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20B7B-A052-9804-AA31-5A64B5BDE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to funguje?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DB71B2-6D6E-AFC5-1920-E85EC7078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Používá buď metodu Asymetrické kryptografie nebo Symetrické šifry.</a:t>
            </a:r>
          </a:p>
          <a:p>
            <a:r>
              <a:rPr lang="cs-CZ" dirty="0"/>
              <a:t>Asymetrické kryptografie – Časově náročnější, má však lehce bezpečnější výsledek. </a:t>
            </a:r>
          </a:p>
          <a:p>
            <a:endParaRPr lang="cs-CZ" dirty="0"/>
          </a:p>
          <a:p>
            <a:r>
              <a:rPr lang="cs-CZ" dirty="0"/>
              <a:t>Symetrické šifry – Výrazně rychlejší, negeneruje však zcela důvěryhodné podpisy</a:t>
            </a:r>
          </a:p>
        </p:txBody>
      </p:sp>
    </p:spTree>
    <p:extLst>
      <p:ext uri="{BB962C8B-B14F-4D97-AF65-F5344CB8AC3E}">
        <p14:creationId xmlns:p14="http://schemas.microsoft.com/office/powerpoint/2010/main" val="1353625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3F02E2-2144-8110-427B-FC7BAB23A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ho vydává?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2FFF69-C4A0-2BD8-1E2B-D4343AD73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vydavatele dělíme na Akreditované, veřejné, a soukromé Certifikační Autority. </a:t>
            </a:r>
          </a:p>
          <a:p>
            <a:endParaRPr lang="cs-CZ" dirty="0"/>
          </a:p>
          <a:p>
            <a:r>
              <a:rPr lang="cs-CZ" dirty="0"/>
              <a:t>Akreditované CA – Vyžadovány pro komunikaci se státní správou, velmi vysoká bezpečnost využití, musí plnit určité, zákonem dané podmínky. V ČR je to  První certifikační autorita (</a:t>
            </a:r>
            <a:r>
              <a:rPr lang="cs-CZ" dirty="0">
                <a:hlinkClick r:id="rId2"/>
              </a:rPr>
              <a:t>https://www.ica.cz/</a:t>
            </a:r>
            <a:r>
              <a:rPr lang="cs-CZ" dirty="0"/>
              <a:t>) Česká pošta (</a:t>
            </a:r>
            <a:r>
              <a:rPr lang="cs-CZ" dirty="0">
                <a:hlinkClick r:id="rId3"/>
              </a:rPr>
              <a:t>https://www.postsignum.cz/certifikat_online.html</a:t>
            </a:r>
            <a:r>
              <a:rPr lang="cs-CZ" dirty="0"/>
              <a:t>) a </a:t>
            </a:r>
            <a:r>
              <a:rPr lang="cs-CZ" dirty="0" err="1"/>
              <a:t>Eidentity</a:t>
            </a:r>
            <a:r>
              <a:rPr lang="cs-CZ" dirty="0"/>
              <a:t> (</a:t>
            </a:r>
            <a:r>
              <a:rPr lang="cs-CZ" dirty="0">
                <a:hlinkClick r:id="rId4"/>
              </a:rPr>
              <a:t>https://www.eidentity.cz/</a:t>
            </a:r>
            <a:r>
              <a:rPr lang="cs-CZ" dirty="0"/>
              <a:t>) </a:t>
            </a:r>
          </a:p>
          <a:p>
            <a:r>
              <a:rPr lang="cs-CZ" dirty="0"/>
              <a:t>Veřejné CA – Nejsou akreditované, ale stále nabízí své služby veřejnosti</a:t>
            </a:r>
          </a:p>
          <a:p>
            <a:endParaRPr lang="cs-CZ" dirty="0"/>
          </a:p>
          <a:p>
            <a:r>
              <a:rPr lang="cs-CZ" dirty="0"/>
              <a:t>Soukromé CA – Z pravidla zařizované v rámci samostatných organizací, levnější pro provozovatele, z pravidla nedostupné široké veřejnosti.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361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019A50-81F6-E17B-EF9D-F04DD389E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Kvalifikovaný vs komerční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EC4284-AC44-8346-245F-72CF48E54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Kvalifikovaný certifikát – Slouží výhradně k elektronickému podepisování, komunikace se státními subjekty a pojišťovnami, bezpečnost a důvěryhodnost je kontrolována úřady. </a:t>
            </a:r>
          </a:p>
          <a:p>
            <a:endParaRPr lang="cs-CZ" dirty="0"/>
          </a:p>
          <a:p>
            <a:r>
              <a:rPr lang="cs-CZ" dirty="0"/>
              <a:t>Komerční certifikáty – slouží převážně k bezpečné komunikaci a přihlašování, nejsou automaticky uznány při komunikaci se státní správou, ze strany zákona na ně nejsou kladeny požadavky, jejich důvěryhodnost je založena na souhlasu dvou komunikujících stran. 	</a:t>
            </a:r>
          </a:p>
        </p:txBody>
      </p:sp>
    </p:spTree>
    <p:extLst>
      <p:ext uri="{BB962C8B-B14F-4D97-AF65-F5344CB8AC3E}">
        <p14:creationId xmlns:p14="http://schemas.microsoft.com/office/powerpoint/2010/main" val="955828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D036A2-5542-8A0D-8620-CF96F7A39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Zdroje: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DD407D-8571-DE72-F02B-51139335F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Budiš</a:t>
            </a:r>
            <a:r>
              <a:rPr lang="cs-CZ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Petr., </a:t>
            </a:r>
            <a:r>
              <a:rPr lang="cs-CZ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&amp; </a:t>
            </a:r>
            <a:r>
              <a:rPr lang="cs-CZ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Štedroň</a:t>
            </a:r>
            <a:r>
              <a:rPr lang="cs-CZ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Bohumír. (2008) </a:t>
            </a:r>
            <a:r>
              <a:rPr lang="cs-CZ" sz="12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Elektronická komunikace. </a:t>
            </a:r>
            <a:r>
              <a:rPr lang="cs-CZ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Magnet </a:t>
            </a:r>
            <a:r>
              <a:rPr lang="cs-CZ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ress</a:t>
            </a:r>
            <a:r>
              <a:rPr lang="cs-CZ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Slovakia.</a:t>
            </a:r>
          </a:p>
          <a:p>
            <a:r>
              <a:rPr lang="cs-CZ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Digitální podpis s.r.o. (</a:t>
            </a:r>
            <a:r>
              <a:rPr lang="cs-CZ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n.d</a:t>
            </a:r>
            <a:r>
              <a:rPr lang="cs-CZ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cs-CZ" sz="12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Jaký je rozdíl mezi kvalifikovaným a komerčním certifikátem?. </a:t>
            </a:r>
            <a:r>
              <a:rPr lang="cs-CZ" sz="12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https://www.digitalni-podpis.cz/rozdil-mezi-komercnim-a-kvalifikovanym-certifikatem/</a:t>
            </a:r>
            <a:endParaRPr lang="cs-CZ" sz="1200" i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Ministerstvo vnitra české republiky. (</a:t>
            </a:r>
            <a:r>
              <a:rPr lang="cs-CZ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n.d</a:t>
            </a:r>
            <a:r>
              <a:rPr lang="cs-CZ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  <a:r>
              <a:rPr lang="cs-CZ" sz="12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Přehled kvalifikovaných poskytovatelů certifikačních služeb a jejich kvalifikovaných služeb</a:t>
            </a:r>
            <a:r>
              <a:rPr lang="cs-CZ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https://web.archive.org/web/20090714125750/http://www.mvcr.cz/clanek/prehled-kvalifikovanych-poskytovatelu-certifikacnich-sluzeb-a-jejich-kvalifikovanych-sluzeb.aspx</a:t>
            </a:r>
            <a:r>
              <a:rPr lang="cs-CZ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(archivováno 2021).</a:t>
            </a:r>
          </a:p>
          <a:p>
            <a:pPr marL="0" indent="0">
              <a:buNone/>
            </a:pPr>
            <a:endParaRPr lang="cs-CZ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Regulation (EU) No 910/2014 of the European Parliament and of the Council of 23 July 2014 on electronic identification and trust services for electronic transactions in the internal market and repealing Directive 1999/93/EC</a:t>
            </a:r>
            <a:r>
              <a:rPr lang="cs-CZ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(2014) </a:t>
            </a:r>
            <a:r>
              <a:rPr lang="cs-CZ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https://eur-lex.europa.eu/eli/reg/2014/910/oj</a:t>
            </a:r>
            <a:endParaRPr lang="cs-CZ" sz="1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Zákon č. 297/2016 Sb. Zákon o službách vytvářejících důvěru pro elektronické transakce (2016) </a:t>
            </a:r>
            <a:r>
              <a:rPr lang="cs-CZ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https://www.zakonyprolidi.cz/cs/2016-297/zneni-20230401</a:t>
            </a:r>
            <a:endParaRPr lang="cs-CZ" sz="1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i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b="0" i="1" dirty="0">
              <a:solidFill>
                <a:srgbClr val="43494D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0" i="0" dirty="0">
              <a:solidFill>
                <a:srgbClr val="43494D"/>
              </a:solidFill>
              <a:effectLst/>
              <a:latin typeface="Slabo 27px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46520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268</TotalTime>
  <Words>448</Words>
  <Application>Microsoft Office PowerPoint</Application>
  <PresentationFormat>Širokoúhlá obrazovka</PresentationFormat>
  <Paragraphs>31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Slabo 27px</vt:lpstr>
      <vt:lpstr>Times New Roman</vt:lpstr>
      <vt:lpstr>Retrospektiva</vt:lpstr>
      <vt:lpstr>Elektronický podpis</vt:lpstr>
      <vt:lpstr>Co to je?</vt:lpstr>
      <vt:lpstr>Jak to funguje? </vt:lpstr>
      <vt:lpstr>Kdo ho vydává? </vt:lpstr>
      <vt:lpstr>Kvalifikovaný vs komerční </vt:lpstr>
      <vt:lpstr>Zdroje: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Elektronický podpis</dc:title>
  <dc:creator>Matouš Jeleček</dc:creator>
  <cp:lastModifiedBy>Matouš Jeleček</cp:lastModifiedBy>
  <cp:revision>1</cp:revision>
  <dcterms:created xsi:type="dcterms:W3CDTF">2023-11-27T10:10:55Z</dcterms:created>
  <dcterms:modified xsi:type="dcterms:W3CDTF">2023-11-27T14:39:30Z</dcterms:modified>
</cp:coreProperties>
</file>