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4" r:id="rId5"/>
    <p:sldId id="257" r:id="rId6"/>
    <p:sldId id="258" r:id="rId7"/>
    <p:sldId id="263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16D0D8-244F-4F83-B338-C684137EE8FA}" v="16" dt="2023-11-14T14:24:14.283"/>
    <p1510:client id="{88B199AA-EF20-7BF4-DAE2-E740C560C319}" v="337" dt="2023-11-20T11:15:29.2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2" d="100"/>
          <a:sy n="82" d="100"/>
        </p:scale>
        <p:origin x="5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Mail_Delivery_Agent" TargetMode="External"/><Relationship Id="rId3" Type="http://schemas.openxmlformats.org/officeDocument/2006/relationships/hyperlink" Target="https://www.jaknainternet.cz/page/1750/e-mail/" TargetMode="External"/><Relationship Id="rId7" Type="http://schemas.openxmlformats.org/officeDocument/2006/relationships/hyperlink" Target="https://cs.wikipedia.org/wiki/Mail_Transfer_Agent" TargetMode="External"/><Relationship Id="rId2" Type="http://schemas.openxmlformats.org/officeDocument/2006/relationships/hyperlink" Target="https://emailreport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&#160;https:/cs.wikipedia.org/wiki/E-mailov%C3%BD_klient" TargetMode="External"/><Relationship Id="rId5" Type="http://schemas.openxmlformats.org/officeDocument/2006/relationships/hyperlink" Target="https://cs.wikipedia.org/wiki/Simple_Mail_Transfer_Protocol" TargetMode="External"/><Relationship Id="rId4" Type="http://schemas.openxmlformats.org/officeDocument/2006/relationships/hyperlink" Target="https://www.mailmunch.com/blog/best-email-service-providers" TargetMode="External"/><Relationship Id="rId9" Type="http://schemas.openxmlformats.org/officeDocument/2006/relationships/hyperlink" Target="https://cs.wikipedia.org/wiki/E-mai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33C0741-80FA-25EE-2FDE-206522CB7D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303" y="1119116"/>
            <a:ext cx="7140757" cy="2213635"/>
          </a:xfrm>
          <a:prstGeom prst="rect">
            <a:avLst/>
          </a:prstGeom>
        </p:spPr>
      </p:pic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89304" y="3429000"/>
            <a:ext cx="8921672" cy="1713305"/>
          </a:xfrm>
        </p:spPr>
        <p:txBody>
          <a:bodyPr anchor="b">
            <a:normAutofit/>
          </a:bodyPr>
          <a:lstStyle/>
          <a:p>
            <a:pPr algn="l"/>
            <a:r>
              <a:rPr lang="cs-CZ" sz="8000"/>
              <a:t>Emailové služby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9303" y="5142305"/>
            <a:ext cx="7321298" cy="753165"/>
          </a:xfrm>
        </p:spPr>
        <p:txBody>
          <a:bodyPr anchor="t">
            <a:normAutofit/>
          </a:bodyPr>
          <a:lstStyle/>
          <a:p>
            <a:pPr algn="l"/>
            <a:r>
              <a:rPr lang="cs-CZ" dirty="0"/>
              <a:t>Anna Borkovcová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4D3E35-F6DB-A0C3-C883-4C90762F9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E-mail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4972A4-F77F-4A9D-90FD-300F4264B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2400" dirty="0"/>
              <a:t>elektronická pošta</a:t>
            </a:r>
            <a:endParaRPr lang="cs-CZ" sz="2400" dirty="0">
              <a:ea typeface="Calibri"/>
              <a:cs typeface="Calibri"/>
            </a:endParaRPr>
          </a:p>
          <a:p>
            <a:r>
              <a:rPr lang="cs-CZ" sz="2400" dirty="0"/>
              <a:t>způsob odesílání, doručování a přijímaní zpráv přes elektronické komunikační systémy</a:t>
            </a:r>
            <a:endParaRPr lang="cs-CZ" sz="2400" dirty="0">
              <a:ea typeface="Calibri"/>
              <a:cs typeface="Calibri"/>
            </a:endParaRPr>
          </a:p>
          <a:p>
            <a:r>
              <a:rPr lang="cs-CZ" sz="2400" dirty="0"/>
              <a:t>přenos informací</a:t>
            </a:r>
            <a:endParaRPr lang="cs-CZ" sz="2400" dirty="0">
              <a:ea typeface="Calibri"/>
              <a:cs typeface="Calibri"/>
            </a:endParaRPr>
          </a:p>
          <a:p>
            <a:pPr lvl="1"/>
            <a:r>
              <a:rPr lang="cs-CZ" sz="2000" dirty="0"/>
              <a:t>protokol SMTP (</a:t>
            </a:r>
            <a:r>
              <a:rPr lang="cs-CZ" sz="2000" dirty="0" err="1">
                <a:ea typeface="+mn-lt"/>
                <a:cs typeface="+mn-lt"/>
              </a:rPr>
              <a:t>Simple</a:t>
            </a:r>
            <a:r>
              <a:rPr lang="cs-CZ" sz="2000" dirty="0">
                <a:ea typeface="+mn-lt"/>
                <a:cs typeface="+mn-lt"/>
              </a:rPr>
              <a:t> Mail Transfer </a:t>
            </a:r>
            <a:r>
              <a:rPr lang="cs-CZ" sz="2000" dirty="0" err="1">
                <a:ea typeface="+mn-lt"/>
                <a:cs typeface="+mn-lt"/>
              </a:rPr>
              <a:t>Protocol</a:t>
            </a:r>
            <a:r>
              <a:rPr lang="cs-CZ" sz="2000" dirty="0">
                <a:ea typeface="+mn-lt"/>
                <a:cs typeface="+mn-lt"/>
              </a:rPr>
              <a:t>)</a:t>
            </a:r>
            <a:endParaRPr lang="cs-CZ" sz="2000" dirty="0">
              <a:ea typeface="Calibri"/>
              <a:cs typeface="Calibri"/>
            </a:endParaRPr>
          </a:p>
          <a:p>
            <a:pPr lvl="1"/>
            <a:r>
              <a:rPr lang="cs-CZ" sz="2000" dirty="0"/>
              <a:t>intranetové systémy (např. škola nebo firma)</a:t>
            </a:r>
            <a:endParaRPr lang="cs-CZ" sz="2000" dirty="0">
              <a:ea typeface="Calibri"/>
              <a:cs typeface="Calibri"/>
            </a:endParaRPr>
          </a:p>
          <a:p>
            <a:r>
              <a:rPr lang="cs-CZ" sz="2400" dirty="0" err="1"/>
              <a:t>webmail</a:t>
            </a:r>
            <a:r>
              <a:rPr lang="cs-CZ" sz="2400" dirty="0"/>
              <a:t> – seznam.cz, centrum.cz, </a:t>
            </a:r>
            <a:r>
              <a:rPr lang="cs-CZ" sz="2400" dirty="0" err="1"/>
              <a:t>hotmail</a:t>
            </a:r>
            <a:r>
              <a:rPr lang="cs-CZ" sz="2400" dirty="0"/>
              <a:t>, </a:t>
            </a:r>
            <a:r>
              <a:rPr lang="cs-CZ" sz="2400" dirty="0" err="1"/>
              <a:t>gmail</a:t>
            </a:r>
            <a:endParaRPr lang="cs-CZ" sz="2400" dirty="0">
              <a:ea typeface="Calibri"/>
              <a:cs typeface="Calibri"/>
            </a:endParaRPr>
          </a:p>
          <a:p>
            <a:r>
              <a:rPr lang="cs-CZ" sz="2400" dirty="0"/>
              <a:t>hlavička + tělo</a:t>
            </a:r>
            <a:endParaRPr lang="cs-CZ" sz="2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1514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74A3B8-8656-78F7-BCA6-2A1943AF4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e-mailové komunikace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768332-F5BC-2A80-A076-691C5CB4B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5191"/>
            <a:ext cx="10515600" cy="4907684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Mail User Agent</a:t>
            </a:r>
          </a:p>
          <a:p>
            <a:pPr lvl="1"/>
            <a:r>
              <a:rPr lang="cs-CZ" dirty="0"/>
              <a:t>poštovní klient</a:t>
            </a:r>
          </a:p>
          <a:p>
            <a:pPr lvl="1"/>
            <a:r>
              <a:rPr lang="cs-CZ" dirty="0"/>
              <a:t>zpracování zprávy u uživatele – odeslání zpráv, přebírání zpráv</a:t>
            </a:r>
          </a:p>
          <a:p>
            <a:pPr lvl="1"/>
            <a:r>
              <a:rPr lang="cs-CZ" dirty="0"/>
              <a:t>adresář</a:t>
            </a:r>
          </a:p>
          <a:p>
            <a:pPr lvl="1"/>
            <a:r>
              <a:rPr lang="cs-CZ" dirty="0"/>
              <a:t>čtení protokolem IMAP</a:t>
            </a:r>
          </a:p>
          <a:p>
            <a:pPr lvl="1"/>
            <a:r>
              <a:rPr lang="cs-CZ" dirty="0"/>
              <a:t>Outlook, Gmail</a:t>
            </a:r>
          </a:p>
          <a:p>
            <a:r>
              <a:rPr lang="cs-CZ" dirty="0"/>
              <a:t>Mail Transfer Agent</a:t>
            </a:r>
          </a:p>
          <a:p>
            <a:pPr lvl="1"/>
            <a:r>
              <a:rPr lang="cs-CZ" dirty="0"/>
              <a:t>poštovní server</a:t>
            </a:r>
          </a:p>
          <a:p>
            <a:pPr lvl="1"/>
            <a:r>
              <a:rPr lang="cs-CZ" dirty="0"/>
              <a:t>běží dlouhodobě, není napojen na aktivitu uživatele (démon)</a:t>
            </a:r>
          </a:p>
          <a:p>
            <a:pPr lvl="1"/>
            <a:r>
              <a:rPr lang="cs-CZ" dirty="0"/>
              <a:t>přebírá zprávu od klienta a předává doručovateli</a:t>
            </a:r>
          </a:p>
          <a:p>
            <a:pPr lvl="1"/>
            <a:r>
              <a:rPr lang="cs-CZ" dirty="0"/>
              <a:t>spolupráce s DNS (decentralizovaný systém doménových jmen)</a:t>
            </a:r>
          </a:p>
          <a:p>
            <a:pPr lvl="1"/>
            <a:r>
              <a:rPr lang="cs-CZ" dirty="0"/>
              <a:t>možnost nastavit si, od jakých domén chci/nechci přijímat zprávy</a:t>
            </a:r>
          </a:p>
          <a:p>
            <a:pPr lvl="1"/>
            <a:r>
              <a:rPr lang="cs-CZ" dirty="0" err="1"/>
              <a:t>sendmail</a:t>
            </a:r>
            <a:r>
              <a:rPr lang="cs-CZ" dirty="0"/>
              <a:t>, Microsoft Exchange Server</a:t>
            </a:r>
          </a:p>
          <a:p>
            <a:r>
              <a:rPr lang="cs-CZ" dirty="0"/>
              <a:t>Mail </a:t>
            </a:r>
            <a:r>
              <a:rPr lang="cs-CZ" dirty="0" err="1"/>
              <a:t>Delivery</a:t>
            </a:r>
            <a:r>
              <a:rPr lang="cs-CZ" dirty="0"/>
              <a:t> Agent</a:t>
            </a:r>
          </a:p>
          <a:p>
            <a:pPr lvl="1"/>
            <a:r>
              <a:rPr lang="cs-CZ" dirty="0"/>
              <a:t>specializovaný program pro lokální doručování</a:t>
            </a:r>
          </a:p>
          <a:p>
            <a:pPr lvl="1"/>
            <a:r>
              <a:rPr lang="cs-CZ" dirty="0"/>
              <a:t>zpracovávání a filtrace zpráv</a:t>
            </a:r>
          </a:p>
          <a:p>
            <a:pPr lvl="1"/>
            <a:r>
              <a:rPr lang="cs-CZ" dirty="0" err="1"/>
              <a:t>procmail</a:t>
            </a:r>
            <a:r>
              <a:rPr lang="cs-CZ" dirty="0"/>
              <a:t>, </a:t>
            </a:r>
            <a:r>
              <a:rPr lang="cs-CZ" dirty="0" err="1"/>
              <a:t>maildrop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74B0FE6-37F3-2571-9DC6-B7F70553B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7446" y="2910754"/>
            <a:ext cx="7817244" cy="847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063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lektronická pošta a elektronický podpis – Centrum informatiky – Vysoká  škola ekonomická v Praze">
            <a:extLst>
              <a:ext uri="{FF2B5EF4-FFF2-40B4-BE49-F238E27FC236}">
                <a16:creationId xmlns:a16="http://schemas.microsoft.com/office/drawing/2014/main" id="{03BE2CA9-1CC6-5FE6-6870-2C1132167EE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09332" y="643466"/>
            <a:ext cx="8773335" cy="557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2053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CDDA22-AC45-74AA-F45E-64D4E2FF4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0C78A8-9CDD-80A6-E79F-0B6F8CA5A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starší než internet</a:t>
            </a:r>
          </a:p>
          <a:p>
            <a:r>
              <a:rPr lang="cs-CZ" dirty="0"/>
              <a:t>Textové zprávy mezi uživateli vzdáleně připojenými ke stejnému počítači</a:t>
            </a:r>
          </a:p>
          <a:p>
            <a:pPr lvl="1"/>
            <a:r>
              <a:rPr lang="cs-CZ" dirty="0"/>
              <a:t>1965, Massachusettský technologický institut (výzkumná univerzita)</a:t>
            </a:r>
          </a:p>
          <a:p>
            <a:r>
              <a:rPr lang="cs-CZ" dirty="0"/>
              <a:t>Síťový přenos 1972</a:t>
            </a:r>
          </a:p>
          <a:p>
            <a:r>
              <a:rPr lang="cs-CZ" dirty="0"/>
              <a:t>první volná e-mailová služba – Hotmail (1996) –&gt; Microsoft</a:t>
            </a:r>
          </a:p>
        </p:txBody>
      </p:sp>
    </p:spTree>
    <p:extLst>
      <p:ext uri="{BB962C8B-B14F-4D97-AF65-F5344CB8AC3E}">
        <p14:creationId xmlns:p14="http://schemas.microsoft.com/office/powerpoint/2010/main" val="1657271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37BA92-6F20-DF28-9353-85DC804C8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493" y="534562"/>
            <a:ext cx="4761032" cy="669146"/>
          </a:xfrm>
        </p:spPr>
        <p:txBody>
          <a:bodyPr anchor="b">
            <a:noAutofit/>
          </a:bodyPr>
          <a:lstStyle/>
          <a:p>
            <a:r>
              <a:rPr lang="cs-CZ" dirty="0"/>
              <a:t>Současnost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C66617-8D7C-7DAB-A532-7A9359F30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493" y="1619076"/>
            <a:ext cx="5033174" cy="488474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2400" dirty="0"/>
              <a:t>3,8 mld uživatelů (k r. 2018)</a:t>
            </a:r>
            <a:endParaRPr lang="cs-CZ" sz="2400" dirty="0">
              <a:ea typeface="Calibri"/>
              <a:cs typeface="Calibri"/>
            </a:endParaRPr>
          </a:p>
          <a:p>
            <a:r>
              <a:rPr lang="cs-CZ" sz="2400" dirty="0"/>
              <a:t>E-mailové konference</a:t>
            </a:r>
            <a:endParaRPr lang="cs-CZ" sz="2400" dirty="0">
              <a:ea typeface="Calibri"/>
              <a:cs typeface="Calibri"/>
            </a:endParaRPr>
          </a:p>
          <a:p>
            <a:r>
              <a:rPr lang="cs-CZ" sz="2400" dirty="0"/>
              <a:t>výhody: bezplatný</a:t>
            </a:r>
            <a:endParaRPr lang="cs-CZ" sz="2400" dirty="0">
              <a:ea typeface="Calibri"/>
              <a:cs typeface="Calibri"/>
            </a:endParaRPr>
          </a:p>
          <a:p>
            <a:r>
              <a:rPr lang="cs-CZ" sz="2400" dirty="0"/>
              <a:t>problémy: spam a hoax</a:t>
            </a:r>
            <a:endParaRPr lang="cs-CZ" sz="2400" dirty="0">
              <a:ea typeface="Calibri"/>
              <a:cs typeface="Calibri"/>
            </a:endParaRPr>
          </a:p>
          <a:p>
            <a:r>
              <a:rPr lang="cs-CZ" sz="2400" dirty="0"/>
              <a:t>AI a emaily: filtrace spamu</a:t>
            </a:r>
            <a:endParaRPr lang="cs-CZ" sz="2400" dirty="0">
              <a:ea typeface="Calibri"/>
              <a:cs typeface="Calibri"/>
            </a:endParaRPr>
          </a:p>
          <a:p>
            <a:r>
              <a:rPr lang="cs-CZ" sz="2400" dirty="0"/>
              <a:t>Integrace dalších aplikací (kalendáře, </a:t>
            </a:r>
            <a:r>
              <a:rPr lang="cs-CZ" sz="2400" err="1"/>
              <a:t>ToDo</a:t>
            </a:r>
            <a:r>
              <a:rPr lang="cs-CZ" sz="2400" dirty="0"/>
              <a:t> listy, chaty)</a:t>
            </a:r>
            <a:endParaRPr lang="cs-CZ" sz="2400" dirty="0">
              <a:ea typeface="Calibri"/>
              <a:cs typeface="Calibri"/>
            </a:endParaRPr>
          </a:p>
          <a:p>
            <a:r>
              <a:rPr lang="cs-CZ" sz="2400" dirty="0"/>
              <a:t>možnost vytvářet si vlastní domény</a:t>
            </a:r>
            <a:endParaRPr lang="cs-CZ" sz="2400" dirty="0">
              <a:ea typeface="Calibri"/>
              <a:cs typeface="Calibri"/>
            </a:endParaRPr>
          </a:p>
          <a:p>
            <a:endParaRPr lang="cs-CZ" sz="2400" dirty="0">
              <a:ea typeface="Calibri"/>
              <a:cs typeface="Calibri"/>
            </a:endParaRPr>
          </a:p>
          <a:p>
            <a:r>
              <a:rPr lang="cs-CZ" sz="2400" dirty="0"/>
              <a:t>Nejoblíbenější v ČR: Gmail, Seznam, iCloud Mail, Centrum, Outlook</a:t>
            </a:r>
            <a:endParaRPr lang="cs-CZ" sz="2400" dirty="0">
              <a:ea typeface="Calibri"/>
              <a:cs typeface="Calibri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DB2AD2-1778-5016-8A65-09D5C6DC70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1" y="1769145"/>
            <a:ext cx="5319062" cy="324462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1FD67D68-9B83-C338-8342-3348D8F22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5025" y="6737718"/>
            <a:ext cx="12207200" cy="123363"/>
            <a:chOff x="-5025" y="6737718"/>
            <a:chExt cx="12207200" cy="12336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E397F34-6B84-0D3B-0F29-B1D134B3B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BD98075-BFC1-BE9C-7FB7-23FE55E433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23861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ED1B8A-06A5-45F2-1834-15E45CE69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352" y="539911"/>
            <a:ext cx="4481161" cy="706785"/>
          </a:xfrm>
        </p:spPr>
        <p:txBody>
          <a:bodyPr anchor="b">
            <a:normAutofit/>
          </a:bodyPr>
          <a:lstStyle/>
          <a:p>
            <a:r>
              <a:rPr lang="cs-CZ" dirty="0">
                <a:solidFill>
                  <a:schemeClr val="tx2"/>
                </a:solidFill>
                <a:latin typeface="Calibri"/>
                <a:ea typeface="Calibri"/>
                <a:cs typeface="Calibri"/>
              </a:rPr>
              <a:t>Srovnání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00C5AB-5CAD-9653-6B1D-7BCB959D8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953" y="1872062"/>
            <a:ext cx="7191704" cy="462424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2400" dirty="0">
                <a:solidFill>
                  <a:schemeClr val="tx2"/>
                </a:solidFill>
              </a:rPr>
              <a:t>Gmail</a:t>
            </a:r>
            <a:endParaRPr lang="cs-CZ" sz="2400">
              <a:solidFill>
                <a:schemeClr val="tx2"/>
              </a:solidFill>
              <a:ea typeface="Calibri"/>
              <a:cs typeface="Calibri"/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1,2 mld uživatelů</a:t>
            </a:r>
            <a:endParaRPr lang="cs-CZ">
              <a:solidFill>
                <a:schemeClr val="tx2"/>
              </a:solidFill>
              <a:ea typeface="Calibri"/>
              <a:cs typeface="Calibri"/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propojení s ostatními aplikacemi</a:t>
            </a:r>
            <a:endParaRPr lang="cs-CZ">
              <a:solidFill>
                <a:schemeClr val="tx2"/>
              </a:solidFill>
              <a:ea typeface="Calibri"/>
              <a:cs typeface="Calibri"/>
            </a:endParaRPr>
          </a:p>
          <a:p>
            <a:r>
              <a:rPr lang="cs-CZ" sz="2400" dirty="0">
                <a:solidFill>
                  <a:schemeClr val="tx2"/>
                </a:solidFill>
              </a:rPr>
              <a:t>Outlook</a:t>
            </a:r>
            <a:endParaRPr lang="cs-CZ" sz="2400">
              <a:solidFill>
                <a:schemeClr val="tx2"/>
              </a:solidFill>
              <a:ea typeface="Calibri"/>
              <a:cs typeface="Calibri"/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vyvinul se z Hotmailu (Microsoft)</a:t>
            </a:r>
            <a:endParaRPr lang="cs-CZ">
              <a:solidFill>
                <a:schemeClr val="tx2"/>
              </a:solidFill>
              <a:ea typeface="Calibri"/>
              <a:cs typeface="Calibri"/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400 milionů uživatelů</a:t>
            </a:r>
            <a:endParaRPr lang="cs-CZ">
              <a:solidFill>
                <a:schemeClr val="tx2"/>
              </a:solidFill>
              <a:ea typeface="Calibri"/>
              <a:cs typeface="Calibri"/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„</a:t>
            </a:r>
            <a:r>
              <a:rPr lang="cs-CZ" dirty="0" err="1">
                <a:solidFill>
                  <a:schemeClr val="tx2"/>
                </a:solidFill>
              </a:rPr>
              <a:t>focused</a:t>
            </a:r>
            <a:r>
              <a:rPr lang="cs-CZ" dirty="0">
                <a:solidFill>
                  <a:schemeClr val="tx2"/>
                </a:solidFill>
              </a:rPr>
              <a:t> inbox“ – třízení zpráv podle důležitosti kontaktů</a:t>
            </a:r>
            <a:endParaRPr lang="cs-CZ">
              <a:solidFill>
                <a:schemeClr val="tx2"/>
              </a:solidFill>
              <a:ea typeface="Calibri"/>
              <a:cs typeface="Calibri"/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propojení s ostatními aplikacemi</a:t>
            </a:r>
            <a:endParaRPr lang="cs-CZ">
              <a:solidFill>
                <a:schemeClr val="tx2"/>
              </a:solidFill>
              <a:ea typeface="Calibri"/>
              <a:cs typeface="Calibri"/>
            </a:endParaRPr>
          </a:p>
          <a:p>
            <a:pPr lvl="1"/>
            <a:r>
              <a:rPr lang="cs-CZ" dirty="0">
                <a:solidFill>
                  <a:schemeClr val="tx2"/>
                </a:solidFill>
              </a:rPr>
              <a:t>nelze sledovat, zda mail příjemce přečetl nebo ne</a:t>
            </a:r>
            <a:endParaRPr lang="cs-CZ">
              <a:solidFill>
                <a:schemeClr val="tx2"/>
              </a:solidFill>
              <a:ea typeface="Calibri"/>
              <a:cs typeface="Calibri"/>
            </a:endParaRPr>
          </a:p>
          <a:p>
            <a:r>
              <a:rPr lang="cs-CZ" sz="2400" dirty="0">
                <a:solidFill>
                  <a:schemeClr val="tx2"/>
                </a:solidFill>
              </a:rPr>
              <a:t>10 </a:t>
            </a:r>
            <a:r>
              <a:rPr lang="cs-CZ" sz="2400" err="1">
                <a:solidFill>
                  <a:schemeClr val="tx2"/>
                </a:solidFill>
              </a:rPr>
              <a:t>Minute</a:t>
            </a:r>
            <a:r>
              <a:rPr lang="cs-CZ" sz="2400" dirty="0">
                <a:solidFill>
                  <a:schemeClr val="tx2"/>
                </a:solidFill>
              </a:rPr>
              <a:t> mail</a:t>
            </a:r>
            <a:endParaRPr lang="cs-CZ" sz="2400" dirty="0">
              <a:solidFill>
                <a:schemeClr val="tx2"/>
              </a:solidFill>
              <a:ea typeface="Calibri"/>
              <a:cs typeface="Calibri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2D90F49-E4C3-37BD-A9D3-579DAA26F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966" y="1"/>
            <a:ext cx="2921035" cy="3184023"/>
          </a:xfrm>
          <a:custGeom>
            <a:avLst/>
            <a:gdLst>
              <a:gd name="connsiteX0" fmla="*/ 571226 w 2921035"/>
              <a:gd name="connsiteY0" fmla="*/ 0 h 2967993"/>
              <a:gd name="connsiteX1" fmla="*/ 2921035 w 2921035"/>
              <a:gd name="connsiteY1" fmla="*/ 0 h 2967993"/>
              <a:gd name="connsiteX2" fmla="*/ 2921035 w 2921035"/>
              <a:gd name="connsiteY2" fmla="*/ 2492703 h 2967993"/>
              <a:gd name="connsiteX3" fmla="*/ 2882217 w 2921035"/>
              <a:gd name="connsiteY3" fmla="*/ 2531938 h 2967993"/>
              <a:gd name="connsiteX4" fmla="*/ 2044169 w 2921035"/>
              <a:gd name="connsiteY4" fmla="*/ 2940971 h 2967993"/>
              <a:gd name="connsiteX5" fmla="*/ 537731 w 2921035"/>
              <a:gd name="connsiteY5" fmla="*/ 2510060 h 2967993"/>
              <a:gd name="connsiteX6" fmla="*/ 36364 w 2921035"/>
              <a:gd name="connsiteY6" fmla="*/ 1471578 h 2967993"/>
              <a:gd name="connsiteX7" fmla="*/ 9517 w 2921035"/>
              <a:gd name="connsiteY7" fmla="*/ 1081266 h 2967993"/>
              <a:gd name="connsiteX8" fmla="*/ 569177 w 2921035"/>
              <a:gd name="connsiteY8" fmla="*/ 1525 h 2967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21035" h="2967993">
                <a:moveTo>
                  <a:pt x="571226" y="0"/>
                </a:moveTo>
                <a:lnTo>
                  <a:pt x="2921035" y="0"/>
                </a:lnTo>
                <a:lnTo>
                  <a:pt x="2921035" y="2492703"/>
                </a:lnTo>
                <a:lnTo>
                  <a:pt x="2882217" y="2531938"/>
                </a:lnTo>
                <a:cubicBezTo>
                  <a:pt x="2670009" y="2727842"/>
                  <a:pt x="2398412" y="2837414"/>
                  <a:pt x="2044169" y="2940971"/>
                </a:cubicBezTo>
                <a:cubicBezTo>
                  <a:pt x="1516036" y="3061311"/>
                  <a:pt x="872365" y="2754960"/>
                  <a:pt x="537731" y="2510060"/>
                </a:cubicBezTo>
                <a:cubicBezTo>
                  <a:pt x="237676" y="2203347"/>
                  <a:pt x="102690" y="1664329"/>
                  <a:pt x="36364" y="1471578"/>
                </a:cubicBezTo>
                <a:cubicBezTo>
                  <a:pt x="5826" y="1333702"/>
                  <a:pt x="-12118" y="1199248"/>
                  <a:pt x="9517" y="1081266"/>
                </a:cubicBezTo>
                <a:cubicBezTo>
                  <a:pt x="112086" y="521923"/>
                  <a:pt x="322625" y="208949"/>
                  <a:pt x="569177" y="152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60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BF1C650-2A17-1202-181B-2000984030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2865" y="3795326"/>
            <a:ext cx="3543703" cy="3062674"/>
          </a:xfrm>
          <a:custGeom>
            <a:avLst/>
            <a:gdLst>
              <a:gd name="connsiteX0" fmla="*/ 1562261 w 3543703"/>
              <a:gd name="connsiteY0" fmla="*/ 138 h 3062674"/>
              <a:gd name="connsiteX1" fmla="*/ 2493120 w 3543703"/>
              <a:gd name="connsiteY1" fmla="*/ 160658 h 3062674"/>
              <a:gd name="connsiteX2" fmla="*/ 3260935 w 3543703"/>
              <a:gd name="connsiteY2" fmla="*/ 764447 h 3062674"/>
              <a:gd name="connsiteX3" fmla="*/ 3543156 w 3543703"/>
              <a:gd name="connsiteY3" fmla="*/ 1801931 h 3062674"/>
              <a:gd name="connsiteX4" fmla="*/ 3196528 w 3543703"/>
              <a:gd name="connsiteY4" fmla="*/ 2947420 h 3062674"/>
              <a:gd name="connsiteX5" fmla="*/ 3098947 w 3543703"/>
              <a:gd name="connsiteY5" fmla="*/ 3044042 h 3062674"/>
              <a:gd name="connsiteX6" fmla="*/ 3072444 w 3543703"/>
              <a:gd name="connsiteY6" fmla="*/ 3062674 h 3062674"/>
              <a:gd name="connsiteX7" fmla="*/ 744426 w 3543703"/>
              <a:gd name="connsiteY7" fmla="*/ 3062674 h 3062674"/>
              <a:gd name="connsiteX8" fmla="*/ 546545 w 3543703"/>
              <a:gd name="connsiteY8" fmla="*/ 3060244 h 3062674"/>
              <a:gd name="connsiteX9" fmla="*/ 35311 w 3543703"/>
              <a:gd name="connsiteY9" fmla="*/ 2037503 h 3062674"/>
              <a:gd name="connsiteX10" fmla="*/ 439087 w 3543703"/>
              <a:gd name="connsiteY10" fmla="*/ 622399 h 3062674"/>
              <a:gd name="connsiteX11" fmla="*/ 1450839 w 3543703"/>
              <a:gd name="connsiteY11" fmla="*/ 3680 h 3062674"/>
              <a:gd name="connsiteX12" fmla="*/ 1562261 w 3543703"/>
              <a:gd name="connsiteY12" fmla="*/ 138 h 3062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43703" h="3062674">
                <a:moveTo>
                  <a:pt x="1562261" y="138"/>
                </a:moveTo>
                <a:cubicBezTo>
                  <a:pt x="1847369" y="3997"/>
                  <a:pt x="2289506" y="88314"/>
                  <a:pt x="2493120" y="160658"/>
                </a:cubicBezTo>
                <a:cubicBezTo>
                  <a:pt x="2725822" y="286651"/>
                  <a:pt x="3066907" y="485112"/>
                  <a:pt x="3260935" y="764447"/>
                </a:cubicBezTo>
                <a:cubicBezTo>
                  <a:pt x="3405013" y="950977"/>
                  <a:pt x="3553890" y="1438102"/>
                  <a:pt x="3543156" y="1801931"/>
                </a:cubicBezTo>
                <a:cubicBezTo>
                  <a:pt x="3532422" y="2165760"/>
                  <a:pt x="3471297" y="2651263"/>
                  <a:pt x="3196528" y="2947420"/>
                </a:cubicBezTo>
                <a:cubicBezTo>
                  <a:pt x="3157343" y="2995011"/>
                  <a:pt x="3126422" y="3023316"/>
                  <a:pt x="3098947" y="3044042"/>
                </a:cubicBezTo>
                <a:lnTo>
                  <a:pt x="3072444" y="3062674"/>
                </a:lnTo>
                <a:lnTo>
                  <a:pt x="744426" y="3062674"/>
                </a:lnTo>
                <a:lnTo>
                  <a:pt x="546545" y="3060244"/>
                </a:lnTo>
                <a:cubicBezTo>
                  <a:pt x="218871" y="2778031"/>
                  <a:pt x="94388" y="2369251"/>
                  <a:pt x="35311" y="2037503"/>
                </a:cubicBezTo>
                <a:cubicBezTo>
                  <a:pt x="-103120" y="1142501"/>
                  <a:pt x="193541" y="908430"/>
                  <a:pt x="439087" y="622399"/>
                </a:cubicBezTo>
                <a:cubicBezTo>
                  <a:pt x="684633" y="336368"/>
                  <a:pt x="1185502" y="27698"/>
                  <a:pt x="1450839" y="3680"/>
                </a:cubicBezTo>
                <a:cubicBezTo>
                  <a:pt x="1484006" y="678"/>
                  <a:pt x="1521531" y="-413"/>
                  <a:pt x="1562261" y="138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60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984B939-5263-5268-DC73-77B037F296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01467" y="1037594"/>
            <a:ext cx="3310976" cy="3338524"/>
          </a:xfrm>
          <a:custGeom>
            <a:avLst/>
            <a:gdLst>
              <a:gd name="connsiteX0" fmla="*/ 1591218 w 3310976"/>
              <a:gd name="connsiteY0" fmla="*/ 85 h 3338524"/>
              <a:gd name="connsiteX1" fmla="*/ 2908708 w 3310976"/>
              <a:gd name="connsiteY1" fmla="*/ 414594 h 3338524"/>
              <a:gd name="connsiteX2" fmla="*/ 3273985 w 3310976"/>
              <a:gd name="connsiteY2" fmla="*/ 2056571 h 3338524"/>
              <a:gd name="connsiteX3" fmla="*/ 2202824 w 3310976"/>
              <a:gd name="connsiteY3" fmla="*/ 3291719 h 3338524"/>
              <a:gd name="connsiteX4" fmla="*/ 530231 w 3310976"/>
              <a:gd name="connsiteY4" fmla="*/ 2927911 h 3338524"/>
              <a:gd name="connsiteX5" fmla="*/ 1236 w 3310976"/>
              <a:gd name="connsiteY5" fmla="*/ 1513479 h 3338524"/>
              <a:gd name="connsiteX6" fmla="*/ 417417 w 3310976"/>
              <a:gd name="connsiteY6" fmla="*/ 591847 h 3338524"/>
              <a:gd name="connsiteX7" fmla="*/ 1420738 w 3310976"/>
              <a:gd name="connsiteY7" fmla="*/ 4992 h 3338524"/>
              <a:gd name="connsiteX8" fmla="*/ 1591218 w 3310976"/>
              <a:gd name="connsiteY8" fmla="*/ 85 h 3338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10976" h="3338524">
                <a:moveTo>
                  <a:pt x="1591218" y="85"/>
                </a:moveTo>
                <a:cubicBezTo>
                  <a:pt x="2019814" y="3576"/>
                  <a:pt x="2638443" y="115405"/>
                  <a:pt x="2908708" y="414594"/>
                </a:cubicBezTo>
                <a:cubicBezTo>
                  <a:pt x="3217582" y="756524"/>
                  <a:pt x="3391632" y="1577051"/>
                  <a:pt x="3273985" y="2056571"/>
                </a:cubicBezTo>
                <a:cubicBezTo>
                  <a:pt x="3156338" y="2536091"/>
                  <a:pt x="2660115" y="3146495"/>
                  <a:pt x="2202824" y="3291719"/>
                </a:cubicBezTo>
                <a:cubicBezTo>
                  <a:pt x="1745532" y="3436943"/>
                  <a:pt x="897162" y="3224283"/>
                  <a:pt x="530231" y="2927911"/>
                </a:cubicBezTo>
                <a:cubicBezTo>
                  <a:pt x="163300" y="2631538"/>
                  <a:pt x="20038" y="1902822"/>
                  <a:pt x="1236" y="1513479"/>
                </a:cubicBezTo>
                <a:cubicBezTo>
                  <a:pt x="-17565" y="1124137"/>
                  <a:pt x="180834" y="843261"/>
                  <a:pt x="417417" y="591847"/>
                </a:cubicBezTo>
                <a:cubicBezTo>
                  <a:pt x="653999" y="340434"/>
                  <a:pt x="1005522" y="34534"/>
                  <a:pt x="1420738" y="4992"/>
                </a:cubicBezTo>
                <a:cubicBezTo>
                  <a:pt x="1472640" y="1299"/>
                  <a:pt x="1529990" y="-414"/>
                  <a:pt x="1591218" y="8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F20D57F-80E9-C03D-416E-2E0020FAB8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7445" y="1669170"/>
            <a:ext cx="2026126" cy="202612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849D86E-866A-11B4-5B79-39F9F31DAF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1236" y="496887"/>
            <a:ext cx="2178630" cy="2026126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D127543D-7074-5ABC-3BE4-56F51CFE2C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5111" y="4562821"/>
            <a:ext cx="2214316" cy="1660737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10A15E67-C62D-2660-A6E8-11B5899C7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1352" y="3463291"/>
            <a:ext cx="1338554" cy="1372496"/>
            <a:chOff x="10841352" y="3463291"/>
            <a:chExt cx="1338554" cy="1372496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18F9937-D035-C8CB-D4BE-0545C0941F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493515" flipH="1">
              <a:off x="10841352" y="3463291"/>
              <a:ext cx="331954" cy="331370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618490 w 4786397"/>
                <a:gd name="connsiteY0" fmla="*/ 334011 h 4492102"/>
                <a:gd name="connsiteX1" fmla="*/ 3990493 w 4786397"/>
                <a:gd name="connsiteY1" fmla="*/ 118959 h 4492102"/>
                <a:gd name="connsiteX2" fmla="*/ 4762261 w 4786397"/>
                <a:gd name="connsiteY2" fmla="*/ 1434061 h 4492102"/>
                <a:gd name="connsiteX3" fmla="*/ 4477383 w 4786397"/>
                <a:gd name="connsiteY3" fmla="*/ 3337242 h 4492102"/>
                <a:gd name="connsiteX4" fmla="*/ 3446218 w 4786397"/>
                <a:gd name="connsiteY4" fmla="*/ 4373010 h 4492102"/>
                <a:gd name="connsiteX5" fmla="*/ 1100888 w 4786397"/>
                <a:gd name="connsiteY5" fmla="*/ 4185391 h 4492102"/>
                <a:gd name="connsiteX6" fmla="*/ 59712 w 4786397"/>
                <a:gd name="connsiteY6" fmla="*/ 2523820 h 4492102"/>
                <a:gd name="connsiteX7" fmla="*/ 618490 w 4786397"/>
                <a:gd name="connsiteY7" fmla="*/ 334011 h 4492102"/>
                <a:gd name="connsiteX0" fmla="*/ 618490 w 4880845"/>
                <a:gd name="connsiteY0" fmla="*/ 334011 h 4207111"/>
                <a:gd name="connsiteX1" fmla="*/ 3990493 w 4880845"/>
                <a:gd name="connsiteY1" fmla="*/ 118959 h 4207111"/>
                <a:gd name="connsiteX2" fmla="*/ 4762261 w 4880845"/>
                <a:gd name="connsiteY2" fmla="*/ 1434061 h 4207111"/>
                <a:gd name="connsiteX3" fmla="*/ 4477383 w 4880845"/>
                <a:gd name="connsiteY3" fmla="*/ 3337242 h 4207111"/>
                <a:gd name="connsiteX4" fmla="*/ 1100888 w 4880845"/>
                <a:gd name="connsiteY4" fmla="*/ 4185391 h 4207111"/>
                <a:gd name="connsiteX5" fmla="*/ 59712 w 4880845"/>
                <a:gd name="connsiteY5" fmla="*/ 2523820 h 4207111"/>
                <a:gd name="connsiteX6" fmla="*/ 618490 w 4880845"/>
                <a:gd name="connsiteY6" fmla="*/ 334011 h 4207111"/>
                <a:gd name="connsiteX0" fmla="*/ 618490 w 4708128"/>
                <a:gd name="connsiteY0" fmla="*/ 334011 h 4207111"/>
                <a:gd name="connsiteX1" fmla="*/ 3990493 w 4708128"/>
                <a:gd name="connsiteY1" fmla="*/ 118959 h 4207111"/>
                <a:gd name="connsiteX2" fmla="*/ 4477383 w 4708128"/>
                <a:gd name="connsiteY2" fmla="*/ 3337242 h 4207111"/>
                <a:gd name="connsiteX3" fmla="*/ 1100888 w 4708128"/>
                <a:gd name="connsiteY3" fmla="*/ 4185391 h 4207111"/>
                <a:gd name="connsiteX4" fmla="*/ 59712 w 4708128"/>
                <a:gd name="connsiteY4" fmla="*/ 2523820 h 4207111"/>
                <a:gd name="connsiteX5" fmla="*/ 618490 w 4708128"/>
                <a:gd name="connsiteY5" fmla="*/ 334011 h 4207111"/>
                <a:gd name="connsiteX0" fmla="*/ 618490 w 4659985"/>
                <a:gd name="connsiteY0" fmla="*/ 334011 h 4457960"/>
                <a:gd name="connsiteX1" fmla="*/ 3990493 w 4659985"/>
                <a:gd name="connsiteY1" fmla="*/ 118959 h 4457960"/>
                <a:gd name="connsiteX2" fmla="*/ 4477383 w 4659985"/>
                <a:gd name="connsiteY2" fmla="*/ 3337242 h 4457960"/>
                <a:gd name="connsiteX3" fmla="*/ 1750735 w 4659985"/>
                <a:gd name="connsiteY3" fmla="*/ 4436235 h 4457960"/>
                <a:gd name="connsiteX4" fmla="*/ 59712 w 4659985"/>
                <a:gd name="connsiteY4" fmla="*/ 2523820 h 4457960"/>
                <a:gd name="connsiteX5" fmla="*/ 618490 w 4659985"/>
                <a:gd name="connsiteY5" fmla="*/ 334011 h 4457960"/>
                <a:gd name="connsiteX0" fmla="*/ 577306 w 4618801"/>
                <a:gd name="connsiteY0" fmla="*/ 304401 h 4428350"/>
                <a:gd name="connsiteX1" fmla="*/ 3949309 w 4618801"/>
                <a:gd name="connsiteY1" fmla="*/ 89349 h 4428350"/>
                <a:gd name="connsiteX2" fmla="*/ 4436199 w 4618801"/>
                <a:gd name="connsiteY2" fmla="*/ 3307632 h 4428350"/>
                <a:gd name="connsiteX3" fmla="*/ 1709551 w 4618801"/>
                <a:gd name="connsiteY3" fmla="*/ 4406625 h 4428350"/>
                <a:gd name="connsiteX4" fmla="*/ 18528 w 4618801"/>
                <a:gd name="connsiteY4" fmla="*/ 2494210 h 4428350"/>
                <a:gd name="connsiteX5" fmla="*/ 577306 w 4618801"/>
                <a:gd name="connsiteY5" fmla="*/ 304401 h 4428350"/>
                <a:gd name="connsiteX0" fmla="*/ 577306 w 4618801"/>
                <a:gd name="connsiteY0" fmla="*/ 571581 h 4695530"/>
                <a:gd name="connsiteX1" fmla="*/ 3949309 w 4618801"/>
                <a:gd name="connsiteY1" fmla="*/ 356529 h 4695530"/>
                <a:gd name="connsiteX2" fmla="*/ 4436199 w 4618801"/>
                <a:gd name="connsiteY2" fmla="*/ 3574812 h 4695530"/>
                <a:gd name="connsiteX3" fmla="*/ 1709551 w 4618801"/>
                <a:gd name="connsiteY3" fmla="*/ 4673805 h 4695530"/>
                <a:gd name="connsiteX4" fmla="*/ 18528 w 4618801"/>
                <a:gd name="connsiteY4" fmla="*/ 2761390 h 4695530"/>
                <a:gd name="connsiteX5" fmla="*/ 577306 w 4618801"/>
                <a:gd name="connsiteY5" fmla="*/ 571581 h 4695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18801" h="4695530">
                  <a:moveTo>
                    <a:pt x="577306" y="571581"/>
                  </a:moveTo>
                  <a:cubicBezTo>
                    <a:pt x="692934" y="285307"/>
                    <a:pt x="2764297" y="-427981"/>
                    <a:pt x="3949309" y="356529"/>
                  </a:cubicBezTo>
                  <a:cubicBezTo>
                    <a:pt x="4592458" y="857067"/>
                    <a:pt x="4809492" y="2855266"/>
                    <a:pt x="4436199" y="3574812"/>
                  </a:cubicBezTo>
                  <a:cubicBezTo>
                    <a:pt x="4062906" y="4294358"/>
                    <a:pt x="2445829" y="4809375"/>
                    <a:pt x="1709551" y="4673805"/>
                  </a:cubicBezTo>
                  <a:cubicBezTo>
                    <a:pt x="1145133" y="4365607"/>
                    <a:pt x="130365" y="3390625"/>
                    <a:pt x="18528" y="2761390"/>
                  </a:cubicBezTo>
                  <a:cubicBezTo>
                    <a:pt x="-109257" y="2084308"/>
                    <a:pt x="461678" y="857855"/>
                    <a:pt x="577306" y="571581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F473669-D487-218B-50FD-F65A89DE49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4295275">
              <a:off x="11144279" y="3800159"/>
              <a:ext cx="1364767" cy="706487"/>
            </a:xfrm>
            <a:custGeom>
              <a:avLst/>
              <a:gdLst>
                <a:gd name="connsiteX0" fmla="*/ 1002314 w 1364767"/>
                <a:gd name="connsiteY0" fmla="*/ 84817 h 706487"/>
                <a:gd name="connsiteX1" fmla="*/ 1069507 w 1364767"/>
                <a:gd name="connsiteY1" fmla="*/ 127745 h 706487"/>
                <a:gd name="connsiteX2" fmla="*/ 1287342 w 1364767"/>
                <a:gd name="connsiteY2" fmla="*/ 349053 h 706487"/>
                <a:gd name="connsiteX3" fmla="*/ 1364767 w 1364767"/>
                <a:gd name="connsiteY3" fmla="*/ 681103 h 706487"/>
                <a:gd name="connsiteX4" fmla="*/ 1216165 w 1364767"/>
                <a:gd name="connsiteY4" fmla="*/ 684582 h 706487"/>
                <a:gd name="connsiteX5" fmla="*/ 1017038 w 1364767"/>
                <a:gd name="connsiteY5" fmla="*/ 706487 h 706487"/>
                <a:gd name="connsiteX6" fmla="*/ 959706 w 1364767"/>
                <a:gd name="connsiteY6" fmla="*/ 447591 h 706487"/>
                <a:gd name="connsiteX7" fmla="*/ 719808 w 1364767"/>
                <a:gd name="connsiteY7" fmla="*/ 304434 h 706487"/>
                <a:gd name="connsiteX8" fmla="*/ 495269 w 1364767"/>
                <a:gd name="connsiteY8" fmla="*/ 328247 h 706487"/>
                <a:gd name="connsiteX9" fmla="*/ 306393 w 1364767"/>
                <a:gd name="connsiteY9" fmla="*/ 466004 h 706487"/>
                <a:gd name="connsiteX10" fmla="*/ 278227 w 1364767"/>
                <a:gd name="connsiteY10" fmla="*/ 544812 h 706487"/>
                <a:gd name="connsiteX11" fmla="*/ 0 w 1364767"/>
                <a:gd name="connsiteY11" fmla="*/ 371086 h 706487"/>
                <a:gd name="connsiteX12" fmla="*/ 5010 w 1364767"/>
                <a:gd name="connsiteY12" fmla="*/ 359917 h 706487"/>
                <a:gd name="connsiteX13" fmla="*/ 194702 w 1364767"/>
                <a:gd name="connsiteY13" fmla="*/ 126577 h 706487"/>
                <a:gd name="connsiteX14" fmla="*/ 765001 w 1364767"/>
                <a:gd name="connsiteY14" fmla="*/ 5859 h 706487"/>
                <a:gd name="connsiteX15" fmla="*/ 1002314 w 1364767"/>
                <a:gd name="connsiteY15" fmla="*/ 84817 h 70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364767" h="706487">
                  <a:moveTo>
                    <a:pt x="1002314" y="84817"/>
                  </a:moveTo>
                  <a:cubicBezTo>
                    <a:pt x="1025435" y="98788"/>
                    <a:pt x="1047743" y="113446"/>
                    <a:pt x="1069507" y="127745"/>
                  </a:cubicBezTo>
                  <a:cubicBezTo>
                    <a:pt x="1156563" y="184944"/>
                    <a:pt x="1238131" y="256826"/>
                    <a:pt x="1287342" y="349053"/>
                  </a:cubicBezTo>
                  <a:cubicBezTo>
                    <a:pt x="1336552" y="441279"/>
                    <a:pt x="1348978" y="568054"/>
                    <a:pt x="1364767" y="681103"/>
                  </a:cubicBezTo>
                  <a:cubicBezTo>
                    <a:pt x="1305672" y="678805"/>
                    <a:pt x="1279328" y="690113"/>
                    <a:pt x="1216165" y="684582"/>
                  </a:cubicBezTo>
                  <a:cubicBezTo>
                    <a:pt x="1152057" y="688927"/>
                    <a:pt x="1046461" y="706616"/>
                    <a:pt x="1017038" y="706487"/>
                  </a:cubicBezTo>
                  <a:cubicBezTo>
                    <a:pt x="1006797" y="662383"/>
                    <a:pt x="1009243" y="514600"/>
                    <a:pt x="959706" y="447591"/>
                  </a:cubicBezTo>
                  <a:cubicBezTo>
                    <a:pt x="910168" y="380582"/>
                    <a:pt x="797215" y="324324"/>
                    <a:pt x="719808" y="304434"/>
                  </a:cubicBezTo>
                  <a:cubicBezTo>
                    <a:pt x="642402" y="284543"/>
                    <a:pt x="564172" y="301319"/>
                    <a:pt x="495269" y="328247"/>
                  </a:cubicBezTo>
                  <a:cubicBezTo>
                    <a:pt x="426367" y="355175"/>
                    <a:pt x="345385" y="399640"/>
                    <a:pt x="306393" y="466004"/>
                  </a:cubicBezTo>
                  <a:lnTo>
                    <a:pt x="278227" y="544812"/>
                  </a:lnTo>
                  <a:lnTo>
                    <a:pt x="0" y="371086"/>
                  </a:lnTo>
                  <a:lnTo>
                    <a:pt x="5010" y="359917"/>
                  </a:lnTo>
                  <a:cubicBezTo>
                    <a:pt x="47758" y="275328"/>
                    <a:pt x="114434" y="176998"/>
                    <a:pt x="194702" y="126577"/>
                  </a:cubicBezTo>
                  <a:cubicBezTo>
                    <a:pt x="356273" y="34078"/>
                    <a:pt x="537908" y="-18266"/>
                    <a:pt x="765001" y="5859"/>
                  </a:cubicBezTo>
                  <a:cubicBezTo>
                    <a:pt x="856275" y="7177"/>
                    <a:pt x="932953" y="42905"/>
                    <a:pt x="1002314" y="84817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45BFB16-20CE-9E83-099C-42DE7B5B89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4295275">
              <a:off x="11143357" y="3800160"/>
              <a:ext cx="1364767" cy="706487"/>
            </a:xfrm>
            <a:custGeom>
              <a:avLst/>
              <a:gdLst>
                <a:gd name="connsiteX0" fmla="*/ 1002314 w 1364767"/>
                <a:gd name="connsiteY0" fmla="*/ 84817 h 706487"/>
                <a:gd name="connsiteX1" fmla="*/ 1069507 w 1364767"/>
                <a:gd name="connsiteY1" fmla="*/ 127745 h 706487"/>
                <a:gd name="connsiteX2" fmla="*/ 1287342 w 1364767"/>
                <a:gd name="connsiteY2" fmla="*/ 349053 h 706487"/>
                <a:gd name="connsiteX3" fmla="*/ 1364767 w 1364767"/>
                <a:gd name="connsiteY3" fmla="*/ 681103 h 706487"/>
                <a:gd name="connsiteX4" fmla="*/ 1216165 w 1364767"/>
                <a:gd name="connsiteY4" fmla="*/ 684582 h 706487"/>
                <a:gd name="connsiteX5" fmla="*/ 1017038 w 1364767"/>
                <a:gd name="connsiteY5" fmla="*/ 706487 h 706487"/>
                <a:gd name="connsiteX6" fmla="*/ 959706 w 1364767"/>
                <a:gd name="connsiteY6" fmla="*/ 447591 h 706487"/>
                <a:gd name="connsiteX7" fmla="*/ 719808 w 1364767"/>
                <a:gd name="connsiteY7" fmla="*/ 304434 h 706487"/>
                <a:gd name="connsiteX8" fmla="*/ 495269 w 1364767"/>
                <a:gd name="connsiteY8" fmla="*/ 328247 h 706487"/>
                <a:gd name="connsiteX9" fmla="*/ 306393 w 1364767"/>
                <a:gd name="connsiteY9" fmla="*/ 466004 h 706487"/>
                <a:gd name="connsiteX10" fmla="*/ 278227 w 1364767"/>
                <a:gd name="connsiteY10" fmla="*/ 544812 h 706487"/>
                <a:gd name="connsiteX11" fmla="*/ 0 w 1364767"/>
                <a:gd name="connsiteY11" fmla="*/ 371086 h 706487"/>
                <a:gd name="connsiteX12" fmla="*/ 5010 w 1364767"/>
                <a:gd name="connsiteY12" fmla="*/ 359917 h 706487"/>
                <a:gd name="connsiteX13" fmla="*/ 194702 w 1364767"/>
                <a:gd name="connsiteY13" fmla="*/ 126577 h 706487"/>
                <a:gd name="connsiteX14" fmla="*/ 765001 w 1364767"/>
                <a:gd name="connsiteY14" fmla="*/ 5859 h 706487"/>
                <a:gd name="connsiteX15" fmla="*/ 1002314 w 1364767"/>
                <a:gd name="connsiteY15" fmla="*/ 84817 h 70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364767" h="706487">
                  <a:moveTo>
                    <a:pt x="1002314" y="84817"/>
                  </a:moveTo>
                  <a:cubicBezTo>
                    <a:pt x="1025435" y="98788"/>
                    <a:pt x="1047743" y="113446"/>
                    <a:pt x="1069507" y="127745"/>
                  </a:cubicBezTo>
                  <a:cubicBezTo>
                    <a:pt x="1156563" y="184944"/>
                    <a:pt x="1238131" y="256826"/>
                    <a:pt x="1287342" y="349053"/>
                  </a:cubicBezTo>
                  <a:cubicBezTo>
                    <a:pt x="1336552" y="441279"/>
                    <a:pt x="1348978" y="568054"/>
                    <a:pt x="1364767" y="681103"/>
                  </a:cubicBezTo>
                  <a:cubicBezTo>
                    <a:pt x="1305672" y="678805"/>
                    <a:pt x="1279328" y="690113"/>
                    <a:pt x="1216165" y="684582"/>
                  </a:cubicBezTo>
                  <a:cubicBezTo>
                    <a:pt x="1152057" y="688927"/>
                    <a:pt x="1046461" y="706616"/>
                    <a:pt x="1017038" y="706487"/>
                  </a:cubicBezTo>
                  <a:cubicBezTo>
                    <a:pt x="1006797" y="662383"/>
                    <a:pt x="1009243" y="514600"/>
                    <a:pt x="959706" y="447591"/>
                  </a:cubicBezTo>
                  <a:cubicBezTo>
                    <a:pt x="910168" y="380582"/>
                    <a:pt x="797215" y="324324"/>
                    <a:pt x="719808" y="304434"/>
                  </a:cubicBezTo>
                  <a:cubicBezTo>
                    <a:pt x="642402" y="284543"/>
                    <a:pt x="564172" y="301319"/>
                    <a:pt x="495269" y="328247"/>
                  </a:cubicBezTo>
                  <a:cubicBezTo>
                    <a:pt x="426367" y="355175"/>
                    <a:pt x="345385" y="399640"/>
                    <a:pt x="306393" y="466004"/>
                  </a:cubicBezTo>
                  <a:lnTo>
                    <a:pt x="278227" y="544812"/>
                  </a:lnTo>
                  <a:lnTo>
                    <a:pt x="0" y="371086"/>
                  </a:lnTo>
                  <a:lnTo>
                    <a:pt x="5010" y="359917"/>
                  </a:lnTo>
                  <a:cubicBezTo>
                    <a:pt x="47758" y="275328"/>
                    <a:pt x="114434" y="176998"/>
                    <a:pt x="194702" y="126577"/>
                  </a:cubicBezTo>
                  <a:cubicBezTo>
                    <a:pt x="356273" y="34078"/>
                    <a:pt x="537908" y="-18266"/>
                    <a:pt x="765001" y="5859"/>
                  </a:cubicBezTo>
                  <a:cubicBezTo>
                    <a:pt x="856275" y="7177"/>
                    <a:pt x="932953" y="42905"/>
                    <a:pt x="1002314" y="84817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09293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1BD389-E229-AED1-C251-32E04FB19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4B247C-84B5-CA4D-8892-59F22D1CB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51028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2000" dirty="0" err="1">
                <a:ea typeface="+mn-lt"/>
                <a:cs typeface="+mn-lt"/>
              </a:rPr>
              <a:t>EmailKampane</a:t>
            </a:r>
            <a:r>
              <a:rPr lang="cs-CZ" sz="2000" dirty="0">
                <a:ea typeface="+mn-lt"/>
                <a:cs typeface="+mn-lt"/>
              </a:rPr>
              <a:t> (2023, říjen). </a:t>
            </a:r>
            <a:r>
              <a:rPr lang="cs-CZ" sz="2000" i="1" dirty="0">
                <a:ea typeface="+mn-lt"/>
                <a:cs typeface="+mn-lt"/>
              </a:rPr>
              <a:t>Top 5 emailových klientů. </a:t>
            </a:r>
            <a:r>
              <a:rPr lang="cs-CZ" sz="2000" dirty="0">
                <a:ea typeface="+mn-lt"/>
                <a:cs typeface="+mn-lt"/>
                <a:hlinkClick r:id="rId2"/>
              </a:rPr>
              <a:t>https://emailreport.cz</a:t>
            </a:r>
            <a:endParaRPr lang="cs-CZ" sz="2000" dirty="0">
              <a:ea typeface="+mn-lt"/>
              <a:cs typeface="+mn-lt"/>
            </a:endParaRPr>
          </a:p>
          <a:p>
            <a:r>
              <a:rPr lang="cs-CZ" sz="2000" dirty="0">
                <a:ea typeface="+mn-lt"/>
                <a:cs typeface="+mn-lt"/>
              </a:rPr>
              <a:t>Jak na internet. (</a:t>
            </a:r>
            <a:r>
              <a:rPr lang="cs-CZ" sz="2000" dirty="0" err="1">
                <a:ea typeface="+mn-lt"/>
                <a:cs typeface="+mn-lt"/>
              </a:rPr>
              <a:t>n.d</a:t>
            </a:r>
            <a:r>
              <a:rPr lang="cs-CZ" sz="2000" dirty="0">
                <a:ea typeface="+mn-lt"/>
                <a:cs typeface="+mn-lt"/>
              </a:rPr>
              <a:t>.). </a:t>
            </a:r>
            <a:r>
              <a:rPr lang="cs-CZ" sz="2000" i="1" dirty="0">
                <a:ea typeface="+mn-lt"/>
                <a:cs typeface="+mn-lt"/>
              </a:rPr>
              <a:t>Email. </a:t>
            </a:r>
            <a:r>
              <a:rPr lang="cs-CZ" sz="2000" dirty="0">
                <a:ea typeface="+mn-lt"/>
                <a:cs typeface="+mn-lt"/>
                <a:hlinkClick r:id="rId3"/>
              </a:rPr>
              <a:t>https://www.jaknainternet.cz/page/1750/e-mail/</a:t>
            </a:r>
            <a:r>
              <a:rPr lang="cs-CZ" sz="2000" dirty="0">
                <a:ea typeface="+mn-lt"/>
                <a:cs typeface="+mn-lt"/>
              </a:rPr>
              <a:t> </a:t>
            </a:r>
          </a:p>
          <a:p>
            <a:r>
              <a:rPr lang="cs-CZ" sz="2000" dirty="0" err="1">
                <a:ea typeface="+mn-lt"/>
                <a:cs typeface="+mn-lt"/>
              </a:rPr>
              <a:t>Vaneezae</a:t>
            </a:r>
            <a:r>
              <a:rPr lang="cs-CZ" sz="2000" dirty="0">
                <a:ea typeface="+mn-lt"/>
                <a:cs typeface="+mn-lt"/>
              </a:rPr>
              <a:t> </a:t>
            </a:r>
            <a:r>
              <a:rPr lang="cs-CZ" sz="2000" dirty="0" err="1">
                <a:ea typeface="+mn-lt"/>
                <a:cs typeface="+mn-lt"/>
              </a:rPr>
              <a:t>Malli</a:t>
            </a:r>
            <a:r>
              <a:rPr lang="cs-CZ" sz="2000" dirty="0">
                <a:ea typeface="+mn-lt"/>
                <a:cs typeface="+mn-lt"/>
              </a:rPr>
              <a:t> (2023, 16. března). </a:t>
            </a:r>
            <a:r>
              <a:rPr lang="cs-CZ" sz="2000" i="1" dirty="0">
                <a:ea typeface="+mn-lt"/>
                <a:cs typeface="+mn-lt"/>
              </a:rPr>
              <a:t>BEST Email </a:t>
            </a:r>
            <a:r>
              <a:rPr lang="cs-CZ" sz="2000" i="1" dirty="0" err="1">
                <a:ea typeface="+mn-lt"/>
                <a:cs typeface="+mn-lt"/>
              </a:rPr>
              <a:t>Service</a:t>
            </a:r>
            <a:r>
              <a:rPr lang="cs-CZ" sz="2000" i="1" dirty="0">
                <a:ea typeface="+mn-lt"/>
                <a:cs typeface="+mn-lt"/>
              </a:rPr>
              <a:t> &amp; </a:t>
            </a:r>
            <a:r>
              <a:rPr lang="cs-CZ" sz="2000" i="1" dirty="0" err="1">
                <a:ea typeface="+mn-lt"/>
                <a:cs typeface="+mn-lt"/>
              </a:rPr>
              <a:t>Account</a:t>
            </a:r>
            <a:r>
              <a:rPr lang="cs-CZ" sz="2000" i="1" dirty="0">
                <a:ea typeface="+mn-lt"/>
                <a:cs typeface="+mn-lt"/>
              </a:rPr>
              <a:t> </a:t>
            </a:r>
            <a:r>
              <a:rPr lang="cs-CZ" sz="2000" i="1" dirty="0" err="1">
                <a:ea typeface="+mn-lt"/>
                <a:cs typeface="+mn-lt"/>
              </a:rPr>
              <a:t>Providers</a:t>
            </a:r>
            <a:r>
              <a:rPr lang="cs-CZ" sz="2000" i="1" dirty="0">
                <a:ea typeface="+mn-lt"/>
                <a:cs typeface="+mn-lt"/>
              </a:rPr>
              <a:t> in 2023 [Free + </a:t>
            </a:r>
            <a:r>
              <a:rPr lang="cs-CZ" sz="2000" i="1" dirty="0" err="1">
                <a:ea typeface="+mn-lt"/>
                <a:cs typeface="+mn-lt"/>
              </a:rPr>
              <a:t>Paid</a:t>
            </a:r>
            <a:r>
              <a:rPr lang="cs-CZ" sz="2000" i="1" dirty="0">
                <a:ea typeface="+mn-lt"/>
                <a:cs typeface="+mn-lt"/>
              </a:rPr>
              <a:t>]. </a:t>
            </a:r>
            <a:r>
              <a:rPr lang="cs-CZ" sz="2000" dirty="0" err="1">
                <a:ea typeface="+mn-lt"/>
                <a:cs typeface="+mn-lt"/>
              </a:rPr>
              <a:t>Mailmunch</a:t>
            </a:r>
            <a:r>
              <a:rPr lang="cs-CZ" sz="2000" i="1" dirty="0">
                <a:ea typeface="+mn-lt"/>
                <a:cs typeface="+mn-lt"/>
              </a:rPr>
              <a:t>.</a:t>
            </a:r>
            <a:r>
              <a:rPr lang="cs-CZ" sz="2000" dirty="0">
                <a:ea typeface="+mn-lt"/>
                <a:cs typeface="+mn-lt"/>
                <a:hlinkClick r:id="rId4"/>
              </a:rPr>
              <a:t>https://www.mailmunch.com/blog/best-email-service-providers</a:t>
            </a:r>
            <a:endParaRPr lang="cs-CZ">
              <a:ea typeface="+mn-lt"/>
              <a:cs typeface="+mn-lt"/>
            </a:endParaRPr>
          </a:p>
          <a:p>
            <a:r>
              <a:rPr lang="cs-CZ" sz="2000" dirty="0">
                <a:ea typeface="+mn-lt"/>
                <a:cs typeface="+mn-lt"/>
              </a:rPr>
              <a:t>Wikipedie. (2023, 4. srpna). </a:t>
            </a:r>
            <a:r>
              <a:rPr lang="cs-CZ" sz="2000" i="1" err="1">
                <a:ea typeface="+mn-lt"/>
                <a:cs typeface="+mn-lt"/>
              </a:rPr>
              <a:t>Simple</a:t>
            </a:r>
            <a:r>
              <a:rPr lang="cs-CZ" sz="2000" i="1" dirty="0">
                <a:ea typeface="+mn-lt"/>
                <a:cs typeface="+mn-lt"/>
              </a:rPr>
              <a:t> mail transfer </a:t>
            </a:r>
            <a:r>
              <a:rPr lang="cs-CZ" sz="2000" i="1" err="1">
                <a:ea typeface="+mn-lt"/>
                <a:cs typeface="+mn-lt"/>
              </a:rPr>
              <a:t>protocol</a:t>
            </a:r>
            <a:r>
              <a:rPr lang="cs-CZ" sz="2000" dirty="0">
                <a:ea typeface="+mn-lt"/>
                <a:cs typeface="+mn-lt"/>
              </a:rPr>
              <a:t>. </a:t>
            </a:r>
            <a:r>
              <a:rPr lang="cs-CZ" sz="2000" dirty="0">
                <a:ea typeface="+mn-lt"/>
                <a:cs typeface="+mn-lt"/>
                <a:hlinkClick r:id="rId5"/>
              </a:rPr>
              <a:t>https://cs.wikipedia.org/wiki/Simple_Mail_Transfer_Protocol</a:t>
            </a:r>
            <a:r>
              <a:rPr lang="cs-CZ" sz="2000" dirty="0">
                <a:ea typeface="+mn-lt"/>
                <a:cs typeface="+mn-lt"/>
              </a:rPr>
              <a:t> </a:t>
            </a:r>
          </a:p>
          <a:p>
            <a:r>
              <a:rPr lang="cs-CZ" sz="2000" dirty="0"/>
              <a:t>Wikipedie. (2023, 4. srpna). </a:t>
            </a:r>
            <a:r>
              <a:rPr lang="cs-CZ" sz="2000" i="1" dirty="0"/>
              <a:t>E-mailový klient.</a:t>
            </a:r>
            <a:r>
              <a:rPr lang="cs-CZ" sz="2000" dirty="0">
                <a:hlinkClick r:id="rId6"/>
              </a:rPr>
              <a:t> https://cs.wikipedia.org/wiki/E-mailov%C3%BD_klient</a:t>
            </a:r>
            <a:endParaRPr lang="cs-CZ" sz="2000" dirty="0">
              <a:ea typeface="Calibri"/>
              <a:cs typeface="Calibri"/>
            </a:endParaRPr>
          </a:p>
          <a:p>
            <a:r>
              <a:rPr lang="cs-CZ" sz="2000" dirty="0"/>
              <a:t>Wikipedie. (2023, 5. srpna). </a:t>
            </a:r>
            <a:r>
              <a:rPr lang="cs-CZ" sz="2000" i="1" dirty="0"/>
              <a:t>Mail transfer agent. </a:t>
            </a:r>
            <a:r>
              <a:rPr lang="cs-CZ" sz="2000" dirty="0">
                <a:hlinkClick r:id="rId7"/>
              </a:rPr>
              <a:t>https://cs.wikipedia.org/wiki/Mail_Transfer_Agent</a:t>
            </a:r>
            <a:r>
              <a:rPr lang="cs-CZ" sz="2000" dirty="0"/>
              <a:t> </a:t>
            </a:r>
            <a:endParaRPr lang="cs-CZ" sz="2000" dirty="0">
              <a:ea typeface="Calibri"/>
              <a:cs typeface="Calibri"/>
            </a:endParaRPr>
          </a:p>
          <a:p>
            <a:r>
              <a:rPr lang="cs-CZ" sz="2000" dirty="0"/>
              <a:t>Wikipedie. (2023, 6. srpna). </a:t>
            </a:r>
            <a:r>
              <a:rPr lang="cs-CZ" sz="2000" i="1" dirty="0"/>
              <a:t>Mail </a:t>
            </a:r>
            <a:r>
              <a:rPr lang="cs-CZ" sz="2000" i="1" dirty="0" err="1"/>
              <a:t>delivery</a:t>
            </a:r>
            <a:r>
              <a:rPr lang="cs-CZ" sz="2000" i="1" dirty="0"/>
              <a:t> agent. </a:t>
            </a:r>
            <a:r>
              <a:rPr lang="cs-CZ" sz="2000" dirty="0">
                <a:hlinkClick r:id="rId8"/>
              </a:rPr>
              <a:t>https://cs.wikipedia.org/wiki/Mail_Delivery_Agent</a:t>
            </a:r>
            <a:r>
              <a:rPr lang="cs-CZ" sz="2000" dirty="0"/>
              <a:t> </a:t>
            </a:r>
            <a:endParaRPr lang="cs-CZ" sz="2000" dirty="0">
              <a:ea typeface="Calibri"/>
              <a:cs typeface="Calibri"/>
            </a:endParaRPr>
          </a:p>
          <a:p>
            <a:r>
              <a:rPr lang="cs-CZ" sz="2000" dirty="0">
                <a:ea typeface="Calibri"/>
                <a:cs typeface="Calibri"/>
              </a:rPr>
              <a:t>Wikipedie. (2023, 4. října). </a:t>
            </a:r>
            <a:r>
              <a:rPr lang="cs-CZ" sz="2000" i="1" dirty="0">
                <a:ea typeface="Calibri"/>
                <a:cs typeface="Calibri"/>
              </a:rPr>
              <a:t>E-mail.</a:t>
            </a:r>
            <a:r>
              <a:rPr lang="cs-CZ" sz="2000" dirty="0">
                <a:ea typeface="Calibri"/>
                <a:cs typeface="Calibri"/>
              </a:rPr>
              <a:t> </a:t>
            </a:r>
            <a:r>
              <a:rPr lang="cs-CZ" sz="2000" dirty="0">
                <a:ea typeface="Calibri"/>
                <a:cs typeface="Calibri"/>
                <a:hlinkClick r:id="rId9"/>
              </a:rPr>
              <a:t>https://cs.wikipedia.org/wiki/E-mail</a:t>
            </a:r>
            <a:endParaRPr lang="cs-CZ" sz="2000">
              <a:ea typeface="Calibri"/>
              <a:cs typeface="Calibri"/>
            </a:endParaRPr>
          </a:p>
          <a:p>
            <a:endParaRPr lang="cs-CZ" sz="2000" dirty="0">
              <a:ea typeface="Calibri"/>
              <a:cs typeface="Calibri"/>
            </a:endParaRPr>
          </a:p>
          <a:p>
            <a:endParaRPr lang="cs-CZ" sz="2000" dirty="0">
              <a:ea typeface="Calibri"/>
              <a:cs typeface="Calibri"/>
            </a:endParaRPr>
          </a:p>
          <a:p>
            <a:endParaRPr lang="cs-CZ" sz="2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61169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495</Words>
  <Application>Microsoft Office PowerPoint</Application>
  <PresentationFormat>Širokoúhlá obrazovka</PresentationFormat>
  <Paragraphs>65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systému Office</vt:lpstr>
      <vt:lpstr>Emailové služby</vt:lpstr>
      <vt:lpstr>E-mail</vt:lpstr>
      <vt:lpstr>Průběh e-mailové komunikace</vt:lpstr>
      <vt:lpstr>Prezentace aplikace PowerPoint</vt:lpstr>
      <vt:lpstr>Historie</vt:lpstr>
      <vt:lpstr>Současnost</vt:lpstr>
      <vt:lpstr>Srovnání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>Anna Borkovcová</cp:lastModifiedBy>
  <cp:revision>124</cp:revision>
  <dcterms:created xsi:type="dcterms:W3CDTF">2023-11-14T12:21:26Z</dcterms:created>
  <dcterms:modified xsi:type="dcterms:W3CDTF">2023-11-20T14:53:40Z</dcterms:modified>
</cp:coreProperties>
</file>