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Default Extension="svg" ContentType="image/svg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notesMasterIdLst>
    <p:notesMasterId r:id="rId14"/>
  </p:notesMasterIdLst>
  <p:sldIdLst>
    <p:sldId id="256" r:id="rId5"/>
    <p:sldId id="257" r:id="rId6"/>
    <p:sldId id="258" r:id="rId7"/>
    <p:sldId id="262" r:id="rId8"/>
    <p:sldId id="261" r:id="rId9"/>
    <p:sldId id="263" r:id="rId10"/>
    <p:sldId id="264" r:id="rId11"/>
    <p:sldId id="259" r:id="rId12"/>
    <p:sldId id="260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-658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43EEDF-1018-4ABD-B002-9DD191303953}" type="datetimeFigureOut">
              <a:rPr lang="cs-CZ" smtClean="0"/>
              <a:pPr/>
              <a:t>17.10.2023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7A7CE7-B1AA-4E06-B157-973CDD71C83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056806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7A7CE7-B1AA-4E06-B157-973CDD71C838}" type="slidenum">
              <a:rPr lang="cs-CZ" smtClean="0"/>
              <a:pPr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2853328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7A7CE7-B1AA-4E06-B157-973CDD71C838}" type="slidenum">
              <a:rPr lang="cs-CZ" smtClean="0"/>
              <a:pPr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8187713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7A7CE7-B1AA-4E06-B157-973CDD71C838}" type="slidenum">
              <a:rPr lang="cs-CZ" smtClean="0"/>
              <a:pPr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8124631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7A7CE7-B1AA-4E06-B157-973CDD71C838}" type="slidenum">
              <a:rPr lang="cs-CZ" smtClean="0"/>
              <a:pPr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8128469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pPr/>
              <a:t>10/17/2023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10/17/2023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10/17/2023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10/17/2023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10/17/2023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10/17/2023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10/17/2023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10/17/2023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10/17/2023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10/17/2023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10/17/2023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10/17/2023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10/17/2023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10/17/2023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10/17/2023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10/17/2023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10/17/2023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10/17/2023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>
            <a:outerShdw blurRad="177800" dist="38100" dir="2700000" algn="tl">
              <a:srgbClr val="000000">
                <a:alpha val="24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9.sv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6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echtarget.com/whatis/definition/vector-graphics" TargetMode="External"/><Relationship Id="rId7" Type="http://schemas.openxmlformats.org/officeDocument/2006/relationships/hyperlink" Target="https://cs.wikipedia.org/wiki/Scalable_Vector_Graphics" TargetMode="External"/><Relationship Id="rId2" Type="http://schemas.openxmlformats.org/officeDocument/2006/relationships/hyperlink" Target="https://www.adobe.com/creativecloud/illustration/discover/vector-art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s.wikipedia.org/wiki/Vektorov%C3%A1_grafika" TargetMode="External"/><Relationship Id="rId5" Type="http://schemas.openxmlformats.org/officeDocument/2006/relationships/hyperlink" Target="https://www.strafelda.cz/vektorova-grafika" TargetMode="External"/><Relationship Id="rId4" Type="http://schemas.openxmlformats.org/officeDocument/2006/relationships/hyperlink" Target="https://www.vzhurudolu.cz/prirucka/sv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8000"/>
                <a:hueMod val="94000"/>
                <a:satMod val="148000"/>
                <a:lumMod val="150000"/>
              </a:schemeClr>
            </a:gs>
            <a:gs pos="100000">
              <a:schemeClr val="bg1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9BE10567-6165-46A7-867D-4690A16B46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-1"/>
            <a:ext cx="12192003" cy="6858001"/>
            <a:chOff x="0" y="-1"/>
            <a:chExt cx="12192003" cy="6858001"/>
          </a:xfrm>
        </p:grpSpPr>
        <p:sp useBgFill="1">
          <p:nvSpPr>
            <p:cNvPr id="9" name="Rectangle 8">
              <a:extLst>
                <a:ext uri="{FF2B5EF4-FFF2-40B4-BE49-F238E27FC236}">
                  <a16:creationId xmlns:a16="http://schemas.microsoft.com/office/drawing/2014/main" xmlns="" id="{0F4DB1F4-429C-4C85-85D7-C4D81996D33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" y="-1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2">
              <a:extLst>
                <a:ext uri="{FF2B5EF4-FFF2-40B4-BE49-F238E27FC236}">
                  <a16:creationId xmlns:a16="http://schemas.microsoft.com/office/drawing/2014/main" xmlns="" id="{159C0DA6-71D9-4C96-A774-7FADF5E0A4C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 noChangeArrowheads="1"/>
            </p:cNvPic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PicPr>
          <p:blipFill>
            <a:blip r:embed="rId2">
              <a:alphaModFix amt="30000"/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"/>
              <a:ext cx="12192003" cy="6858001"/>
            </a:xfrm>
            <a:prstGeom prst="rect">
              <a:avLst/>
            </a:prstGeom>
            <a:noFill/>
            <a:extLst>
              <a:ext uri="{909E8E84-426E-40dd-AFC4-6F175D3DCCD1}">
                <a14:hiddenFill xmlns="" xmlns:a16="http://schemas.microsoft.com/office/drawing/2014/main" xmlns:p14="http://schemas.microsoft.com/office/powerpoint/2010/main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" name="Round Diagonal Corner Rectangle 7">
            <a:extLst>
              <a:ext uri="{FF2B5EF4-FFF2-40B4-BE49-F238E27FC236}">
                <a16:creationId xmlns:a16="http://schemas.microsoft.com/office/drawing/2014/main" xmlns="" id="{4B24F6DB-F114-44A7-BB56-D401884E4E7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582333" y="2235200"/>
            <a:ext cx="7027334" cy="2396067"/>
          </a:xfrm>
          <a:prstGeom prst="round2DiagRect">
            <a:avLst>
              <a:gd name="adj1" fmla="val 9246"/>
              <a:gd name="adj2" fmla="val 0"/>
            </a:avLst>
          </a:prstGeom>
          <a:solidFill>
            <a:srgbClr val="000000">
              <a:alpha val="80000"/>
            </a:srgbClr>
          </a:solidFill>
          <a:ln w="19050" cap="sq">
            <a:solidFill>
              <a:schemeClr val="tx2"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4DB50ECD-225E-4F81-AF7B-706DD05F3BA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605895" y="2900097"/>
            <a:ext cx="10982062" cy="1211524"/>
            <a:chOff x="605895" y="2900097"/>
            <a:chExt cx="10982062" cy="1211524"/>
          </a:xfrm>
          <a:effectLst/>
        </p:grpSpPr>
        <p:sp>
          <p:nvSpPr>
            <p:cNvPr id="15" name="Freeform 32">
              <a:extLst>
                <a:ext uri="{FF2B5EF4-FFF2-40B4-BE49-F238E27FC236}">
                  <a16:creationId xmlns:a16="http://schemas.microsoft.com/office/drawing/2014/main" xmlns="" id="{CBC3B006-1357-4969-BC3D-CDD91E492B4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 rot="5400000" flipV="1">
              <a:off x="9653587" y="3379784"/>
              <a:ext cx="417513" cy="512763"/>
            </a:xfrm>
            <a:custGeom>
              <a:avLst/>
              <a:gdLst/>
              <a:ahLst/>
              <a:cxnLst/>
              <a:rect l="0" t="0" r="r" b="b"/>
              <a:pathLst>
                <a:path w="263" h="323">
                  <a:moveTo>
                    <a:pt x="12" y="323"/>
                  </a:moveTo>
                  <a:lnTo>
                    <a:pt x="0" y="314"/>
                  </a:lnTo>
                  <a:lnTo>
                    <a:pt x="203" y="108"/>
                  </a:lnTo>
                  <a:lnTo>
                    <a:pt x="248" y="0"/>
                  </a:lnTo>
                  <a:lnTo>
                    <a:pt x="263" y="6"/>
                  </a:lnTo>
                  <a:lnTo>
                    <a:pt x="218" y="117"/>
                  </a:lnTo>
                  <a:lnTo>
                    <a:pt x="218" y="117"/>
                  </a:lnTo>
                  <a:lnTo>
                    <a:pt x="12" y="323"/>
                  </a:lnTo>
                  <a:close/>
                </a:path>
              </a:pathLst>
            </a:custGeom>
            <a:solidFill>
              <a:schemeClr val="tx2">
                <a:alpha val="60000"/>
              </a:schemeClr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58000"/>
                </a:srgbClr>
              </a:outerShdw>
            </a:effectLst>
          </p:spPr>
          <p:txBody>
            <a:bodyPr/>
            <a:lstStyle/>
            <a:p>
              <a:endParaRPr lang="cs-CZ"/>
            </a:p>
          </p:txBody>
        </p:sp>
        <p:sp>
          <p:nvSpPr>
            <p:cNvPr id="16" name="Freeform 33">
              <a:extLst>
                <a:ext uri="{FF2B5EF4-FFF2-40B4-BE49-F238E27FC236}">
                  <a16:creationId xmlns:a16="http://schemas.microsoft.com/office/drawing/2014/main" xmlns="" id="{0D6E4F1D-B331-41B5-90EF-2236C1EE155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 rot="5400000" flipV="1">
              <a:off x="10078244" y="3310728"/>
              <a:ext cx="157163" cy="152400"/>
            </a:xfrm>
            <a:custGeom>
              <a:avLst/>
              <a:gdLst/>
              <a:ahLst/>
              <a:cxnLst/>
              <a:rect l="0" t="0" r="r" b="b"/>
              <a:pathLst>
                <a:path w="33" h="32">
                  <a:moveTo>
                    <a:pt x="17" y="32"/>
                  </a:moveTo>
                  <a:cubicBezTo>
                    <a:pt x="13" y="32"/>
                    <a:pt x="9" y="30"/>
                    <a:pt x="6" y="27"/>
                  </a:cubicBezTo>
                  <a:cubicBezTo>
                    <a:pt x="0" y="21"/>
                    <a:pt x="0" y="11"/>
                    <a:pt x="6" y="5"/>
                  </a:cubicBezTo>
                  <a:cubicBezTo>
                    <a:pt x="9" y="2"/>
                    <a:pt x="13" y="0"/>
                    <a:pt x="17" y="0"/>
                  </a:cubicBezTo>
                  <a:cubicBezTo>
                    <a:pt x="21" y="0"/>
                    <a:pt x="25" y="2"/>
                    <a:pt x="28" y="5"/>
                  </a:cubicBezTo>
                  <a:cubicBezTo>
                    <a:pt x="31" y="8"/>
                    <a:pt x="33" y="12"/>
                    <a:pt x="33" y="16"/>
                  </a:cubicBezTo>
                  <a:cubicBezTo>
                    <a:pt x="33" y="20"/>
                    <a:pt x="31" y="24"/>
                    <a:pt x="28" y="27"/>
                  </a:cubicBezTo>
                  <a:cubicBezTo>
                    <a:pt x="25" y="30"/>
                    <a:pt x="21" y="32"/>
                    <a:pt x="17" y="32"/>
                  </a:cubicBezTo>
                  <a:close/>
                  <a:moveTo>
                    <a:pt x="17" y="4"/>
                  </a:moveTo>
                  <a:cubicBezTo>
                    <a:pt x="14" y="4"/>
                    <a:pt x="11" y="6"/>
                    <a:pt x="9" y="8"/>
                  </a:cubicBezTo>
                  <a:cubicBezTo>
                    <a:pt x="4" y="12"/>
                    <a:pt x="4" y="20"/>
                    <a:pt x="9" y="24"/>
                  </a:cubicBezTo>
                  <a:cubicBezTo>
                    <a:pt x="11" y="27"/>
                    <a:pt x="14" y="28"/>
                    <a:pt x="17" y="28"/>
                  </a:cubicBezTo>
                  <a:cubicBezTo>
                    <a:pt x="20" y="28"/>
                    <a:pt x="23" y="27"/>
                    <a:pt x="26" y="24"/>
                  </a:cubicBezTo>
                  <a:cubicBezTo>
                    <a:pt x="30" y="20"/>
                    <a:pt x="30" y="12"/>
                    <a:pt x="26" y="8"/>
                  </a:cubicBezTo>
                  <a:cubicBezTo>
                    <a:pt x="23" y="6"/>
                    <a:pt x="20" y="4"/>
                    <a:pt x="17" y="4"/>
                  </a:cubicBezTo>
                  <a:close/>
                </a:path>
              </a:pathLst>
            </a:custGeom>
            <a:solidFill>
              <a:schemeClr val="tx2">
                <a:alpha val="60000"/>
              </a:schemeClr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58000"/>
                </a:srgbClr>
              </a:outerShdw>
            </a:effectLst>
          </p:spPr>
          <p:txBody>
            <a:bodyPr/>
            <a:lstStyle/>
            <a:p>
              <a:endParaRPr lang="cs-CZ"/>
            </a:p>
          </p:txBody>
        </p:sp>
        <p:sp>
          <p:nvSpPr>
            <p:cNvPr id="17" name="Freeform 34">
              <a:extLst>
                <a:ext uri="{FF2B5EF4-FFF2-40B4-BE49-F238E27FC236}">
                  <a16:creationId xmlns:a16="http://schemas.microsoft.com/office/drawing/2014/main" xmlns="" id="{54A60014-21DF-44E5-9137-43357188501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 rot="5400000" flipV="1">
              <a:off x="11146631" y="3574253"/>
              <a:ext cx="188913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chemeClr val="tx2">
                <a:alpha val="60000"/>
              </a:schemeClr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58000"/>
                </a:srgbClr>
              </a:outerShdw>
            </a:effectLst>
          </p:spPr>
          <p:txBody>
            <a:bodyPr/>
            <a:lstStyle/>
            <a:p>
              <a:endParaRPr lang="cs-CZ"/>
            </a:p>
          </p:txBody>
        </p:sp>
        <p:sp>
          <p:nvSpPr>
            <p:cNvPr id="18" name="Freeform 37">
              <a:extLst>
                <a:ext uri="{FF2B5EF4-FFF2-40B4-BE49-F238E27FC236}">
                  <a16:creationId xmlns:a16="http://schemas.microsoft.com/office/drawing/2014/main" xmlns="" id="{40B768C0-B003-45F4-9A06-EA3509A90BD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 rot="5400000" flipV="1">
              <a:off x="10230644" y="3034502"/>
              <a:ext cx="304800" cy="1544638"/>
            </a:xfrm>
            <a:custGeom>
              <a:avLst/>
              <a:gdLst/>
              <a:ahLst/>
              <a:cxnLst/>
              <a:rect l="0" t="0" r="r" b="b"/>
              <a:pathLst>
                <a:path w="192" h="973">
                  <a:moveTo>
                    <a:pt x="15" y="973"/>
                  </a:moveTo>
                  <a:lnTo>
                    <a:pt x="0" y="973"/>
                  </a:lnTo>
                  <a:lnTo>
                    <a:pt x="0" y="790"/>
                  </a:lnTo>
                  <a:lnTo>
                    <a:pt x="174" y="614"/>
                  </a:lnTo>
                  <a:lnTo>
                    <a:pt x="174" y="0"/>
                  </a:lnTo>
                  <a:lnTo>
                    <a:pt x="192" y="0"/>
                  </a:lnTo>
                  <a:lnTo>
                    <a:pt x="192" y="620"/>
                  </a:lnTo>
                  <a:lnTo>
                    <a:pt x="15" y="796"/>
                  </a:lnTo>
                  <a:lnTo>
                    <a:pt x="15" y="973"/>
                  </a:lnTo>
                  <a:close/>
                </a:path>
              </a:pathLst>
            </a:custGeom>
            <a:solidFill>
              <a:schemeClr val="tx2">
                <a:alpha val="60000"/>
              </a:schemeClr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58000"/>
                </a:srgbClr>
              </a:outerShdw>
            </a:effectLst>
          </p:spPr>
          <p:txBody>
            <a:bodyPr/>
            <a:lstStyle/>
            <a:p>
              <a:endParaRPr lang="cs-CZ"/>
            </a:p>
          </p:txBody>
        </p:sp>
        <p:sp>
          <p:nvSpPr>
            <p:cNvPr id="19" name="Freeform 35">
              <a:extLst>
                <a:ext uri="{FF2B5EF4-FFF2-40B4-BE49-F238E27FC236}">
                  <a16:creationId xmlns:a16="http://schemas.microsoft.com/office/drawing/2014/main" xmlns="" id="{5E479182-2054-4AD9-823D-81CFAD7F2C7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 rot="5400000">
              <a:off x="10034587" y="2562753"/>
              <a:ext cx="298450" cy="1154113"/>
            </a:xfrm>
            <a:custGeom>
              <a:avLst/>
              <a:gdLst/>
              <a:ahLst/>
              <a:cxnLst/>
              <a:rect l="0" t="0" r="r" b="b"/>
              <a:pathLst>
                <a:path w="188" h="727">
                  <a:moveTo>
                    <a:pt x="15" y="727"/>
                  </a:moveTo>
                  <a:lnTo>
                    <a:pt x="0" y="727"/>
                  </a:lnTo>
                  <a:lnTo>
                    <a:pt x="0" y="407"/>
                  </a:lnTo>
                  <a:lnTo>
                    <a:pt x="0" y="407"/>
                  </a:lnTo>
                  <a:lnTo>
                    <a:pt x="176" y="0"/>
                  </a:lnTo>
                  <a:lnTo>
                    <a:pt x="188" y="6"/>
                  </a:lnTo>
                  <a:lnTo>
                    <a:pt x="15" y="410"/>
                  </a:lnTo>
                  <a:lnTo>
                    <a:pt x="15" y="727"/>
                  </a:lnTo>
                  <a:close/>
                </a:path>
              </a:pathLst>
            </a:custGeom>
            <a:solidFill>
              <a:schemeClr val="tx2">
                <a:alpha val="60000"/>
              </a:schemeClr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58000"/>
                </a:srgbClr>
              </a:outerShdw>
            </a:effectLst>
          </p:spPr>
          <p:txBody>
            <a:bodyPr/>
            <a:lstStyle/>
            <a:p>
              <a:endParaRPr lang="cs-CZ"/>
            </a:p>
          </p:txBody>
        </p:sp>
        <p:sp>
          <p:nvSpPr>
            <p:cNvPr id="20" name="Freeform 36">
              <a:extLst>
                <a:ext uri="{FF2B5EF4-FFF2-40B4-BE49-F238E27FC236}">
                  <a16:creationId xmlns:a16="http://schemas.microsoft.com/office/drawing/2014/main" xmlns="" id="{A7D912CF-756A-41F1-8BF1-5BA7D1BD052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 rot="5400000">
              <a:off x="10747375" y="3232679"/>
              <a:ext cx="157163" cy="155575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5"/>
                    <a:pt x="0" y="16"/>
                  </a:cubicBezTo>
                  <a:cubicBezTo>
                    <a:pt x="0" y="7"/>
                    <a:pt x="8" y="0"/>
                    <a:pt x="17" y="0"/>
                  </a:cubicBezTo>
                  <a:cubicBezTo>
                    <a:pt x="26" y="0"/>
                    <a:pt x="33" y="7"/>
                    <a:pt x="33" y="16"/>
                  </a:cubicBezTo>
                  <a:cubicBezTo>
                    <a:pt x="33" y="25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9"/>
                    <a:pt x="4" y="16"/>
                  </a:cubicBezTo>
                  <a:cubicBezTo>
                    <a:pt x="4" y="23"/>
                    <a:pt x="10" y="29"/>
                    <a:pt x="17" y="29"/>
                  </a:cubicBezTo>
                  <a:cubicBezTo>
                    <a:pt x="23" y="29"/>
                    <a:pt x="29" y="23"/>
                    <a:pt x="29" y="16"/>
                  </a:cubicBezTo>
                  <a:cubicBezTo>
                    <a:pt x="29" y="9"/>
                    <a:pt x="23" y="4"/>
                    <a:pt x="17" y="4"/>
                  </a:cubicBezTo>
                  <a:close/>
                </a:path>
              </a:pathLst>
            </a:custGeom>
            <a:solidFill>
              <a:schemeClr val="tx2">
                <a:alpha val="60000"/>
              </a:schemeClr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58000"/>
                </a:srgbClr>
              </a:outerShdw>
            </a:effectLst>
          </p:spPr>
          <p:txBody>
            <a:bodyPr/>
            <a:lstStyle/>
            <a:p>
              <a:endParaRPr lang="cs-CZ"/>
            </a:p>
          </p:txBody>
        </p:sp>
        <p:sp>
          <p:nvSpPr>
            <p:cNvPr id="21" name="Freeform 38">
              <a:extLst>
                <a:ext uri="{FF2B5EF4-FFF2-40B4-BE49-F238E27FC236}">
                  <a16:creationId xmlns:a16="http://schemas.microsoft.com/office/drawing/2014/main" xmlns="" id="{734B6F35-2160-44B1-AB00-F628C84B14F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 rot="5400000">
              <a:off x="11399044" y="3095360"/>
              <a:ext cx="188913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chemeClr val="tx2">
                <a:alpha val="60000"/>
              </a:schemeClr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58000"/>
                </a:srgbClr>
              </a:outerShdw>
            </a:effectLst>
          </p:spPr>
          <p:txBody>
            <a:bodyPr/>
            <a:lstStyle/>
            <a:p>
              <a:endParaRPr lang="cs-CZ"/>
            </a:p>
          </p:txBody>
        </p:sp>
        <p:sp>
          <p:nvSpPr>
            <p:cNvPr id="22" name="Freeform 39">
              <a:extLst>
                <a:ext uri="{FF2B5EF4-FFF2-40B4-BE49-F238E27FC236}">
                  <a16:creationId xmlns:a16="http://schemas.microsoft.com/office/drawing/2014/main" xmlns="" id="{D8657E76-4F63-44FE-86C5-54CA174FCB3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 rot="5400000">
              <a:off x="10353675" y="2153178"/>
              <a:ext cx="307975" cy="1801813"/>
            </a:xfrm>
            <a:custGeom>
              <a:avLst/>
              <a:gdLst/>
              <a:ahLst/>
              <a:cxnLst/>
              <a:rect l="0" t="0" r="r" b="b"/>
              <a:pathLst>
                <a:path w="194" h="1135">
                  <a:moveTo>
                    <a:pt x="18" y="1135"/>
                  </a:moveTo>
                  <a:lnTo>
                    <a:pt x="0" y="1135"/>
                  </a:lnTo>
                  <a:lnTo>
                    <a:pt x="0" y="354"/>
                  </a:lnTo>
                  <a:lnTo>
                    <a:pt x="176" y="177"/>
                  </a:lnTo>
                  <a:lnTo>
                    <a:pt x="176" y="0"/>
                  </a:lnTo>
                  <a:lnTo>
                    <a:pt x="194" y="0"/>
                  </a:lnTo>
                  <a:lnTo>
                    <a:pt x="194" y="183"/>
                  </a:lnTo>
                  <a:lnTo>
                    <a:pt x="18" y="360"/>
                  </a:lnTo>
                  <a:lnTo>
                    <a:pt x="18" y="1135"/>
                  </a:lnTo>
                  <a:close/>
                </a:path>
              </a:pathLst>
            </a:custGeom>
            <a:solidFill>
              <a:schemeClr val="tx2">
                <a:alpha val="60000"/>
              </a:schemeClr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58000"/>
                </a:srgbClr>
              </a:outerShdw>
            </a:effectLst>
          </p:spPr>
          <p:txBody>
            <a:bodyPr/>
            <a:lstStyle/>
            <a:p>
              <a:endParaRPr lang="cs-CZ"/>
            </a:p>
          </p:txBody>
        </p:sp>
        <p:sp>
          <p:nvSpPr>
            <p:cNvPr id="23" name="Freeform 40">
              <a:extLst>
                <a:ext uri="{FF2B5EF4-FFF2-40B4-BE49-F238E27FC236}">
                  <a16:creationId xmlns:a16="http://schemas.microsoft.com/office/drawing/2014/main" xmlns="" id="{482CEB8C-90E5-4152-8B52-A2881B98A3B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 rot="5400000">
              <a:off x="9848850" y="330887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chemeClr val="tx2">
                <a:alpha val="60000"/>
              </a:schemeClr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58000"/>
                </a:srgbClr>
              </a:outerShdw>
            </a:effectLst>
          </p:spPr>
          <p:txBody>
            <a:bodyPr/>
            <a:lstStyle/>
            <a:p>
              <a:endParaRPr lang="cs-CZ"/>
            </a:p>
          </p:txBody>
        </p:sp>
        <p:sp>
          <p:nvSpPr>
            <p:cNvPr id="24" name="Rectangle 41">
              <a:extLst>
                <a:ext uri="{FF2B5EF4-FFF2-40B4-BE49-F238E27FC236}">
                  <a16:creationId xmlns:a16="http://schemas.microsoft.com/office/drawing/2014/main" xmlns="" id="{85010FC2-BC4C-4692-876D-7FE363BFC63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 rot="5400000">
              <a:off x="9721056" y="3284272"/>
              <a:ext cx="23813" cy="252413"/>
            </a:xfrm>
            <a:prstGeom prst="rect">
              <a:avLst/>
            </a:prstGeom>
            <a:solidFill>
              <a:schemeClr val="tx2">
                <a:alpha val="60000"/>
              </a:schemeClr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58000"/>
                </a:srgbClr>
              </a:outerShdw>
            </a:effectLst>
          </p:spPr>
          <p:txBody>
            <a:bodyPr/>
            <a:lstStyle/>
            <a:p>
              <a:endParaRPr lang="cs-CZ"/>
            </a:p>
          </p:txBody>
        </p:sp>
        <p:sp>
          <p:nvSpPr>
            <p:cNvPr id="25" name="Freeform 32">
              <a:extLst>
                <a:ext uri="{FF2B5EF4-FFF2-40B4-BE49-F238E27FC236}">
                  <a16:creationId xmlns:a16="http://schemas.microsoft.com/office/drawing/2014/main" xmlns="" id="{714C1223-2B78-4715-9ACB-079A60D16D3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 rot="16200000" flipH="1" flipV="1">
              <a:off x="2122751" y="3532184"/>
              <a:ext cx="417513" cy="512763"/>
            </a:xfrm>
            <a:custGeom>
              <a:avLst/>
              <a:gdLst/>
              <a:ahLst/>
              <a:cxnLst/>
              <a:rect l="0" t="0" r="r" b="b"/>
              <a:pathLst>
                <a:path w="263" h="323">
                  <a:moveTo>
                    <a:pt x="12" y="323"/>
                  </a:moveTo>
                  <a:lnTo>
                    <a:pt x="0" y="314"/>
                  </a:lnTo>
                  <a:lnTo>
                    <a:pt x="203" y="108"/>
                  </a:lnTo>
                  <a:lnTo>
                    <a:pt x="248" y="0"/>
                  </a:lnTo>
                  <a:lnTo>
                    <a:pt x="263" y="6"/>
                  </a:lnTo>
                  <a:lnTo>
                    <a:pt x="218" y="117"/>
                  </a:lnTo>
                  <a:lnTo>
                    <a:pt x="218" y="117"/>
                  </a:lnTo>
                  <a:lnTo>
                    <a:pt x="12" y="323"/>
                  </a:lnTo>
                  <a:close/>
                </a:path>
              </a:pathLst>
            </a:custGeom>
            <a:solidFill>
              <a:schemeClr val="tx2">
                <a:alpha val="60000"/>
              </a:schemeClr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58000"/>
                </a:srgbClr>
              </a:outerShdw>
            </a:effectLst>
          </p:spPr>
          <p:txBody>
            <a:bodyPr/>
            <a:lstStyle/>
            <a:p>
              <a:endParaRPr lang="cs-CZ"/>
            </a:p>
          </p:txBody>
        </p:sp>
        <p:sp>
          <p:nvSpPr>
            <p:cNvPr id="26" name="Freeform 33">
              <a:extLst>
                <a:ext uri="{FF2B5EF4-FFF2-40B4-BE49-F238E27FC236}">
                  <a16:creationId xmlns:a16="http://schemas.microsoft.com/office/drawing/2014/main" xmlns="" id="{1D9109D3-C92A-410B-9B43-5F02B2D84EE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 rot="16200000" flipH="1" flipV="1">
              <a:off x="1958445" y="3463128"/>
              <a:ext cx="157163" cy="152400"/>
            </a:xfrm>
            <a:custGeom>
              <a:avLst/>
              <a:gdLst/>
              <a:ahLst/>
              <a:cxnLst/>
              <a:rect l="0" t="0" r="r" b="b"/>
              <a:pathLst>
                <a:path w="33" h="32">
                  <a:moveTo>
                    <a:pt x="17" y="32"/>
                  </a:moveTo>
                  <a:cubicBezTo>
                    <a:pt x="13" y="32"/>
                    <a:pt x="9" y="30"/>
                    <a:pt x="6" y="27"/>
                  </a:cubicBezTo>
                  <a:cubicBezTo>
                    <a:pt x="0" y="21"/>
                    <a:pt x="0" y="11"/>
                    <a:pt x="6" y="5"/>
                  </a:cubicBezTo>
                  <a:cubicBezTo>
                    <a:pt x="9" y="2"/>
                    <a:pt x="13" y="0"/>
                    <a:pt x="17" y="0"/>
                  </a:cubicBezTo>
                  <a:cubicBezTo>
                    <a:pt x="21" y="0"/>
                    <a:pt x="25" y="2"/>
                    <a:pt x="28" y="5"/>
                  </a:cubicBezTo>
                  <a:cubicBezTo>
                    <a:pt x="31" y="8"/>
                    <a:pt x="33" y="12"/>
                    <a:pt x="33" y="16"/>
                  </a:cubicBezTo>
                  <a:cubicBezTo>
                    <a:pt x="33" y="20"/>
                    <a:pt x="31" y="24"/>
                    <a:pt x="28" y="27"/>
                  </a:cubicBezTo>
                  <a:cubicBezTo>
                    <a:pt x="25" y="30"/>
                    <a:pt x="21" y="32"/>
                    <a:pt x="17" y="32"/>
                  </a:cubicBezTo>
                  <a:close/>
                  <a:moveTo>
                    <a:pt x="17" y="4"/>
                  </a:moveTo>
                  <a:cubicBezTo>
                    <a:pt x="14" y="4"/>
                    <a:pt x="11" y="6"/>
                    <a:pt x="9" y="8"/>
                  </a:cubicBezTo>
                  <a:cubicBezTo>
                    <a:pt x="4" y="12"/>
                    <a:pt x="4" y="20"/>
                    <a:pt x="9" y="24"/>
                  </a:cubicBezTo>
                  <a:cubicBezTo>
                    <a:pt x="11" y="27"/>
                    <a:pt x="14" y="28"/>
                    <a:pt x="17" y="28"/>
                  </a:cubicBezTo>
                  <a:cubicBezTo>
                    <a:pt x="20" y="28"/>
                    <a:pt x="23" y="27"/>
                    <a:pt x="26" y="24"/>
                  </a:cubicBezTo>
                  <a:cubicBezTo>
                    <a:pt x="30" y="20"/>
                    <a:pt x="30" y="12"/>
                    <a:pt x="26" y="8"/>
                  </a:cubicBezTo>
                  <a:cubicBezTo>
                    <a:pt x="23" y="6"/>
                    <a:pt x="20" y="4"/>
                    <a:pt x="17" y="4"/>
                  </a:cubicBezTo>
                  <a:close/>
                </a:path>
              </a:pathLst>
            </a:custGeom>
            <a:solidFill>
              <a:schemeClr val="tx2">
                <a:alpha val="60000"/>
              </a:schemeClr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58000"/>
                </a:srgbClr>
              </a:outerShdw>
            </a:effectLst>
          </p:spPr>
          <p:txBody>
            <a:bodyPr/>
            <a:lstStyle/>
            <a:p>
              <a:endParaRPr lang="cs-CZ"/>
            </a:p>
          </p:txBody>
        </p:sp>
        <p:sp>
          <p:nvSpPr>
            <p:cNvPr id="27" name="Freeform 34">
              <a:extLst>
                <a:ext uri="{FF2B5EF4-FFF2-40B4-BE49-F238E27FC236}">
                  <a16:creationId xmlns:a16="http://schemas.microsoft.com/office/drawing/2014/main" xmlns="" id="{EF5B327A-A1AE-42F3-815E-84F4AA2948C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 rot="16200000" flipH="1" flipV="1">
              <a:off x="858308" y="3726653"/>
              <a:ext cx="188913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chemeClr val="tx2">
                <a:alpha val="60000"/>
              </a:schemeClr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58000"/>
                </a:srgbClr>
              </a:outerShdw>
            </a:effectLst>
          </p:spPr>
          <p:txBody>
            <a:bodyPr/>
            <a:lstStyle/>
            <a:p>
              <a:endParaRPr lang="cs-CZ"/>
            </a:p>
          </p:txBody>
        </p:sp>
        <p:sp>
          <p:nvSpPr>
            <p:cNvPr id="28" name="Freeform 37">
              <a:extLst>
                <a:ext uri="{FF2B5EF4-FFF2-40B4-BE49-F238E27FC236}">
                  <a16:creationId xmlns:a16="http://schemas.microsoft.com/office/drawing/2014/main" xmlns="" id="{77738BDE-751F-4D4C-B4C4-C9DF3EA2919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 rot="16200000" flipH="1" flipV="1">
              <a:off x="1658407" y="3186902"/>
              <a:ext cx="304800" cy="1544638"/>
            </a:xfrm>
            <a:custGeom>
              <a:avLst/>
              <a:gdLst/>
              <a:ahLst/>
              <a:cxnLst/>
              <a:rect l="0" t="0" r="r" b="b"/>
              <a:pathLst>
                <a:path w="192" h="973">
                  <a:moveTo>
                    <a:pt x="15" y="973"/>
                  </a:moveTo>
                  <a:lnTo>
                    <a:pt x="0" y="973"/>
                  </a:lnTo>
                  <a:lnTo>
                    <a:pt x="0" y="790"/>
                  </a:lnTo>
                  <a:lnTo>
                    <a:pt x="174" y="614"/>
                  </a:lnTo>
                  <a:lnTo>
                    <a:pt x="174" y="0"/>
                  </a:lnTo>
                  <a:lnTo>
                    <a:pt x="192" y="0"/>
                  </a:lnTo>
                  <a:lnTo>
                    <a:pt x="192" y="620"/>
                  </a:lnTo>
                  <a:lnTo>
                    <a:pt x="15" y="796"/>
                  </a:lnTo>
                  <a:lnTo>
                    <a:pt x="15" y="973"/>
                  </a:lnTo>
                  <a:close/>
                </a:path>
              </a:pathLst>
            </a:custGeom>
            <a:solidFill>
              <a:schemeClr val="tx2">
                <a:alpha val="60000"/>
              </a:schemeClr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58000"/>
                </a:srgbClr>
              </a:outerShdw>
            </a:effectLst>
          </p:spPr>
          <p:txBody>
            <a:bodyPr/>
            <a:lstStyle/>
            <a:p>
              <a:endParaRPr lang="cs-CZ"/>
            </a:p>
          </p:txBody>
        </p:sp>
        <p:sp>
          <p:nvSpPr>
            <p:cNvPr id="29" name="Freeform 35">
              <a:extLst>
                <a:ext uri="{FF2B5EF4-FFF2-40B4-BE49-F238E27FC236}">
                  <a16:creationId xmlns:a16="http://schemas.microsoft.com/office/drawing/2014/main" xmlns="" id="{9C8C4AD6-72BF-490C-963C-97C7FD7E7EA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 rot="16200000" flipH="1">
              <a:off x="1860814" y="2715153"/>
              <a:ext cx="298450" cy="1154113"/>
            </a:xfrm>
            <a:custGeom>
              <a:avLst/>
              <a:gdLst/>
              <a:ahLst/>
              <a:cxnLst/>
              <a:rect l="0" t="0" r="r" b="b"/>
              <a:pathLst>
                <a:path w="188" h="727">
                  <a:moveTo>
                    <a:pt x="15" y="727"/>
                  </a:moveTo>
                  <a:lnTo>
                    <a:pt x="0" y="727"/>
                  </a:lnTo>
                  <a:lnTo>
                    <a:pt x="0" y="407"/>
                  </a:lnTo>
                  <a:lnTo>
                    <a:pt x="0" y="407"/>
                  </a:lnTo>
                  <a:lnTo>
                    <a:pt x="176" y="0"/>
                  </a:lnTo>
                  <a:lnTo>
                    <a:pt x="188" y="6"/>
                  </a:lnTo>
                  <a:lnTo>
                    <a:pt x="15" y="410"/>
                  </a:lnTo>
                  <a:lnTo>
                    <a:pt x="15" y="727"/>
                  </a:lnTo>
                  <a:close/>
                </a:path>
              </a:pathLst>
            </a:custGeom>
            <a:solidFill>
              <a:schemeClr val="tx2">
                <a:alpha val="60000"/>
              </a:schemeClr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58000"/>
                </a:srgbClr>
              </a:outerShdw>
            </a:effectLst>
          </p:spPr>
          <p:txBody>
            <a:bodyPr/>
            <a:lstStyle/>
            <a:p>
              <a:endParaRPr lang="cs-CZ"/>
            </a:p>
          </p:txBody>
        </p:sp>
        <p:sp>
          <p:nvSpPr>
            <p:cNvPr id="30" name="Freeform 36">
              <a:extLst>
                <a:ext uri="{FF2B5EF4-FFF2-40B4-BE49-F238E27FC236}">
                  <a16:creationId xmlns:a16="http://schemas.microsoft.com/office/drawing/2014/main" xmlns="" id="{94990E31-5AA8-4502-A963-CE1B539DAC4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 rot="16200000" flipH="1">
              <a:off x="1289314" y="3385079"/>
              <a:ext cx="157163" cy="155575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5"/>
                    <a:pt x="0" y="16"/>
                  </a:cubicBezTo>
                  <a:cubicBezTo>
                    <a:pt x="0" y="7"/>
                    <a:pt x="8" y="0"/>
                    <a:pt x="17" y="0"/>
                  </a:cubicBezTo>
                  <a:cubicBezTo>
                    <a:pt x="26" y="0"/>
                    <a:pt x="33" y="7"/>
                    <a:pt x="33" y="16"/>
                  </a:cubicBezTo>
                  <a:cubicBezTo>
                    <a:pt x="33" y="25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9"/>
                    <a:pt x="4" y="16"/>
                  </a:cubicBezTo>
                  <a:cubicBezTo>
                    <a:pt x="4" y="23"/>
                    <a:pt x="10" y="29"/>
                    <a:pt x="17" y="29"/>
                  </a:cubicBezTo>
                  <a:cubicBezTo>
                    <a:pt x="23" y="29"/>
                    <a:pt x="29" y="23"/>
                    <a:pt x="29" y="16"/>
                  </a:cubicBezTo>
                  <a:cubicBezTo>
                    <a:pt x="29" y="9"/>
                    <a:pt x="23" y="4"/>
                    <a:pt x="17" y="4"/>
                  </a:cubicBezTo>
                  <a:close/>
                </a:path>
              </a:pathLst>
            </a:custGeom>
            <a:solidFill>
              <a:schemeClr val="tx2">
                <a:alpha val="60000"/>
              </a:schemeClr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58000"/>
                </a:srgbClr>
              </a:outerShdw>
            </a:effectLst>
          </p:spPr>
          <p:txBody>
            <a:bodyPr/>
            <a:lstStyle/>
            <a:p>
              <a:endParaRPr lang="cs-CZ"/>
            </a:p>
          </p:txBody>
        </p:sp>
        <p:sp>
          <p:nvSpPr>
            <p:cNvPr id="31" name="Freeform 38">
              <a:extLst>
                <a:ext uri="{FF2B5EF4-FFF2-40B4-BE49-F238E27FC236}">
                  <a16:creationId xmlns:a16="http://schemas.microsoft.com/office/drawing/2014/main" xmlns="" id="{9E703E9D-ED76-449C-A8C0-7A1E24B8B27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 rot="16200000" flipH="1">
              <a:off x="605895" y="3247760"/>
              <a:ext cx="188913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chemeClr val="tx2">
                <a:alpha val="60000"/>
              </a:schemeClr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58000"/>
                </a:srgbClr>
              </a:outerShdw>
            </a:effectLst>
          </p:spPr>
          <p:txBody>
            <a:bodyPr/>
            <a:lstStyle/>
            <a:p>
              <a:endParaRPr lang="cs-CZ"/>
            </a:p>
          </p:txBody>
        </p:sp>
        <p:sp>
          <p:nvSpPr>
            <p:cNvPr id="32" name="Freeform 39">
              <a:extLst>
                <a:ext uri="{FF2B5EF4-FFF2-40B4-BE49-F238E27FC236}">
                  <a16:creationId xmlns:a16="http://schemas.microsoft.com/office/drawing/2014/main" xmlns="" id="{C70A75E8-C815-4CCF-ABEE-83F19BFE051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 rot="16200000" flipH="1">
              <a:off x="1532202" y="2305578"/>
              <a:ext cx="307975" cy="1801813"/>
            </a:xfrm>
            <a:custGeom>
              <a:avLst/>
              <a:gdLst/>
              <a:ahLst/>
              <a:cxnLst/>
              <a:rect l="0" t="0" r="r" b="b"/>
              <a:pathLst>
                <a:path w="194" h="1135">
                  <a:moveTo>
                    <a:pt x="18" y="1135"/>
                  </a:moveTo>
                  <a:lnTo>
                    <a:pt x="0" y="1135"/>
                  </a:lnTo>
                  <a:lnTo>
                    <a:pt x="0" y="354"/>
                  </a:lnTo>
                  <a:lnTo>
                    <a:pt x="176" y="177"/>
                  </a:lnTo>
                  <a:lnTo>
                    <a:pt x="176" y="0"/>
                  </a:lnTo>
                  <a:lnTo>
                    <a:pt x="194" y="0"/>
                  </a:lnTo>
                  <a:lnTo>
                    <a:pt x="194" y="183"/>
                  </a:lnTo>
                  <a:lnTo>
                    <a:pt x="18" y="360"/>
                  </a:lnTo>
                  <a:lnTo>
                    <a:pt x="18" y="1135"/>
                  </a:lnTo>
                  <a:close/>
                </a:path>
              </a:pathLst>
            </a:custGeom>
            <a:solidFill>
              <a:schemeClr val="tx2">
                <a:alpha val="60000"/>
              </a:schemeClr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58000"/>
                </a:srgbClr>
              </a:outerShdw>
            </a:effectLst>
          </p:spPr>
          <p:txBody>
            <a:bodyPr/>
            <a:lstStyle/>
            <a:p>
              <a:endParaRPr lang="cs-CZ"/>
            </a:p>
          </p:txBody>
        </p:sp>
        <p:sp>
          <p:nvSpPr>
            <p:cNvPr id="33" name="Freeform 40">
              <a:extLst>
                <a:ext uri="{FF2B5EF4-FFF2-40B4-BE49-F238E27FC236}">
                  <a16:creationId xmlns:a16="http://schemas.microsoft.com/office/drawing/2014/main" xmlns="" id="{E15638E1-6A92-4D31-A034-853A65A754E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 rot="16200000" flipH="1">
              <a:off x="2154501" y="346127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chemeClr val="tx2">
                <a:alpha val="60000"/>
              </a:schemeClr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58000"/>
                </a:srgbClr>
              </a:outerShdw>
            </a:effectLst>
          </p:spPr>
          <p:txBody>
            <a:bodyPr/>
            <a:lstStyle/>
            <a:p>
              <a:endParaRPr lang="cs-CZ"/>
            </a:p>
          </p:txBody>
        </p:sp>
        <p:sp>
          <p:nvSpPr>
            <p:cNvPr id="34" name="Rectangle 41">
              <a:extLst>
                <a:ext uri="{FF2B5EF4-FFF2-40B4-BE49-F238E27FC236}">
                  <a16:creationId xmlns:a16="http://schemas.microsoft.com/office/drawing/2014/main" xmlns="" id="{EA3E8D58-D52B-4300-8A50-5696430D1A6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 rot="16200000" flipH="1">
              <a:off x="2448983" y="3436672"/>
              <a:ext cx="23813" cy="252413"/>
            </a:xfrm>
            <a:prstGeom prst="rect">
              <a:avLst/>
            </a:prstGeom>
            <a:solidFill>
              <a:schemeClr val="tx2">
                <a:alpha val="60000"/>
              </a:schemeClr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58000"/>
                </a:srgbClr>
              </a:outerShdw>
            </a:effec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xmlns="" id="{89977E17-C760-33F3-77BF-808DEEF650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67000" y="2328334"/>
            <a:ext cx="6858000" cy="1367896"/>
          </a:xfrm>
        </p:spPr>
        <p:txBody>
          <a:bodyPr>
            <a:normAutofit/>
          </a:bodyPr>
          <a:lstStyle/>
          <a:p>
            <a:pPr algn="ctr"/>
            <a:r>
              <a:rPr lang="cs-CZ">
                <a:solidFill>
                  <a:srgbClr val="FFFFFF"/>
                </a:solidFill>
              </a:rPr>
              <a:t>Vektorová grafika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xmlns="" id="{1AAFF2DB-BF04-7103-D564-D81AD90A4E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67001" y="3602038"/>
            <a:ext cx="6857999" cy="953029"/>
          </a:xfrm>
        </p:spPr>
        <p:txBody>
          <a:bodyPr>
            <a:normAutofit/>
          </a:bodyPr>
          <a:lstStyle/>
          <a:p>
            <a:pPr algn="ctr"/>
            <a:r>
              <a:rPr lang="cs-CZ">
                <a:solidFill>
                  <a:schemeClr val="bg2"/>
                </a:solidFill>
              </a:rPr>
              <a:t>Aneta moslerová</a:t>
            </a:r>
          </a:p>
        </p:txBody>
      </p:sp>
    </p:spTree>
    <p:extLst>
      <p:ext uri="{BB962C8B-B14F-4D97-AF65-F5344CB8AC3E}">
        <p14:creationId xmlns:p14="http://schemas.microsoft.com/office/powerpoint/2010/main" xmlns="" val="4846802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B37615E7-9A04-E7F1-AAA1-60EAF7DBB4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Vektorová grafika a její rozdíl oproti bitmapové grafice</a:t>
            </a:r>
          </a:p>
        </p:txBody>
      </p:sp>
      <p:pic>
        <p:nvPicPr>
          <p:cNvPr id="5" name="Zástupný obsah 4" descr="Obsah obrázku diagram, snímek obrazovky, řada/pruh, Grafika">
            <a:extLst>
              <a:ext uri="{FF2B5EF4-FFF2-40B4-BE49-F238E27FC236}">
                <a16:creationId xmlns:a16="http://schemas.microsoft.com/office/drawing/2014/main" xmlns="" id="{281BB683-EA25-3E00-7D5E-D649B53CF7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65109" y="1857879"/>
            <a:ext cx="3291949" cy="2033693"/>
          </a:xfrm>
        </p:spPr>
      </p:pic>
      <p:pic>
        <p:nvPicPr>
          <p:cNvPr id="7" name="Obrázek 6" descr="Obsah obrázku Barevnost, červená, řada/pruh, snímek obrazovky&#10;&#10;Popis byl vytvořen automaticky">
            <a:extLst>
              <a:ext uri="{FF2B5EF4-FFF2-40B4-BE49-F238E27FC236}">
                <a16:creationId xmlns:a16="http://schemas.microsoft.com/office/drawing/2014/main" xmlns="" id="{5A945C7D-D23D-5254-9D87-5EDBF9C3A4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5110" y="4230323"/>
            <a:ext cx="3291949" cy="961202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xmlns="" id="{24F55CE6-C134-0D13-6F70-5C0E2D2B3EC3}"/>
              </a:ext>
            </a:extLst>
          </p:cNvPr>
          <p:cNvSpPr txBox="1"/>
          <p:nvPr/>
        </p:nvSpPr>
        <p:spPr>
          <a:xfrm>
            <a:off x="1141413" y="2210540"/>
            <a:ext cx="6919511" cy="40395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cs-CZ" sz="1500" b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cs-CZ" sz="1500" b="1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ektorová grafika </a:t>
            </a: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15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Jeden ze dvou hlavních způsobů ukládání dvourozměrných obrázků v elektronické podobě </a:t>
            </a: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15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Základem vektorové grafiky je matematika = Obrázek není složen z jednotlivých bodů, ale z křivek - vektorů a různých nespecifických čar</a:t>
            </a: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15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Křivky spojují jednotlivé kotevní body = Tyto čáry se nazývají </a:t>
            </a:r>
            <a:r>
              <a:rPr lang="cs-CZ" sz="1500" dirty="0" err="1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Bézierovy</a:t>
            </a:r>
            <a:r>
              <a:rPr lang="cs-CZ" sz="15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křivky</a:t>
            </a: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15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Vektorová grafika pracuje s pouze třemi údaji: bod, zakřivení a výplň</a:t>
            </a: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15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Velikost souboru ovlivňuje pouze množství vytvořených objektů a použitých efektů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cs-CZ" sz="1500" dirty="0"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cs-CZ" sz="15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cs-CZ" sz="15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itmapová grafika = obrázek </a:t>
            </a:r>
            <a:r>
              <a:rPr lang="cs-CZ" sz="15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se </a:t>
            </a:r>
            <a:r>
              <a:rPr lang="cs-CZ" sz="15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skládá z jednotlivých bodů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cs-CZ" sz="15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cs-CZ" sz="15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ektorová grafika =  obrázek se popisuje </a:t>
            </a:r>
            <a:r>
              <a:rPr lang="cs-CZ" sz="15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pomocí </a:t>
            </a:r>
            <a:r>
              <a:rPr lang="cs-CZ" sz="15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bodů, přímek, křivek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cs-CZ" sz="1500" dirty="0"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cs-CZ" sz="15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Oproti rastrové grafice (práce s pixely) pracuje vektorová s objekty, které jsou samostatné a matematicky definované</a:t>
            </a:r>
          </a:p>
          <a:p>
            <a:endParaRPr lang="cs-CZ" sz="15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325274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7E6F0060-FA5B-CD50-47AD-F1712346B3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Bézierova</a:t>
            </a:r>
            <a:r>
              <a:rPr lang="cs-CZ" dirty="0"/>
              <a:t> křivka</a:t>
            </a:r>
          </a:p>
        </p:txBody>
      </p:sp>
      <p:pic>
        <p:nvPicPr>
          <p:cNvPr id="4" name="Obrázek 3" descr="Obsah obrázku Grafika, klipart, kreslené, grafický design&#10;&#10;Popis byl vytvořen automaticky">
            <a:extLst>
              <a:ext uri="{FF2B5EF4-FFF2-40B4-BE49-F238E27FC236}">
                <a16:creationId xmlns:a16="http://schemas.microsoft.com/office/drawing/2014/main" xmlns="" id="{EAA9BFD9-2002-4C26-0903-6AB0BCCCF5C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255" r="30022"/>
          <a:stretch/>
        </p:blipFill>
        <p:spPr>
          <a:xfrm>
            <a:off x="8316108" y="3466993"/>
            <a:ext cx="2347294" cy="2872541"/>
          </a:xfrm>
          <a:prstGeom prst="rect">
            <a:avLst/>
          </a:prstGeom>
        </p:spPr>
      </p:pic>
      <p:sp>
        <p:nvSpPr>
          <p:cNvPr id="6" name="Zástupný obsah 5">
            <a:extLst>
              <a:ext uri="{FF2B5EF4-FFF2-40B4-BE49-F238E27FC236}">
                <a16:creationId xmlns:a16="http://schemas.microsoft.com/office/drawing/2014/main" xmlns="" id="{0BF47818-A078-D5B9-EFC5-29C6AAF33B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6080" y="1908699"/>
            <a:ext cx="6262565" cy="4148832"/>
          </a:xfrm>
        </p:spPr>
        <p:txBody>
          <a:bodyPr>
            <a:norm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cs-CZ" sz="1800" dirty="0">
                <a:effectLst/>
                <a:latin typeface="+mj-lt"/>
                <a:ea typeface="Times New Roman" panose="02020603050405020304" pitchFamily="18" charset="0"/>
              </a:rPr>
              <a:t>Teoretickým základem vektorové grafiky je analytická geometrie 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cs-CZ" sz="1800" dirty="0">
                <a:effectLst/>
                <a:latin typeface="+mj-lt"/>
                <a:ea typeface="Times New Roman" panose="02020603050405020304" pitchFamily="18" charset="0"/>
              </a:rPr>
              <a:t>Obrázek není složen z jednotlivých bodů, ale z křivek – vektorů</a:t>
            </a:r>
          </a:p>
          <a:p>
            <a:pPr algn="just">
              <a:lnSpc>
                <a:spcPct val="115000"/>
              </a:lnSpc>
            </a:pPr>
            <a:r>
              <a:rPr lang="cs-CZ" sz="1800" dirty="0">
                <a:effectLst/>
                <a:latin typeface="+mj-lt"/>
                <a:ea typeface="Times New Roman" panose="02020603050405020304" pitchFamily="18" charset="0"/>
              </a:rPr>
              <a:t>Metoda francouzského matematika jménem Pierre </a:t>
            </a:r>
            <a:r>
              <a:rPr lang="cs-CZ" sz="1800" dirty="0" err="1">
                <a:effectLst/>
                <a:latin typeface="+mj-lt"/>
                <a:ea typeface="Times New Roman" panose="02020603050405020304" pitchFamily="18" charset="0"/>
              </a:rPr>
              <a:t>Bézier</a:t>
            </a:r>
            <a:endParaRPr lang="cs-CZ" sz="1800" dirty="0">
              <a:effectLst/>
              <a:latin typeface="+mj-lt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cs-CZ" sz="1800" dirty="0" err="1">
                <a:effectLst/>
                <a:latin typeface="+mj-lt"/>
                <a:ea typeface="Times New Roman" panose="02020603050405020304" pitchFamily="18" charset="0"/>
              </a:rPr>
              <a:t>Bézierovy</a:t>
            </a:r>
            <a:r>
              <a:rPr lang="cs-CZ" sz="1800" dirty="0">
                <a:effectLst/>
                <a:latin typeface="+mj-lt"/>
                <a:ea typeface="Times New Roman" panose="02020603050405020304" pitchFamily="18" charset="0"/>
              </a:rPr>
              <a:t> křivky = křivky spojují jednotlivé kotevní body a mohou mít definovanou výplň (barevná plocha nebo barevný přechod)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cs-CZ" sz="1800" dirty="0">
                <a:effectLst/>
                <a:latin typeface="+mj-lt"/>
                <a:ea typeface="Times New Roman" panose="02020603050405020304" pitchFamily="18" charset="0"/>
              </a:rPr>
              <a:t>Matematická metoda, kdy se libovolná křivka rozdělí na uzly a z nich je křivka (nebo její část) „natahována“. Natahování určují řídící body, které křivku deformují směrem a velikostí – odtud vektor</a:t>
            </a:r>
          </a:p>
        </p:txBody>
      </p:sp>
      <p:pic>
        <p:nvPicPr>
          <p:cNvPr id="7" name="Zástupný obsah 4" descr="Obsah obrázku řada/pruh, snímek obrazovky, diagram, umění&#10;&#10;Popis byl vytvořen automaticky">
            <a:extLst>
              <a:ext uri="{FF2B5EF4-FFF2-40B4-BE49-F238E27FC236}">
                <a16:creationId xmlns:a16="http://schemas.microsoft.com/office/drawing/2014/main" xmlns="" id="{272D6102-33EE-D79D-0364-0E2F36D721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5367" y="432626"/>
            <a:ext cx="2592510" cy="1395635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xmlns="" id="{458ADEC8-4E59-F0F8-0A87-985CDDA7193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0728" t="36246" r="31117" b="26731"/>
          <a:stretch/>
        </p:blipFill>
        <p:spPr>
          <a:xfrm>
            <a:off x="7799050" y="1360190"/>
            <a:ext cx="3381411" cy="1845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426890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14E292CE-FFC0-0BA0-6057-44F4D6E388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6097800" cy="1478570"/>
          </a:xfrm>
        </p:spPr>
        <p:txBody>
          <a:bodyPr>
            <a:normAutofit/>
          </a:bodyPr>
          <a:lstStyle/>
          <a:p>
            <a:r>
              <a:rPr lang="cs-CZ" dirty="0"/>
              <a:t>Prvky vektorové grafiky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xmlns="" id="{6CA9102A-EFB7-04F0-80F3-0225B6A78C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8004" y="1758170"/>
            <a:ext cx="6136454" cy="4621363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10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cs-CZ" sz="1700" b="1" dirty="0">
                <a:effectLst/>
                <a:latin typeface="+mj-lt"/>
                <a:ea typeface="Times New Roman" panose="02020603050405020304" pitchFamily="18" charset="0"/>
              </a:rPr>
              <a:t>1. Bod</a:t>
            </a:r>
            <a:r>
              <a:rPr lang="cs-CZ" sz="17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</a:p>
          <a:p>
            <a:pPr>
              <a:lnSpc>
                <a:spcPct val="110000"/>
              </a:lnSpc>
              <a:spcBef>
                <a:spcPts val="100"/>
              </a:spcBef>
              <a:spcAft>
                <a:spcPts val="0"/>
              </a:spcAft>
            </a:pPr>
            <a:r>
              <a:rPr lang="cs-CZ" sz="1700" dirty="0">
                <a:effectLst/>
                <a:latin typeface="+mj-lt"/>
                <a:ea typeface="Times New Roman" panose="02020603050405020304" pitchFamily="18" charset="0"/>
              </a:rPr>
              <a:t>Základní stavební kámen všech objektů vektorové grafiky definovaný souřadnicemi</a:t>
            </a:r>
          </a:p>
          <a:p>
            <a:pPr>
              <a:lnSpc>
                <a:spcPct val="110000"/>
              </a:lnSpc>
              <a:spcBef>
                <a:spcPts val="100"/>
              </a:spcBef>
              <a:spcAft>
                <a:spcPts val="0"/>
              </a:spcAft>
            </a:pPr>
            <a:r>
              <a:rPr lang="cs-CZ" sz="1700" dirty="0">
                <a:effectLst/>
                <a:latin typeface="+mj-lt"/>
                <a:ea typeface="Times New Roman" panose="02020603050405020304" pitchFamily="18" charset="0"/>
              </a:rPr>
              <a:t>Nemá však nárok na samostatnou existenci, tzn., že bod nelze ve vektorové grafice nakreslit</a:t>
            </a:r>
          </a:p>
          <a:p>
            <a:pPr marL="0" indent="0">
              <a:lnSpc>
                <a:spcPct val="110000"/>
              </a:lnSpc>
              <a:spcBef>
                <a:spcPts val="100"/>
              </a:spcBef>
              <a:spcAft>
                <a:spcPts val="0"/>
              </a:spcAft>
              <a:buNone/>
            </a:pPr>
            <a:endParaRPr lang="cs-CZ" sz="1700" dirty="0">
              <a:effectLst/>
              <a:latin typeface="+mj-lt"/>
              <a:ea typeface="Times New Roman" panose="02020603050405020304" pitchFamily="18" charset="0"/>
            </a:endParaRPr>
          </a:p>
          <a:p>
            <a:pPr marL="0" indent="0">
              <a:lnSpc>
                <a:spcPct val="110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cs-CZ" sz="1700" b="1" dirty="0">
                <a:effectLst/>
                <a:latin typeface="+mj-lt"/>
                <a:ea typeface="Times New Roman" panose="02020603050405020304" pitchFamily="18" charset="0"/>
              </a:rPr>
              <a:t>2. Křivka </a:t>
            </a:r>
          </a:p>
          <a:p>
            <a:pPr>
              <a:lnSpc>
                <a:spcPct val="110000"/>
              </a:lnSpc>
              <a:spcBef>
                <a:spcPts val="100"/>
              </a:spcBef>
            </a:pPr>
            <a:r>
              <a:rPr lang="cs-CZ" sz="1700" dirty="0">
                <a:effectLst/>
                <a:latin typeface="+mj-lt"/>
                <a:ea typeface="Times New Roman" panose="02020603050405020304" pitchFamily="18" charset="0"/>
              </a:rPr>
              <a:t>Nejnižší nakreslitelný objekt </a:t>
            </a:r>
          </a:p>
          <a:p>
            <a:pPr>
              <a:lnSpc>
                <a:spcPct val="110000"/>
              </a:lnSpc>
              <a:spcBef>
                <a:spcPts val="100"/>
              </a:spcBef>
            </a:pPr>
            <a:r>
              <a:rPr lang="cs-CZ" sz="1700" dirty="0">
                <a:effectLst/>
                <a:latin typeface="+mj-lt"/>
                <a:ea typeface="Times New Roman" panose="02020603050405020304" pitchFamily="18" charset="0"/>
              </a:rPr>
              <a:t>Jakákoliv čára – rovná nebo zakřivená, složená z několika křivek spojených nebo jen seskupených, atd..</a:t>
            </a:r>
          </a:p>
          <a:p>
            <a:pPr marL="0" indent="0">
              <a:lnSpc>
                <a:spcPct val="110000"/>
              </a:lnSpc>
              <a:spcBef>
                <a:spcPts val="100"/>
              </a:spcBef>
              <a:buNone/>
            </a:pPr>
            <a:endParaRPr lang="cs-CZ" sz="1700" dirty="0">
              <a:effectLst/>
              <a:latin typeface="+mj-lt"/>
              <a:ea typeface="Times New Roman" panose="02020603050405020304" pitchFamily="18" charset="0"/>
            </a:endParaRPr>
          </a:p>
          <a:p>
            <a:pPr marL="0" indent="0">
              <a:lnSpc>
                <a:spcPct val="110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cs-CZ" sz="1700" b="1" dirty="0">
                <a:effectLst/>
                <a:latin typeface="+mj-lt"/>
                <a:ea typeface="Times New Roman" panose="02020603050405020304" pitchFamily="18" charset="0"/>
              </a:rPr>
              <a:t>3. Geometrický tvar</a:t>
            </a:r>
            <a:r>
              <a:rPr lang="cs-CZ" sz="17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</a:p>
          <a:p>
            <a:pPr>
              <a:lnSpc>
                <a:spcPct val="110000"/>
              </a:lnSpc>
              <a:spcBef>
                <a:spcPts val="100"/>
              </a:spcBef>
            </a:pPr>
            <a:r>
              <a:rPr lang="cs-CZ" sz="1700" dirty="0">
                <a:effectLst/>
                <a:latin typeface="+mj-lt"/>
                <a:ea typeface="Times New Roman" panose="02020603050405020304" pitchFamily="18" charset="0"/>
              </a:rPr>
              <a:t>Jakýkoliv uzavřený útvar ohraničený  libovolnou křivkou</a:t>
            </a:r>
          </a:p>
          <a:p>
            <a:pPr>
              <a:lnSpc>
                <a:spcPct val="110000"/>
              </a:lnSpc>
              <a:spcBef>
                <a:spcPts val="100"/>
              </a:spcBef>
            </a:pPr>
            <a:r>
              <a:rPr lang="cs-CZ" sz="1700" dirty="0">
                <a:effectLst/>
                <a:latin typeface="+mj-lt"/>
                <a:ea typeface="Times New Roman" panose="02020603050405020304" pitchFamily="18" charset="0"/>
              </a:rPr>
              <a:t>Podmínkou je, že musí být uzavřený </a:t>
            </a:r>
          </a:p>
          <a:p>
            <a:pPr marL="0" indent="0">
              <a:lnSpc>
                <a:spcPct val="110000"/>
              </a:lnSpc>
              <a:spcBef>
                <a:spcPts val="100"/>
              </a:spcBef>
              <a:buNone/>
            </a:pPr>
            <a:endParaRPr lang="cs-CZ" sz="1700" dirty="0">
              <a:effectLst/>
              <a:latin typeface="+mj-lt"/>
              <a:ea typeface="Times New Roman" panose="02020603050405020304" pitchFamily="18" charset="0"/>
            </a:endParaRPr>
          </a:p>
          <a:p>
            <a:pPr marL="0" indent="0">
              <a:lnSpc>
                <a:spcPct val="110000"/>
              </a:lnSpc>
              <a:spcBef>
                <a:spcPts val="100"/>
              </a:spcBef>
              <a:buNone/>
            </a:pPr>
            <a:r>
              <a:rPr lang="cs-CZ" sz="1700" b="1" dirty="0">
                <a:effectLst/>
                <a:latin typeface="+mj-lt"/>
                <a:ea typeface="Times New Roman" panose="02020603050405020304" pitchFamily="18" charset="0"/>
              </a:rPr>
              <a:t>4. Skupina </a:t>
            </a:r>
          </a:p>
          <a:p>
            <a:pPr>
              <a:lnSpc>
                <a:spcPct val="110000"/>
              </a:lnSpc>
              <a:spcBef>
                <a:spcPts val="100"/>
              </a:spcBef>
            </a:pPr>
            <a:r>
              <a:rPr lang="cs-CZ" sz="1700" dirty="0">
                <a:effectLst/>
                <a:latin typeface="+mj-lt"/>
                <a:ea typeface="Times New Roman" panose="02020603050405020304" pitchFamily="18" charset="0"/>
              </a:rPr>
              <a:t>Seskupení několika objektů tak, že nadále vystupují jako jediný objekt</a:t>
            </a:r>
          </a:p>
          <a:p>
            <a:pPr>
              <a:lnSpc>
                <a:spcPct val="110000"/>
              </a:lnSpc>
              <a:spcBef>
                <a:spcPts val="100"/>
              </a:spcBef>
            </a:pPr>
            <a:r>
              <a:rPr lang="cs-CZ" sz="1700" dirty="0">
                <a:effectLst/>
                <a:latin typeface="+mj-lt"/>
                <a:ea typeface="Times New Roman" panose="02020603050405020304" pitchFamily="18" charset="0"/>
              </a:rPr>
              <a:t>Usnadnění práce a také zajímavé efekty</a:t>
            </a:r>
          </a:p>
          <a:p>
            <a:pPr marL="0" indent="0">
              <a:lnSpc>
                <a:spcPct val="110000"/>
              </a:lnSpc>
              <a:spcBef>
                <a:spcPts val="100"/>
              </a:spcBef>
              <a:buNone/>
            </a:pPr>
            <a:endParaRPr lang="cs-CZ" sz="1700" dirty="0">
              <a:effectLst/>
              <a:latin typeface="+mj-lt"/>
              <a:ea typeface="Times New Roman" panose="02020603050405020304" pitchFamily="18" charset="0"/>
            </a:endParaRPr>
          </a:p>
          <a:p>
            <a:pPr marL="0" indent="0">
              <a:lnSpc>
                <a:spcPct val="110000"/>
              </a:lnSpc>
              <a:spcBef>
                <a:spcPts val="100"/>
              </a:spcBef>
              <a:buNone/>
            </a:pPr>
            <a:r>
              <a:rPr lang="cs-CZ" sz="1700" b="1" dirty="0">
                <a:effectLst/>
                <a:latin typeface="+mj-lt"/>
                <a:ea typeface="Times New Roman" panose="02020603050405020304" pitchFamily="18" charset="0"/>
              </a:rPr>
              <a:t>5. Text </a:t>
            </a:r>
          </a:p>
          <a:p>
            <a:pPr>
              <a:lnSpc>
                <a:spcPct val="110000"/>
              </a:lnSpc>
              <a:spcBef>
                <a:spcPts val="100"/>
              </a:spcBef>
            </a:pPr>
            <a:r>
              <a:rPr lang="cs-CZ" sz="1700" dirty="0">
                <a:effectLst/>
                <a:latin typeface="+mj-lt"/>
                <a:ea typeface="Times New Roman" panose="02020603050405020304" pitchFamily="18" charset="0"/>
              </a:rPr>
              <a:t>Převod a úprava na úrovni jednotlivých křivek, které určují tvar každého znaku</a:t>
            </a:r>
          </a:p>
          <a:p>
            <a:pPr marL="0" indent="0">
              <a:lnSpc>
                <a:spcPct val="110000"/>
              </a:lnSpc>
              <a:spcBef>
                <a:spcPts val="100"/>
              </a:spcBef>
              <a:buNone/>
            </a:pPr>
            <a:endParaRPr lang="cs-CZ" sz="1700" dirty="0">
              <a:effectLst/>
              <a:latin typeface="+mj-lt"/>
              <a:ea typeface="Times New Roman" panose="02020603050405020304" pitchFamily="18" charset="0"/>
            </a:endParaRPr>
          </a:p>
          <a:p>
            <a:pPr marL="0" indent="0">
              <a:lnSpc>
                <a:spcPct val="110000"/>
              </a:lnSpc>
              <a:spcBef>
                <a:spcPts val="100"/>
              </a:spcBef>
              <a:buNone/>
            </a:pPr>
            <a:r>
              <a:rPr lang="cs-CZ" sz="1700" dirty="0">
                <a:effectLst/>
                <a:latin typeface="+mj-lt"/>
                <a:ea typeface="Times New Roman" panose="02020603050405020304" pitchFamily="18" charset="0"/>
              </a:rPr>
              <a:t>Všechny vektorové editory ale obsahují i další kreslící nástroje, pomocí kterých je možné nakreslit různé objekty</a:t>
            </a:r>
          </a:p>
          <a:p>
            <a:pPr marL="0" indent="0">
              <a:lnSpc>
                <a:spcPct val="110000"/>
              </a:lnSpc>
              <a:spcBef>
                <a:spcPts val="100"/>
              </a:spcBef>
              <a:buNone/>
            </a:pPr>
            <a:endParaRPr lang="cs-CZ" sz="1000" dirty="0">
              <a:latin typeface="+mj-lt"/>
            </a:endParaRPr>
          </a:p>
        </p:txBody>
      </p:sp>
      <p:sp>
        <p:nvSpPr>
          <p:cNvPr id="16" name="Round Diagonal Corner Rectangle 6">
            <a:extLst>
              <a:ext uri="{FF2B5EF4-FFF2-40B4-BE49-F238E27FC236}">
                <a16:creationId xmlns:a16="http://schemas.microsoft.com/office/drawing/2014/main" xmlns="" id="{1EF77448-7543-4B70-A21F-AA779672616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560945" y="0"/>
            <a:ext cx="4631055" cy="6858000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tx1"/>
          </a:solidFill>
          <a:ln>
            <a:noFill/>
          </a:ln>
          <a:effectLst>
            <a:innerShdw blurRad="63500" dist="12700" dir="10800000">
              <a:prstClr val="black">
                <a:alpha val="42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fický objekt 8">
            <a:extLst>
              <a:ext uri="{FF2B5EF4-FFF2-40B4-BE49-F238E27FC236}">
                <a16:creationId xmlns:a16="http://schemas.microsoft.com/office/drawing/2014/main" xmlns="" id="{85D1150C-1429-FE02-4E77-BE0AAE27D6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8079897" y="315294"/>
            <a:ext cx="1638186" cy="1638186"/>
          </a:xfrm>
          <a:prstGeom prst="rect">
            <a:avLst/>
          </a:prstGeom>
        </p:spPr>
      </p:pic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xmlns="" id="{FD8FB480-FB25-4CFA-BC46-4CEB76E330B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560945" y="2286000"/>
            <a:ext cx="4636008" cy="914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xmlns="" id="{8FF13E3B-F6A3-40C3-B3D0-5EC536B823F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560945" y="4572000"/>
            <a:ext cx="4636008" cy="914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Obrázek 5" descr="Obsah obrázku text, snímek obrazovky, software, Počítačová ikona&#10;&#10;Popis byl vytvořen automaticky">
            <a:extLst>
              <a:ext uri="{FF2B5EF4-FFF2-40B4-BE49-F238E27FC236}">
                <a16:creationId xmlns:a16="http://schemas.microsoft.com/office/drawing/2014/main" xmlns="" id="{7FF58C40-EE46-83AC-29A5-AFD1972C54F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1384" t="45408" r="33956" b="21424"/>
          <a:stretch/>
        </p:blipFill>
        <p:spPr>
          <a:xfrm>
            <a:off x="8352160" y="4936657"/>
            <a:ext cx="3043335" cy="1638186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xmlns="" id="{B5B87FFB-E4B2-9843-F9B7-F1F65C0F017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9854" t="36764" r="31189" b="39288"/>
          <a:stretch/>
        </p:blipFill>
        <p:spPr>
          <a:xfrm>
            <a:off x="7810795" y="2862073"/>
            <a:ext cx="4126064" cy="1426770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xmlns="" id="{2175E95C-2DDA-A4D2-3B72-104E352A5BF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41869" t="30579" r="41383" b="36015"/>
          <a:stretch/>
        </p:blipFill>
        <p:spPr>
          <a:xfrm>
            <a:off x="10117396" y="217373"/>
            <a:ext cx="1675290" cy="1879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685430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2F9F8BC3-3280-7BA9-9F99-FB435F3650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Výhody a nevýhody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xmlns="" id="{3604506B-C285-9135-EA4E-289A20A93CC4}"/>
              </a:ext>
            </a:extLst>
          </p:cNvPr>
          <p:cNvSpPr txBox="1"/>
          <p:nvPr/>
        </p:nvSpPr>
        <p:spPr>
          <a:xfrm>
            <a:off x="2243831" y="4013710"/>
            <a:ext cx="6103398" cy="12698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ts val="1920"/>
              </a:lnSpc>
              <a:spcBef>
                <a:spcPts val="750"/>
              </a:spcBef>
              <a:spcAft>
                <a:spcPts val="750"/>
              </a:spcAft>
            </a:pPr>
            <a:r>
              <a:rPr lang="cs-CZ" sz="1600" b="1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Nevýhody</a:t>
            </a:r>
            <a:endParaRPr lang="cs-CZ" sz="1600" dirty="0">
              <a:solidFill>
                <a:srgbClr val="FF0000"/>
              </a:solidFill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SzPts val="1000"/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cs-CZ" sz="16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Složitější </a:t>
            </a:r>
            <a:r>
              <a:rPr lang="cs-CZ" sz="1600" b="1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pořízení obrázku</a:t>
            </a:r>
            <a:endParaRPr lang="cs-CZ" sz="1600" dirty="0"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SzPts val="1000"/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cs-CZ" sz="16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Při </a:t>
            </a:r>
            <a:r>
              <a:rPr lang="cs-CZ" sz="1600" b="1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větší složitosti vektorového obrázku</a:t>
            </a:r>
            <a:r>
              <a:rPr lang="cs-CZ" sz="16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, může nastat </a:t>
            </a:r>
            <a:r>
              <a:rPr lang="cs-CZ" sz="1600" b="1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vyšší náročnost na procesor a paměť</a:t>
            </a:r>
            <a:endParaRPr lang="cs-CZ" sz="1600" dirty="0"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xmlns="" id="{2CC448EB-8AD8-203C-AE5B-4D28D6001F80}"/>
              </a:ext>
            </a:extLst>
          </p:cNvPr>
          <p:cNvSpPr txBox="1"/>
          <p:nvPr/>
        </p:nvSpPr>
        <p:spPr>
          <a:xfrm>
            <a:off x="2243831" y="2097088"/>
            <a:ext cx="6103398" cy="1553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ts val="1920"/>
              </a:lnSpc>
              <a:spcBef>
                <a:spcPts val="750"/>
              </a:spcBef>
              <a:spcAft>
                <a:spcPts val="750"/>
              </a:spcAft>
            </a:pPr>
            <a:r>
              <a:rPr lang="cs-CZ" sz="1600" b="1" dirty="0">
                <a:solidFill>
                  <a:schemeClr val="tx2">
                    <a:lumMod val="75000"/>
                  </a:schemeClr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Výhody</a:t>
            </a:r>
            <a:endParaRPr lang="cs-CZ" sz="1600" dirty="0">
              <a:solidFill>
                <a:schemeClr val="tx2">
                  <a:lumMod val="75000"/>
                </a:schemeClr>
              </a:solidFill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SzPts val="1000"/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cs-CZ" sz="16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cs-CZ" sz="16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akékoliv </a:t>
            </a:r>
            <a:r>
              <a:rPr lang="cs-CZ" sz="1600" b="1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změny velikosti</a:t>
            </a:r>
            <a:r>
              <a:rPr lang="cs-CZ" sz="16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obrázku beze </a:t>
            </a:r>
            <a:r>
              <a:rPr lang="cs-CZ" sz="1600" b="1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ztráty kvality</a:t>
            </a:r>
            <a:endParaRPr lang="cs-CZ" sz="1600" dirty="0"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SzPts val="1000"/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cs-CZ" sz="16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Práce s každým objektem v obrázku </a:t>
            </a:r>
            <a:r>
              <a:rPr lang="cs-CZ" sz="1600" b="1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odděleně</a:t>
            </a:r>
            <a:r>
              <a:rPr lang="cs-CZ" sz="16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 (zvláště, bez zásahu do jiného objektu)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SzPts val="1000"/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cs-CZ" sz="1600" b="1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Menší datová velikost</a:t>
            </a:r>
            <a:r>
              <a:rPr lang="cs-CZ" sz="16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 obrázku</a:t>
            </a:r>
          </a:p>
        </p:txBody>
      </p:sp>
    </p:spTree>
    <p:extLst>
      <p:ext uri="{BB962C8B-B14F-4D97-AF65-F5344CB8AC3E}">
        <p14:creationId xmlns:p14="http://schemas.microsoft.com/office/powerpoint/2010/main" xmlns="" val="35673011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507FB38E-8ED2-B700-3A15-2C2B508C3C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6097800" cy="1478570"/>
          </a:xfrm>
        </p:spPr>
        <p:txBody>
          <a:bodyPr>
            <a:normAutofit/>
          </a:bodyPr>
          <a:lstStyle/>
          <a:p>
            <a:r>
              <a:rPr lang="cs-CZ" dirty="0"/>
              <a:t>využití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C1526B3C-8EEA-0616-D598-D3DA55E085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2415437"/>
            <a:ext cx="5995988" cy="3541714"/>
          </a:xfrm>
        </p:spPr>
        <p:txBody>
          <a:bodyPr>
            <a:normAutofit/>
          </a:bodyPr>
          <a:lstStyle/>
          <a:p>
            <a:pPr marL="342900" lvl="0" indent="-342900">
              <a:lnSpc>
                <a:spcPct val="115000"/>
              </a:lnSpc>
              <a:spcAft>
                <a:spcPts val="0"/>
              </a:spcAft>
              <a:buSzPts val="1000"/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cs-CZ" sz="18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Tvorba </a:t>
            </a:r>
            <a:r>
              <a:rPr lang="cs-CZ" sz="1800" b="1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propagačních reklamních materiálů</a:t>
            </a:r>
            <a:r>
              <a:rPr lang="cs-CZ" sz="18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 (letáky, loga, plakáty, vizitky apod.)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SzPts val="1000"/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cs-CZ" sz="18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Tvorba </a:t>
            </a:r>
            <a:r>
              <a:rPr lang="cs-CZ" sz="1800" b="1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animací</a:t>
            </a:r>
            <a:r>
              <a:rPr lang="cs-CZ" sz="18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 a </a:t>
            </a:r>
            <a:r>
              <a:rPr lang="cs-CZ" sz="1800" b="1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propagačních reklamních bannerů</a:t>
            </a:r>
            <a:endParaRPr lang="cs-CZ" sz="1800" dirty="0"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SzPts val="1000"/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cs-CZ" sz="18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Tvorba </a:t>
            </a:r>
            <a:r>
              <a:rPr lang="cs-CZ" sz="1800" b="1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schémat</a:t>
            </a:r>
            <a:r>
              <a:rPr lang="cs-CZ" sz="18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cs-CZ" sz="1800" b="1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diagramů</a:t>
            </a:r>
            <a:r>
              <a:rPr lang="cs-CZ" sz="18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, piktogramů, ornamentů, </a:t>
            </a:r>
            <a:r>
              <a:rPr lang="cs-CZ" sz="1800" b="1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grafů</a:t>
            </a:r>
            <a:r>
              <a:rPr lang="cs-CZ" sz="18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 a </a:t>
            </a:r>
            <a:r>
              <a:rPr lang="cs-CZ" sz="1800" b="1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ilustrací</a:t>
            </a:r>
            <a:endParaRPr lang="cs-CZ" sz="1800" dirty="0"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SzPts val="1000"/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cs-CZ" sz="18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Vektorové fonty -  Obrysy písmen jsou popsány křivkou, a proto se mohou zvětšovat i zmenšovat bez poškození obrysu</a:t>
            </a:r>
          </a:p>
        </p:txBody>
      </p:sp>
      <p:sp>
        <p:nvSpPr>
          <p:cNvPr id="11" name="Round Diagonal Corner Rectangle 6">
            <a:extLst>
              <a:ext uri="{FF2B5EF4-FFF2-40B4-BE49-F238E27FC236}">
                <a16:creationId xmlns:a16="http://schemas.microsoft.com/office/drawing/2014/main" xmlns="" id="{1EF77448-7543-4B70-A21F-AA779672616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560945" y="0"/>
            <a:ext cx="4631055" cy="6858000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tx1"/>
          </a:solidFill>
          <a:ln>
            <a:noFill/>
          </a:ln>
          <a:effectLst>
            <a:innerShdw blurRad="63500" dist="12700" dir="10800000">
              <a:prstClr val="black">
                <a:alpha val="42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ázek 3" descr="Obsah obrázku kresba, umění, Grafika, klipart&#10;&#10;Popis byl vytvořen automaticky">
            <a:extLst>
              <a:ext uri="{FF2B5EF4-FFF2-40B4-BE49-F238E27FC236}">
                <a16:creationId xmlns:a16="http://schemas.microsoft.com/office/drawing/2014/main" xmlns="" id="{30E33563-62F2-7022-5BE6-E9EEFDC658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49238" y="321733"/>
            <a:ext cx="1649180" cy="1638186"/>
          </a:xfrm>
          <a:prstGeom prst="rect">
            <a:avLst/>
          </a:prstGeom>
        </p:spPr>
      </p:pic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xmlns="" id="{FD8FB480-FB25-4CFA-BC46-4CEB76E330B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560945" y="2286000"/>
            <a:ext cx="4636008" cy="914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Obrázek 5" descr="Obsah obrázku text, snímek obrazovky, Multimediální software, ilustrace&#10;&#10;Popis byl vytvořen automaticky">
            <a:extLst>
              <a:ext uri="{FF2B5EF4-FFF2-40B4-BE49-F238E27FC236}">
                <a16:creationId xmlns:a16="http://schemas.microsoft.com/office/drawing/2014/main" xmlns="" id="{0EA0864D-A596-4775-3A8C-0EBD4C06B8E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6562" t="13611" r="13906" b="5833"/>
          <a:stretch/>
        </p:blipFill>
        <p:spPr>
          <a:xfrm>
            <a:off x="8220723" y="2393243"/>
            <a:ext cx="3320248" cy="2163746"/>
          </a:xfrm>
          <a:prstGeom prst="rect">
            <a:avLst/>
          </a:prstGeom>
        </p:spPr>
      </p:pic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xmlns="" id="{8FF13E3B-F6A3-40C3-B3D0-5EC536B823F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560945" y="4572000"/>
            <a:ext cx="4636008" cy="914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rafický objekt 4">
            <a:extLst>
              <a:ext uri="{FF2B5EF4-FFF2-40B4-BE49-F238E27FC236}">
                <a16:creationId xmlns:a16="http://schemas.microsoft.com/office/drawing/2014/main" xmlns="" id="{FBA07ECB-73CE-E72C-F3E6-64ADB95CDA1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7877388" y="5042736"/>
            <a:ext cx="3992880" cy="1426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871114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3C7235A0-37F0-ABA9-D139-E56ED7A1BF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Formáty vektorové grafiky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43AAA747-5C4B-0C41-1C62-0FB1F75C9A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1766656"/>
            <a:ext cx="9172926" cy="4776187"/>
          </a:xfrm>
        </p:spPr>
        <p:txBody>
          <a:bodyPr>
            <a:normAutofit fontScale="55000" lnSpcReduction="20000"/>
          </a:bodyPr>
          <a:lstStyle/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cs-CZ" sz="27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Pro práci s vektorovou grafikou se používají zvláštní vektorové editory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cs-CZ" sz="2700" dirty="0">
                <a:effectLst/>
                <a:latin typeface="+mj-lt"/>
                <a:ea typeface="Times New Roman" panose="02020603050405020304" pitchFamily="18" charset="0"/>
              </a:rPr>
              <a:t>Formáty .ai, .</a:t>
            </a:r>
            <a:r>
              <a:rPr lang="cs-CZ" sz="2700" dirty="0" err="1">
                <a:effectLst/>
                <a:latin typeface="+mj-lt"/>
                <a:ea typeface="Times New Roman" panose="02020603050405020304" pitchFamily="18" charset="0"/>
              </a:rPr>
              <a:t>cdr</a:t>
            </a:r>
            <a:r>
              <a:rPr lang="cs-CZ" sz="2700" dirty="0">
                <a:effectLst/>
                <a:latin typeface="+mj-lt"/>
                <a:ea typeface="Times New Roman" panose="02020603050405020304" pitchFamily="18" charset="0"/>
              </a:rPr>
              <a:t> a .</a:t>
            </a:r>
            <a:r>
              <a:rPr lang="cs-CZ" sz="2700" dirty="0" err="1">
                <a:effectLst/>
                <a:latin typeface="+mj-lt"/>
                <a:ea typeface="Times New Roman" panose="02020603050405020304" pitchFamily="18" charset="0"/>
              </a:rPr>
              <a:t>zmf</a:t>
            </a:r>
            <a:r>
              <a:rPr lang="cs-CZ" sz="2700" dirty="0">
                <a:effectLst/>
                <a:latin typeface="+mj-lt"/>
                <a:ea typeface="Times New Roman" panose="02020603050405020304" pitchFamily="18" charset="0"/>
              </a:rPr>
              <a:t> jsou v podstatě koncovkami projektů, které lze tvořit v grafických programech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cs-CZ" sz="2700" dirty="0">
                <a:effectLst/>
                <a:latin typeface="+mj-lt"/>
                <a:ea typeface="Times New Roman" panose="02020603050405020304" pitchFamily="18" charset="0"/>
              </a:rPr>
              <a:t>Vždy nutné zkontrolovat správnost grafiky, protože často se při konverzi a načítání grafiky mohou některé nepodporované prvky ztratit</a:t>
            </a:r>
            <a:endParaRPr lang="cs-CZ" sz="2700" dirty="0"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sz="2700" b="1" u="sng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cs-CZ" sz="2700" b="1" u="sng" dirty="0" err="1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eps</a:t>
            </a:r>
            <a:r>
              <a:rPr lang="cs-CZ" sz="2700" b="1" u="sng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, .</a:t>
            </a:r>
            <a:r>
              <a:rPr lang="cs-CZ" sz="2700" b="1" u="sng" dirty="0" err="1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ps</a:t>
            </a:r>
            <a:r>
              <a:rPr lang="cs-CZ" sz="2700" b="1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7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cs-CZ" sz="2700" dirty="0" err="1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PostScript</a:t>
            </a:r>
            <a:r>
              <a:rPr lang="cs-CZ" sz="27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 - dnes nahrazen formátem PDF, ten převzal jako stavební kámen jazyk </a:t>
            </a:r>
            <a:r>
              <a:rPr lang="cs-CZ" sz="2700" dirty="0" err="1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PostScript</a:t>
            </a:r>
            <a:endParaRPr lang="cs-CZ" sz="2700" dirty="0"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sz="2700" b="1" u="sng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.pdf</a:t>
            </a:r>
            <a:r>
              <a:rPr lang="cs-CZ" sz="2700" b="1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7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– Portable </a:t>
            </a:r>
            <a:r>
              <a:rPr lang="cs-CZ" sz="2700" dirty="0" err="1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Document</a:t>
            </a:r>
            <a:r>
              <a:rPr lang="cs-CZ" sz="27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700" dirty="0" err="1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Format</a:t>
            </a:r>
            <a:endParaRPr lang="cs-CZ" sz="2700" dirty="0"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sz="2700" b="1" u="sng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cs-CZ" sz="2700" b="1" u="sng" dirty="0" err="1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cs-CZ" sz="2700" b="1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7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– Adobe </a:t>
            </a:r>
            <a:r>
              <a:rPr lang="cs-CZ" sz="2700" dirty="0" err="1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Illustrator</a:t>
            </a:r>
            <a:r>
              <a:rPr lang="cs-CZ" sz="27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700" dirty="0" err="1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Artwork</a:t>
            </a:r>
            <a:r>
              <a:rPr lang="cs-CZ" sz="27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sz="2700" b="1" u="sng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cs-CZ" sz="2700" b="1" u="sng" dirty="0" err="1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cdr</a:t>
            </a:r>
            <a:r>
              <a:rPr lang="cs-CZ" sz="27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– Corel </a:t>
            </a:r>
            <a:r>
              <a:rPr lang="cs-CZ" sz="2700" dirty="0" err="1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Draw</a:t>
            </a:r>
            <a:endParaRPr lang="cs-CZ" sz="2700" dirty="0"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sz="2700" b="1" u="sng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cs-CZ" sz="2700" b="1" u="sng" dirty="0" err="1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zmf</a:t>
            </a:r>
            <a:r>
              <a:rPr lang="cs-CZ" sz="2700" b="1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7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cs-CZ" sz="2700" dirty="0" err="1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Zoner</a:t>
            </a:r>
            <a:r>
              <a:rPr lang="cs-CZ" sz="27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700" dirty="0" err="1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Callisto</a:t>
            </a:r>
            <a:endParaRPr lang="cs-CZ" sz="2700" dirty="0"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sz="2700" b="1" u="sng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cs-CZ" sz="2700" b="1" u="sng" dirty="0" err="1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svg</a:t>
            </a:r>
            <a:r>
              <a:rPr lang="cs-CZ" sz="2700" b="1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7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cs-CZ" sz="2700" dirty="0" err="1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Scalable</a:t>
            </a:r>
            <a:r>
              <a:rPr lang="cs-CZ" sz="27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700" dirty="0" err="1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Vector</a:t>
            </a:r>
            <a:r>
              <a:rPr lang="cs-CZ" sz="27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700" dirty="0" err="1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Graphics</a:t>
            </a:r>
            <a:endParaRPr lang="cs-CZ" sz="2700" dirty="0"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  <p:pic>
        <p:nvPicPr>
          <p:cNvPr id="10" name="Obrázek 9" descr="Obsah obrázku snímek obrazovky, text, Grafika, Písmo&#10;&#10;Popis byl vytvořen automaticky">
            <a:extLst>
              <a:ext uri="{FF2B5EF4-FFF2-40B4-BE49-F238E27FC236}">
                <a16:creationId xmlns:a16="http://schemas.microsoft.com/office/drawing/2014/main" xmlns="" id="{7E2994F3-B49F-D2EB-ECF9-5BA95DD654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1992" y="4043781"/>
            <a:ext cx="4806774" cy="2344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989746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94808C9B-C6C1-0D6B-3DCE-4D470C840B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Svg</a:t>
            </a:r>
            <a:r>
              <a:rPr lang="cs-CZ" dirty="0"/>
              <a:t> – vektorová grafika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43ADFBAD-74F9-B95F-30E6-6978680DCF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2736" y="2000910"/>
            <a:ext cx="7636329" cy="4444277"/>
          </a:xfrm>
        </p:spPr>
        <p:txBody>
          <a:bodyPr>
            <a:no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cs-CZ" sz="12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Značkovací jazyk a formát souboru, který popisuje dvojrozměrnou vektorovou grafiku pomocí XML (obecný značkovací jazyk)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cs-CZ" sz="12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Formát SVG je základním otevřeným formátem pro vektorovou grafiku na webových stránkách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cs-CZ" sz="12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Grafika SVG neobsahuje obrazová data pixel po pixelu, ale seznam grafických objektů, pomocí kterých lze obrázek vykreslit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cs-CZ" sz="12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SVG je ideální pro jednoduchou grafiku, například grafy, rodokmeny, finálové „pavouky“ apod. 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cs-CZ" sz="12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Umožňuje zobrazovat dvourozměrnou grafiku s podporou interaktivity a animací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cs-CZ" sz="12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Mezi výhody patří: 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Calibri" panose="020F0502020204030204" pitchFamily="34" charset="0"/>
              <a:buChar char="−"/>
            </a:pPr>
            <a:r>
              <a:rPr lang="cs-CZ" sz="12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nezávislost na výsledném rozlišení (s výjimkou když je  součástí  rastrový obrázek)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Calibri" panose="020F0502020204030204" pitchFamily="34" charset="0"/>
              <a:buChar char="−"/>
            </a:pPr>
            <a:r>
              <a:rPr lang="cs-CZ" sz="12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velikost výsledného souboru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Calibri" panose="020F0502020204030204" pitchFamily="34" charset="0"/>
              <a:buChar char="−"/>
            </a:pPr>
            <a:r>
              <a:rPr lang="cs-CZ" sz="12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nezávislost na platformě, snadná přenositelnost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Calibri" panose="020F0502020204030204" pitchFamily="34" charset="0"/>
              <a:buChar char="−"/>
            </a:pPr>
            <a:r>
              <a:rPr lang="cs-CZ" sz="12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obsahuje-li text, je možné jej vyhledávat</a:t>
            </a:r>
          </a:p>
        </p:txBody>
      </p:sp>
      <p:pic>
        <p:nvPicPr>
          <p:cNvPr id="5" name="Obrázek 4" descr="Obsah obrázku snímek obrazovky, Grafika, Barevnost, Elektricky modrá&#10;&#10;Popis byl vytvořen automaticky">
            <a:extLst>
              <a:ext uri="{FF2B5EF4-FFF2-40B4-BE49-F238E27FC236}">
                <a16:creationId xmlns:a16="http://schemas.microsoft.com/office/drawing/2014/main" xmlns="" id="{51C53CDC-1FE0-56FC-2B44-0163AE879A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1722" y="3969012"/>
            <a:ext cx="2944140" cy="2911019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xmlns="" id="{90A441B7-3157-82B6-4255-C5731A002E9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2063" t="38039" r="47129" b="31180"/>
          <a:stretch/>
        </p:blipFill>
        <p:spPr>
          <a:xfrm>
            <a:off x="9147591" y="2824369"/>
            <a:ext cx="2656343" cy="1492926"/>
          </a:xfrm>
          <a:prstGeom prst="rect">
            <a:avLst/>
          </a:prstGeom>
        </p:spPr>
      </p:pic>
      <p:sp>
        <p:nvSpPr>
          <p:cNvPr id="7" name="Šipka: doprava 6">
            <a:extLst>
              <a:ext uri="{FF2B5EF4-FFF2-40B4-BE49-F238E27FC236}">
                <a16:creationId xmlns:a16="http://schemas.microsoft.com/office/drawing/2014/main" xmlns="" id="{A8A7707D-9BEF-D4EA-F582-66DBB6F7198A}"/>
              </a:ext>
            </a:extLst>
          </p:cNvPr>
          <p:cNvSpPr/>
          <p:nvPr/>
        </p:nvSpPr>
        <p:spPr>
          <a:xfrm rot="7944201">
            <a:off x="8262936" y="4606163"/>
            <a:ext cx="1103804" cy="9591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9609849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DB64A03C-D251-2360-B04F-C2994F375B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zdroje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xmlns="" id="{B1E14470-9705-6E46-6B08-58D70B47FF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2097088"/>
            <a:ext cx="9138930" cy="3541714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cs-CZ" sz="1800" dirty="0" err="1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Pászto</a:t>
            </a:r>
            <a:r>
              <a:rPr lang="cs-CZ" sz="18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, Vít., </a:t>
            </a:r>
            <a:r>
              <a:rPr lang="cs-CZ" sz="1800" dirty="0" err="1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Krišová</a:t>
            </a:r>
            <a:r>
              <a:rPr lang="cs-CZ" sz="18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, Z. (2018). </a:t>
            </a:r>
            <a:r>
              <a:rPr lang="cs-CZ" sz="1800" i="1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Počítačová grafika.</a:t>
            </a:r>
            <a:r>
              <a:rPr lang="cs-CZ" sz="18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Moravská vysoká škola Olomouc, o. p. s. </a:t>
            </a:r>
            <a:r>
              <a:rPr lang="cs-CZ" sz="1800" b="0" dirty="0">
                <a:effectLst/>
                <a:latin typeface="+mj-lt"/>
                <a:ea typeface="Times New Roman" panose="02020603050405020304" pitchFamily="18" charset="0"/>
              </a:rPr>
              <a:t> </a:t>
            </a:r>
            <a:endParaRPr lang="cs-CZ" sz="1800" b="1" dirty="0">
              <a:effectLst/>
              <a:latin typeface="+mj-lt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cs-CZ" sz="18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Adobe. (</a:t>
            </a:r>
            <a:r>
              <a:rPr lang="cs-CZ" sz="1800" dirty="0" err="1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n.d</a:t>
            </a:r>
            <a:r>
              <a:rPr lang="cs-CZ" sz="18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.). </a:t>
            </a:r>
            <a:r>
              <a:rPr lang="cs-CZ" sz="1800" i="1" dirty="0" err="1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Vector</a:t>
            </a:r>
            <a:r>
              <a:rPr lang="cs-CZ" sz="1800" i="1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art. </a:t>
            </a:r>
            <a:r>
              <a:rPr lang="cs-CZ" sz="1800" u="sng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https://www.adobe.com/creativecloud/illustration/discover/vector-art.html</a:t>
            </a:r>
            <a:endParaRPr lang="cs-CZ" sz="1800" dirty="0"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cs-CZ" sz="1800" dirty="0" err="1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Lutkevich</a:t>
            </a:r>
            <a:r>
              <a:rPr lang="cs-CZ" sz="18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cs-CZ" sz="1800" b="1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B. (</a:t>
            </a:r>
            <a:r>
              <a:rPr lang="cs-CZ" sz="1800" dirty="0" err="1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n.d</a:t>
            </a:r>
            <a:r>
              <a:rPr lang="cs-CZ" sz="18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.). </a:t>
            </a:r>
            <a:r>
              <a:rPr lang="cs-CZ" sz="1800" i="1" dirty="0" err="1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Vector</a:t>
            </a:r>
            <a:r>
              <a:rPr lang="cs-CZ" sz="1800" i="1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i="1" dirty="0" err="1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Graphics</a:t>
            </a:r>
            <a:r>
              <a:rPr lang="cs-CZ" sz="1800" i="1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cs-CZ" sz="1800" b="1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cs-CZ" sz="1800" u="sng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https://www.techtarget.com/whatis/definition/vector-graphics</a:t>
            </a:r>
            <a:r>
              <a:rPr lang="cs-CZ" sz="18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cs-CZ" sz="1800" b="0" dirty="0">
                <a:effectLst/>
                <a:latin typeface="+mj-lt"/>
                <a:ea typeface="Times New Roman" panose="02020603050405020304" pitchFamily="18" charset="0"/>
              </a:rPr>
              <a:t>Michálek, M. (2014, 7. září).</a:t>
            </a:r>
            <a:r>
              <a:rPr lang="cs-CZ" sz="1800" b="1" dirty="0">
                <a:effectLst/>
                <a:latin typeface="+mj-lt"/>
                <a:ea typeface="Times New Roman" panose="02020603050405020304" pitchFamily="18" charset="0"/>
              </a:rPr>
              <a:t>  </a:t>
            </a:r>
            <a:r>
              <a:rPr lang="cs-CZ" sz="1800" b="0" i="1" dirty="0">
                <a:effectLst/>
                <a:latin typeface="+mj-lt"/>
                <a:ea typeface="Times New Roman" panose="02020603050405020304" pitchFamily="18" charset="0"/>
              </a:rPr>
              <a:t>SVG: vektorový formát, který na webu chyběl. </a:t>
            </a:r>
            <a:r>
              <a:rPr lang="cs-CZ" sz="1800" b="0" u="sng" dirty="0">
                <a:effectLst/>
                <a:latin typeface="+mj-lt"/>
                <a:ea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https://www.vzhurudolu.cz/prirucka/svg</a:t>
            </a:r>
            <a:r>
              <a:rPr lang="cs-CZ" sz="1800" b="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endParaRPr lang="cs-CZ" sz="1800" dirty="0"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cs-CZ" sz="1800" b="0" dirty="0" err="1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Štráfelda</a:t>
            </a:r>
            <a:r>
              <a:rPr lang="cs-CZ" sz="1800" b="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, J. (</a:t>
            </a:r>
            <a:r>
              <a:rPr lang="cs-CZ" sz="1800" b="0" dirty="0" err="1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n.d</a:t>
            </a:r>
            <a:r>
              <a:rPr lang="cs-CZ" sz="1800" b="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.). </a:t>
            </a:r>
            <a:r>
              <a:rPr lang="cs-CZ" sz="1800" b="0" i="1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Vektorová grafika. </a:t>
            </a:r>
            <a:r>
              <a:rPr lang="cs-CZ" sz="18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u="sng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https://www.strafelda.cz/vektorova-grafika</a:t>
            </a:r>
            <a:endParaRPr lang="cs-CZ" sz="1800" dirty="0"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cs-CZ" sz="18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Wikipedia. (2023, 12. září). </a:t>
            </a:r>
            <a:r>
              <a:rPr lang="cs-CZ" sz="1800" i="1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Vektorová grafika. </a:t>
            </a:r>
            <a:r>
              <a:rPr lang="cs-CZ" sz="1800" u="sng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https://cs.wikipedia.org/wiki/Vektorov%C3%A1_grafika</a:t>
            </a:r>
            <a:endParaRPr lang="cs-CZ" sz="1800" b="1" dirty="0">
              <a:effectLst/>
              <a:latin typeface="+mj-lt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cs-CZ" sz="18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Wikipedia. (2023, 4. srpna).  </a:t>
            </a:r>
            <a:r>
              <a:rPr lang="cs-CZ" sz="1800" i="1" dirty="0" err="1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Scalable</a:t>
            </a:r>
            <a:r>
              <a:rPr lang="cs-CZ" sz="1800" i="1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i="1" dirty="0" err="1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Vector</a:t>
            </a:r>
            <a:r>
              <a:rPr lang="cs-CZ" sz="1800" i="1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i="1" dirty="0" err="1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Graphics</a:t>
            </a:r>
            <a:r>
              <a:rPr lang="cs-CZ" sz="1800" b="1" i="1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cs-CZ" sz="18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u="sng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  <a:hlinkClick r:id="rId7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https://cs.wikipedia.org/wiki/Scalable_Vector_Graphics</a:t>
            </a:r>
            <a:r>
              <a:rPr lang="cs-CZ" sz="1800" u="sng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cs-CZ" sz="1800" dirty="0"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8175748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bvod">
  <a:themeElements>
    <a:clrScheme name="Circuit">
      <a:dk1>
        <a:sysClr val="windowText" lastClr="000000"/>
      </a:dk1>
      <a:lt1>
        <a:sysClr val="window" lastClr="FFFFFF"/>
      </a:lt1>
      <a:dk2>
        <a:srgbClr val="2B5F27"/>
      </a:dk2>
      <a:lt2>
        <a:srgbClr val="D8FC68"/>
      </a:lt2>
      <a:accent1>
        <a:srgbClr val="DDC855"/>
      </a:accent1>
      <a:accent2>
        <a:srgbClr val="FCA03D"/>
      </a:accent2>
      <a:accent3>
        <a:srgbClr val="E36439"/>
      </a:accent3>
      <a:accent4>
        <a:srgbClr val="C2935B"/>
      </a:accent4>
      <a:accent5>
        <a:srgbClr val="88C25C"/>
      </a:accent5>
      <a:accent6>
        <a:srgbClr val="BFCC86"/>
      </a:accent6>
      <a:hlink>
        <a:srgbClr val="FFCE23"/>
      </a:hlink>
      <a:folHlink>
        <a:srgbClr val="FDEB86"/>
      </a:folHlink>
    </a:clrScheme>
    <a:fontScheme name="Circui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88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82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ircuit" id="{0AC2F7E7-15F5-431C-B2A2-456FE929F56C}" vid="{97ECCC31-8429-4523-BE8D-8F09B7A4D46D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959B1C0534FE9D4F99751EC66261A93D" ma:contentTypeVersion="0" ma:contentTypeDescription="Vytvoří nový dokument" ma:contentTypeScope="" ma:versionID="b3022021ffd84b2f5bc82a7c75ce4a81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6e3ab2805b5d3025146557ab7dcc4fb1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4363180-B147-40C5-920B-3D724CF6765C}">
  <ds:schemaRefs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F32DE10C-03BC-41D7-8640-3E6EDEC9147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4684CCC-B265-48E2-9031-25B39BC2D18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TM04033919[[fn=Obvod]]</Template>
  <TotalTime>919</TotalTime>
  <Words>489</Words>
  <Application>Microsoft Office PowerPoint</Application>
  <PresentationFormat>Vlastní</PresentationFormat>
  <Paragraphs>87</Paragraphs>
  <Slides>9</Slides>
  <Notes>4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0" baseType="lpstr">
      <vt:lpstr>Obvod</vt:lpstr>
      <vt:lpstr>Vektorová grafika</vt:lpstr>
      <vt:lpstr>Vektorová grafika a její rozdíl oproti bitmapové grafice</vt:lpstr>
      <vt:lpstr>Bézierova křivka</vt:lpstr>
      <vt:lpstr>Prvky vektorové grafiky</vt:lpstr>
      <vt:lpstr>Výhody a nevýhody</vt:lpstr>
      <vt:lpstr>využití</vt:lpstr>
      <vt:lpstr>Formáty vektorové grafiky</vt:lpstr>
      <vt:lpstr>Svg – vektorová grafika</vt:lpstr>
      <vt:lpstr>zdroje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Vektorová grafika</dc:title>
  <dc:creator>Aneta Moslerová</dc:creator>
  <cp:lastModifiedBy>HP</cp:lastModifiedBy>
  <cp:revision>22</cp:revision>
  <dcterms:created xsi:type="dcterms:W3CDTF">2023-10-10T18:28:30Z</dcterms:created>
  <dcterms:modified xsi:type="dcterms:W3CDTF">2023-10-17T07:25:17Z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0x010100959B1C0534FE9D4F99751EC66261A93D</vt:lpwstr>
  </property>
</Properties>
</file>