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Lst>
  <p:notesMasterIdLst>
    <p:notesMasterId r:id="rId254"/>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498" r:id="rId21"/>
    <p:sldId id="271" r:id="rId22"/>
    <p:sldId id="497" r:id="rId23"/>
    <p:sldId id="272" r:id="rId24"/>
    <p:sldId id="499" r:id="rId25"/>
    <p:sldId id="500" r:id="rId26"/>
    <p:sldId id="501" r:id="rId27"/>
    <p:sldId id="502" r:id="rId28"/>
    <p:sldId id="503" r:id="rId29"/>
    <p:sldId id="504" r:id="rId30"/>
    <p:sldId id="273" r:id="rId31"/>
    <p:sldId id="274" r:id="rId32"/>
    <p:sldId id="275" r:id="rId33"/>
    <p:sldId id="277" r:id="rId34"/>
    <p:sldId id="278" r:id="rId35"/>
    <p:sldId id="279" r:id="rId36"/>
    <p:sldId id="280"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08" r:id="rId65"/>
    <p:sldId id="309" r:id="rId66"/>
    <p:sldId id="310" r:id="rId67"/>
    <p:sldId id="311" r:id="rId68"/>
    <p:sldId id="312" r:id="rId69"/>
    <p:sldId id="313" r:id="rId70"/>
    <p:sldId id="314" r:id="rId71"/>
    <p:sldId id="315" r:id="rId72"/>
    <p:sldId id="316" r:id="rId73"/>
    <p:sldId id="317" r:id="rId74"/>
    <p:sldId id="505" r:id="rId75"/>
    <p:sldId id="506" r:id="rId76"/>
    <p:sldId id="507" r:id="rId77"/>
    <p:sldId id="508" r:id="rId78"/>
    <p:sldId id="318" r:id="rId79"/>
    <p:sldId id="319" r:id="rId80"/>
    <p:sldId id="320" r:id="rId81"/>
    <p:sldId id="321" r:id="rId82"/>
    <p:sldId id="322" r:id="rId83"/>
    <p:sldId id="323" r:id="rId84"/>
    <p:sldId id="324" r:id="rId85"/>
    <p:sldId id="325" r:id="rId86"/>
    <p:sldId id="326" r:id="rId87"/>
    <p:sldId id="327" r:id="rId88"/>
    <p:sldId id="328" r:id="rId89"/>
    <p:sldId id="329" r:id="rId90"/>
    <p:sldId id="330" r:id="rId91"/>
    <p:sldId id="335" r:id="rId92"/>
    <p:sldId id="336" r:id="rId93"/>
    <p:sldId id="337" r:id="rId94"/>
    <p:sldId id="338" r:id="rId95"/>
    <p:sldId id="339" r:id="rId96"/>
    <p:sldId id="340" r:id="rId97"/>
    <p:sldId id="341" r:id="rId98"/>
    <p:sldId id="342" r:id="rId99"/>
    <p:sldId id="343" r:id="rId100"/>
    <p:sldId id="344" r:id="rId101"/>
    <p:sldId id="345" r:id="rId102"/>
    <p:sldId id="346" r:id="rId103"/>
    <p:sldId id="347" r:id="rId104"/>
    <p:sldId id="348" r:id="rId105"/>
    <p:sldId id="349" r:id="rId106"/>
    <p:sldId id="350" r:id="rId107"/>
    <p:sldId id="351" r:id="rId108"/>
    <p:sldId id="352" r:id="rId109"/>
    <p:sldId id="353" r:id="rId110"/>
    <p:sldId id="354" r:id="rId111"/>
    <p:sldId id="355" r:id="rId112"/>
    <p:sldId id="356" r:id="rId113"/>
    <p:sldId id="357" r:id="rId114"/>
    <p:sldId id="358" r:id="rId115"/>
    <p:sldId id="359" r:id="rId116"/>
    <p:sldId id="360" r:id="rId117"/>
    <p:sldId id="361" r:id="rId118"/>
    <p:sldId id="362" r:id="rId119"/>
    <p:sldId id="363" r:id="rId120"/>
    <p:sldId id="364" r:id="rId121"/>
    <p:sldId id="365" r:id="rId122"/>
    <p:sldId id="366" r:id="rId123"/>
    <p:sldId id="367" r:id="rId124"/>
    <p:sldId id="368" r:id="rId125"/>
    <p:sldId id="369" r:id="rId126"/>
    <p:sldId id="370" r:id="rId127"/>
    <p:sldId id="371" r:id="rId128"/>
    <p:sldId id="372" r:id="rId129"/>
    <p:sldId id="373" r:id="rId130"/>
    <p:sldId id="374" r:id="rId131"/>
    <p:sldId id="375" r:id="rId132"/>
    <p:sldId id="376" r:id="rId133"/>
    <p:sldId id="377" r:id="rId134"/>
    <p:sldId id="378" r:id="rId135"/>
    <p:sldId id="379" r:id="rId136"/>
    <p:sldId id="380" r:id="rId137"/>
    <p:sldId id="381" r:id="rId138"/>
    <p:sldId id="382" r:id="rId139"/>
    <p:sldId id="383" r:id="rId140"/>
    <p:sldId id="384" r:id="rId141"/>
    <p:sldId id="385" r:id="rId142"/>
    <p:sldId id="386" r:id="rId143"/>
    <p:sldId id="387" r:id="rId144"/>
    <p:sldId id="388" r:id="rId145"/>
    <p:sldId id="389" r:id="rId146"/>
    <p:sldId id="390" r:id="rId147"/>
    <p:sldId id="391" r:id="rId148"/>
    <p:sldId id="392" r:id="rId149"/>
    <p:sldId id="393" r:id="rId150"/>
    <p:sldId id="394" r:id="rId151"/>
    <p:sldId id="395" r:id="rId152"/>
    <p:sldId id="396" r:id="rId153"/>
    <p:sldId id="397" r:id="rId154"/>
    <p:sldId id="398" r:id="rId155"/>
    <p:sldId id="399" r:id="rId156"/>
    <p:sldId id="400" r:id="rId157"/>
    <p:sldId id="401" r:id="rId158"/>
    <p:sldId id="402" r:id="rId159"/>
    <p:sldId id="403" r:id="rId160"/>
    <p:sldId id="404" r:id="rId161"/>
    <p:sldId id="405" r:id="rId162"/>
    <p:sldId id="406" r:id="rId163"/>
    <p:sldId id="407" r:id="rId164"/>
    <p:sldId id="408" r:id="rId165"/>
    <p:sldId id="409" r:id="rId166"/>
    <p:sldId id="410" r:id="rId167"/>
    <p:sldId id="411" r:id="rId168"/>
    <p:sldId id="412" r:id="rId169"/>
    <p:sldId id="413" r:id="rId170"/>
    <p:sldId id="414" r:id="rId171"/>
    <p:sldId id="415" r:id="rId172"/>
    <p:sldId id="416" r:id="rId173"/>
    <p:sldId id="417" r:id="rId174"/>
    <p:sldId id="418" r:id="rId175"/>
    <p:sldId id="419" r:id="rId176"/>
    <p:sldId id="420" r:id="rId177"/>
    <p:sldId id="421" r:id="rId178"/>
    <p:sldId id="422" r:id="rId179"/>
    <p:sldId id="423" r:id="rId180"/>
    <p:sldId id="424" r:id="rId181"/>
    <p:sldId id="425" r:id="rId182"/>
    <p:sldId id="426" r:id="rId183"/>
    <p:sldId id="427" r:id="rId184"/>
    <p:sldId id="428" r:id="rId185"/>
    <p:sldId id="429" r:id="rId186"/>
    <p:sldId id="430" r:id="rId187"/>
    <p:sldId id="431" r:id="rId188"/>
    <p:sldId id="432" r:id="rId189"/>
    <p:sldId id="433" r:id="rId190"/>
    <p:sldId id="434" r:id="rId191"/>
    <p:sldId id="435" r:id="rId192"/>
    <p:sldId id="436" r:id="rId193"/>
    <p:sldId id="437" r:id="rId194"/>
    <p:sldId id="438" r:id="rId195"/>
    <p:sldId id="439" r:id="rId196"/>
    <p:sldId id="440" r:id="rId197"/>
    <p:sldId id="441" r:id="rId198"/>
    <p:sldId id="442" r:id="rId199"/>
    <p:sldId id="443" r:id="rId200"/>
    <p:sldId id="444" r:id="rId201"/>
    <p:sldId id="445" r:id="rId202"/>
    <p:sldId id="446" r:id="rId203"/>
    <p:sldId id="448" r:id="rId204"/>
    <p:sldId id="449" r:id="rId205"/>
    <p:sldId id="450" r:id="rId206"/>
    <p:sldId id="451" r:id="rId207"/>
    <p:sldId id="452" r:id="rId208"/>
    <p:sldId id="453" r:id="rId209"/>
    <p:sldId id="454" r:id="rId210"/>
    <p:sldId id="455" r:id="rId211"/>
    <p:sldId id="456" r:id="rId212"/>
    <p:sldId id="457" r:id="rId213"/>
    <p:sldId id="458" r:id="rId214"/>
    <p:sldId id="459" r:id="rId215"/>
    <p:sldId id="460" r:id="rId216"/>
    <p:sldId id="461" r:id="rId217"/>
    <p:sldId id="462" r:id="rId218"/>
    <p:sldId id="463" r:id="rId219"/>
    <p:sldId id="464" r:id="rId220"/>
    <p:sldId id="465" r:id="rId221"/>
    <p:sldId id="466" r:id="rId222"/>
    <p:sldId id="467" r:id="rId223"/>
    <p:sldId id="468" r:id="rId224"/>
    <p:sldId id="469" r:id="rId225"/>
    <p:sldId id="470" r:id="rId226"/>
    <p:sldId id="471" r:id="rId227"/>
    <p:sldId id="472" r:id="rId228"/>
    <p:sldId id="473" r:id="rId229"/>
    <p:sldId id="474" r:id="rId230"/>
    <p:sldId id="475" r:id="rId231"/>
    <p:sldId id="476" r:id="rId232"/>
    <p:sldId id="477" r:id="rId233"/>
    <p:sldId id="478" r:id="rId234"/>
    <p:sldId id="479" r:id="rId235"/>
    <p:sldId id="480" r:id="rId236"/>
    <p:sldId id="481" r:id="rId237"/>
    <p:sldId id="482" r:id="rId238"/>
    <p:sldId id="483" r:id="rId239"/>
    <p:sldId id="484" r:id="rId240"/>
    <p:sldId id="485" r:id="rId241"/>
    <p:sldId id="486" r:id="rId242"/>
    <p:sldId id="487" r:id="rId243"/>
    <p:sldId id="488" r:id="rId244"/>
    <p:sldId id="489" r:id="rId245"/>
    <p:sldId id="490" r:id="rId246"/>
    <p:sldId id="491" r:id="rId247"/>
    <p:sldId id="492" r:id="rId248"/>
    <p:sldId id="493" r:id="rId249"/>
    <p:sldId id="494" r:id="rId250"/>
    <p:sldId id="495" r:id="rId251"/>
    <p:sldId id="509" r:id="rId252"/>
    <p:sldId id="496" r:id="rId25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3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2.xml"/><Relationship Id="rId21" Type="http://schemas.openxmlformats.org/officeDocument/2006/relationships/slide" Target="slides/slide16.xml"/><Relationship Id="rId42" Type="http://schemas.openxmlformats.org/officeDocument/2006/relationships/slide" Target="slides/slide37.xml"/><Relationship Id="rId63" Type="http://schemas.openxmlformats.org/officeDocument/2006/relationships/slide" Target="slides/slide58.xml"/><Relationship Id="rId84" Type="http://schemas.openxmlformats.org/officeDocument/2006/relationships/slide" Target="slides/slide79.xml"/><Relationship Id="rId138" Type="http://schemas.openxmlformats.org/officeDocument/2006/relationships/slide" Target="slides/slide133.xml"/><Relationship Id="rId159" Type="http://schemas.openxmlformats.org/officeDocument/2006/relationships/slide" Target="slides/slide154.xml"/><Relationship Id="rId170" Type="http://schemas.openxmlformats.org/officeDocument/2006/relationships/slide" Target="slides/slide165.xml"/><Relationship Id="rId191" Type="http://schemas.openxmlformats.org/officeDocument/2006/relationships/slide" Target="slides/slide186.xml"/><Relationship Id="rId205" Type="http://schemas.openxmlformats.org/officeDocument/2006/relationships/slide" Target="slides/slide200.xml"/><Relationship Id="rId226" Type="http://schemas.openxmlformats.org/officeDocument/2006/relationships/slide" Target="slides/slide221.xml"/><Relationship Id="rId247" Type="http://schemas.openxmlformats.org/officeDocument/2006/relationships/slide" Target="slides/slide242.xml"/><Relationship Id="rId107" Type="http://schemas.openxmlformats.org/officeDocument/2006/relationships/slide" Target="slides/slide102.xml"/><Relationship Id="rId11" Type="http://schemas.openxmlformats.org/officeDocument/2006/relationships/slide" Target="slides/slide6.xml"/><Relationship Id="rId32" Type="http://schemas.openxmlformats.org/officeDocument/2006/relationships/slide" Target="slides/slide27.xml"/><Relationship Id="rId53" Type="http://schemas.openxmlformats.org/officeDocument/2006/relationships/slide" Target="slides/slide48.xml"/><Relationship Id="rId74" Type="http://schemas.openxmlformats.org/officeDocument/2006/relationships/slide" Target="slides/slide69.xml"/><Relationship Id="rId128" Type="http://schemas.openxmlformats.org/officeDocument/2006/relationships/slide" Target="slides/slide123.xml"/><Relationship Id="rId149" Type="http://schemas.openxmlformats.org/officeDocument/2006/relationships/slide" Target="slides/slide144.xml"/><Relationship Id="rId5" Type="http://schemas.openxmlformats.org/officeDocument/2006/relationships/slideMaster" Target="slideMasters/slideMaster5.xml"/><Relationship Id="rId95" Type="http://schemas.openxmlformats.org/officeDocument/2006/relationships/slide" Target="slides/slide90.xml"/><Relationship Id="rId160" Type="http://schemas.openxmlformats.org/officeDocument/2006/relationships/slide" Target="slides/slide155.xml"/><Relationship Id="rId181" Type="http://schemas.openxmlformats.org/officeDocument/2006/relationships/slide" Target="slides/slide176.xml"/><Relationship Id="rId216" Type="http://schemas.openxmlformats.org/officeDocument/2006/relationships/slide" Target="slides/slide211.xml"/><Relationship Id="rId237" Type="http://schemas.openxmlformats.org/officeDocument/2006/relationships/slide" Target="slides/slide232.xml"/><Relationship Id="rId258" Type="http://schemas.openxmlformats.org/officeDocument/2006/relationships/tableStyles" Target="tableStyles.xml"/><Relationship Id="rId22" Type="http://schemas.openxmlformats.org/officeDocument/2006/relationships/slide" Target="slides/slide17.xml"/><Relationship Id="rId43" Type="http://schemas.openxmlformats.org/officeDocument/2006/relationships/slide" Target="slides/slide38.xml"/><Relationship Id="rId64" Type="http://schemas.openxmlformats.org/officeDocument/2006/relationships/slide" Target="slides/slide59.xml"/><Relationship Id="rId118" Type="http://schemas.openxmlformats.org/officeDocument/2006/relationships/slide" Target="slides/slide113.xml"/><Relationship Id="rId139" Type="http://schemas.openxmlformats.org/officeDocument/2006/relationships/slide" Target="slides/slide134.xml"/><Relationship Id="rId85" Type="http://schemas.openxmlformats.org/officeDocument/2006/relationships/slide" Target="slides/slide80.xml"/><Relationship Id="rId150" Type="http://schemas.openxmlformats.org/officeDocument/2006/relationships/slide" Target="slides/slide145.xml"/><Relationship Id="rId171" Type="http://schemas.openxmlformats.org/officeDocument/2006/relationships/slide" Target="slides/slide166.xml"/><Relationship Id="rId192" Type="http://schemas.openxmlformats.org/officeDocument/2006/relationships/slide" Target="slides/slide187.xml"/><Relationship Id="rId206" Type="http://schemas.openxmlformats.org/officeDocument/2006/relationships/slide" Target="slides/slide201.xml"/><Relationship Id="rId227" Type="http://schemas.openxmlformats.org/officeDocument/2006/relationships/slide" Target="slides/slide222.xml"/><Relationship Id="rId248" Type="http://schemas.openxmlformats.org/officeDocument/2006/relationships/slide" Target="slides/slide243.xml"/><Relationship Id="rId12" Type="http://schemas.openxmlformats.org/officeDocument/2006/relationships/slide" Target="slides/slide7.xml"/><Relationship Id="rId33" Type="http://schemas.openxmlformats.org/officeDocument/2006/relationships/slide" Target="slides/slide28.xml"/><Relationship Id="rId108" Type="http://schemas.openxmlformats.org/officeDocument/2006/relationships/slide" Target="slides/slide103.xml"/><Relationship Id="rId129" Type="http://schemas.openxmlformats.org/officeDocument/2006/relationships/slide" Target="slides/slide124.xml"/><Relationship Id="rId54" Type="http://schemas.openxmlformats.org/officeDocument/2006/relationships/slide" Target="slides/slide49.xml"/><Relationship Id="rId75" Type="http://schemas.openxmlformats.org/officeDocument/2006/relationships/slide" Target="slides/slide70.xml"/><Relationship Id="rId96" Type="http://schemas.openxmlformats.org/officeDocument/2006/relationships/slide" Target="slides/slide91.xml"/><Relationship Id="rId140" Type="http://schemas.openxmlformats.org/officeDocument/2006/relationships/slide" Target="slides/slide135.xml"/><Relationship Id="rId161" Type="http://schemas.openxmlformats.org/officeDocument/2006/relationships/slide" Target="slides/slide156.xml"/><Relationship Id="rId182" Type="http://schemas.openxmlformats.org/officeDocument/2006/relationships/slide" Target="slides/slide177.xml"/><Relationship Id="rId217" Type="http://schemas.openxmlformats.org/officeDocument/2006/relationships/slide" Target="slides/slide212.xml"/><Relationship Id="rId6" Type="http://schemas.openxmlformats.org/officeDocument/2006/relationships/slide" Target="slides/slide1.xml"/><Relationship Id="rId238" Type="http://schemas.openxmlformats.org/officeDocument/2006/relationships/slide" Target="slides/slide233.xml"/><Relationship Id="rId23" Type="http://schemas.openxmlformats.org/officeDocument/2006/relationships/slide" Target="slides/slide18.xml"/><Relationship Id="rId119" Type="http://schemas.openxmlformats.org/officeDocument/2006/relationships/slide" Target="slides/slide114.xml"/><Relationship Id="rId44" Type="http://schemas.openxmlformats.org/officeDocument/2006/relationships/slide" Target="slides/slide39.xml"/><Relationship Id="rId65" Type="http://schemas.openxmlformats.org/officeDocument/2006/relationships/slide" Target="slides/slide60.xml"/><Relationship Id="rId86" Type="http://schemas.openxmlformats.org/officeDocument/2006/relationships/slide" Target="slides/slide81.xml"/><Relationship Id="rId130" Type="http://schemas.openxmlformats.org/officeDocument/2006/relationships/slide" Target="slides/slide125.xml"/><Relationship Id="rId151" Type="http://schemas.openxmlformats.org/officeDocument/2006/relationships/slide" Target="slides/slide146.xml"/><Relationship Id="rId172" Type="http://schemas.openxmlformats.org/officeDocument/2006/relationships/slide" Target="slides/slide167.xml"/><Relationship Id="rId193" Type="http://schemas.openxmlformats.org/officeDocument/2006/relationships/slide" Target="slides/slide188.xml"/><Relationship Id="rId207" Type="http://schemas.openxmlformats.org/officeDocument/2006/relationships/slide" Target="slides/slide202.xml"/><Relationship Id="rId228" Type="http://schemas.openxmlformats.org/officeDocument/2006/relationships/slide" Target="slides/slide223.xml"/><Relationship Id="rId249" Type="http://schemas.openxmlformats.org/officeDocument/2006/relationships/slide" Target="slides/slide244.xml"/><Relationship Id="rId13" Type="http://schemas.openxmlformats.org/officeDocument/2006/relationships/slide" Target="slides/slide8.xml"/><Relationship Id="rId109" Type="http://schemas.openxmlformats.org/officeDocument/2006/relationships/slide" Target="slides/slide104.xml"/><Relationship Id="rId34" Type="http://schemas.openxmlformats.org/officeDocument/2006/relationships/slide" Target="slides/slide29.xml"/><Relationship Id="rId55" Type="http://schemas.openxmlformats.org/officeDocument/2006/relationships/slide" Target="slides/slide50.xml"/><Relationship Id="rId76" Type="http://schemas.openxmlformats.org/officeDocument/2006/relationships/slide" Target="slides/slide71.xml"/><Relationship Id="rId97" Type="http://schemas.openxmlformats.org/officeDocument/2006/relationships/slide" Target="slides/slide92.xml"/><Relationship Id="rId120" Type="http://schemas.openxmlformats.org/officeDocument/2006/relationships/slide" Target="slides/slide115.xml"/><Relationship Id="rId141" Type="http://schemas.openxmlformats.org/officeDocument/2006/relationships/slide" Target="slides/slide136.xml"/><Relationship Id="rId7" Type="http://schemas.openxmlformats.org/officeDocument/2006/relationships/slide" Target="slides/slide2.xml"/><Relationship Id="rId162" Type="http://schemas.openxmlformats.org/officeDocument/2006/relationships/slide" Target="slides/slide157.xml"/><Relationship Id="rId183" Type="http://schemas.openxmlformats.org/officeDocument/2006/relationships/slide" Target="slides/slide178.xml"/><Relationship Id="rId218" Type="http://schemas.openxmlformats.org/officeDocument/2006/relationships/slide" Target="slides/slide213.xml"/><Relationship Id="rId239" Type="http://schemas.openxmlformats.org/officeDocument/2006/relationships/slide" Target="slides/slide234.xml"/><Relationship Id="rId250" Type="http://schemas.openxmlformats.org/officeDocument/2006/relationships/slide" Target="slides/slide245.xml"/><Relationship Id="rId24" Type="http://schemas.openxmlformats.org/officeDocument/2006/relationships/slide" Target="slides/slide19.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slide" Target="slides/slide82.xml"/><Relationship Id="rId110" Type="http://schemas.openxmlformats.org/officeDocument/2006/relationships/slide" Target="slides/slide105.xml"/><Relationship Id="rId131" Type="http://schemas.openxmlformats.org/officeDocument/2006/relationships/slide" Target="slides/slide126.xml"/><Relationship Id="rId152" Type="http://schemas.openxmlformats.org/officeDocument/2006/relationships/slide" Target="slides/slide147.xml"/><Relationship Id="rId173" Type="http://schemas.openxmlformats.org/officeDocument/2006/relationships/slide" Target="slides/slide168.xml"/><Relationship Id="rId194" Type="http://schemas.openxmlformats.org/officeDocument/2006/relationships/slide" Target="slides/slide189.xml"/><Relationship Id="rId208" Type="http://schemas.openxmlformats.org/officeDocument/2006/relationships/slide" Target="slides/slide203.xml"/><Relationship Id="rId229" Type="http://schemas.openxmlformats.org/officeDocument/2006/relationships/slide" Target="slides/slide224.xml"/><Relationship Id="rId240" Type="http://schemas.openxmlformats.org/officeDocument/2006/relationships/slide" Target="slides/slide235.xml"/><Relationship Id="rId14" Type="http://schemas.openxmlformats.org/officeDocument/2006/relationships/slide" Target="slides/slide9.xml"/><Relationship Id="rId35" Type="http://schemas.openxmlformats.org/officeDocument/2006/relationships/slide" Target="slides/slide30.xml"/><Relationship Id="rId56" Type="http://schemas.openxmlformats.org/officeDocument/2006/relationships/slide" Target="slides/slide51.xml"/><Relationship Id="rId77" Type="http://schemas.openxmlformats.org/officeDocument/2006/relationships/slide" Target="slides/slide72.xml"/><Relationship Id="rId100" Type="http://schemas.openxmlformats.org/officeDocument/2006/relationships/slide" Target="slides/slide95.xml"/><Relationship Id="rId8" Type="http://schemas.openxmlformats.org/officeDocument/2006/relationships/slide" Target="slides/slide3.xml"/><Relationship Id="rId98" Type="http://schemas.openxmlformats.org/officeDocument/2006/relationships/slide" Target="slides/slide93.xml"/><Relationship Id="rId121" Type="http://schemas.openxmlformats.org/officeDocument/2006/relationships/slide" Target="slides/slide116.xml"/><Relationship Id="rId142" Type="http://schemas.openxmlformats.org/officeDocument/2006/relationships/slide" Target="slides/slide137.xml"/><Relationship Id="rId163" Type="http://schemas.openxmlformats.org/officeDocument/2006/relationships/slide" Target="slides/slide158.xml"/><Relationship Id="rId184" Type="http://schemas.openxmlformats.org/officeDocument/2006/relationships/slide" Target="slides/slide179.xml"/><Relationship Id="rId219" Type="http://schemas.openxmlformats.org/officeDocument/2006/relationships/slide" Target="slides/slide214.xml"/><Relationship Id="rId230" Type="http://schemas.openxmlformats.org/officeDocument/2006/relationships/slide" Target="slides/slide225.xml"/><Relationship Id="rId251" Type="http://schemas.openxmlformats.org/officeDocument/2006/relationships/slide" Target="slides/slide246.xml"/><Relationship Id="rId25" Type="http://schemas.openxmlformats.org/officeDocument/2006/relationships/slide" Target="slides/slide20.xml"/><Relationship Id="rId46" Type="http://schemas.openxmlformats.org/officeDocument/2006/relationships/slide" Target="slides/slide41.xml"/><Relationship Id="rId67" Type="http://schemas.openxmlformats.org/officeDocument/2006/relationships/slide" Target="slides/slide62.xml"/><Relationship Id="rId88" Type="http://schemas.openxmlformats.org/officeDocument/2006/relationships/slide" Target="slides/slide83.xml"/><Relationship Id="rId111" Type="http://schemas.openxmlformats.org/officeDocument/2006/relationships/slide" Target="slides/slide106.xml"/><Relationship Id="rId132" Type="http://schemas.openxmlformats.org/officeDocument/2006/relationships/slide" Target="slides/slide127.xml"/><Relationship Id="rId153" Type="http://schemas.openxmlformats.org/officeDocument/2006/relationships/slide" Target="slides/slide148.xml"/><Relationship Id="rId174" Type="http://schemas.openxmlformats.org/officeDocument/2006/relationships/slide" Target="slides/slide169.xml"/><Relationship Id="rId195" Type="http://schemas.openxmlformats.org/officeDocument/2006/relationships/slide" Target="slides/slide190.xml"/><Relationship Id="rId209" Type="http://schemas.openxmlformats.org/officeDocument/2006/relationships/slide" Target="slides/slide204.xml"/><Relationship Id="rId220" Type="http://schemas.openxmlformats.org/officeDocument/2006/relationships/slide" Target="slides/slide215.xml"/><Relationship Id="rId241" Type="http://schemas.openxmlformats.org/officeDocument/2006/relationships/slide" Target="slides/slide236.xml"/><Relationship Id="rId15" Type="http://schemas.openxmlformats.org/officeDocument/2006/relationships/slide" Target="slides/slide10.xml"/><Relationship Id="rId36" Type="http://schemas.openxmlformats.org/officeDocument/2006/relationships/slide" Target="slides/slide31.xml"/><Relationship Id="rId57" Type="http://schemas.openxmlformats.org/officeDocument/2006/relationships/slide" Target="slides/slide52.xml"/><Relationship Id="rId78" Type="http://schemas.openxmlformats.org/officeDocument/2006/relationships/slide" Target="slides/slide73.xml"/><Relationship Id="rId99" Type="http://schemas.openxmlformats.org/officeDocument/2006/relationships/slide" Target="slides/slide94.xml"/><Relationship Id="rId101" Type="http://schemas.openxmlformats.org/officeDocument/2006/relationships/slide" Target="slides/slide96.xml"/><Relationship Id="rId122" Type="http://schemas.openxmlformats.org/officeDocument/2006/relationships/slide" Target="slides/slide117.xml"/><Relationship Id="rId143" Type="http://schemas.openxmlformats.org/officeDocument/2006/relationships/slide" Target="slides/slide138.xml"/><Relationship Id="rId164" Type="http://schemas.openxmlformats.org/officeDocument/2006/relationships/slide" Target="slides/slide159.xml"/><Relationship Id="rId185" Type="http://schemas.openxmlformats.org/officeDocument/2006/relationships/slide" Target="slides/slide180.xml"/><Relationship Id="rId9" Type="http://schemas.openxmlformats.org/officeDocument/2006/relationships/slide" Target="slides/slide4.xml"/><Relationship Id="rId210" Type="http://schemas.openxmlformats.org/officeDocument/2006/relationships/slide" Target="slides/slide205.xml"/><Relationship Id="rId26" Type="http://schemas.openxmlformats.org/officeDocument/2006/relationships/slide" Target="slides/slide21.xml"/><Relationship Id="rId231" Type="http://schemas.openxmlformats.org/officeDocument/2006/relationships/slide" Target="slides/slide226.xml"/><Relationship Id="rId252" Type="http://schemas.openxmlformats.org/officeDocument/2006/relationships/slide" Target="slides/slide247.xml"/><Relationship Id="rId47" Type="http://schemas.openxmlformats.org/officeDocument/2006/relationships/slide" Target="slides/slide42.xml"/><Relationship Id="rId68" Type="http://schemas.openxmlformats.org/officeDocument/2006/relationships/slide" Target="slides/slide63.xml"/><Relationship Id="rId89" Type="http://schemas.openxmlformats.org/officeDocument/2006/relationships/slide" Target="slides/slide84.xml"/><Relationship Id="rId112" Type="http://schemas.openxmlformats.org/officeDocument/2006/relationships/slide" Target="slides/slide107.xml"/><Relationship Id="rId133" Type="http://schemas.openxmlformats.org/officeDocument/2006/relationships/slide" Target="slides/slide128.xml"/><Relationship Id="rId154" Type="http://schemas.openxmlformats.org/officeDocument/2006/relationships/slide" Target="slides/slide149.xml"/><Relationship Id="rId175" Type="http://schemas.openxmlformats.org/officeDocument/2006/relationships/slide" Target="slides/slide170.xml"/><Relationship Id="rId196" Type="http://schemas.openxmlformats.org/officeDocument/2006/relationships/slide" Target="slides/slide191.xml"/><Relationship Id="rId200" Type="http://schemas.openxmlformats.org/officeDocument/2006/relationships/slide" Target="slides/slide195.xml"/><Relationship Id="rId16" Type="http://schemas.openxmlformats.org/officeDocument/2006/relationships/slide" Target="slides/slide11.xml"/><Relationship Id="rId221" Type="http://schemas.openxmlformats.org/officeDocument/2006/relationships/slide" Target="slides/slide216.xml"/><Relationship Id="rId242" Type="http://schemas.openxmlformats.org/officeDocument/2006/relationships/slide" Target="slides/slide237.xml"/><Relationship Id="rId37" Type="http://schemas.openxmlformats.org/officeDocument/2006/relationships/slide" Target="slides/slide32.xml"/><Relationship Id="rId58" Type="http://schemas.openxmlformats.org/officeDocument/2006/relationships/slide" Target="slides/slide53.xml"/><Relationship Id="rId79" Type="http://schemas.openxmlformats.org/officeDocument/2006/relationships/slide" Target="slides/slide74.xml"/><Relationship Id="rId102" Type="http://schemas.openxmlformats.org/officeDocument/2006/relationships/slide" Target="slides/slide97.xml"/><Relationship Id="rId123" Type="http://schemas.openxmlformats.org/officeDocument/2006/relationships/slide" Target="slides/slide118.xml"/><Relationship Id="rId144" Type="http://schemas.openxmlformats.org/officeDocument/2006/relationships/slide" Target="slides/slide139.xml"/><Relationship Id="rId90" Type="http://schemas.openxmlformats.org/officeDocument/2006/relationships/slide" Target="slides/slide85.xml"/><Relationship Id="rId165" Type="http://schemas.openxmlformats.org/officeDocument/2006/relationships/slide" Target="slides/slide160.xml"/><Relationship Id="rId186" Type="http://schemas.openxmlformats.org/officeDocument/2006/relationships/slide" Target="slides/slide181.xml"/><Relationship Id="rId211" Type="http://schemas.openxmlformats.org/officeDocument/2006/relationships/slide" Target="slides/slide206.xml"/><Relationship Id="rId232" Type="http://schemas.openxmlformats.org/officeDocument/2006/relationships/slide" Target="slides/slide227.xml"/><Relationship Id="rId253" Type="http://schemas.openxmlformats.org/officeDocument/2006/relationships/slide" Target="slides/slide248.xml"/><Relationship Id="rId27" Type="http://schemas.openxmlformats.org/officeDocument/2006/relationships/slide" Target="slides/slide22.xml"/><Relationship Id="rId48" Type="http://schemas.openxmlformats.org/officeDocument/2006/relationships/slide" Target="slides/slide43.xml"/><Relationship Id="rId69" Type="http://schemas.openxmlformats.org/officeDocument/2006/relationships/slide" Target="slides/slide64.xml"/><Relationship Id="rId113" Type="http://schemas.openxmlformats.org/officeDocument/2006/relationships/slide" Target="slides/slide108.xml"/><Relationship Id="rId134" Type="http://schemas.openxmlformats.org/officeDocument/2006/relationships/slide" Target="slides/slide129.xml"/><Relationship Id="rId80" Type="http://schemas.openxmlformats.org/officeDocument/2006/relationships/slide" Target="slides/slide75.xml"/><Relationship Id="rId155" Type="http://schemas.openxmlformats.org/officeDocument/2006/relationships/slide" Target="slides/slide150.xml"/><Relationship Id="rId176" Type="http://schemas.openxmlformats.org/officeDocument/2006/relationships/slide" Target="slides/slide171.xml"/><Relationship Id="rId197" Type="http://schemas.openxmlformats.org/officeDocument/2006/relationships/slide" Target="slides/slide192.xml"/><Relationship Id="rId201" Type="http://schemas.openxmlformats.org/officeDocument/2006/relationships/slide" Target="slides/slide196.xml"/><Relationship Id="rId222" Type="http://schemas.openxmlformats.org/officeDocument/2006/relationships/slide" Target="slides/slide217.xml"/><Relationship Id="rId243" Type="http://schemas.openxmlformats.org/officeDocument/2006/relationships/slide" Target="slides/slide238.xml"/><Relationship Id="rId17" Type="http://schemas.openxmlformats.org/officeDocument/2006/relationships/slide" Target="slides/slide12.xml"/><Relationship Id="rId38" Type="http://schemas.openxmlformats.org/officeDocument/2006/relationships/slide" Target="slides/slide33.xml"/><Relationship Id="rId59" Type="http://schemas.openxmlformats.org/officeDocument/2006/relationships/slide" Target="slides/slide54.xml"/><Relationship Id="rId103" Type="http://schemas.openxmlformats.org/officeDocument/2006/relationships/slide" Target="slides/slide98.xml"/><Relationship Id="rId124" Type="http://schemas.openxmlformats.org/officeDocument/2006/relationships/slide" Target="slides/slide119.xml"/><Relationship Id="rId70" Type="http://schemas.openxmlformats.org/officeDocument/2006/relationships/slide" Target="slides/slide65.xml"/><Relationship Id="rId91" Type="http://schemas.openxmlformats.org/officeDocument/2006/relationships/slide" Target="slides/slide86.xml"/><Relationship Id="rId145" Type="http://schemas.openxmlformats.org/officeDocument/2006/relationships/slide" Target="slides/slide140.xml"/><Relationship Id="rId166" Type="http://schemas.openxmlformats.org/officeDocument/2006/relationships/slide" Target="slides/slide161.xml"/><Relationship Id="rId187" Type="http://schemas.openxmlformats.org/officeDocument/2006/relationships/slide" Target="slides/slide182.xml"/><Relationship Id="rId1" Type="http://schemas.openxmlformats.org/officeDocument/2006/relationships/slideMaster" Target="slideMasters/slideMaster1.xml"/><Relationship Id="rId212" Type="http://schemas.openxmlformats.org/officeDocument/2006/relationships/slide" Target="slides/slide207.xml"/><Relationship Id="rId233" Type="http://schemas.openxmlformats.org/officeDocument/2006/relationships/slide" Target="slides/slide228.xml"/><Relationship Id="rId254" Type="http://schemas.openxmlformats.org/officeDocument/2006/relationships/notesMaster" Target="notesMasters/notesMaster1.xml"/><Relationship Id="rId28" Type="http://schemas.openxmlformats.org/officeDocument/2006/relationships/slide" Target="slides/slide23.xml"/><Relationship Id="rId49" Type="http://schemas.openxmlformats.org/officeDocument/2006/relationships/slide" Target="slides/slide44.xml"/><Relationship Id="rId114" Type="http://schemas.openxmlformats.org/officeDocument/2006/relationships/slide" Target="slides/slide109.xml"/><Relationship Id="rId60" Type="http://schemas.openxmlformats.org/officeDocument/2006/relationships/slide" Target="slides/slide55.xml"/><Relationship Id="rId81" Type="http://schemas.openxmlformats.org/officeDocument/2006/relationships/slide" Target="slides/slide76.xml"/><Relationship Id="rId135" Type="http://schemas.openxmlformats.org/officeDocument/2006/relationships/slide" Target="slides/slide130.xml"/><Relationship Id="rId156" Type="http://schemas.openxmlformats.org/officeDocument/2006/relationships/slide" Target="slides/slide151.xml"/><Relationship Id="rId177" Type="http://schemas.openxmlformats.org/officeDocument/2006/relationships/slide" Target="slides/slide172.xml"/><Relationship Id="rId198" Type="http://schemas.openxmlformats.org/officeDocument/2006/relationships/slide" Target="slides/slide193.xml"/><Relationship Id="rId202" Type="http://schemas.openxmlformats.org/officeDocument/2006/relationships/slide" Target="slides/slide197.xml"/><Relationship Id="rId223" Type="http://schemas.openxmlformats.org/officeDocument/2006/relationships/slide" Target="slides/slide218.xml"/><Relationship Id="rId244" Type="http://schemas.openxmlformats.org/officeDocument/2006/relationships/slide" Target="slides/slide239.xml"/><Relationship Id="rId18" Type="http://schemas.openxmlformats.org/officeDocument/2006/relationships/slide" Target="slides/slide13.xml"/><Relationship Id="rId39" Type="http://schemas.openxmlformats.org/officeDocument/2006/relationships/slide" Target="slides/slide34.xml"/><Relationship Id="rId50" Type="http://schemas.openxmlformats.org/officeDocument/2006/relationships/slide" Target="slides/slide45.xml"/><Relationship Id="rId104" Type="http://schemas.openxmlformats.org/officeDocument/2006/relationships/slide" Target="slides/slide99.xml"/><Relationship Id="rId125" Type="http://schemas.openxmlformats.org/officeDocument/2006/relationships/slide" Target="slides/slide120.xml"/><Relationship Id="rId146" Type="http://schemas.openxmlformats.org/officeDocument/2006/relationships/slide" Target="slides/slide141.xml"/><Relationship Id="rId167" Type="http://schemas.openxmlformats.org/officeDocument/2006/relationships/slide" Target="slides/slide162.xml"/><Relationship Id="rId188" Type="http://schemas.openxmlformats.org/officeDocument/2006/relationships/slide" Target="slides/slide183.xml"/><Relationship Id="rId71" Type="http://schemas.openxmlformats.org/officeDocument/2006/relationships/slide" Target="slides/slide66.xml"/><Relationship Id="rId92" Type="http://schemas.openxmlformats.org/officeDocument/2006/relationships/slide" Target="slides/slide87.xml"/><Relationship Id="rId213" Type="http://schemas.openxmlformats.org/officeDocument/2006/relationships/slide" Target="slides/slide208.xml"/><Relationship Id="rId234" Type="http://schemas.openxmlformats.org/officeDocument/2006/relationships/slide" Target="slides/slide229.xml"/><Relationship Id="rId2" Type="http://schemas.openxmlformats.org/officeDocument/2006/relationships/slideMaster" Target="slideMasters/slideMaster2.xml"/><Relationship Id="rId29" Type="http://schemas.openxmlformats.org/officeDocument/2006/relationships/slide" Target="slides/slide24.xml"/><Relationship Id="rId255" Type="http://schemas.openxmlformats.org/officeDocument/2006/relationships/presProps" Target="presProps.xml"/><Relationship Id="rId40" Type="http://schemas.openxmlformats.org/officeDocument/2006/relationships/slide" Target="slides/slide35.xml"/><Relationship Id="rId115" Type="http://schemas.openxmlformats.org/officeDocument/2006/relationships/slide" Target="slides/slide110.xml"/><Relationship Id="rId136" Type="http://schemas.openxmlformats.org/officeDocument/2006/relationships/slide" Target="slides/slide131.xml"/><Relationship Id="rId157" Type="http://schemas.openxmlformats.org/officeDocument/2006/relationships/slide" Target="slides/slide152.xml"/><Relationship Id="rId178" Type="http://schemas.openxmlformats.org/officeDocument/2006/relationships/slide" Target="slides/slide173.xml"/><Relationship Id="rId61" Type="http://schemas.openxmlformats.org/officeDocument/2006/relationships/slide" Target="slides/slide56.xml"/><Relationship Id="rId82" Type="http://schemas.openxmlformats.org/officeDocument/2006/relationships/slide" Target="slides/slide77.xml"/><Relationship Id="rId199" Type="http://schemas.openxmlformats.org/officeDocument/2006/relationships/slide" Target="slides/slide194.xml"/><Relationship Id="rId203" Type="http://schemas.openxmlformats.org/officeDocument/2006/relationships/slide" Target="slides/slide198.xml"/><Relationship Id="rId19" Type="http://schemas.openxmlformats.org/officeDocument/2006/relationships/slide" Target="slides/slide14.xml"/><Relationship Id="rId224" Type="http://schemas.openxmlformats.org/officeDocument/2006/relationships/slide" Target="slides/slide219.xml"/><Relationship Id="rId245" Type="http://schemas.openxmlformats.org/officeDocument/2006/relationships/slide" Target="slides/slide240.xml"/><Relationship Id="rId30" Type="http://schemas.openxmlformats.org/officeDocument/2006/relationships/slide" Target="slides/slide25.xml"/><Relationship Id="rId105" Type="http://schemas.openxmlformats.org/officeDocument/2006/relationships/slide" Target="slides/slide100.xml"/><Relationship Id="rId126" Type="http://schemas.openxmlformats.org/officeDocument/2006/relationships/slide" Target="slides/slide121.xml"/><Relationship Id="rId147" Type="http://schemas.openxmlformats.org/officeDocument/2006/relationships/slide" Target="slides/slide142.xml"/><Relationship Id="rId168" Type="http://schemas.openxmlformats.org/officeDocument/2006/relationships/slide" Target="slides/slide163.xml"/><Relationship Id="rId51" Type="http://schemas.openxmlformats.org/officeDocument/2006/relationships/slide" Target="slides/slide46.xml"/><Relationship Id="rId72" Type="http://schemas.openxmlformats.org/officeDocument/2006/relationships/slide" Target="slides/slide67.xml"/><Relationship Id="rId93" Type="http://schemas.openxmlformats.org/officeDocument/2006/relationships/slide" Target="slides/slide88.xml"/><Relationship Id="rId189" Type="http://schemas.openxmlformats.org/officeDocument/2006/relationships/slide" Target="slides/slide184.xml"/><Relationship Id="rId3" Type="http://schemas.openxmlformats.org/officeDocument/2006/relationships/slideMaster" Target="slideMasters/slideMaster3.xml"/><Relationship Id="rId214" Type="http://schemas.openxmlformats.org/officeDocument/2006/relationships/slide" Target="slides/slide209.xml"/><Relationship Id="rId235" Type="http://schemas.openxmlformats.org/officeDocument/2006/relationships/slide" Target="slides/slide230.xml"/><Relationship Id="rId256" Type="http://schemas.openxmlformats.org/officeDocument/2006/relationships/viewProps" Target="viewProps.xml"/><Relationship Id="rId116" Type="http://schemas.openxmlformats.org/officeDocument/2006/relationships/slide" Target="slides/slide111.xml"/><Relationship Id="rId137" Type="http://schemas.openxmlformats.org/officeDocument/2006/relationships/slide" Target="slides/slide132.xml"/><Relationship Id="rId158" Type="http://schemas.openxmlformats.org/officeDocument/2006/relationships/slide" Target="slides/slide153.xml"/><Relationship Id="rId20" Type="http://schemas.openxmlformats.org/officeDocument/2006/relationships/slide" Target="slides/slide15.xml"/><Relationship Id="rId41" Type="http://schemas.openxmlformats.org/officeDocument/2006/relationships/slide" Target="slides/slide36.xml"/><Relationship Id="rId62" Type="http://schemas.openxmlformats.org/officeDocument/2006/relationships/slide" Target="slides/slide57.xml"/><Relationship Id="rId83" Type="http://schemas.openxmlformats.org/officeDocument/2006/relationships/slide" Target="slides/slide78.xml"/><Relationship Id="rId179" Type="http://schemas.openxmlformats.org/officeDocument/2006/relationships/slide" Target="slides/slide174.xml"/><Relationship Id="rId190" Type="http://schemas.openxmlformats.org/officeDocument/2006/relationships/slide" Target="slides/slide185.xml"/><Relationship Id="rId204" Type="http://schemas.openxmlformats.org/officeDocument/2006/relationships/slide" Target="slides/slide199.xml"/><Relationship Id="rId225" Type="http://schemas.openxmlformats.org/officeDocument/2006/relationships/slide" Target="slides/slide220.xml"/><Relationship Id="rId246" Type="http://schemas.openxmlformats.org/officeDocument/2006/relationships/slide" Target="slides/slide241.xml"/><Relationship Id="rId106" Type="http://schemas.openxmlformats.org/officeDocument/2006/relationships/slide" Target="slides/slide101.xml"/><Relationship Id="rId127" Type="http://schemas.openxmlformats.org/officeDocument/2006/relationships/slide" Target="slides/slide122.xml"/><Relationship Id="rId10" Type="http://schemas.openxmlformats.org/officeDocument/2006/relationships/slide" Target="slides/slide5.xml"/><Relationship Id="rId31" Type="http://schemas.openxmlformats.org/officeDocument/2006/relationships/slide" Target="slides/slide26.xml"/><Relationship Id="rId52" Type="http://schemas.openxmlformats.org/officeDocument/2006/relationships/slide" Target="slides/slide47.xml"/><Relationship Id="rId73" Type="http://schemas.openxmlformats.org/officeDocument/2006/relationships/slide" Target="slides/slide68.xml"/><Relationship Id="rId94" Type="http://schemas.openxmlformats.org/officeDocument/2006/relationships/slide" Target="slides/slide89.xml"/><Relationship Id="rId148" Type="http://schemas.openxmlformats.org/officeDocument/2006/relationships/slide" Target="slides/slide143.xml"/><Relationship Id="rId169" Type="http://schemas.openxmlformats.org/officeDocument/2006/relationships/slide" Target="slides/slide164.xml"/><Relationship Id="rId4" Type="http://schemas.openxmlformats.org/officeDocument/2006/relationships/slideMaster" Target="slideMasters/slideMaster4.xml"/><Relationship Id="rId180" Type="http://schemas.openxmlformats.org/officeDocument/2006/relationships/slide" Target="slides/slide175.xml"/><Relationship Id="rId215" Type="http://schemas.openxmlformats.org/officeDocument/2006/relationships/slide" Target="slides/slide210.xml"/><Relationship Id="rId236" Type="http://schemas.openxmlformats.org/officeDocument/2006/relationships/slide" Target="slides/slide231.xml"/><Relationship Id="rId25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3" name="PlaceHolder 1"/>
          <p:cNvSpPr>
            <a:spLocks noGrp="1" noRot="1" noChangeAspect="1"/>
          </p:cNvSpPr>
          <p:nvPr>
            <p:ph type="sldImg"/>
          </p:nvPr>
        </p:nvSpPr>
        <p:spPr>
          <a:xfrm>
            <a:off x="216000" y="812520"/>
            <a:ext cx="7127280" cy="4008960"/>
          </a:xfrm>
          <a:prstGeom prst="rect">
            <a:avLst/>
          </a:prstGeom>
        </p:spPr>
        <p:txBody>
          <a:bodyPr lIns="0" tIns="0" rIns="0" bIns="0" anchor="ctr"/>
          <a:lstStyle/>
          <a:p>
            <a:pPr algn="ctr"/>
            <a:r>
              <a:rPr lang="cs-CZ" sz="4400" b="0" strike="noStrike" spc="-1">
                <a:latin typeface="Arial"/>
              </a:rPr>
              <a:t>Klikněte pro přesun snímku</a:t>
            </a:r>
          </a:p>
        </p:txBody>
      </p:sp>
      <p:sp>
        <p:nvSpPr>
          <p:cNvPr id="194" name="PlaceHolder 2"/>
          <p:cNvSpPr>
            <a:spLocks noGrp="1"/>
          </p:cNvSpPr>
          <p:nvPr>
            <p:ph type="body"/>
          </p:nvPr>
        </p:nvSpPr>
        <p:spPr>
          <a:xfrm>
            <a:off x="756000" y="5078520"/>
            <a:ext cx="6047640" cy="4811040"/>
          </a:xfrm>
          <a:prstGeom prst="rect">
            <a:avLst/>
          </a:prstGeom>
        </p:spPr>
        <p:txBody>
          <a:bodyPr lIns="0" tIns="0" rIns="0" bIns="0"/>
          <a:lstStyle/>
          <a:p>
            <a:r>
              <a:rPr lang="cs-CZ" sz="2000" b="0" strike="noStrike" spc="-1">
                <a:latin typeface="Arial"/>
              </a:rPr>
              <a:t>Klikněte pro úpravu formátu komentářů</a:t>
            </a:r>
          </a:p>
        </p:txBody>
      </p:sp>
      <p:sp>
        <p:nvSpPr>
          <p:cNvPr id="195" name="PlaceHolder 3"/>
          <p:cNvSpPr>
            <a:spLocks noGrp="1"/>
          </p:cNvSpPr>
          <p:nvPr>
            <p:ph type="hdr"/>
          </p:nvPr>
        </p:nvSpPr>
        <p:spPr>
          <a:xfrm>
            <a:off x="0" y="0"/>
            <a:ext cx="3280680" cy="534240"/>
          </a:xfrm>
          <a:prstGeom prst="rect">
            <a:avLst/>
          </a:prstGeom>
        </p:spPr>
        <p:txBody>
          <a:bodyPr lIns="0" tIns="0" rIns="0" bIns="0"/>
          <a:lstStyle/>
          <a:p>
            <a:r>
              <a:rPr lang="cs-CZ" sz="1400" b="0" strike="noStrike" spc="-1">
                <a:latin typeface="Times New Roman"/>
              </a:rPr>
              <a:t>&lt;záhlaví&gt;</a:t>
            </a:r>
          </a:p>
        </p:txBody>
      </p:sp>
      <p:sp>
        <p:nvSpPr>
          <p:cNvPr id="196" name="PlaceHolder 4"/>
          <p:cNvSpPr>
            <a:spLocks noGrp="1"/>
          </p:cNvSpPr>
          <p:nvPr>
            <p:ph type="dt"/>
          </p:nvPr>
        </p:nvSpPr>
        <p:spPr>
          <a:xfrm>
            <a:off x="4278960" y="0"/>
            <a:ext cx="3280680" cy="534240"/>
          </a:xfrm>
          <a:prstGeom prst="rect">
            <a:avLst/>
          </a:prstGeom>
        </p:spPr>
        <p:txBody>
          <a:bodyPr lIns="0" tIns="0" rIns="0" bIns="0"/>
          <a:lstStyle/>
          <a:p>
            <a:pPr algn="r"/>
            <a:r>
              <a:rPr lang="cs-CZ" sz="1400" b="0" strike="noStrike" spc="-1">
                <a:latin typeface="Times New Roman"/>
              </a:rPr>
              <a:t>&lt;datum/čas&gt;</a:t>
            </a:r>
          </a:p>
        </p:txBody>
      </p:sp>
      <p:sp>
        <p:nvSpPr>
          <p:cNvPr id="197" name="PlaceHolder 5"/>
          <p:cNvSpPr>
            <a:spLocks noGrp="1"/>
          </p:cNvSpPr>
          <p:nvPr>
            <p:ph type="ftr"/>
          </p:nvPr>
        </p:nvSpPr>
        <p:spPr>
          <a:xfrm>
            <a:off x="0" y="10157400"/>
            <a:ext cx="3280680" cy="534240"/>
          </a:xfrm>
          <a:prstGeom prst="rect">
            <a:avLst/>
          </a:prstGeom>
        </p:spPr>
        <p:txBody>
          <a:bodyPr lIns="0" tIns="0" rIns="0" bIns="0" anchor="b"/>
          <a:lstStyle/>
          <a:p>
            <a:r>
              <a:rPr lang="cs-CZ" sz="1400" b="0" strike="noStrike" spc="-1">
                <a:latin typeface="Times New Roman"/>
              </a:rPr>
              <a:t>&lt;zápatí&gt;</a:t>
            </a:r>
          </a:p>
        </p:txBody>
      </p:sp>
      <p:sp>
        <p:nvSpPr>
          <p:cNvPr id="198" name="PlaceHolder 6"/>
          <p:cNvSpPr>
            <a:spLocks noGrp="1"/>
          </p:cNvSpPr>
          <p:nvPr>
            <p:ph type="sldNum"/>
          </p:nvPr>
        </p:nvSpPr>
        <p:spPr>
          <a:xfrm>
            <a:off x="4278960" y="10157400"/>
            <a:ext cx="3280680" cy="534240"/>
          </a:xfrm>
          <a:prstGeom prst="rect">
            <a:avLst/>
          </a:prstGeom>
        </p:spPr>
        <p:txBody>
          <a:bodyPr lIns="0" tIns="0" rIns="0" bIns="0" anchor="b"/>
          <a:lstStyle/>
          <a:p>
            <a:pPr algn="r"/>
            <a:fld id="{ED464429-C59B-4549-8415-974BE5526BF7}" type="slidenum">
              <a:rPr lang="cs-CZ" sz="1400" b="0" strike="noStrike" spc="-1">
                <a:latin typeface="Times New Roman"/>
              </a:rPr>
              <a:t>‹#›</a:t>
            </a:fld>
            <a:endParaRPr lang="cs-CZ"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 name="PlaceHolder 1"/>
          <p:cNvSpPr>
            <a:spLocks noGrp="1" noRot="1" noChangeAspect="1"/>
          </p:cNvSpPr>
          <p:nvPr>
            <p:ph type="sldImg"/>
          </p:nvPr>
        </p:nvSpPr>
        <p:spPr>
          <a:xfrm>
            <a:off x="685800" y="1143000"/>
            <a:ext cx="5485680" cy="3085560"/>
          </a:xfrm>
          <a:prstGeom prst="rect">
            <a:avLst/>
          </a:prstGeom>
        </p:spPr>
      </p:sp>
      <p:sp>
        <p:nvSpPr>
          <p:cNvPr id="731" name="PlaceHolder 2"/>
          <p:cNvSpPr>
            <a:spLocks noGrp="1"/>
          </p:cNvSpPr>
          <p:nvPr>
            <p:ph type="body"/>
          </p:nvPr>
        </p:nvSpPr>
        <p:spPr>
          <a:xfrm>
            <a:off x="685800" y="4400640"/>
            <a:ext cx="5485680" cy="3599640"/>
          </a:xfrm>
          <a:prstGeom prst="rect">
            <a:avLst/>
          </a:prstGeom>
        </p:spPr>
        <p:txBody>
          <a:bodyPr lIns="0" tIns="0" rIns="0" bIns="0"/>
          <a:lstStyle/>
          <a:p>
            <a:pPr marL="216000" indent="-215640">
              <a:lnSpc>
                <a:spcPct val="100000"/>
              </a:lnSpc>
            </a:pPr>
            <a:endParaRPr lang="cs-CZ" sz="2000" b="0" strike="noStrike" spc="-1">
              <a:latin typeface="Arial"/>
            </a:endParaRPr>
          </a:p>
          <a:p>
            <a:pPr marL="216000" indent="-215640">
              <a:lnSpc>
                <a:spcPct val="100000"/>
              </a:lnSpc>
            </a:pPr>
            <a:endParaRPr lang="cs-CZ" sz="2000" b="0" strike="noStrike" spc="-1">
              <a:latin typeface="Arial"/>
            </a:endParaRPr>
          </a:p>
        </p:txBody>
      </p:sp>
      <p:sp>
        <p:nvSpPr>
          <p:cNvPr id="732" name="CustomShape 3"/>
          <p:cNvSpPr/>
          <p:nvPr/>
        </p:nvSpPr>
        <p:spPr>
          <a:xfrm>
            <a:off x="3884760" y="8685360"/>
            <a:ext cx="2971080" cy="456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r">
              <a:lnSpc>
                <a:spcPct val="100000"/>
              </a:lnSpc>
            </a:pPr>
            <a:fld id="{2A99AD60-86D0-4F1C-BB45-2C9DBA2831B1}" type="slidenum">
              <a:rPr lang="cs-CZ" sz="1200" b="0" strike="noStrike" spc="-1">
                <a:solidFill>
                  <a:srgbClr val="000000"/>
                </a:solidFill>
                <a:latin typeface="Calibri"/>
                <a:ea typeface="+mn-ea"/>
              </a:rPr>
              <a:t>15</a:t>
            </a:fld>
            <a:endParaRPr lang="cs-CZ" sz="12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24"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cs-CZ" sz="3200" b="0" strike="noStrike" spc="-1">
              <a:latin typeface="Arial"/>
            </a:endParaRPr>
          </a:p>
        </p:txBody>
      </p:sp>
      <p:sp>
        <p:nvSpPr>
          <p:cNvPr id="25"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2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28"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2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
        <p:nvSpPr>
          <p:cNvPr id="30"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32"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cs-CZ" sz="3200" b="0" strike="noStrike" spc="-1">
              <a:latin typeface="Arial"/>
            </a:endParaRPr>
          </a:p>
        </p:txBody>
      </p:sp>
      <p:sp>
        <p:nvSpPr>
          <p:cNvPr id="33"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cs-CZ" sz="3200" b="0" strike="noStrike" spc="-1">
              <a:latin typeface="Arial"/>
            </a:endParaRPr>
          </a:p>
        </p:txBody>
      </p:sp>
      <p:sp>
        <p:nvSpPr>
          <p:cNvPr id="34"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cs-CZ" sz="3200" b="0" strike="noStrike" spc="-1">
              <a:latin typeface="Arial"/>
            </a:endParaRPr>
          </a:p>
        </p:txBody>
      </p:sp>
      <p:sp>
        <p:nvSpPr>
          <p:cNvPr id="35"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cs-CZ" sz="3200" b="0" strike="noStrike" spc="-1">
              <a:latin typeface="Arial"/>
            </a:endParaRPr>
          </a:p>
        </p:txBody>
      </p:sp>
      <p:sp>
        <p:nvSpPr>
          <p:cNvPr id="36"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cs-CZ" sz="3200" b="0" strike="noStrike" spc="-1">
              <a:latin typeface="Arial"/>
            </a:endParaRPr>
          </a:p>
        </p:txBody>
      </p:sp>
      <p:sp>
        <p:nvSpPr>
          <p:cNvPr id="37"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41"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43"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45"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46"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5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5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
        <p:nvSpPr>
          <p:cNvPr id="52"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3"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54"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5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56"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58"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59"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60"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62"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cs-CZ" sz="3200" b="0" strike="noStrike" spc="-1">
              <a:latin typeface="Arial"/>
            </a:endParaRPr>
          </a:p>
        </p:txBody>
      </p:sp>
      <p:sp>
        <p:nvSpPr>
          <p:cNvPr id="63"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6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66"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67"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
        <p:nvSpPr>
          <p:cNvPr id="68"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70"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cs-CZ" sz="3200" b="0" strike="noStrike" spc="-1">
              <a:latin typeface="Arial"/>
            </a:endParaRPr>
          </a:p>
        </p:txBody>
      </p:sp>
      <p:sp>
        <p:nvSpPr>
          <p:cNvPr id="71"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cs-CZ" sz="3200" b="0" strike="noStrike" spc="-1">
              <a:latin typeface="Arial"/>
            </a:endParaRPr>
          </a:p>
        </p:txBody>
      </p:sp>
      <p:sp>
        <p:nvSpPr>
          <p:cNvPr id="72"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cs-CZ" sz="3200" b="0" strike="noStrike" spc="-1">
              <a:latin typeface="Arial"/>
            </a:endParaRPr>
          </a:p>
        </p:txBody>
      </p:sp>
      <p:sp>
        <p:nvSpPr>
          <p:cNvPr id="73"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cs-CZ" sz="3200" b="0" strike="noStrike" spc="-1">
              <a:latin typeface="Arial"/>
            </a:endParaRPr>
          </a:p>
        </p:txBody>
      </p:sp>
      <p:sp>
        <p:nvSpPr>
          <p:cNvPr id="74"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cs-CZ" sz="3200" b="0" strike="noStrike" spc="-1">
              <a:latin typeface="Arial"/>
            </a:endParaRPr>
          </a:p>
        </p:txBody>
      </p:sp>
      <p:sp>
        <p:nvSpPr>
          <p:cNvPr id="75"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82775-61F2-4F0B-B581-1CA54DB1395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FED03BF-252F-40D7-B4F6-274D7AEE8DC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6FECFB-C88F-4ED8-BE21-FF84238EF4B1}"/>
              </a:ext>
            </a:extLst>
          </p:cNvPr>
          <p:cNvSpPr>
            <a:spLocks noGrp="1"/>
          </p:cNvSpPr>
          <p:nvPr>
            <p:ph type="dt" sz="half" idx="10"/>
          </p:nvPr>
        </p:nvSpPr>
        <p:spPr/>
        <p:txBody>
          <a:bodyPr/>
          <a:lstStyle/>
          <a:p>
            <a:fld id="{89510404-D727-4BA3-A382-CA62451C4627}" type="datetimeFigureOut">
              <a:rPr lang="cs-CZ" smtClean="0"/>
              <a:t>04.10.2023</a:t>
            </a:fld>
            <a:endParaRPr lang="cs-CZ"/>
          </a:p>
        </p:txBody>
      </p:sp>
      <p:sp>
        <p:nvSpPr>
          <p:cNvPr id="5" name="Zástupný symbol pro zápatí 4">
            <a:extLst>
              <a:ext uri="{FF2B5EF4-FFF2-40B4-BE49-F238E27FC236}">
                <a16:creationId xmlns:a16="http://schemas.microsoft.com/office/drawing/2014/main" id="{DEC97EF3-55DA-4986-A88A-17D88906622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3620C29-F24F-4ADD-B6DF-65C7C8CD5262}"/>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26392164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79"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81"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83"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84"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88"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89"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
        <p:nvSpPr>
          <p:cNvPr id="90"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92"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93"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94"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9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9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98"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00"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cs-CZ" sz="3200" b="0" strike="noStrike" spc="-1">
              <a:latin typeface="Arial"/>
            </a:endParaRPr>
          </a:p>
        </p:txBody>
      </p:sp>
      <p:sp>
        <p:nvSpPr>
          <p:cNvPr id="101"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0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10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105"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
        <p:nvSpPr>
          <p:cNvPr id="106"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08"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cs-CZ" sz="3200" b="0" strike="noStrike" spc="-1">
              <a:latin typeface="Arial"/>
            </a:endParaRPr>
          </a:p>
        </p:txBody>
      </p:sp>
      <p:sp>
        <p:nvSpPr>
          <p:cNvPr id="109"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cs-CZ" sz="3200" b="0" strike="noStrike" spc="-1">
              <a:latin typeface="Arial"/>
            </a:endParaRPr>
          </a:p>
        </p:txBody>
      </p:sp>
      <p:sp>
        <p:nvSpPr>
          <p:cNvPr id="110"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cs-CZ" sz="3200" b="0" strike="noStrike" spc="-1">
              <a:latin typeface="Arial"/>
            </a:endParaRPr>
          </a:p>
        </p:txBody>
      </p:sp>
      <p:sp>
        <p:nvSpPr>
          <p:cNvPr id="111"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cs-CZ" sz="3200" b="0" strike="noStrike" spc="-1">
              <a:latin typeface="Arial"/>
            </a:endParaRPr>
          </a:p>
        </p:txBody>
      </p:sp>
      <p:sp>
        <p:nvSpPr>
          <p:cNvPr id="112"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cs-CZ" sz="3200" b="0" strike="noStrike" spc="-1">
              <a:latin typeface="Arial"/>
            </a:endParaRPr>
          </a:p>
        </p:txBody>
      </p:sp>
      <p:sp>
        <p:nvSpPr>
          <p:cNvPr id="113"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82775-61F2-4F0B-B581-1CA54DB1395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FED03BF-252F-40D7-B4F6-274D7AEE8DC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6FECFB-C88F-4ED8-BE21-FF84238EF4B1}"/>
              </a:ext>
            </a:extLst>
          </p:cNvPr>
          <p:cNvSpPr>
            <a:spLocks noGrp="1"/>
          </p:cNvSpPr>
          <p:nvPr>
            <p:ph type="dt" sz="half" idx="10"/>
          </p:nvPr>
        </p:nvSpPr>
        <p:spPr/>
        <p:txBody>
          <a:bodyPr/>
          <a:lstStyle/>
          <a:p>
            <a:fld id="{89510404-D727-4BA3-A382-CA62451C4627}" type="datetimeFigureOut">
              <a:rPr lang="cs-CZ" smtClean="0"/>
              <a:t>04.10.2023</a:t>
            </a:fld>
            <a:endParaRPr lang="cs-CZ"/>
          </a:p>
        </p:txBody>
      </p:sp>
      <p:sp>
        <p:nvSpPr>
          <p:cNvPr id="5" name="Zástupný symbol pro zápatí 4">
            <a:extLst>
              <a:ext uri="{FF2B5EF4-FFF2-40B4-BE49-F238E27FC236}">
                <a16:creationId xmlns:a16="http://schemas.microsoft.com/office/drawing/2014/main" id="{DEC97EF3-55DA-4986-A88A-17D88906622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3620C29-F24F-4ADD-B6DF-65C7C8CD5262}"/>
              </a:ext>
            </a:extLst>
          </p:cNvPr>
          <p:cNvSpPr>
            <a:spLocks noGrp="1"/>
          </p:cNvSpPr>
          <p:nvPr>
            <p:ph type="sldNum" sz="quarter" idx="12"/>
          </p:nvPr>
        </p:nvSpPr>
        <p:spPr/>
        <p:txBody>
          <a:bodyPr/>
          <a:lstStyle/>
          <a:p>
            <a:fld id="{EAC5D069-99B3-4761-ACAC-C1597EE461A8}" type="slidenum">
              <a:rPr lang="cs-CZ" smtClean="0"/>
              <a:t>‹#›</a:t>
            </a:fld>
            <a:endParaRPr lang="cs-CZ"/>
          </a:p>
        </p:txBody>
      </p:sp>
    </p:spTree>
    <p:extLst>
      <p:ext uri="{BB962C8B-B14F-4D97-AF65-F5344CB8AC3E}">
        <p14:creationId xmlns:p14="http://schemas.microsoft.com/office/powerpoint/2010/main" val="30026076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7"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17"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19"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2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122"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2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127"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
        <p:nvSpPr>
          <p:cNvPr id="128"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3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1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13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3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13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136"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38"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cs-CZ" sz="3200" b="0" strike="noStrike" spc="-1">
              <a:latin typeface="Arial"/>
            </a:endParaRPr>
          </a:p>
        </p:txBody>
      </p:sp>
      <p:sp>
        <p:nvSpPr>
          <p:cNvPr id="139"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4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14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143"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
        <p:nvSpPr>
          <p:cNvPr id="144"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46"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cs-CZ" sz="3200" b="0" strike="noStrike" spc="-1">
              <a:latin typeface="Arial"/>
            </a:endParaRPr>
          </a:p>
        </p:txBody>
      </p:sp>
      <p:sp>
        <p:nvSpPr>
          <p:cNvPr id="147"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cs-CZ" sz="3200" b="0" strike="noStrike" spc="-1">
              <a:latin typeface="Arial"/>
            </a:endParaRPr>
          </a:p>
        </p:txBody>
      </p:sp>
      <p:sp>
        <p:nvSpPr>
          <p:cNvPr id="148"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cs-CZ" sz="3200" b="0" strike="noStrike" spc="-1">
              <a:latin typeface="Arial"/>
            </a:endParaRPr>
          </a:p>
        </p:txBody>
      </p:sp>
      <p:sp>
        <p:nvSpPr>
          <p:cNvPr id="149"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cs-CZ" sz="3200" b="0" strike="noStrike" spc="-1">
              <a:latin typeface="Arial"/>
            </a:endParaRPr>
          </a:p>
        </p:txBody>
      </p:sp>
      <p:sp>
        <p:nvSpPr>
          <p:cNvPr id="150"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cs-CZ" sz="3200" b="0" strike="noStrike" spc="-1">
              <a:latin typeface="Arial"/>
            </a:endParaRPr>
          </a:p>
        </p:txBody>
      </p:sp>
      <p:sp>
        <p:nvSpPr>
          <p:cNvPr id="151"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5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58"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5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60"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62"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16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5"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67"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168"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
        <p:nvSpPr>
          <p:cNvPr id="169"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7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17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173"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7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7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176"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177"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79"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cs-CZ" sz="3200" b="0" strike="noStrike" spc="-1">
              <a:latin typeface="Arial"/>
            </a:endParaRPr>
          </a:p>
        </p:txBody>
      </p:sp>
      <p:sp>
        <p:nvSpPr>
          <p:cNvPr id="180"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8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8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183"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18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
        <p:nvSpPr>
          <p:cNvPr id="185"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8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87"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cs-CZ" sz="3200" b="0" strike="noStrike" spc="-1">
              <a:latin typeface="Arial"/>
            </a:endParaRPr>
          </a:p>
        </p:txBody>
      </p:sp>
      <p:sp>
        <p:nvSpPr>
          <p:cNvPr id="188"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cs-CZ" sz="3200" b="0" strike="noStrike" spc="-1">
              <a:latin typeface="Arial"/>
            </a:endParaRPr>
          </a:p>
        </p:txBody>
      </p:sp>
      <p:sp>
        <p:nvSpPr>
          <p:cNvPr id="189"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cs-CZ" sz="3200" b="0" strike="noStrike" spc="-1">
              <a:latin typeface="Arial"/>
            </a:endParaRPr>
          </a:p>
        </p:txBody>
      </p:sp>
      <p:sp>
        <p:nvSpPr>
          <p:cNvPr id="190"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cs-CZ" sz="3200" b="0" strike="noStrike" spc="-1">
              <a:latin typeface="Arial"/>
            </a:endParaRPr>
          </a:p>
        </p:txBody>
      </p:sp>
      <p:sp>
        <p:nvSpPr>
          <p:cNvPr id="191"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cs-CZ" sz="3200" b="0" strike="noStrike" spc="-1">
              <a:latin typeface="Arial"/>
            </a:endParaRPr>
          </a:p>
        </p:txBody>
      </p:sp>
      <p:sp>
        <p:nvSpPr>
          <p:cNvPr id="192"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2"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13"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cs-CZ" sz="3200" b="0" strike="noStrike" spc="-1">
              <a:latin typeface="Arial"/>
            </a:endParaRPr>
          </a:p>
        </p:txBody>
      </p:sp>
      <p:sp>
        <p:nvSpPr>
          <p:cNvPr id="14"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16"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cs-CZ" sz="3200" b="0" strike="noStrike" spc="-1">
              <a:latin typeface="Arial"/>
            </a:endParaRPr>
          </a:p>
        </p:txBody>
      </p:sp>
      <p:sp>
        <p:nvSpPr>
          <p:cNvPr id="17"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18"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lang="cs-CZ" sz="4400" b="0" strike="noStrike" spc="-1">
              <a:latin typeface="Arial"/>
            </a:endParaRPr>
          </a:p>
        </p:txBody>
      </p:sp>
      <p:sp>
        <p:nvSpPr>
          <p:cNvPr id="2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cs-CZ" sz="3200" b="0" strike="noStrike" spc="-1">
              <a:latin typeface="Arial"/>
            </a:endParaRPr>
          </a:p>
        </p:txBody>
      </p:sp>
      <p:sp>
        <p:nvSpPr>
          <p:cNvPr id="2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cs-CZ" sz="3200" b="0" strike="noStrike" spc="-1">
              <a:latin typeface="Arial"/>
            </a:endParaRPr>
          </a:p>
        </p:txBody>
      </p:sp>
      <p:sp>
        <p:nvSpPr>
          <p:cNvPr id="22"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cs-CZ"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theme" Target="../theme/theme4.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5.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831960" y="1709640"/>
            <a:ext cx="10514880" cy="2851920"/>
          </a:xfrm>
          <a:prstGeom prst="rect">
            <a:avLst/>
          </a:prstGeom>
        </p:spPr>
        <p:txBody>
          <a:bodyPr lIns="0" tIns="0" rIns="0" bIns="0" anchor="ctr"/>
          <a:lstStyle/>
          <a:p>
            <a:r>
              <a:rPr lang="cs-CZ" sz="1800" b="0" strike="noStrike" spc="-1">
                <a:latin typeface="Arial"/>
              </a:rPr>
              <a:t>Klikněte pro úpravu formátu textu nadpisu</a:t>
            </a:r>
          </a:p>
        </p:txBody>
      </p:sp>
      <p:sp>
        <p:nvSpPr>
          <p:cNvPr id="3" name="PlaceHolder 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cs-CZ" sz="3200" b="0" strike="noStrike" spc="-1">
                <a:latin typeface="Arial"/>
              </a:rPr>
              <a:t>Klikněte pro úpravu formátu textu osnovy</a:t>
            </a:r>
          </a:p>
          <a:p>
            <a:pPr marL="864000" lvl="1" indent="-324000">
              <a:spcBef>
                <a:spcPts val="1134"/>
              </a:spcBef>
              <a:buClr>
                <a:srgbClr val="000000"/>
              </a:buClr>
              <a:buSzPct val="75000"/>
              <a:buFont typeface="Symbol" charset="2"/>
              <a:buChar char=""/>
            </a:pPr>
            <a:r>
              <a:rPr lang="cs-CZ" sz="2800" b="0" strike="noStrike" spc="-1">
                <a:latin typeface="Arial"/>
              </a:rPr>
              <a:t>Druhá úroveň</a:t>
            </a:r>
          </a:p>
          <a:p>
            <a:pPr marL="1296000" lvl="2" indent="-288000">
              <a:spcBef>
                <a:spcPts val="850"/>
              </a:spcBef>
              <a:buClr>
                <a:srgbClr val="000000"/>
              </a:buClr>
              <a:buSzPct val="45000"/>
              <a:buFont typeface="Wingdings" charset="2"/>
              <a:buChar char=""/>
            </a:pPr>
            <a:r>
              <a:rPr lang="cs-CZ" sz="2400" b="0" strike="noStrike" spc="-1">
                <a:latin typeface="Arial"/>
              </a:rPr>
              <a:t>Třetí úroveň</a:t>
            </a:r>
          </a:p>
          <a:p>
            <a:pPr marL="1728000" lvl="3" indent="-216000">
              <a:spcBef>
                <a:spcPts val="567"/>
              </a:spcBef>
              <a:buClr>
                <a:srgbClr val="000000"/>
              </a:buClr>
              <a:buSzPct val="75000"/>
              <a:buFont typeface="Symbol" charset="2"/>
              <a:buChar char=""/>
            </a:pPr>
            <a:r>
              <a:rPr lang="cs-CZ" sz="2000" b="0" strike="noStrike" spc="-1">
                <a:latin typeface="Arial"/>
              </a:rPr>
              <a:t>Čtvrtá úroveň osnovy</a:t>
            </a:r>
          </a:p>
          <a:p>
            <a:pPr marL="2160000" lvl="4" indent="-216000">
              <a:spcBef>
                <a:spcPts val="283"/>
              </a:spcBef>
              <a:buClr>
                <a:srgbClr val="000000"/>
              </a:buClr>
              <a:buSzPct val="45000"/>
              <a:buFont typeface="Wingdings" charset="2"/>
              <a:buChar char=""/>
            </a:pPr>
            <a:r>
              <a:rPr lang="cs-CZ" sz="2000" b="0" strike="noStrike" spc="-1">
                <a:latin typeface="Arial"/>
              </a:rPr>
              <a:t>Pátá úroveň osnovy</a:t>
            </a:r>
          </a:p>
          <a:p>
            <a:pPr marL="2592000" lvl="5" indent="-216000">
              <a:spcBef>
                <a:spcPts val="283"/>
              </a:spcBef>
              <a:buClr>
                <a:srgbClr val="000000"/>
              </a:buClr>
              <a:buSzPct val="45000"/>
              <a:buFont typeface="Wingdings" charset="2"/>
              <a:buChar char=""/>
            </a:pPr>
            <a:r>
              <a:rPr lang="cs-CZ" sz="2000" b="0" strike="noStrike" spc="-1">
                <a:latin typeface="Arial"/>
              </a:rPr>
              <a:t>Šestá úroveň</a:t>
            </a:r>
          </a:p>
          <a:p>
            <a:pPr marL="3024000" lvl="6" indent="-216000">
              <a:spcBef>
                <a:spcPts val="283"/>
              </a:spcBef>
              <a:buClr>
                <a:srgbClr val="000000"/>
              </a:buClr>
              <a:buSzPct val="45000"/>
              <a:buFont typeface="Wingdings" charset="2"/>
              <a:buChar char=""/>
            </a:pPr>
            <a:r>
              <a:rPr lang="cs-CZ" sz="2000" b="0" strike="noStrike" spc="-1">
                <a:latin typeface="Arial"/>
              </a:rPr>
              <a:t>Sedmá úroveň</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273600"/>
            <a:ext cx="10972440" cy="1144800"/>
          </a:xfrm>
          <a:prstGeom prst="rect">
            <a:avLst/>
          </a:prstGeom>
        </p:spPr>
        <p:txBody>
          <a:bodyPr lIns="0" tIns="0" rIns="0" bIns="0" anchor="ctr"/>
          <a:lstStyle/>
          <a:p>
            <a:pPr algn="ctr"/>
            <a:r>
              <a:rPr lang="cs-CZ" sz="4400" b="0" strike="noStrike" spc="-1">
                <a:latin typeface="Arial"/>
              </a:rPr>
              <a:t>Klikněte pro úpravu formátu textu nadpisu</a:t>
            </a:r>
          </a:p>
        </p:txBody>
      </p:sp>
      <p:sp>
        <p:nvSpPr>
          <p:cNvPr id="39" name="PlaceHolder 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cs-CZ" sz="3200" b="0" strike="noStrike" spc="-1">
                <a:latin typeface="Arial"/>
              </a:rPr>
              <a:t>Klikněte pro úpravu formátu textu osnovy</a:t>
            </a:r>
          </a:p>
          <a:p>
            <a:pPr marL="864000" lvl="1" indent="-324000">
              <a:spcBef>
                <a:spcPts val="1134"/>
              </a:spcBef>
              <a:buClr>
                <a:srgbClr val="000000"/>
              </a:buClr>
              <a:buSzPct val="75000"/>
              <a:buFont typeface="Symbol" charset="2"/>
              <a:buChar char=""/>
            </a:pPr>
            <a:r>
              <a:rPr lang="cs-CZ" sz="2800" b="0" strike="noStrike" spc="-1">
                <a:latin typeface="Arial"/>
              </a:rPr>
              <a:t>Druhá úroveň</a:t>
            </a:r>
          </a:p>
          <a:p>
            <a:pPr marL="1296000" lvl="2" indent="-288000">
              <a:spcBef>
                <a:spcPts val="850"/>
              </a:spcBef>
              <a:buClr>
                <a:srgbClr val="000000"/>
              </a:buClr>
              <a:buSzPct val="45000"/>
              <a:buFont typeface="Wingdings" charset="2"/>
              <a:buChar char=""/>
            </a:pPr>
            <a:r>
              <a:rPr lang="cs-CZ" sz="2400" b="0" strike="noStrike" spc="-1">
                <a:latin typeface="Arial"/>
              </a:rPr>
              <a:t>Třetí úroveň</a:t>
            </a:r>
          </a:p>
          <a:p>
            <a:pPr marL="1728000" lvl="3" indent="-216000">
              <a:spcBef>
                <a:spcPts val="567"/>
              </a:spcBef>
              <a:buClr>
                <a:srgbClr val="000000"/>
              </a:buClr>
              <a:buSzPct val="75000"/>
              <a:buFont typeface="Symbol" charset="2"/>
              <a:buChar char=""/>
            </a:pPr>
            <a:r>
              <a:rPr lang="cs-CZ" sz="2000" b="0" strike="noStrike" spc="-1">
                <a:latin typeface="Arial"/>
              </a:rPr>
              <a:t>Čtvrtá úroveň osnovy</a:t>
            </a:r>
          </a:p>
          <a:p>
            <a:pPr marL="2160000" lvl="4" indent="-216000">
              <a:spcBef>
                <a:spcPts val="283"/>
              </a:spcBef>
              <a:buClr>
                <a:srgbClr val="000000"/>
              </a:buClr>
              <a:buSzPct val="45000"/>
              <a:buFont typeface="Wingdings" charset="2"/>
              <a:buChar char=""/>
            </a:pPr>
            <a:r>
              <a:rPr lang="cs-CZ" sz="2000" b="0" strike="noStrike" spc="-1">
                <a:latin typeface="Arial"/>
              </a:rPr>
              <a:t>Pátá úroveň osnovy</a:t>
            </a:r>
          </a:p>
          <a:p>
            <a:pPr marL="2592000" lvl="5" indent="-216000">
              <a:spcBef>
                <a:spcPts val="283"/>
              </a:spcBef>
              <a:buClr>
                <a:srgbClr val="000000"/>
              </a:buClr>
              <a:buSzPct val="45000"/>
              <a:buFont typeface="Wingdings" charset="2"/>
              <a:buChar char=""/>
            </a:pPr>
            <a:r>
              <a:rPr lang="cs-CZ" sz="2000" b="0" strike="noStrike" spc="-1">
                <a:latin typeface="Arial"/>
              </a:rPr>
              <a:t>Šestá úroveň</a:t>
            </a:r>
          </a:p>
          <a:p>
            <a:pPr marL="3024000" lvl="6" indent="-216000">
              <a:spcBef>
                <a:spcPts val="283"/>
              </a:spcBef>
              <a:buClr>
                <a:srgbClr val="000000"/>
              </a:buClr>
              <a:buSzPct val="45000"/>
              <a:buFont typeface="Wingdings" charset="2"/>
              <a:buChar char=""/>
            </a:pPr>
            <a:r>
              <a:rPr lang="cs-CZ" sz="2000" b="0" strike="noStrike" spc="-1">
                <a:latin typeface="Arial"/>
              </a:rPr>
              <a:t>Sedmá úroveň</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71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p:spPr>
        <p:txBody>
          <a:bodyPr lIns="0" tIns="0" rIns="0" bIns="0" anchor="ctr"/>
          <a:lstStyle/>
          <a:p>
            <a:pPr algn="ctr"/>
            <a:r>
              <a:rPr lang="cs-CZ" sz="4400" b="0" strike="noStrike" spc="-1">
                <a:latin typeface="Arial"/>
              </a:rPr>
              <a:t>Klikněte pro úpravu formátu textu nadpisu</a:t>
            </a:r>
          </a:p>
        </p:txBody>
      </p:sp>
      <p:sp>
        <p:nvSpPr>
          <p:cNvPr id="77" name="PlaceHolder 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cs-CZ" sz="3200" b="0" strike="noStrike" spc="-1">
                <a:latin typeface="Arial"/>
              </a:rPr>
              <a:t>Klikněte pro úpravu formátu textu osnovy</a:t>
            </a:r>
          </a:p>
          <a:p>
            <a:pPr marL="864000" lvl="1" indent="-324000">
              <a:spcBef>
                <a:spcPts val="1134"/>
              </a:spcBef>
              <a:buClr>
                <a:srgbClr val="000000"/>
              </a:buClr>
              <a:buSzPct val="75000"/>
              <a:buFont typeface="Symbol" charset="2"/>
              <a:buChar char=""/>
            </a:pPr>
            <a:r>
              <a:rPr lang="cs-CZ" sz="2800" b="0" strike="noStrike" spc="-1">
                <a:latin typeface="Arial"/>
              </a:rPr>
              <a:t>Druhá úroveň</a:t>
            </a:r>
          </a:p>
          <a:p>
            <a:pPr marL="1296000" lvl="2" indent="-288000">
              <a:spcBef>
                <a:spcPts val="850"/>
              </a:spcBef>
              <a:buClr>
                <a:srgbClr val="000000"/>
              </a:buClr>
              <a:buSzPct val="45000"/>
              <a:buFont typeface="Wingdings" charset="2"/>
              <a:buChar char=""/>
            </a:pPr>
            <a:r>
              <a:rPr lang="cs-CZ" sz="2400" b="0" strike="noStrike" spc="-1">
                <a:latin typeface="Arial"/>
              </a:rPr>
              <a:t>Třetí úroveň</a:t>
            </a:r>
          </a:p>
          <a:p>
            <a:pPr marL="1728000" lvl="3" indent="-216000">
              <a:spcBef>
                <a:spcPts val="567"/>
              </a:spcBef>
              <a:buClr>
                <a:srgbClr val="000000"/>
              </a:buClr>
              <a:buSzPct val="75000"/>
              <a:buFont typeface="Symbol" charset="2"/>
              <a:buChar char=""/>
            </a:pPr>
            <a:r>
              <a:rPr lang="cs-CZ" sz="2000" b="0" strike="noStrike" spc="-1">
                <a:latin typeface="Arial"/>
              </a:rPr>
              <a:t>Čtvrtá úroveň osnovy</a:t>
            </a:r>
          </a:p>
          <a:p>
            <a:pPr marL="2160000" lvl="4" indent="-216000">
              <a:spcBef>
                <a:spcPts val="283"/>
              </a:spcBef>
              <a:buClr>
                <a:srgbClr val="000000"/>
              </a:buClr>
              <a:buSzPct val="45000"/>
              <a:buFont typeface="Wingdings" charset="2"/>
              <a:buChar char=""/>
            </a:pPr>
            <a:r>
              <a:rPr lang="cs-CZ" sz="2000" b="0" strike="noStrike" spc="-1">
                <a:latin typeface="Arial"/>
              </a:rPr>
              <a:t>Pátá úroveň osnovy</a:t>
            </a:r>
          </a:p>
          <a:p>
            <a:pPr marL="2592000" lvl="5" indent="-216000">
              <a:spcBef>
                <a:spcPts val="283"/>
              </a:spcBef>
              <a:buClr>
                <a:srgbClr val="000000"/>
              </a:buClr>
              <a:buSzPct val="45000"/>
              <a:buFont typeface="Wingdings" charset="2"/>
              <a:buChar char=""/>
            </a:pPr>
            <a:r>
              <a:rPr lang="cs-CZ" sz="2000" b="0" strike="noStrike" spc="-1">
                <a:latin typeface="Arial"/>
              </a:rPr>
              <a:t>Šestá úroveň</a:t>
            </a:r>
          </a:p>
          <a:p>
            <a:pPr marL="3024000" lvl="6" indent="-216000">
              <a:spcBef>
                <a:spcPts val="283"/>
              </a:spcBef>
              <a:buClr>
                <a:srgbClr val="000000"/>
              </a:buClr>
              <a:buSzPct val="45000"/>
              <a:buFont typeface="Wingdings" charset="2"/>
              <a:buChar char=""/>
            </a:pPr>
            <a:r>
              <a:rPr lang="cs-CZ" sz="2000" b="0" strike="noStrike" spc="-1">
                <a:latin typeface="Arial"/>
              </a:rPr>
              <a:t>Sedmá úroveň</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71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609480" y="273600"/>
            <a:ext cx="10972440" cy="1144800"/>
          </a:xfrm>
          <a:prstGeom prst="rect">
            <a:avLst/>
          </a:prstGeom>
        </p:spPr>
        <p:txBody>
          <a:bodyPr lIns="0" tIns="0" rIns="0" bIns="0" anchor="ctr"/>
          <a:lstStyle/>
          <a:p>
            <a:pPr algn="ctr"/>
            <a:r>
              <a:rPr lang="cs-CZ" sz="4400" b="0" strike="noStrike" spc="-1">
                <a:latin typeface="Arial"/>
              </a:rPr>
              <a:t>Klikněte pro úpravu formátu textu nadpisu</a:t>
            </a:r>
          </a:p>
        </p:txBody>
      </p:sp>
      <p:sp>
        <p:nvSpPr>
          <p:cNvPr id="115" name="PlaceHolder 2"/>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cs-CZ" sz="3200" b="0" strike="noStrike" spc="-1">
                <a:latin typeface="Arial"/>
              </a:rPr>
              <a:t>Klikněte pro úpravu formátu textu osnovy</a:t>
            </a:r>
          </a:p>
          <a:p>
            <a:pPr marL="864000" lvl="1" indent="-324000">
              <a:spcBef>
                <a:spcPts val="1134"/>
              </a:spcBef>
              <a:buClr>
                <a:srgbClr val="000000"/>
              </a:buClr>
              <a:buSzPct val="75000"/>
              <a:buFont typeface="Symbol" charset="2"/>
              <a:buChar char=""/>
            </a:pPr>
            <a:r>
              <a:rPr lang="cs-CZ" sz="2800" b="0" strike="noStrike" spc="-1">
                <a:latin typeface="Arial"/>
              </a:rPr>
              <a:t>Druhá úroveň</a:t>
            </a:r>
          </a:p>
          <a:p>
            <a:pPr marL="1296000" lvl="2" indent="-288000">
              <a:spcBef>
                <a:spcPts val="850"/>
              </a:spcBef>
              <a:buClr>
                <a:srgbClr val="000000"/>
              </a:buClr>
              <a:buSzPct val="45000"/>
              <a:buFont typeface="Wingdings" charset="2"/>
              <a:buChar char=""/>
            </a:pPr>
            <a:r>
              <a:rPr lang="cs-CZ" sz="2400" b="0" strike="noStrike" spc="-1">
                <a:latin typeface="Arial"/>
              </a:rPr>
              <a:t>Třetí úroveň</a:t>
            </a:r>
          </a:p>
          <a:p>
            <a:pPr marL="1728000" lvl="3" indent="-216000">
              <a:spcBef>
                <a:spcPts val="567"/>
              </a:spcBef>
              <a:buClr>
                <a:srgbClr val="000000"/>
              </a:buClr>
              <a:buSzPct val="75000"/>
              <a:buFont typeface="Symbol" charset="2"/>
              <a:buChar char=""/>
            </a:pPr>
            <a:r>
              <a:rPr lang="cs-CZ" sz="2000" b="0" strike="noStrike" spc="-1">
                <a:latin typeface="Arial"/>
              </a:rPr>
              <a:t>Čtvrtá úroveň osnovy</a:t>
            </a:r>
          </a:p>
          <a:p>
            <a:pPr marL="2160000" lvl="4" indent="-216000">
              <a:spcBef>
                <a:spcPts val="283"/>
              </a:spcBef>
              <a:buClr>
                <a:srgbClr val="000000"/>
              </a:buClr>
              <a:buSzPct val="45000"/>
              <a:buFont typeface="Wingdings" charset="2"/>
              <a:buChar char=""/>
            </a:pPr>
            <a:r>
              <a:rPr lang="cs-CZ" sz="2000" b="0" strike="noStrike" spc="-1">
                <a:latin typeface="Arial"/>
              </a:rPr>
              <a:t>Pátá úroveň osnovy</a:t>
            </a:r>
          </a:p>
          <a:p>
            <a:pPr marL="2592000" lvl="5" indent="-216000">
              <a:spcBef>
                <a:spcPts val="283"/>
              </a:spcBef>
              <a:buClr>
                <a:srgbClr val="000000"/>
              </a:buClr>
              <a:buSzPct val="45000"/>
              <a:buFont typeface="Wingdings" charset="2"/>
              <a:buChar char=""/>
            </a:pPr>
            <a:r>
              <a:rPr lang="cs-CZ" sz="2000" b="0" strike="noStrike" spc="-1">
                <a:latin typeface="Arial"/>
              </a:rPr>
              <a:t>Šestá úroveň</a:t>
            </a:r>
          </a:p>
          <a:p>
            <a:pPr marL="3024000" lvl="6" indent="-216000">
              <a:spcBef>
                <a:spcPts val="283"/>
              </a:spcBef>
              <a:buClr>
                <a:srgbClr val="000000"/>
              </a:buClr>
              <a:buSzPct val="45000"/>
              <a:buFont typeface="Wingdings" charset="2"/>
              <a:buChar char=""/>
            </a:pPr>
            <a:r>
              <a:rPr lang="cs-CZ" sz="2000" b="0" strike="noStrike" spc="-1">
                <a:latin typeface="Arial"/>
              </a:rPr>
              <a:t>Sedmá úroveň</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2"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cs-CZ" sz="4400" b="0" strike="noStrike" spc="-1">
                <a:solidFill>
                  <a:srgbClr val="000000"/>
                </a:solidFill>
                <a:latin typeface="Calibri Light"/>
              </a:rPr>
              <a:t>Kliknutím lze upravit styl.</a:t>
            </a:r>
            <a:endParaRPr lang="cs-CZ" sz="4400" b="0" strike="noStrike" spc="-1">
              <a:solidFill>
                <a:srgbClr val="000000"/>
              </a:solidFill>
              <a:latin typeface="Calibri"/>
            </a:endParaRPr>
          </a:p>
        </p:txBody>
      </p:sp>
      <p:sp>
        <p:nvSpPr>
          <p:cNvPr id="153"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cs-CZ" sz="2800" b="0" strike="noStrike" spc="-1">
                <a:solidFill>
                  <a:srgbClr val="000000"/>
                </a:solidFill>
                <a:latin typeface="Calibri"/>
              </a:rPr>
              <a:t>Po kliknutí můžete upravovat styly textu v předloze.</a:t>
            </a:r>
          </a:p>
          <a:p>
            <a:pPr marL="685800" lvl="1" indent="-228240">
              <a:lnSpc>
                <a:spcPct val="90000"/>
              </a:lnSpc>
              <a:spcBef>
                <a:spcPts val="499"/>
              </a:spcBef>
              <a:buClr>
                <a:srgbClr val="000000"/>
              </a:buClr>
              <a:buFont typeface="Arial"/>
              <a:buChar char="•"/>
            </a:pPr>
            <a:r>
              <a:rPr lang="cs-CZ" sz="2400" b="0" strike="noStrike" spc="-1">
                <a:solidFill>
                  <a:srgbClr val="000000"/>
                </a:solidFill>
                <a:latin typeface="Calibri"/>
              </a:rPr>
              <a:t>Druhá úroveň</a:t>
            </a:r>
          </a:p>
          <a:p>
            <a:pPr marL="1143000" lvl="2" indent="-228240">
              <a:lnSpc>
                <a:spcPct val="90000"/>
              </a:lnSpc>
              <a:spcBef>
                <a:spcPts val="499"/>
              </a:spcBef>
              <a:buClr>
                <a:srgbClr val="000000"/>
              </a:buClr>
              <a:buFont typeface="Arial"/>
              <a:buChar char="•"/>
            </a:pPr>
            <a:r>
              <a:rPr lang="cs-CZ" sz="2000" b="0" strike="noStrike" spc="-1">
                <a:solidFill>
                  <a:srgbClr val="000000"/>
                </a:solidFill>
                <a:latin typeface="Calibri"/>
              </a:rPr>
              <a:t>Třetí úroveň</a:t>
            </a:r>
          </a:p>
          <a:p>
            <a:pPr marL="1600200" lvl="3" indent="-228240">
              <a:lnSpc>
                <a:spcPct val="90000"/>
              </a:lnSpc>
              <a:spcBef>
                <a:spcPts val="499"/>
              </a:spcBef>
              <a:buClr>
                <a:srgbClr val="000000"/>
              </a:buClr>
              <a:buFont typeface="Arial"/>
              <a:buChar char="•"/>
            </a:pPr>
            <a:r>
              <a:rPr lang="cs-CZ" sz="1800" b="0" strike="noStrike" spc="-1">
                <a:solidFill>
                  <a:srgbClr val="000000"/>
                </a:solidFill>
                <a:latin typeface="Calibri"/>
              </a:rPr>
              <a:t>Čtvrtá úroveň</a:t>
            </a:r>
          </a:p>
          <a:p>
            <a:pPr marL="2057400" lvl="4" indent="-228240">
              <a:lnSpc>
                <a:spcPct val="90000"/>
              </a:lnSpc>
              <a:spcBef>
                <a:spcPts val="499"/>
              </a:spcBef>
              <a:buClr>
                <a:srgbClr val="000000"/>
              </a:buClr>
              <a:buFont typeface="Arial"/>
              <a:buChar char="•"/>
            </a:pPr>
            <a:r>
              <a:rPr lang="cs-CZ" sz="1800" b="0" strike="noStrike" spc="-1">
                <a:solidFill>
                  <a:srgbClr val="000000"/>
                </a:solidFill>
                <a:latin typeface="Calibri"/>
              </a:rPr>
              <a:t>Pátá úroveň</a:t>
            </a:r>
          </a:p>
        </p:txBody>
      </p:sp>
      <p:sp>
        <p:nvSpPr>
          <p:cNvPr id="154" name="PlaceHolder 3"/>
          <p:cNvSpPr>
            <a:spLocks noGrp="1"/>
          </p:cNvSpPr>
          <p:nvPr>
            <p:ph type="dt"/>
          </p:nvPr>
        </p:nvSpPr>
        <p:spPr>
          <a:xfrm>
            <a:off x="838080" y="6356520"/>
            <a:ext cx="2742840" cy="364680"/>
          </a:xfrm>
          <a:prstGeom prst="rect">
            <a:avLst/>
          </a:prstGeom>
        </p:spPr>
        <p:txBody>
          <a:bodyPr anchor="ctr"/>
          <a:lstStyle/>
          <a:p>
            <a:pPr>
              <a:lnSpc>
                <a:spcPct val="100000"/>
              </a:lnSpc>
            </a:pPr>
            <a:fld id="{4EBA65C2-3C77-4549-A834-0146DC6D386C}" type="datetime">
              <a:rPr lang="cs-CZ" sz="1200" b="0" strike="noStrike" spc="-1">
                <a:solidFill>
                  <a:srgbClr val="8B8B8B"/>
                </a:solidFill>
                <a:latin typeface="Calibri"/>
              </a:rPr>
              <a:t>04.10.2023</a:t>
            </a:fld>
            <a:endParaRPr lang="cs-CZ" sz="1200" b="0" strike="noStrike" spc="-1">
              <a:latin typeface="Times New Roman"/>
            </a:endParaRPr>
          </a:p>
        </p:txBody>
      </p:sp>
      <p:sp>
        <p:nvSpPr>
          <p:cNvPr id="155" name="PlaceHolder 4"/>
          <p:cNvSpPr>
            <a:spLocks noGrp="1"/>
          </p:cNvSpPr>
          <p:nvPr>
            <p:ph type="ftr"/>
          </p:nvPr>
        </p:nvSpPr>
        <p:spPr>
          <a:xfrm>
            <a:off x="4038480" y="6356520"/>
            <a:ext cx="4114440" cy="364680"/>
          </a:xfrm>
          <a:prstGeom prst="rect">
            <a:avLst/>
          </a:prstGeom>
        </p:spPr>
        <p:txBody>
          <a:bodyPr anchor="ctr"/>
          <a:lstStyle/>
          <a:p>
            <a:endParaRPr lang="cs-CZ" sz="2400" b="0" strike="noStrike" spc="-1">
              <a:latin typeface="Times New Roman"/>
            </a:endParaRPr>
          </a:p>
        </p:txBody>
      </p:sp>
      <p:sp>
        <p:nvSpPr>
          <p:cNvPr id="156"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7559F3A8-3C54-4204-B02A-9308157CEA7A}" type="slidenum">
              <a:rPr lang="cs-CZ" sz="1200" b="0" strike="noStrike" spc="-1">
                <a:solidFill>
                  <a:srgbClr val="8B8B8B"/>
                </a:solidFill>
                <a:latin typeface="Calibri"/>
              </a:rPr>
              <a:t>‹#›</a:t>
            </a:fld>
            <a:endParaRPr lang="cs-CZ"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9.xml.rels><?xml version="1.0" encoding="UTF-8" standalone="yes"?>
<Relationships xmlns="http://schemas.openxmlformats.org/package/2006/relationships"><Relationship Id="rId2" Type="http://schemas.openxmlformats.org/officeDocument/2006/relationships/hyperlink" Target="https://www.zakonyprolidi.cz/cs/2006-262#f3056220"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1"/>
          <p:cNvSpPr/>
          <p:nvPr/>
        </p:nvSpPr>
        <p:spPr>
          <a:xfrm>
            <a:off x="1523880" y="1122480"/>
            <a:ext cx="9143280" cy="238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90000"/>
              </a:lnSpc>
            </a:pPr>
            <a:r>
              <a:rPr lang="cs-CZ" sz="6000" b="0" strike="noStrike" spc="-1" dirty="0">
                <a:solidFill>
                  <a:srgbClr val="000000"/>
                </a:solidFill>
                <a:latin typeface="Calibri Light"/>
              </a:rPr>
              <a:t>Pracovní právo ve školství</a:t>
            </a:r>
            <a:endParaRPr lang="cs-CZ" sz="6000" b="0" strike="noStrike" spc="-1" dirty="0">
              <a:latin typeface="Arial"/>
            </a:endParaRPr>
          </a:p>
        </p:txBody>
      </p:sp>
      <p:sp>
        <p:nvSpPr>
          <p:cNvPr id="200" name="CustomShape 2"/>
          <p:cNvSpPr/>
          <p:nvPr/>
        </p:nvSpPr>
        <p:spPr>
          <a:xfrm>
            <a:off x="1523880" y="3602160"/>
            <a:ext cx="9143280" cy="1654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90000"/>
              </a:lnSpc>
              <a:spcBef>
                <a:spcPts val="1001"/>
              </a:spcBef>
            </a:pPr>
            <a:r>
              <a:rPr lang="cs-CZ" sz="2400" b="0" strike="noStrike" spc="-1" dirty="0">
                <a:solidFill>
                  <a:srgbClr val="000000"/>
                </a:solidFill>
                <a:latin typeface="Calibri"/>
              </a:rPr>
              <a:t>JUDr. Hana Poláková</a:t>
            </a:r>
          </a:p>
          <a:p>
            <a:pPr algn="ctr">
              <a:lnSpc>
                <a:spcPct val="90000"/>
              </a:lnSpc>
              <a:spcBef>
                <a:spcPts val="1001"/>
              </a:spcBef>
            </a:pPr>
            <a:r>
              <a:rPr lang="cs-CZ" sz="2400" spc="-1" dirty="0">
                <a:solidFill>
                  <a:srgbClr val="000000"/>
                </a:solidFill>
                <a:latin typeface="Calibri"/>
              </a:rPr>
              <a:t>2023</a:t>
            </a: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Kdo vykonává přímou pedagogickou činnost</a:t>
            </a:r>
            <a:endParaRPr lang="cs-CZ" sz="4400" b="0" strike="noStrike" spc="-1">
              <a:latin typeface="Arial"/>
            </a:endParaRPr>
          </a:p>
        </p:txBody>
      </p:sp>
      <p:sp>
        <p:nvSpPr>
          <p:cNvPr id="218"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9500" lnSpcReduction="10000"/>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Učitel</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Pedagog v zařízení pro další vzdělávání pedagogických pracovníků</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Vychovatel</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Speciální pedagog</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Psycholog</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Pedagog volného času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Asistent pedagoga</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Trenér</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Metodik prevence v pedagogicko-psychologické poradně</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Vedoucí pedagogický pracovník</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Příplatek za přespočetnou hodinu bude vyplacen</a:t>
            </a:r>
            <a:endParaRPr lang="cs-CZ" sz="4400" b="0" strike="noStrike" spc="-1" dirty="0">
              <a:latin typeface="Arial"/>
            </a:endParaRPr>
          </a:p>
        </p:txBody>
      </p:sp>
      <p:sp>
        <p:nvSpPr>
          <p:cNvPr id="39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a:lnSpc>
                <a:spcPct val="90000"/>
              </a:lnSpc>
              <a:spcBef>
                <a:spcPts val="1001"/>
              </a:spcBef>
            </a:pPr>
            <a:r>
              <a:rPr lang="cs-CZ" sz="2800" b="0" strike="noStrike" spc="-1" dirty="0">
                <a:solidFill>
                  <a:srgbClr val="000000"/>
                </a:solidFill>
                <a:latin typeface="Calibri"/>
              </a:rPr>
              <a:t>Pedagogický pracovník PPČ nad týdenní rozsah hodin stanovený ŘŠ nevykonal, ale hodiny odpadly z důvodů, které se posuzují jako výkon práce (§ 348 ZP)</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Za výkon práce se považuje doba</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a) kdy zaměstnanec nepracuje pro překážky v práci,,</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b) dovolené,</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c) kdy si zaměstnanec vybírá náhradní volno za práci přesčas nebo za práci ve svátek,</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d) kdy zaměstnanec nepracuje proto, že je svátek, za který mu přísluší náhrada mzdy, popřípadě za který se mu jeho mzda nebo plat nekrátí.</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Přespočetné hodiny u zkrácených úvazků</a:t>
            </a:r>
            <a:endParaRPr lang="cs-CZ" sz="4400" b="0" strike="noStrike" spc="-1" dirty="0">
              <a:latin typeface="Arial"/>
            </a:endParaRPr>
          </a:p>
        </p:txBody>
      </p:sp>
      <p:sp>
        <p:nvSpPr>
          <p:cNvPr id="39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 pedagogických pracovníků s kratší pracovní dobou je přímou pedagogickou činností nad stanovený rozsah přímá pedagogická činnost přesahující týdenní rozsah hodin přímé pedagogické činnosti odpovídající stanovené týdenní pracovní době8c); těmto pedagogickým pracovníkům není možné konání přímé pedagogické činnosti nad stanovený rozsah nařídit.</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 name="CustomShape 1"/>
          <p:cNvSpPr/>
          <p:nvPr/>
        </p:nvSpPr>
        <p:spPr>
          <a:xfrm>
            <a:off x="831960" y="1709640"/>
            <a:ext cx="10514880" cy="285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90000"/>
              </a:lnSpc>
            </a:pPr>
            <a:r>
              <a:rPr lang="cs-CZ" sz="6000" b="0" strike="noStrike" spc="-1" dirty="0">
                <a:solidFill>
                  <a:srgbClr val="000000"/>
                </a:solidFill>
                <a:latin typeface="Calibri Light"/>
              </a:rPr>
              <a:t>Nařízení vlády č. 75/2005 Sb.</a:t>
            </a:r>
            <a:endParaRPr lang="cs-CZ" sz="6000" b="0" strike="noStrike" spc="-1" dirty="0">
              <a:latin typeface="Arial"/>
            </a:endParaRPr>
          </a:p>
        </p:txBody>
      </p:sp>
      <p:sp>
        <p:nvSpPr>
          <p:cNvPr id="397" name="CustomShape 2"/>
          <p:cNvSpPr/>
          <p:nvPr/>
        </p:nvSpPr>
        <p:spPr>
          <a:xfrm>
            <a:off x="831960" y="4589640"/>
            <a:ext cx="10514880" cy="149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r>
              <a:rPr lang="cs-CZ" sz="2400" b="0" strike="noStrike" spc="-1" dirty="0">
                <a:solidFill>
                  <a:srgbClr val="8B8B8B"/>
                </a:solidFill>
                <a:latin typeface="Calibri"/>
              </a:rPr>
              <a:t>o stanovení rozsahu přímé vyučovací, přímé výchovné, přímé speciálně pedagogické a přímé pedagogicko-psychologické činnosti pedagogických pracovníků</a:t>
            </a:r>
            <a:endParaRPr lang="cs-CZ" sz="2400" b="0" strike="noStrike" spc="-1" dirty="0">
              <a:latin typeface="Arial"/>
            </a:endParaRPr>
          </a:p>
          <a:p>
            <a:pPr>
              <a:lnSpc>
                <a:spcPct val="90000"/>
              </a:lnSpc>
              <a:spcBef>
                <a:spcPts val="1001"/>
              </a:spcBef>
            </a:pPr>
            <a:r>
              <a:rPr lang="cs-CZ" sz="2400" b="0" strike="noStrike" spc="-1" dirty="0">
                <a:solidFill>
                  <a:srgbClr val="FF0000"/>
                </a:solidFill>
                <a:latin typeface="Calibri"/>
              </a:rPr>
              <a:t>Novela pod č. 125/2022 Sb., novela pod č. 265/2023 Sb.</a:t>
            </a: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sp>
      <p:sp>
        <p:nvSpPr>
          <p:cNvPr id="39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Vztahuje se na pedagogické pracovníky škol a školských zařízení zřizovaných Ministerstvem školství, mládeže a tělovýchovy, krajem, obcí a dobrovolným svazkem obcí, jehož předmětem činnosti jsou úkoly v oblasti školství</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Týdenní rozsah stanoven </a:t>
            </a:r>
            <a:r>
              <a:rPr lang="cs-CZ" sz="2400" b="0" strike="noStrike" spc="-1" dirty="0">
                <a:solidFill>
                  <a:srgbClr val="FF0000"/>
                </a:solidFill>
                <a:latin typeface="Calibri"/>
              </a:rPr>
              <a:t>v přílohách </a:t>
            </a:r>
            <a:r>
              <a:rPr lang="cs-CZ" sz="2400" b="0" strike="noStrike" spc="-1" dirty="0">
                <a:solidFill>
                  <a:srgbClr val="000000"/>
                </a:solidFill>
                <a:latin typeface="Calibri"/>
              </a:rPr>
              <a:t>nařízení vlády</a:t>
            </a:r>
            <a:endParaRPr lang="cs-CZ" sz="2400" b="0" strike="noStrike" spc="-1" dirty="0">
              <a:latin typeface="Arial"/>
            </a:endParaRPr>
          </a:p>
          <a:p>
            <a:pPr>
              <a:lnSpc>
                <a:spcPct val="90000"/>
              </a:lnSpc>
              <a:spcBef>
                <a:spcPts val="1001"/>
              </a:spcBef>
            </a:pPr>
            <a:r>
              <a:rPr lang="cs-CZ" sz="2400" b="0" strike="noStrike" spc="-1" dirty="0">
                <a:solidFill>
                  <a:srgbClr val="4472C4"/>
                </a:solidFill>
                <a:latin typeface="Calibri"/>
              </a:rPr>
              <a:t>Není-li v přílohách k tomuto nařízení rozsah hodin přímé pedagogické činnosti pedagogického pracovníka stanoven, stanoví mu jej ředitel školy, a to nejvýše na 32 hodin týdně.</a:t>
            </a:r>
            <a:endParaRPr lang="cs-CZ" sz="2400" b="0" strike="noStrike" spc="-1" dirty="0">
              <a:latin typeface="Arial"/>
            </a:endParaRPr>
          </a:p>
        </p:txBody>
      </p:sp>
      <p:sp>
        <p:nvSpPr>
          <p:cNvPr id="400"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01"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DCAF62AC-B414-4988-B32F-A72C73F30936}" type="slidenum">
              <a:rPr lang="cs-CZ" sz="1200" b="0" strike="noStrike" spc="-1">
                <a:solidFill>
                  <a:srgbClr val="8B8B8B"/>
                </a:solidFill>
                <a:latin typeface="Calibri"/>
              </a:rPr>
              <a:t>103</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Učitel 1. ročníku ZŠ</a:t>
            </a:r>
            <a:endParaRPr lang="cs-CZ" sz="4400" b="0" strike="noStrike" spc="-1" dirty="0">
              <a:latin typeface="Arial"/>
            </a:endParaRPr>
          </a:p>
        </p:txBody>
      </p:sp>
      <p:sp>
        <p:nvSpPr>
          <p:cNvPr id="40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Učiteli vyučujícímu všechny předměty v ročníku, ve kterém je počet hodin podle schválených školních vzdělávacích programů nižší než počet hodin přímé pedagogické činnosti stanovené v příloze </a:t>
            </a:r>
            <a:r>
              <a:rPr lang="cs-CZ" sz="2400" b="0" strike="noStrike" spc="-1" dirty="0">
                <a:solidFill>
                  <a:srgbClr val="FF0000"/>
                </a:solidFill>
                <a:latin typeface="Calibri"/>
              </a:rPr>
              <a:t>č. 1 </a:t>
            </a:r>
            <a:r>
              <a:rPr lang="cs-CZ" sz="2400" b="0" strike="noStrike" spc="-1" dirty="0">
                <a:solidFill>
                  <a:srgbClr val="000000"/>
                </a:solidFill>
                <a:latin typeface="Calibri"/>
              </a:rPr>
              <a:t>k tomuto nařízení, stanoví ředitel školy týdenní rozsah přímé pedagogické činnosti podle schváleného školního vzdělávacího programu.</a:t>
            </a:r>
            <a:endParaRPr lang="cs-CZ" sz="2400" b="0" strike="noStrike" spc="-1" dirty="0">
              <a:latin typeface="Arial"/>
            </a:endParaRPr>
          </a:p>
        </p:txBody>
      </p:sp>
      <p:sp>
        <p:nvSpPr>
          <p:cNvPr id="404"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05"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96445713-9790-43B0-9E78-8DA2A410CCF9}" type="slidenum">
              <a:rPr lang="cs-CZ" sz="1200" b="0" strike="noStrike" spc="-1">
                <a:solidFill>
                  <a:srgbClr val="8B8B8B"/>
                </a:solidFill>
                <a:latin typeface="Calibri"/>
              </a:rPr>
              <a:t>104</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 name="CustomShape 1"/>
          <p:cNvSpPr/>
          <p:nvPr/>
        </p:nvSpPr>
        <p:spPr>
          <a:xfrm>
            <a:off x="838080" y="65268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Nerovnoměrné rozvržení přímé pedagogické činnosti</a:t>
            </a:r>
            <a:endParaRPr lang="cs-CZ" sz="4400" b="0" strike="noStrike" spc="-1" dirty="0">
              <a:latin typeface="Arial"/>
            </a:endParaRPr>
          </a:p>
        </p:txBody>
      </p:sp>
      <p:sp>
        <p:nvSpPr>
          <p:cNvPr id="407" name="CustomShape 2"/>
          <p:cNvSpPr/>
          <p:nvPr/>
        </p:nvSpPr>
        <p:spPr>
          <a:xfrm>
            <a:off x="838080" y="250668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Týdenní rozsah přímé pedagogické činnosti lze rozvrhnout nerovnoměrně na jednotlivé týdny tak, aby nebyl překročen průměrný stanovený týdenní rozsah přímé pedagogické činnosti za období nejdéle 5 po sobě následujících měsíců.</a:t>
            </a:r>
            <a:endParaRPr lang="cs-CZ" sz="2400" b="0" strike="noStrike" spc="-1" dirty="0">
              <a:latin typeface="Arial"/>
            </a:endParaRPr>
          </a:p>
        </p:txBody>
      </p:sp>
      <p:sp>
        <p:nvSpPr>
          <p:cNvPr id="408"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09"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188EF6A6-9688-4B69-92E7-6B5BFD363ED7}" type="slidenum">
              <a:rPr lang="cs-CZ" sz="1200" b="0" strike="noStrike" spc="-1">
                <a:solidFill>
                  <a:srgbClr val="8B8B8B"/>
                </a:solidFill>
                <a:latin typeface="Calibri"/>
              </a:rPr>
              <a:t>105</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ŘŠ a ZŘŠ – PO s více druhy škol</a:t>
            </a:r>
            <a:endParaRPr lang="cs-CZ" sz="4400" b="0" strike="noStrike" spc="-1" dirty="0">
              <a:latin typeface="Arial"/>
            </a:endParaRPr>
          </a:p>
        </p:txBody>
      </p:sp>
      <p:sp>
        <p:nvSpPr>
          <p:cNvPr id="41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U právnické osoby, která vykonává činnost více druhů škol, se stanoví týdenní rozsah přímé pedagogické činnosti ředitele školy </a:t>
            </a:r>
            <a:r>
              <a:rPr lang="cs-CZ" sz="2400" b="0" strike="sngStrike" spc="-1" dirty="0">
                <a:solidFill>
                  <a:srgbClr val="FF0000"/>
                </a:solidFill>
                <a:latin typeface="Calibri"/>
              </a:rPr>
              <a:t>a jeho zástupce </a:t>
            </a:r>
            <a:r>
              <a:rPr lang="cs-CZ" sz="2400" b="0" strike="noStrike" spc="-1" dirty="0">
                <a:solidFill>
                  <a:srgbClr val="000000"/>
                </a:solidFill>
                <a:latin typeface="Calibri"/>
              </a:rPr>
              <a:t>podle vykonávané činnosti školy, u které je v příloze</a:t>
            </a:r>
            <a:r>
              <a:rPr lang="cs-CZ" sz="2400" b="0" strike="noStrike" spc="-1" dirty="0">
                <a:solidFill>
                  <a:srgbClr val="44546A"/>
                </a:solidFill>
                <a:latin typeface="Calibri"/>
              </a:rPr>
              <a:t> </a:t>
            </a:r>
            <a:r>
              <a:rPr lang="cs-CZ" sz="2400" b="0" strike="noStrike" spc="-1" dirty="0">
                <a:solidFill>
                  <a:srgbClr val="FF0000"/>
                </a:solidFill>
                <a:latin typeface="Calibri"/>
              </a:rPr>
              <a:t>č. 1 </a:t>
            </a:r>
            <a:r>
              <a:rPr lang="cs-CZ" sz="2400" b="0" strike="noStrike" spc="-1" dirty="0">
                <a:solidFill>
                  <a:srgbClr val="000000"/>
                </a:solidFill>
                <a:latin typeface="Calibri"/>
              </a:rPr>
              <a:t>k tomuto nařízení stanovena přímá pedagogická činnost nejnižší.</a:t>
            </a:r>
            <a:endParaRPr lang="cs-CZ" sz="2400" b="0" strike="noStrike" spc="-1" dirty="0">
              <a:latin typeface="Arial"/>
            </a:endParaRPr>
          </a:p>
          <a:p>
            <a:pPr marL="228600" indent="-227880">
              <a:lnSpc>
                <a:spcPct val="90000"/>
              </a:lnSpc>
              <a:spcBef>
                <a:spcPts val="1001"/>
              </a:spcBef>
              <a:buClr>
                <a:srgbClr val="FF0000"/>
              </a:buClr>
              <a:buFont typeface="Arial"/>
              <a:buChar char="•"/>
            </a:pPr>
            <a:r>
              <a:rPr lang="cs-CZ" sz="2400" b="0" strike="noStrike" spc="-1" dirty="0">
                <a:solidFill>
                  <a:srgbClr val="FF0000"/>
                </a:solidFill>
                <a:latin typeface="Calibri"/>
              </a:rPr>
              <a:t>Do počtu jednotek podle § 4 se řediteli školy započítají všechny jednotky této právnické osoby.</a:t>
            </a:r>
            <a:endParaRPr lang="cs-CZ" sz="2400" b="0" strike="noStrike" spc="-1" dirty="0">
              <a:latin typeface="Arial"/>
            </a:endParaRPr>
          </a:p>
        </p:txBody>
      </p:sp>
      <p:sp>
        <p:nvSpPr>
          <p:cNvPr id="412"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13"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19150A11-DE8F-496E-B801-D2A803823B8B}" type="slidenum">
              <a:rPr lang="cs-CZ" sz="1200" b="0" strike="noStrike" spc="-1">
                <a:solidFill>
                  <a:srgbClr val="8B8B8B"/>
                </a:solidFill>
                <a:latin typeface="Calibri"/>
              </a:rPr>
              <a:t>106</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Zastupování vedoucího pracovníka</a:t>
            </a:r>
            <a:endParaRPr lang="cs-CZ" sz="4400" b="0" strike="noStrike" spc="-1" dirty="0">
              <a:latin typeface="Arial"/>
            </a:endParaRPr>
          </a:p>
        </p:txBody>
      </p:sp>
      <p:sp>
        <p:nvSpPr>
          <p:cNvPr id="41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Pedagogický pracovník, který zastupuje vedoucího pedagogického pracovníka v plném rozsahu alespoň 4 po sobě následujících týdnů, vykonává od začátku pátého týdne přímou pedagogickou činnost v týdenním rozsahu stanoveném pro zastupovaného pedagogického pracovníka.</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Příplatek za vedení přísluší od prvního dne zastupování.</a:t>
            </a:r>
            <a:endParaRPr lang="cs-CZ" sz="2400" b="0" strike="noStrike" spc="-1" dirty="0">
              <a:latin typeface="Arial"/>
            </a:endParaRPr>
          </a:p>
        </p:txBody>
      </p:sp>
      <p:sp>
        <p:nvSpPr>
          <p:cNvPr id="416"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17"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7FDB1FD7-ADBF-410D-96B2-F717936CAC6D}" type="slidenum">
              <a:rPr lang="cs-CZ" sz="1200" b="0" strike="noStrike" spc="-1">
                <a:solidFill>
                  <a:srgbClr val="8B8B8B"/>
                </a:solidFill>
                <a:latin typeface="Calibri"/>
              </a:rPr>
              <a:t>107</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Pedagogická intervence</a:t>
            </a:r>
            <a:endParaRPr lang="cs-CZ" sz="4400" b="0" strike="noStrike" spc="-1" dirty="0">
              <a:latin typeface="Arial"/>
            </a:endParaRPr>
          </a:p>
        </p:txBody>
      </p:sp>
      <p:sp>
        <p:nvSpPr>
          <p:cNvPr id="41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Týdenní rozsah přímé pedagogické činnosti stanovený v příloze k tomuto nařízení se zvyšuje o 1 hodinu, poskytuje-li pedagogický pracovník pedagogickou intervenci jako podpůrné opatření.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Věta první se nepoužije u pedagogického pracovníka se sjednanou kratší než stanovenou týdenní pracovní dobou a u pedagogického pracovníka, pro kterého je týdenní rozsah přímé pedagogické činnosti stanoven v rozpětí.</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VOŠ, trenéři</a:t>
            </a:r>
            <a:endParaRPr lang="cs-CZ" sz="4400" b="0" strike="noStrike" spc="-1" dirty="0">
              <a:latin typeface="Arial"/>
            </a:endParaRPr>
          </a:p>
        </p:txBody>
      </p:sp>
      <p:sp>
        <p:nvSpPr>
          <p:cNvPr id="42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Do týdenního rozsahu přímé pedagogické činnosti učitelů vyšších odborných škol (21 hodin týdně) může ředitel školy započítat až 3 hodiny konzultační činnosti týdně.</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Do týdenního rozsahu přímé pedagogické činnosti trenéra (21-26 hodin týdně) může ředitel školy započítat až 4 hodiny trenérské činnosti na soutěži žáků nebo studentů.</a:t>
            </a:r>
            <a:endParaRPr lang="cs-CZ" sz="2400" b="0" strike="noStrike" spc="-1" dirty="0">
              <a:latin typeface="Arial"/>
            </a:endParaRPr>
          </a:p>
        </p:txBody>
      </p:sp>
      <p:sp>
        <p:nvSpPr>
          <p:cNvPr id="422"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23"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03B80173-EA5D-4E18-B4E5-A2FC1A4D4A36}" type="slidenum">
              <a:rPr lang="cs-CZ" sz="1200" b="0" strike="noStrike" spc="-1">
                <a:solidFill>
                  <a:srgbClr val="8B8B8B"/>
                </a:solidFill>
                <a:latin typeface="Calibri"/>
              </a:rPr>
              <a:t>109</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Předpoklady pro výkon činnosti pedagogického pracovníka</a:t>
            </a:r>
            <a:endParaRPr lang="cs-CZ" sz="4400" b="0" strike="noStrike" spc="-1">
              <a:latin typeface="Arial"/>
            </a:endParaRPr>
          </a:p>
        </p:txBody>
      </p:sp>
      <p:sp>
        <p:nvSpPr>
          <p:cNvPr id="220"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endParaRPr lang="cs-CZ" sz="1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Je plně způsobilý k právním úkonům - svéprávný</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Má odbornou kvalifikaci pro přímou pedagogickou činnost, kterou vykonává</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Je bezúhonný</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Je zdravotně způsobilý</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Prokázal znalost českého jazyka, není-li dále stanoveno jinak</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Učitel ZUŠ</a:t>
            </a:r>
            <a:endParaRPr lang="cs-CZ" sz="4400" b="0" strike="noStrike" spc="-1" dirty="0">
              <a:latin typeface="Arial"/>
            </a:endParaRPr>
          </a:p>
        </p:txBody>
      </p:sp>
      <p:sp>
        <p:nvSpPr>
          <p:cNvPr id="42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který vykonává činnost učitele individuální (23 hodin týdně), skupinové nebo kolektivní výuky (21 hodin týdně), stanoví ředitel školy týdenní rozsah přímé pedagogické činnosti podle vykonávané činnosti, která u něj převažuje. V případě stejného podílu stanoví týdenní rozsah přímé pedagogické činnosti podle výuky, u které je v příloze </a:t>
            </a:r>
            <a:r>
              <a:rPr lang="cs-CZ" sz="2400" b="0" strike="noStrike" spc="-1" dirty="0">
                <a:solidFill>
                  <a:srgbClr val="FF0000"/>
                </a:solidFill>
                <a:latin typeface="Calibri"/>
              </a:rPr>
              <a:t>č. 1 </a:t>
            </a:r>
            <a:r>
              <a:rPr lang="cs-CZ" sz="2400" b="0" strike="noStrike" spc="-1" dirty="0">
                <a:solidFill>
                  <a:srgbClr val="000000"/>
                </a:solidFill>
                <a:latin typeface="Calibri"/>
              </a:rPr>
              <a:t>k tomuto nařízení stanovena přímá pedagogická činnost nejnižší.</a:t>
            </a:r>
            <a:endParaRPr lang="cs-CZ" sz="2400" b="0" strike="noStrike" spc="-1" dirty="0">
              <a:latin typeface="Arial"/>
            </a:endParaRPr>
          </a:p>
        </p:txBody>
      </p:sp>
      <p:sp>
        <p:nvSpPr>
          <p:cNvPr id="426"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27"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1CC75BF9-913D-4440-997B-671E60A5F5C4}" type="slidenum">
              <a:rPr lang="cs-CZ" sz="1200" b="0" strike="noStrike" spc="-1">
                <a:solidFill>
                  <a:srgbClr val="8B8B8B"/>
                </a:solidFill>
                <a:latin typeface="Calibri"/>
              </a:rPr>
              <a:t>110</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Spojená ZŠ a MŠ</a:t>
            </a:r>
            <a:endParaRPr lang="cs-CZ" sz="4400" b="0" strike="noStrike" spc="-1" dirty="0">
              <a:latin typeface="Arial"/>
            </a:endParaRPr>
          </a:p>
        </p:txBody>
      </p:sp>
      <p:sp>
        <p:nvSpPr>
          <p:cNvPr id="42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sngStrike" spc="-1" dirty="0">
                <a:solidFill>
                  <a:srgbClr val="000000"/>
                </a:solidFill>
                <a:latin typeface="Calibri"/>
              </a:rPr>
              <a:t>Pedagogickému pracovníkovi, který není jmenován do funkce zástupce ředitele školy, ale řídí některou ze škol, jejíž činnost daná právnická osoba vykonává, </a:t>
            </a:r>
            <a:r>
              <a:rPr lang="cs-CZ" sz="2400" b="0" u="sng" strike="sngStrike" spc="-1" dirty="0">
                <a:solidFill>
                  <a:srgbClr val="000000"/>
                </a:solidFill>
                <a:uFillTx/>
                <a:latin typeface="Calibri"/>
              </a:rPr>
              <a:t>může</a:t>
            </a:r>
            <a:r>
              <a:rPr lang="cs-CZ" sz="2400" b="0" strike="sngStrike" spc="-1" dirty="0">
                <a:solidFill>
                  <a:srgbClr val="000000"/>
                </a:solidFill>
                <a:latin typeface="Calibri"/>
              </a:rPr>
              <a:t> ředitel školy snížit týdenní rozsah přímé pedagogické činnosti až do výše stanovené tímto nařízením pro zástupce ředitele školy, kterou řídí (obvykle 25 hodin týdně namísto 31 hodin týdně).</a:t>
            </a:r>
            <a:endParaRPr lang="cs-CZ" sz="2400" b="0" strike="noStrike" spc="-1" dirty="0">
              <a:latin typeface="Arial"/>
            </a:endParaRPr>
          </a:p>
        </p:txBody>
      </p:sp>
      <p:sp>
        <p:nvSpPr>
          <p:cNvPr id="430"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31"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F147990F-66D6-40D1-B856-9F2F237A0E76}" type="slidenum">
              <a:rPr lang="cs-CZ" sz="1200" b="0" strike="noStrike" spc="-1">
                <a:solidFill>
                  <a:srgbClr val="8B8B8B"/>
                </a:solidFill>
                <a:latin typeface="Calibri"/>
              </a:rPr>
              <a:t>111</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Učitel učící v cizím jazyce</a:t>
            </a:r>
            <a:endParaRPr lang="cs-CZ" sz="4400" b="0" strike="noStrike" spc="-1" dirty="0">
              <a:latin typeface="Arial"/>
            </a:endParaRPr>
          </a:p>
        </p:txBody>
      </p:sp>
      <p:sp>
        <p:nvSpPr>
          <p:cNvPr id="43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Učiteli vyučujícímu předmět v cizím jazyce ve škole, která na základě povolení ministerstva vyučuje vybrané předměty v cizím jazyce, může ředitel školy snížit rozsah přímé pedagogické činnosti až o 3 hodiny týdně. To neplatí pro výuku cizích jazyků.</a:t>
            </a:r>
            <a:endParaRPr lang="cs-CZ" sz="2400" b="0" strike="noStrike" spc="-1" dirty="0">
              <a:latin typeface="Arial"/>
            </a:endParaRPr>
          </a:p>
        </p:txBody>
      </p:sp>
      <p:sp>
        <p:nvSpPr>
          <p:cNvPr id="434"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35"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E8F5FED5-70B1-4FE3-A310-41B37B89C1E5}" type="slidenum">
              <a:rPr lang="cs-CZ" sz="1200" b="0" strike="noStrike" spc="-1">
                <a:solidFill>
                  <a:srgbClr val="8B8B8B"/>
                </a:solidFill>
                <a:latin typeface="Calibri"/>
              </a:rPr>
              <a:t>112</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Výchovný poradce</a:t>
            </a:r>
            <a:endParaRPr lang="cs-CZ" sz="4400" b="0" strike="noStrike" spc="-1" dirty="0">
              <a:latin typeface="Arial"/>
            </a:endParaRPr>
          </a:p>
        </p:txBody>
      </p:sp>
      <p:sp>
        <p:nvSpPr>
          <p:cNvPr id="43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V základní a střední škole s počtem žáků</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150 o 1 hodinu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250 o 2 hodiny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550 o 3 hodiny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800 o 4 hodiny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nad 800 o 5 hodin týdně,</a:t>
            </a:r>
            <a:endParaRPr lang="cs-CZ" sz="2400" b="0" strike="noStrike" spc="-1" dirty="0">
              <a:latin typeface="Arial"/>
            </a:endParaRPr>
          </a:p>
        </p:txBody>
      </p:sp>
      <p:sp>
        <p:nvSpPr>
          <p:cNvPr id="438"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39"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B3225B78-89EA-474A-A907-0B69ABD1E80B}" type="slidenum">
              <a:rPr lang="cs-CZ" sz="1200" b="0" strike="noStrike" spc="-1">
                <a:solidFill>
                  <a:srgbClr val="8B8B8B"/>
                </a:solidFill>
                <a:latin typeface="Calibri"/>
              </a:rPr>
              <a:t>113</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Výchovný poradce</a:t>
            </a:r>
            <a:endParaRPr lang="cs-CZ" sz="4400" b="0" strike="noStrike" spc="-1" dirty="0">
              <a:latin typeface="Arial"/>
            </a:endParaRPr>
          </a:p>
        </p:txBody>
      </p:sp>
      <p:sp>
        <p:nvSpPr>
          <p:cNvPr id="44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V základní škole speciální s počtem tříd</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7 o 1 hodinu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12 o 2 hodiny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nad 12 o 3 hodiny týdně.</a:t>
            </a:r>
            <a:endParaRPr lang="cs-CZ" sz="2400" b="0" strike="noStrike" spc="-1" dirty="0">
              <a:latin typeface="Arial"/>
            </a:endParaRPr>
          </a:p>
        </p:txBody>
      </p:sp>
      <p:sp>
        <p:nvSpPr>
          <p:cNvPr id="442"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43"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1BACC557-3C35-4B83-B1C9-4C361248AD36}" type="slidenum">
              <a:rPr lang="cs-CZ" sz="1200" b="0" strike="noStrike" spc="-1">
                <a:solidFill>
                  <a:srgbClr val="8B8B8B"/>
                </a:solidFill>
                <a:latin typeface="Calibri"/>
              </a:rPr>
              <a:t>114</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dirty="0">
                <a:solidFill>
                  <a:srgbClr val="000000"/>
                </a:solidFill>
                <a:latin typeface="Calibri Light"/>
              </a:rPr>
              <a:t>učitel - </a:t>
            </a:r>
            <a:r>
              <a:rPr lang="cs-CZ" sz="4400" b="0" strike="sngStrike" spc="-1" dirty="0">
                <a:solidFill>
                  <a:srgbClr val="000000"/>
                </a:solidFill>
                <a:latin typeface="Calibri Light"/>
              </a:rPr>
              <a:t>metodik</a:t>
            </a:r>
            <a:r>
              <a:rPr lang="cs-CZ" sz="4400" b="0" strike="noStrike" spc="-1" dirty="0">
                <a:solidFill>
                  <a:srgbClr val="000000"/>
                </a:solidFill>
                <a:latin typeface="Calibri Light"/>
              </a:rPr>
              <a:t> </a:t>
            </a:r>
            <a:r>
              <a:rPr lang="cs-CZ" sz="4400" b="0" strike="noStrike" spc="-1" dirty="0">
                <a:solidFill>
                  <a:srgbClr val="FF0000"/>
                </a:solidFill>
                <a:latin typeface="Calibri Light"/>
              </a:rPr>
              <a:t>koordinátor v oblasti </a:t>
            </a:r>
            <a:r>
              <a:rPr lang="cs-CZ" sz="4400" b="0" strike="noStrike" spc="-1" dirty="0">
                <a:solidFill>
                  <a:srgbClr val="000000"/>
                </a:solidFill>
                <a:latin typeface="Calibri Light"/>
              </a:rPr>
              <a:t>informačních a komunikačních technologií</a:t>
            </a:r>
            <a:endParaRPr lang="cs-CZ" sz="4400" b="0" strike="noStrike" spc="-1" dirty="0">
              <a:latin typeface="Arial"/>
            </a:endParaRPr>
          </a:p>
        </p:txBody>
      </p:sp>
      <p:sp>
        <p:nvSpPr>
          <p:cNvPr id="44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S počtem žáků nebo studentů ve škole</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50 o 1 hodinu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150 o 2 hodiny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300 o 3 hodiny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do 500 o 4 hodiny týdně,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nad 500 o 5 hodin týdně.</a:t>
            </a:r>
            <a:endParaRPr lang="cs-CZ" sz="2400" b="0" strike="noStrike" spc="-1" dirty="0">
              <a:latin typeface="Arial"/>
            </a:endParaRPr>
          </a:p>
        </p:txBody>
      </p:sp>
      <p:sp>
        <p:nvSpPr>
          <p:cNvPr id="446"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47"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0F284737-90C8-4218-AA95-D612C3C4B6EB}" type="slidenum">
              <a:rPr lang="cs-CZ" sz="1200" b="0" strike="noStrike" spc="-1">
                <a:solidFill>
                  <a:srgbClr val="8B8B8B"/>
                </a:solidFill>
                <a:latin typeface="Calibri"/>
              </a:rPr>
              <a:t>115</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Výchovný poradce, </a:t>
            </a:r>
            <a:r>
              <a:rPr lang="cs-CZ" sz="4400" b="0" strike="noStrike" spc="-1" dirty="0">
                <a:solidFill>
                  <a:srgbClr val="FF0000"/>
                </a:solidFill>
                <a:latin typeface="Calibri Light"/>
              </a:rPr>
              <a:t>koordinátor</a:t>
            </a:r>
            <a:r>
              <a:rPr lang="cs-CZ" sz="4400" b="0" strike="noStrike" spc="-1" dirty="0">
                <a:solidFill>
                  <a:srgbClr val="000000"/>
                </a:solidFill>
                <a:latin typeface="Calibri Light"/>
              </a:rPr>
              <a:t> ICT</a:t>
            </a:r>
            <a:endParaRPr lang="cs-CZ" sz="4400" b="0" strike="noStrike" spc="-1" dirty="0">
              <a:latin typeface="Arial"/>
            </a:endParaRPr>
          </a:p>
        </p:txBody>
      </p:sp>
      <p:sp>
        <p:nvSpPr>
          <p:cNvPr id="44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Je-li pověřeno výkonem funkce </a:t>
            </a:r>
            <a:r>
              <a:rPr lang="cs-CZ" sz="2400" b="0" strike="noStrike" spc="-1" dirty="0">
                <a:solidFill>
                  <a:srgbClr val="FF0000"/>
                </a:solidFill>
                <a:latin typeface="Calibri"/>
              </a:rPr>
              <a:t>koordinátora v oblasti </a:t>
            </a:r>
            <a:r>
              <a:rPr lang="cs-CZ" sz="2400" b="0" strike="noStrike" spc="-1" dirty="0">
                <a:solidFill>
                  <a:srgbClr val="000000"/>
                </a:solidFill>
                <a:latin typeface="Calibri"/>
              </a:rPr>
              <a:t>informačních a komunikačních technologií nebo výchovného poradce více pedagogických pracovníků, sníží se každému z nich rozsah přímé pedagogické činnosti podle ředitelem školy přiděleného počtu žáků nebo tříd.</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Vykonává-li funkci </a:t>
            </a:r>
            <a:r>
              <a:rPr lang="cs-CZ" sz="2400" b="0" strike="noStrike" spc="-1" dirty="0">
                <a:solidFill>
                  <a:srgbClr val="FF0000"/>
                </a:solidFill>
                <a:latin typeface="Calibri"/>
              </a:rPr>
              <a:t>koordinátora v oblasti </a:t>
            </a:r>
            <a:r>
              <a:rPr lang="cs-CZ" sz="2400" b="0" strike="noStrike" spc="-1" dirty="0">
                <a:solidFill>
                  <a:srgbClr val="000000"/>
                </a:solidFill>
                <a:latin typeface="Calibri"/>
              </a:rPr>
              <a:t>informačních a komunikačních technologií nebo výchovného poradce ředitel školy, zástupce ředitele školy </a:t>
            </a:r>
            <a:r>
              <a:rPr lang="cs-CZ" sz="2400" b="0" strike="noStrike" spc="-1" dirty="0">
                <a:solidFill>
                  <a:srgbClr val="FF0000"/>
                </a:solidFill>
                <a:latin typeface="Calibri"/>
              </a:rPr>
              <a:t>nebo vedoucí učitel praktického vyučování</a:t>
            </a:r>
            <a:r>
              <a:rPr lang="cs-CZ" sz="2400" b="0" strike="noStrike" spc="-1" dirty="0">
                <a:solidFill>
                  <a:srgbClr val="000000"/>
                </a:solidFill>
                <a:latin typeface="Calibri"/>
              </a:rPr>
              <a:t>, sníží se jim týdenní rozsah přímé pedagogické činnosti podle odstavců 2 a 3, nejvýše však do poloviny týdenního rozsahu stanoveného pro ředitele školy</a:t>
            </a:r>
            <a:r>
              <a:rPr lang="cs-CZ" sz="2400" b="0" strike="sngStrike" spc="-1" dirty="0">
                <a:solidFill>
                  <a:srgbClr val="000000"/>
                </a:solidFill>
                <a:latin typeface="Calibri"/>
              </a:rPr>
              <a:t> nebo zástupce ředitele školy</a:t>
            </a:r>
            <a:r>
              <a:rPr lang="cs-CZ" sz="2400" b="0" strike="noStrike" spc="-1" dirty="0">
                <a:solidFill>
                  <a:srgbClr val="000000"/>
                </a:solidFill>
                <a:latin typeface="Calibri"/>
              </a:rPr>
              <a:t> v příloze</a:t>
            </a:r>
            <a:r>
              <a:rPr lang="cs-CZ" sz="2400" b="0" strike="noStrike" spc="-1" dirty="0">
                <a:solidFill>
                  <a:srgbClr val="44546A"/>
                </a:solidFill>
                <a:latin typeface="Calibri"/>
              </a:rPr>
              <a:t> </a:t>
            </a:r>
            <a:r>
              <a:rPr lang="cs-CZ" sz="2400" b="0" strike="noStrike" spc="-1" dirty="0">
                <a:solidFill>
                  <a:srgbClr val="FF0000"/>
                </a:solidFill>
                <a:latin typeface="Calibri"/>
              </a:rPr>
              <a:t>č. 1 </a:t>
            </a:r>
            <a:r>
              <a:rPr lang="cs-CZ" sz="2400" b="0" strike="noStrike" spc="-1" dirty="0">
                <a:solidFill>
                  <a:srgbClr val="000000"/>
                </a:solidFill>
                <a:latin typeface="Calibri"/>
              </a:rPr>
              <a:t>k tomuto nařízení.</a:t>
            </a:r>
            <a:endParaRPr lang="cs-CZ" sz="2400" b="0" strike="noStrike" spc="-1" dirty="0">
              <a:latin typeface="Arial"/>
            </a:endParaRPr>
          </a:p>
        </p:txBody>
      </p:sp>
      <p:sp>
        <p:nvSpPr>
          <p:cNvPr id="450"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51"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00BFDF83-D224-4BBA-B52A-F2B961EC558E}" type="slidenum">
              <a:rPr lang="cs-CZ" sz="1200" b="0" strike="noStrike" spc="-1">
                <a:solidFill>
                  <a:srgbClr val="8B8B8B"/>
                </a:solidFill>
                <a:latin typeface="Calibri"/>
              </a:rPr>
              <a:t>116</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Počet </a:t>
            </a:r>
            <a:r>
              <a:rPr lang="cs-CZ" sz="4400" b="0" strike="sngStrike" spc="-1" dirty="0">
                <a:solidFill>
                  <a:srgbClr val="000000"/>
                </a:solidFill>
                <a:latin typeface="Calibri Light"/>
              </a:rPr>
              <a:t>tříd</a:t>
            </a:r>
            <a:r>
              <a:rPr lang="cs-CZ" sz="4400" b="0" strike="noStrike" spc="-1" dirty="0">
                <a:solidFill>
                  <a:srgbClr val="000000"/>
                </a:solidFill>
                <a:latin typeface="Calibri Light"/>
              </a:rPr>
              <a:t> </a:t>
            </a:r>
            <a:r>
              <a:rPr lang="cs-CZ" sz="4400" b="0" strike="noStrike" spc="-1" dirty="0">
                <a:solidFill>
                  <a:srgbClr val="FF0000"/>
                </a:solidFill>
                <a:latin typeface="Calibri Light"/>
              </a:rPr>
              <a:t>jednotek</a:t>
            </a:r>
            <a:r>
              <a:rPr lang="cs-CZ" sz="4400" b="0" strike="noStrike" spc="-1" dirty="0">
                <a:solidFill>
                  <a:srgbClr val="44546A"/>
                </a:solidFill>
                <a:latin typeface="Calibri Light"/>
              </a:rPr>
              <a:t> </a:t>
            </a:r>
            <a:r>
              <a:rPr lang="cs-CZ" sz="4400" b="0" strike="noStrike" spc="-1" dirty="0">
                <a:solidFill>
                  <a:srgbClr val="000000"/>
                </a:solidFill>
                <a:latin typeface="Calibri Light"/>
              </a:rPr>
              <a:t>rozhodný pro stanovení přímé pedagogické činnosti</a:t>
            </a:r>
            <a:endParaRPr lang="cs-CZ" sz="4400" b="0" strike="noStrike" spc="-1" dirty="0">
              <a:latin typeface="Arial"/>
            </a:endParaRPr>
          </a:p>
        </p:txBody>
      </p:sp>
      <p:sp>
        <p:nvSpPr>
          <p:cNvPr id="45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sngStrike" spc="-1" dirty="0">
                <a:solidFill>
                  <a:srgbClr val="000000"/>
                </a:solidFill>
                <a:latin typeface="Calibri"/>
              </a:rPr>
              <a:t>Řediteli školy a jeho zástupci </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třídy, studijní skupiny, oddělení, výchovné skupiny a speciálně pedagogické centrum a </a:t>
            </a:r>
            <a:r>
              <a:rPr lang="cs-CZ" sz="2400" b="0" strike="noStrike" spc="-1" dirty="0">
                <a:solidFill>
                  <a:srgbClr val="FF0000"/>
                </a:solidFill>
                <a:latin typeface="Calibri"/>
              </a:rPr>
              <a:t>školní klub</a:t>
            </a:r>
            <a:r>
              <a:rPr lang="cs-CZ" sz="2400" b="0" strike="noStrike" spc="-1" dirty="0">
                <a:solidFill>
                  <a:srgbClr val="000000"/>
                </a:solidFill>
                <a:latin typeface="Calibri"/>
              </a:rPr>
              <a:t>.</a:t>
            </a:r>
            <a:endParaRPr lang="cs-CZ" sz="2400" b="0" strike="noStrike" spc="-1" dirty="0">
              <a:latin typeface="Arial"/>
            </a:endParaRPr>
          </a:p>
          <a:p>
            <a:pPr marL="685800" lvl="1" indent="-227880">
              <a:lnSpc>
                <a:spcPct val="90000"/>
              </a:lnSpc>
              <a:spcBef>
                <a:spcPts val="499"/>
              </a:spcBef>
              <a:buClr>
                <a:srgbClr val="FF0000"/>
              </a:buClr>
              <a:buFont typeface="Arial"/>
              <a:buChar char="•"/>
            </a:pPr>
            <a:r>
              <a:rPr lang="cs-CZ" sz="2400" b="0" strike="noStrike" spc="-1" dirty="0">
                <a:solidFill>
                  <a:srgbClr val="FF0000"/>
                </a:solidFill>
                <a:latin typeface="Calibri"/>
              </a:rPr>
              <a:t>Třídy gymnázia se sportovní přípravou, do kterých jsou zařazeni pouze žáci tohoto oboru vzdělání, se započítávají dvojnásobně</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sngStrike" spc="-1" dirty="0">
                <a:solidFill>
                  <a:srgbClr val="000000"/>
                </a:solidFill>
                <a:latin typeface="Calibri"/>
              </a:rPr>
              <a:t>Řediteli</a:t>
            </a:r>
            <a:r>
              <a:rPr lang="cs-CZ" sz="2400" b="0" strike="noStrike" spc="-1" dirty="0">
                <a:solidFill>
                  <a:srgbClr val="000000"/>
                </a:solidFill>
                <a:latin typeface="Calibri"/>
              </a:rPr>
              <a:t> u základní umělecké školy, konzervatoře, jazykové školy s právem státní jazykové zkoušky a střední odborné školy s výtvarnými obory </a:t>
            </a:r>
            <a:r>
              <a:rPr lang="cs-CZ" sz="2400" b="0" strike="sngStrike" spc="-1" dirty="0">
                <a:solidFill>
                  <a:srgbClr val="000000"/>
                </a:solidFill>
                <a:latin typeface="Calibri"/>
              </a:rPr>
              <a:t>a jeho zástupci </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24 vyučovacích hodin týdně jako jedna </a:t>
            </a:r>
            <a:r>
              <a:rPr lang="cs-CZ" sz="2400" b="0" strike="sngStrike" spc="-1" dirty="0">
                <a:solidFill>
                  <a:srgbClr val="000000"/>
                </a:solidFill>
                <a:latin typeface="Calibri"/>
              </a:rPr>
              <a:t>třída</a:t>
            </a:r>
            <a:r>
              <a:rPr lang="cs-CZ" sz="2400" b="0" strike="noStrike" spc="-1" dirty="0">
                <a:solidFill>
                  <a:srgbClr val="000000"/>
                </a:solidFill>
                <a:latin typeface="Calibri"/>
              </a:rPr>
              <a:t> </a:t>
            </a:r>
            <a:r>
              <a:rPr lang="cs-CZ" sz="2400" b="0" strike="noStrike" spc="-1" dirty="0">
                <a:solidFill>
                  <a:srgbClr val="FF0000"/>
                </a:solidFill>
                <a:latin typeface="Calibri"/>
              </a:rPr>
              <a:t>jednotka</a:t>
            </a:r>
            <a:r>
              <a:rPr lang="cs-CZ" sz="2400" b="0" strike="noStrike" spc="-1" dirty="0">
                <a:solidFill>
                  <a:srgbClr val="000000"/>
                </a:solidFill>
                <a:latin typeface="Calibri"/>
              </a:rPr>
              <a:t>.</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sngStrike" spc="-1" dirty="0">
                <a:solidFill>
                  <a:srgbClr val="000000"/>
                </a:solidFill>
                <a:latin typeface="Calibri"/>
              </a:rPr>
              <a:t>Je-li ve škole ustanoveno více zástupců ředitele, stanoví se každému z nich týdenní rozsah přímé pedagogické činnosti podle jím přiděleného počtu tříd podle odstavce 1.</a:t>
            </a:r>
            <a:endParaRPr lang="cs-CZ" sz="2400" b="0" strike="noStrike" spc="-1" dirty="0">
              <a:latin typeface="Arial"/>
            </a:endParaRPr>
          </a:p>
        </p:txBody>
      </p:sp>
      <p:sp>
        <p:nvSpPr>
          <p:cNvPr id="454"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55"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5033F7F4-AB36-4E48-A2EA-8E30F28A0956}" type="slidenum">
              <a:rPr lang="cs-CZ" sz="1200" b="0" strike="noStrike" spc="-1">
                <a:solidFill>
                  <a:srgbClr val="8B8B8B"/>
                </a:solidFill>
                <a:latin typeface="Calibri"/>
              </a:rPr>
              <a:t>117</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Rozsah PPČ zástupce ŘŠ nebo vedoucího učitele praktického vyučování</a:t>
            </a:r>
            <a:endParaRPr lang="cs-CZ" sz="4400" b="0" strike="noStrike" spc="-1" dirty="0">
              <a:latin typeface="Arial"/>
            </a:endParaRPr>
          </a:p>
        </p:txBody>
      </p:sp>
      <p:sp>
        <p:nvSpPr>
          <p:cNvPr id="45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Určí se podle přílohy č. 1 pro učitele, vychovatele, psychologa, speciálního pedagoga, trenéra nebo asistenta pedagoga snížený v rozsahu určeném ředitelem školy nejvýše podle § 4b až 4g.</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Nevztahuje se na zástupce ředitele školy pro odborný výcvik a vedoucího učitele odborného výcviku. (týdenní rozsah PPČ je uveden  v příloze č. 1)</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 4b – zástupce ŘŠ, vedoucí učitel praktického vyučování</a:t>
            </a:r>
            <a:endParaRPr lang="cs-CZ" sz="4400" b="0" strike="noStrike" spc="-1" dirty="0">
              <a:latin typeface="Arial"/>
            </a:endParaRPr>
          </a:p>
        </p:txBody>
      </p:sp>
      <p:sp>
        <p:nvSpPr>
          <p:cNvPr id="45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Právnická osoba vykonává 1 druh školy podle přílohy 2 nebo 3 – rozsah snížení PPČ se stanoví podle hodnoty uvedené u školy, jejíž činnost vykonává</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Právnická osoba vykonává činnost školy podle přílohy 2 a současně přílohy 3 – rozsah snížení PPČ se stanoví součtem hodnot uvedených u obou vykonávaných škol</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Právnická osoba vykonává činnost školy podle přílohy 2 a více druhů škol podle přílohy 3 – rozsah snížení PPČ se stanoví součtem hodnot uvedených u všech škol, jejichž činnost vykonává</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Předpoklady pro výkon činnosti ředitele veřejné školy</a:t>
            </a:r>
            <a:endParaRPr lang="cs-CZ" sz="4400" b="0" strike="noStrike" spc="-1">
              <a:latin typeface="Arial"/>
            </a:endParaRPr>
          </a:p>
        </p:txBody>
      </p:sp>
      <p:sp>
        <p:nvSpPr>
          <p:cNvPr id="222"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90000"/>
              </a:lnSpc>
              <a:spcBef>
                <a:spcPts val="1001"/>
              </a:spcBef>
            </a:pPr>
            <a:endParaRPr lang="cs-CZ" sz="1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Podmínka praxe pro možnost přihlásit se do KŘ</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Získání nejpozději do 3 let ode dne, kdy začal vykonávat činnost ředitele školy, znalosti v oblasti řízení školství absolvováním studia pro ředitele škol v rámci DVPP (100 hodin, zkouška)nebo školský management nebo CŽV VŠ (350 hodin, závěrečná práce, zkouška) </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 4b – zástupce ŘŠ, vedoucí učitel praktického vyučování</a:t>
            </a:r>
            <a:endParaRPr lang="cs-CZ" sz="4400" b="0" strike="noStrike" spc="-1" dirty="0">
              <a:latin typeface="Arial"/>
            </a:endParaRPr>
          </a:p>
        </p:txBody>
      </p:sp>
      <p:sp>
        <p:nvSpPr>
          <p:cNvPr id="46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Právnická osoba, která vykonává více druhů škol podle přílohy 2 – rozsah PPČ se stanoví podle školy, jejichž činnost vykonává, u kterého je v příloze 2 nejvyšší rozsah snížení</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Rozsah PPČ nelze stanovit podle hodnot stanovených u školní družiny</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Za počet jednotek se považuje součet jednotek všech škol, jejichž činnost vykonává</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 4b – zástupce ŘŠ</a:t>
            </a:r>
            <a:endParaRPr lang="cs-CZ" sz="4400" b="0" strike="noStrike" spc="-1" dirty="0">
              <a:latin typeface="Arial"/>
            </a:endParaRPr>
          </a:p>
        </p:txBody>
      </p:sp>
      <p:sp>
        <p:nvSpPr>
          <p:cNvPr id="46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Právnická osoba vykonává více druhů škol uvedených v příloze 3 – rozsah PPČ se stanoví součtem hodnot uvedených u všech vykonávaných druhů škol</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 4b – zástupce ŘŠ, vedoucí učitel praktického vyučování</a:t>
            </a:r>
            <a:endParaRPr lang="cs-CZ" sz="4400" b="0" strike="noStrike" spc="-1" dirty="0">
              <a:latin typeface="Arial"/>
            </a:endParaRPr>
          </a:p>
        </p:txBody>
      </p:sp>
      <p:sp>
        <p:nvSpPr>
          <p:cNvPr id="46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Právnická osoba vykonává více druhů škol uvedených v příloze 2 a současně 1 druh školy v příloze č. 3 – rozsah PPČ se stanoví součtem hodnot stanových podle §4b odst. 1 a 3</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Právnická osoba vykonává více druhů škol uvedených v příloze 2 a současně více druhů škol v příloze č. 3 – rozsah PPČ se stanoví součtem hodnot stanovených podle § 4b odst. 3 a 4</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 4c – zástupce ŘŠ, vedoucí učitel praktického vyučování</a:t>
            </a:r>
            <a:endParaRPr lang="cs-CZ" sz="4400" b="0" strike="noStrike" spc="-1" dirty="0">
              <a:latin typeface="Arial"/>
            </a:endParaRPr>
          </a:p>
        </p:txBody>
      </p:sp>
      <p:sp>
        <p:nvSpPr>
          <p:cNvPr id="46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Do rozsahu PPČ se započítá 7  hodin za 1-120 žáků nebo studentů zúčastňujících se praktického vyučování nebo praktické přípravy a další 2 hodiny za každých započatých 120 žáků nebo studentů</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Škola podle § 16 odst. 9 ŠZ – do rozsahu PPČ se navíc započítá 7 hodin za 1 až 42 žáků zúčastňujících se praktického vyučování a další 2 hodiny za každých započatých 42 žáků </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u="sng" strike="noStrike" spc="-1" dirty="0">
                <a:solidFill>
                  <a:srgbClr val="FF0000"/>
                </a:solidFill>
                <a:uFillTx/>
                <a:latin typeface="Calibri"/>
              </a:rPr>
              <a:t>Do počtu žáků se nezapočítávají žáci v oborech vzdělání s odborným výcvikem ve škole, ve které se odborný výcvik uskutečňuje v počtu 10 a více skupin a žáci, kteří se započítají vedoucímu učiteli praktického vyučování ve škole zřízené podle § 16 odst. 9 ŠZ</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Praktické vyučování</a:t>
            </a:r>
            <a:endParaRPr lang="cs-CZ" sz="4400" b="0" strike="noStrike" spc="-1" dirty="0">
              <a:latin typeface="Arial"/>
            </a:endParaRPr>
          </a:p>
        </p:txBody>
      </p:sp>
      <p:sp>
        <p:nvSpPr>
          <p:cNvPr id="46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Obory vzdělání M, N, K se sportovní přípravou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Cvičení, učební  praxe, odborná umělecká praxe, sportovní příprava</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7 hodin za 1 – 120 žáků studentů</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+ 2 hodiny za každé započaté rozpětí o 120 žácích, studentech</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Škola podle § 16 odst. 9 ŠZ  rozpětí 42 žáků</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Odborný výcvik</a:t>
            </a:r>
            <a:endParaRPr lang="cs-CZ" sz="4400" b="0" strike="noStrike" spc="-1" dirty="0">
              <a:latin typeface="Arial"/>
            </a:endParaRPr>
          </a:p>
        </p:txBody>
      </p:sp>
      <p:sp>
        <p:nvSpPr>
          <p:cNvPr id="47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000" lnSpcReduction="20000"/>
          </a:bodyPr>
          <a:lstStyle/>
          <a:p>
            <a:pPr marL="228600" indent="-227880">
              <a:lnSpc>
                <a:spcPct val="90000"/>
              </a:lnSpc>
              <a:spcBef>
                <a:spcPts val="1001"/>
              </a:spcBef>
              <a:buClr>
                <a:srgbClr val="000000"/>
              </a:buClr>
              <a:buFont typeface="Arial"/>
              <a:buChar char="•"/>
            </a:pPr>
            <a:r>
              <a:rPr lang="cs-CZ" sz="2800" b="1" strike="noStrike" spc="-1" dirty="0">
                <a:solidFill>
                  <a:srgbClr val="000000"/>
                </a:solidFill>
                <a:latin typeface="Calibri"/>
              </a:rPr>
              <a:t>Obory vzdělání E, H, L0 jsou započteny do banky odpočtů pouze tehdy, pokud se ve škole zdělává </a:t>
            </a:r>
            <a:r>
              <a:rPr lang="cs-CZ" sz="2800" b="1" u="sng" strike="noStrike" spc="-1" dirty="0">
                <a:solidFill>
                  <a:srgbClr val="000000"/>
                </a:solidFill>
                <a:uFillTx/>
                <a:latin typeface="Calibri"/>
              </a:rPr>
              <a:t>méně </a:t>
            </a:r>
            <a:r>
              <a:rPr lang="cs-CZ" sz="2800" b="1" strike="noStrike" spc="-1" dirty="0">
                <a:solidFill>
                  <a:srgbClr val="000000"/>
                </a:solidFill>
                <a:latin typeface="Calibri"/>
              </a:rPr>
              <a:t>než 10 skupin odborného výcviku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Pokud je více než 10 skupin – je jmenován zástupce ředitele pro odborný výcvik nebo vedoucí učitel odborného výcviku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Pokud je 20 skupiny – mohou být jmenováni 2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 každých dalších 20 skupin dalšího zástupce ředitele školy pro odborný výcvik nebo vedoucího učitele odborného výcviku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 počtu skupin odborného výcviku se započítává také jedna polovina všech skupin žáků, které vede instruktor, zaokrouhlená na celé číslo směrem dolů v souladu s § 13 odst. 7 vyhlášky č. 13/2005 Sb. Zástupci ředitele školy pro odborný výcvik nebo vedoucímu učiteli odborného výcviku určenému v souladu s § 13 odst. 7 vyhlášky č. 13/2005 Sb., bude stanovena přímá pedagogická činnost dle přílohy č. 1 k nařízení vlády. </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 4d – zástupce ŘŠ, vedoucí praktického vyučování</a:t>
            </a:r>
            <a:endParaRPr lang="cs-CZ" sz="4400" b="0" strike="noStrike" spc="-1" dirty="0">
              <a:latin typeface="Arial"/>
            </a:endParaRPr>
          </a:p>
        </p:txBody>
      </p:sp>
      <p:sp>
        <p:nvSpPr>
          <p:cNvPr id="47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Do rozsahu snížení PPČ se započítají navíc 2 hodiny týdně za každé další pracoviště MŠ, ZŠ, SŠ nebo konzervatoře, jestliže má toto další pracoviště nejméně 3 jednotky</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Do sníženého rozsahu PPČ se zástupci ŘŠ navíc započítá 1 hodina týdně za každé další pracoviště školského poradenského zařízení</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Další pracoviště – určeno § 161 odst. 1 písm. a) bod 3 ŠZ</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 4e – více zástupců ŘŠ, vedoucích učitelů praktického vyučování</a:t>
            </a:r>
            <a:endParaRPr lang="cs-CZ" sz="4400" b="0" strike="noStrike" spc="-1" dirty="0">
              <a:latin typeface="Arial"/>
            </a:endParaRPr>
          </a:p>
        </p:txBody>
      </p:sp>
      <p:sp>
        <p:nvSpPr>
          <p:cNvPr id="47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Týdenní rozsah PPČ se snižuje v souhrnu nejvýše  v počtu hodin stanoveného pro 1 zástupce ŘŠ nebo vedoucího praktického vyučování</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 4f</a:t>
            </a:r>
            <a:endParaRPr lang="cs-CZ" sz="4400" b="0" strike="noStrike" spc="-1" dirty="0">
              <a:latin typeface="Arial"/>
            </a:endParaRPr>
          </a:p>
        </p:txBody>
      </p:sp>
      <p:sp>
        <p:nvSpPr>
          <p:cNvPr id="47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Týdenní rozsah PPČ zástupce ŘŠ nebo vedoucího učitele praktického vyučování nesmí být nižší než stanovený týdenní rozsah PPČ ředitele školy </a:t>
            </a:r>
            <a:endParaRPr lang="cs-CZ" sz="2800" b="0" strike="noStrike" spc="-1" dirty="0">
              <a:latin typeface="Arial"/>
            </a:endParaRPr>
          </a:p>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Výjimka – souběžné zastávání pozice ZŘŠ a výchovného poradce, koordinátora v oblasti informační a komunikačních technologií</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 4g</a:t>
            </a:r>
            <a:endParaRPr lang="cs-CZ" sz="4400" b="0" strike="noStrike" spc="-1" dirty="0">
              <a:latin typeface="Arial"/>
            </a:endParaRPr>
          </a:p>
        </p:txBody>
      </p:sp>
      <p:sp>
        <p:nvSpPr>
          <p:cNvPr id="47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FF0000"/>
              </a:buClr>
              <a:buFont typeface="Arial"/>
              <a:buChar char="•"/>
            </a:pPr>
            <a:r>
              <a:rPr lang="cs-CZ" sz="2800" b="0" strike="noStrike" spc="-1" dirty="0">
                <a:solidFill>
                  <a:srgbClr val="FF0000"/>
                </a:solidFill>
                <a:latin typeface="Calibri"/>
              </a:rPr>
              <a:t>Ředitel školy nemusí upravovat rozsah snížení PPČ zástupce ŘŠ nebo vedoucího učitele praktického vyučování dojde-li ke změně počtu dětí, žáků nebo studentů ve škole nebo jednotek ve škole v průběhu školního roku</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Plná způsobilost k právním úkonům - svéprávnost</a:t>
            </a:r>
            <a:endParaRPr lang="cs-CZ" sz="4400" b="0" strike="noStrike" spc="-1">
              <a:latin typeface="Arial"/>
            </a:endParaRPr>
          </a:p>
        </p:txBody>
      </p:sp>
      <p:sp>
        <p:nvSpPr>
          <p:cNvPr id="224"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endParaRPr lang="cs-CZ" sz="1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 30 občanského zákoníku – 18 let věku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Uzavřením manželství s přivolením soudu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Emancipace – na žádost zákonného zástupce s přivolením soudu</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FF0000"/>
                </a:solidFill>
                <a:latin typeface="Calibri Light"/>
              </a:rPr>
              <a:t>Pravidlo</a:t>
            </a:r>
            <a:endParaRPr lang="cs-CZ" sz="4400" b="0" strike="noStrike" spc="-1" dirty="0">
              <a:latin typeface="Arial"/>
            </a:endParaRPr>
          </a:p>
        </p:txBody>
      </p:sp>
      <p:sp>
        <p:nvSpPr>
          <p:cNvPr id="48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u="sng" strike="noStrike" spc="-1" dirty="0">
                <a:solidFill>
                  <a:srgbClr val="000000"/>
                </a:solidFill>
                <a:uFillTx/>
                <a:latin typeface="Calibri"/>
              </a:rPr>
              <a:t>Školy a školská zařízení uvedená v příloze č. 2 </a:t>
            </a:r>
            <a:r>
              <a:rPr lang="cs-CZ" sz="2800" b="0" strike="noStrike" spc="-1" dirty="0">
                <a:solidFill>
                  <a:srgbClr val="000000"/>
                </a:solidFill>
                <a:latin typeface="Calibri"/>
              </a:rPr>
              <a:t>– vybíráme nejvyšší hodnotu z banky odpočtů</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Mateřská škola, základní škola, střední škola a konzervatoř, školní družina</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u="sng" strike="noStrike" spc="-1" dirty="0">
                <a:solidFill>
                  <a:srgbClr val="000000"/>
                </a:solidFill>
                <a:uFillTx/>
                <a:latin typeface="Calibri"/>
              </a:rPr>
              <a:t>Školy a školská zařízení uvedená v příloze č. 3 </a:t>
            </a:r>
            <a:r>
              <a:rPr lang="cs-CZ" sz="2800" b="0" strike="noStrike" spc="-1" dirty="0">
                <a:solidFill>
                  <a:srgbClr val="000000"/>
                </a:solidFill>
                <a:latin typeface="Calibri"/>
              </a:rPr>
              <a:t>– sčítáme hodnoty odpočtů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Internát, základní umělecká škola, jazyková škola s právem státní jazykové zkoušky, školská zařízení pro ústavní výchovu, ochranou výchovu a preventivně výchovnou péči, domovy mládeže, školská poradenská zařízení, vyšší odborné školy, školní kluby</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Společná ustanovení</a:t>
            </a:r>
            <a:endParaRPr lang="cs-CZ" sz="4400" b="0" strike="noStrike" spc="-1" dirty="0">
              <a:latin typeface="Arial"/>
            </a:endParaRPr>
          </a:p>
        </p:txBody>
      </p:sp>
      <p:sp>
        <p:nvSpPr>
          <p:cNvPr id="48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Pedagogickému pracovníkovi právnické osoby, která vykonává činnost více druhů škol, stanoví ředitel školy týdenní rozsah přímé pedagogické činnosti podle vykonávané činnosti, která u něj převažuje. V případě stejného podílu stanoví týdenní rozsah přímé pedagogické činnosti podle školy, u které je v příloze </a:t>
            </a:r>
            <a:r>
              <a:rPr lang="cs-CZ" sz="2400" b="0" strike="noStrike" spc="-1" dirty="0">
                <a:solidFill>
                  <a:srgbClr val="C00000"/>
                </a:solidFill>
                <a:latin typeface="Calibri"/>
              </a:rPr>
              <a:t>č. 1 </a:t>
            </a:r>
            <a:r>
              <a:rPr lang="cs-CZ" sz="2400" b="0" strike="noStrike" spc="-1" dirty="0">
                <a:solidFill>
                  <a:srgbClr val="000000"/>
                </a:solidFill>
                <a:latin typeface="Calibri"/>
              </a:rPr>
              <a:t>k tomuto nařízení stanovena přímá pedagogická činnost nejnižší.</a:t>
            </a:r>
            <a:endParaRPr lang="cs-CZ" sz="2400" b="0" strike="noStrike" spc="-1" dirty="0">
              <a:latin typeface="Arial"/>
            </a:endParaRPr>
          </a:p>
          <a:p>
            <a:pPr>
              <a:lnSpc>
                <a:spcPct val="90000"/>
              </a:lnSpc>
              <a:spcBef>
                <a:spcPts val="1001"/>
              </a:spcBef>
            </a:pP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Vykonává-li pedagogický pracovník současně více činností </a:t>
            </a:r>
            <a:r>
              <a:rPr lang="cs-CZ" sz="2400" b="0" strike="noStrike" spc="-1" dirty="0">
                <a:solidFill>
                  <a:srgbClr val="C00000"/>
                </a:solidFill>
                <a:latin typeface="Calibri"/>
              </a:rPr>
              <a:t>podle § 3 odst. 2 a 3</a:t>
            </a:r>
            <a:r>
              <a:rPr lang="cs-CZ" sz="2400" b="0" strike="noStrike" spc="-1" dirty="0">
                <a:solidFill>
                  <a:srgbClr val="000000"/>
                </a:solidFill>
                <a:latin typeface="Calibri"/>
              </a:rPr>
              <a:t>, snižuje se mu týdenní rozsah přímé pedagogické činnosti za každou tuto činnost zvlášť. (výchovný poradce, koordinátor v oblasti informačních a komunikačních technologií)</a:t>
            </a:r>
            <a:endParaRPr lang="cs-CZ" sz="2400" b="0" strike="noStrike" spc="-1" dirty="0">
              <a:latin typeface="Arial"/>
            </a:endParaRPr>
          </a:p>
        </p:txBody>
      </p:sp>
      <p:sp>
        <p:nvSpPr>
          <p:cNvPr id="484"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485"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E9D2DBE4-F608-4C0A-9F11-8C7C022508F3}" type="slidenum">
              <a:rPr lang="cs-CZ" sz="1200" b="0" strike="noStrike" spc="-1">
                <a:solidFill>
                  <a:srgbClr val="8B8B8B"/>
                </a:solidFill>
                <a:latin typeface="Calibri"/>
              </a:rPr>
              <a:t>131</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CustomShape 1"/>
          <p:cNvSpPr/>
          <p:nvPr/>
        </p:nvSpPr>
        <p:spPr>
          <a:xfrm>
            <a:off x="831960" y="1709640"/>
            <a:ext cx="10514880" cy="285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90000"/>
              </a:lnSpc>
            </a:pPr>
            <a:r>
              <a:rPr lang="cs-CZ" sz="6000" b="0" strike="noStrike" spc="-1" dirty="0">
                <a:solidFill>
                  <a:srgbClr val="000000"/>
                </a:solidFill>
                <a:latin typeface="Calibri Light"/>
              </a:rPr>
              <a:t>Týdenní rozsah přímé pedagogické činnosti</a:t>
            </a:r>
            <a:endParaRPr lang="cs-CZ" sz="6000" b="0" strike="noStrike" spc="-1" dirty="0">
              <a:latin typeface="Arial"/>
            </a:endParaRPr>
          </a:p>
        </p:txBody>
      </p:sp>
      <p:sp>
        <p:nvSpPr>
          <p:cNvPr id="487" name="CustomShape 2"/>
          <p:cNvSpPr/>
          <p:nvPr/>
        </p:nvSpPr>
        <p:spPr>
          <a:xfrm>
            <a:off x="831960" y="4589640"/>
            <a:ext cx="10514880" cy="149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r>
              <a:rPr lang="cs-CZ" sz="2400" b="0" strike="noStrike" spc="-1" dirty="0">
                <a:solidFill>
                  <a:srgbClr val="8B8B8B"/>
                </a:solidFill>
                <a:latin typeface="Calibri"/>
              </a:rPr>
              <a:t>Příloha č. 1</a:t>
            </a: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MŠ</a:t>
            </a:r>
            <a:endParaRPr lang="cs-CZ" sz="4400" b="0" strike="noStrike" spc="-1" dirty="0">
              <a:latin typeface="Arial"/>
            </a:endParaRPr>
          </a:p>
        </p:txBody>
      </p:sp>
      <p:sp>
        <p:nvSpPr>
          <p:cNvPr id="48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31</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1 až 2 	20</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3 až 4 	15</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5 až 6		12</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7 až 10	9</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11 a více 	6</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Ředitel MŠ s internátním provozem</a:t>
            </a:r>
            <a:endParaRPr lang="cs-CZ" sz="4400" b="0" strike="noStrike" spc="-1" dirty="0">
              <a:latin typeface="Arial"/>
            </a:endParaRPr>
          </a:p>
        </p:txBody>
      </p:sp>
      <p:sp>
        <p:nvSpPr>
          <p:cNvPr id="49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			16</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2			14</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3 až 6		12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7 až 10		9</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11 a více		6</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MŠ s internátním provozem v minimálním rozsahu 110 hodin nepřetržitého provozu týdně nebo MŠ s internátním provozem a se speciální pedagogickým centrem		5</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ZŠ</a:t>
            </a:r>
            <a:endParaRPr lang="cs-CZ" sz="4400" b="0" strike="noStrike" spc="-1" dirty="0">
              <a:latin typeface="Arial"/>
            </a:endParaRPr>
          </a:p>
        </p:txBody>
      </p:sp>
      <p:sp>
        <p:nvSpPr>
          <p:cNvPr id="49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22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 ročníku ZŠ								20-22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Prvního stupně ZŠ zřízené podle §16 odst. 9 ŠZ			20-22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Třídy zřízené podle § 16 odst. 9 ŠZ na prvním stupni ZŠ		20-22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Přípravné třídy ZŠ							20-22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Přípravného stupně ZŠ speciální					20-22</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Ředitel ZŠ s první stupněm</a:t>
            </a:r>
            <a:endParaRPr lang="cs-CZ" sz="4400" b="0" strike="noStrike" spc="-1" dirty="0">
              <a:latin typeface="Arial"/>
            </a:endParaRPr>
          </a:p>
        </p:txBody>
      </p:sp>
      <p:sp>
        <p:nvSpPr>
          <p:cNvPr id="49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 až 6			12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7 až 10			10</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11 a více			8</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Ředitel ZŠ s druhým stupněm, s prvním a druhým stupněm </a:t>
            </a:r>
            <a:endParaRPr lang="cs-CZ" sz="4400" b="0" strike="noStrike" spc="-1" dirty="0">
              <a:latin typeface="Arial"/>
            </a:endParaRPr>
          </a:p>
        </p:txBody>
      </p:sp>
      <p:sp>
        <p:nvSpPr>
          <p:cNvPr id="49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 9			8</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10 až 18		7</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19 až 23		6</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24 a více		5</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Ředitel ZŠ s prvním stupněm zřízené podle § 16 odst. 9 ŠZ</a:t>
            </a:r>
            <a:endParaRPr lang="cs-CZ" sz="4400" b="0" strike="noStrike" spc="-1" dirty="0">
              <a:latin typeface="Arial"/>
            </a:endParaRPr>
          </a:p>
        </p:txBody>
      </p:sp>
      <p:sp>
        <p:nvSpPr>
          <p:cNvPr id="49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 až 6 			12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7 až 10			9</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11 a více			7</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Ředitel ZŠ s prvním a druhým stupněm zřízené podle § 16 odst. 9 ŠZ</a:t>
            </a:r>
            <a:endParaRPr lang="cs-CZ" sz="4400" b="0" strike="noStrike" spc="-1" dirty="0">
              <a:latin typeface="Arial"/>
            </a:endParaRPr>
          </a:p>
        </p:txBody>
      </p:sp>
      <p:sp>
        <p:nvSpPr>
          <p:cNvPr id="50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 9				7</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10 až 14			6</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15 až 18			5</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19 a více			4</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Bezúhonnost</a:t>
            </a:r>
            <a:endParaRPr lang="cs-CZ" sz="4400" b="0" strike="noStrike" spc="-1">
              <a:latin typeface="Arial"/>
            </a:endParaRPr>
          </a:p>
        </p:txBody>
      </p:sp>
      <p:sp>
        <p:nvSpPr>
          <p:cNvPr id="226"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Výpis z Rejstříku trestů ne starší 3 měsíců</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Nebyl pravomocně odsouzen za úmyslný trestný čin</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Nebyl pravomocně odsouzen za trestný čin i z nedbalosti spáchaný v souvislosti s výkonem činnosti pedagogického pracovníka</a:t>
            </a:r>
            <a:endParaRPr lang="cs-CZ" sz="2400" b="0" strike="noStrike" spc="-1">
              <a:latin typeface="Arial"/>
            </a:endParaRPr>
          </a:p>
          <a:p>
            <a:pPr>
              <a:lnSpc>
                <a:spcPct val="100000"/>
              </a:lnSpc>
            </a:pP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 29a- prokazování bezúhonnosti v průběhu pracovního poměru</a:t>
            </a:r>
            <a:endParaRPr lang="cs-CZ" sz="2400" b="0" strike="noStrike" spc="-1">
              <a:latin typeface="Arial"/>
            </a:endParaRPr>
          </a:p>
          <a:p>
            <a:pPr marL="1143000" lvl="2" indent="-227880">
              <a:lnSpc>
                <a:spcPct val="90000"/>
              </a:lnSpc>
              <a:spcBef>
                <a:spcPts val="499"/>
              </a:spcBef>
              <a:buClr>
                <a:srgbClr val="000000"/>
              </a:buClr>
              <a:buFont typeface="Arial"/>
              <a:buChar char="•"/>
            </a:pPr>
            <a:r>
              <a:rPr lang="cs-CZ" sz="2000" b="0" strike="noStrike" spc="-1">
                <a:solidFill>
                  <a:srgbClr val="000000"/>
                </a:solidFill>
                <a:latin typeface="Calibri"/>
              </a:rPr>
              <a:t>Do 10 dnů od právní moci rozsudku informovat zaměstnavatele</a:t>
            </a:r>
            <a:endParaRPr lang="cs-CZ" sz="2000" b="0" strike="noStrike" spc="-1">
              <a:latin typeface="Arial"/>
            </a:endParaRPr>
          </a:p>
          <a:p>
            <a:pPr marL="1143000" lvl="2" indent="-227880">
              <a:lnSpc>
                <a:spcPct val="90000"/>
              </a:lnSpc>
              <a:spcBef>
                <a:spcPts val="499"/>
              </a:spcBef>
              <a:buClr>
                <a:srgbClr val="000000"/>
              </a:buClr>
              <a:buFont typeface="Arial"/>
              <a:buChar char="•"/>
            </a:pPr>
            <a:r>
              <a:rPr lang="cs-CZ" sz="2000" b="0" strike="noStrike" spc="-1">
                <a:solidFill>
                  <a:srgbClr val="000000"/>
                </a:solidFill>
                <a:latin typeface="Calibri"/>
              </a:rPr>
              <a:t>Do 1 měsíce předložit nový výpis z Rejstříku trestů</a:t>
            </a:r>
            <a:endParaRPr lang="cs-CZ"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Internát</a:t>
            </a:r>
            <a:endParaRPr lang="cs-CZ" sz="4400" b="0" strike="noStrike" spc="-1" dirty="0">
              <a:latin typeface="Arial"/>
            </a:endParaRPr>
          </a:p>
        </p:txBody>
      </p:sp>
      <p:sp>
        <p:nvSpPr>
          <p:cNvPr id="50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Vychovatel 					27 až 28</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Vedoucí vychovatel				15 až 17</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do 9			8</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10 až 14		7</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až 18		6</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19 a více		5</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Střední škola, konzervatoř, VOŠ</a:t>
            </a:r>
            <a:endParaRPr lang="cs-CZ" sz="4400" b="0" strike="noStrike" spc="-1" dirty="0">
              <a:latin typeface="Arial"/>
            </a:endParaRPr>
          </a:p>
        </p:txBody>
      </p:sp>
      <p:sp>
        <p:nvSpPr>
          <p:cNvPr id="50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všeobecně vzdělávacích předmětů a odborných předmětů								21</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do 8				6</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9 až 16			4</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17 a více			2</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Střední škola, konzervatoř, VOŠ</a:t>
            </a:r>
            <a:endParaRPr lang="cs-CZ" sz="4400" b="0" strike="noStrike" spc="-1" dirty="0">
              <a:latin typeface="Arial"/>
            </a:endParaRPr>
          </a:p>
        </p:txBody>
      </p:sp>
      <p:sp>
        <p:nvSpPr>
          <p:cNvPr id="50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praktického vyučování		21 až 25</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předmětu řízení motorových vozidel v praktickém vyučování</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30 až 35</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Vedoucí učitel odborného výcviku nebo zástupce ŘŠ pro odborný výcvik							nejvýše v průměru 7 hodin 								týdně za období školního vyučování</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odborného výcviku			25 až 35</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odborného výcviku výhradně ve třídě/škole podle § 16/9 ŠZ</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21 až 33</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Trenér sportovní přípravy			21 až 26</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Základní umělecká škola</a:t>
            </a:r>
            <a:endParaRPr lang="cs-CZ" sz="4400" b="0" strike="noStrike" spc="-1" dirty="0">
              <a:latin typeface="Arial"/>
            </a:endParaRPr>
          </a:p>
        </p:txBody>
      </p:sp>
      <p:sp>
        <p:nvSpPr>
          <p:cNvPr id="50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individuální výuka				23</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skupinová a kolektivní výuka			21</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do 9				9</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10 až 24			6</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25 a více			3</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JŠ s právem státní jazykové zkoušky</a:t>
            </a:r>
            <a:endParaRPr lang="cs-CZ" sz="4400" b="0" strike="noStrike" spc="-1" dirty="0">
              <a:latin typeface="Arial"/>
            </a:endParaRPr>
          </a:p>
        </p:txBody>
      </p:sp>
      <p:sp>
        <p:nvSpPr>
          <p:cNvPr id="51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21</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do 8			6</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9 až 16		4</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17 a více		2</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Školní družina</a:t>
            </a:r>
            <a:endParaRPr lang="cs-CZ" sz="4400" b="0" strike="noStrike" spc="-1" dirty="0">
              <a:latin typeface="Arial"/>
            </a:endParaRPr>
          </a:p>
        </p:txBody>
      </p:sp>
      <p:sp>
        <p:nvSpPr>
          <p:cNvPr id="51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Vychovatel							28 až 30</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Vedoucí vychovatel		3			25</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4 až 6			23</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7 až 11		21</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12 až 14		19</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 více		17</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do 4			20</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5 až 6			17</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7 a více		15</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Školní klub</a:t>
            </a:r>
            <a:endParaRPr lang="cs-CZ" sz="4400" b="0" strike="noStrike" spc="-1" dirty="0">
              <a:latin typeface="Arial"/>
            </a:endParaRPr>
          </a:p>
        </p:txBody>
      </p:sp>
      <p:sp>
        <p:nvSpPr>
          <p:cNvPr id="51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Vychovatel							28 až 30</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Vedoucí vychovatel					25</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20</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0500" lnSpcReduction="10000"/>
          </a:bodyPr>
          <a:lstStyle/>
          <a:p>
            <a:pPr>
              <a:lnSpc>
                <a:spcPct val="90000"/>
              </a:lnSpc>
            </a:pPr>
            <a:r>
              <a:rPr lang="cs-CZ" sz="4400" b="0" strike="noStrike" spc="-1" dirty="0">
                <a:solidFill>
                  <a:srgbClr val="000000"/>
                </a:solidFill>
                <a:latin typeface="Calibri Light"/>
              </a:rPr>
              <a:t>Školské zařízení pro výkon ústavní výchovy nebo ochranné výchovy a pro preventivně výchovnou péči</a:t>
            </a:r>
            <a:endParaRPr lang="cs-CZ" sz="4400" b="0" strike="noStrike" spc="-1" dirty="0">
              <a:latin typeface="Arial"/>
            </a:endParaRPr>
          </a:p>
        </p:txBody>
      </p:sp>
      <p:sp>
        <p:nvSpPr>
          <p:cNvPr id="517" name="CustomShape 2"/>
          <p:cNvSpPr/>
          <p:nvPr/>
        </p:nvSpPr>
        <p:spPr>
          <a:xfrm>
            <a:off x="838080" y="214164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Vychovatel								25 až 27</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Vedoucí vychovatel						15 až 17</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do 9 dětí			8</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10 až 14			7</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až 18			6</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19 a více dětí		5</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Domov mládeže</a:t>
            </a:r>
            <a:endParaRPr lang="cs-CZ" sz="4400" b="0" strike="noStrike" spc="-1" dirty="0">
              <a:latin typeface="Arial"/>
            </a:endParaRPr>
          </a:p>
        </p:txBody>
      </p:sp>
      <p:sp>
        <p:nvSpPr>
          <p:cNvPr id="51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Vychovatel							30 - 32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Vedoucí vychovatel  		3 až 5			20</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6 až 12		18</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13 až 19		16</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20 až 26		14</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27 a více		12</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do 12			10</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13 a více		9</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Školská zařízení</a:t>
            </a:r>
            <a:endParaRPr lang="cs-CZ" sz="4400" b="0" strike="noStrike" spc="-1" dirty="0">
              <a:latin typeface="Arial"/>
            </a:endParaRPr>
          </a:p>
        </p:txBody>
      </p:sp>
      <p:sp>
        <p:nvSpPr>
          <p:cNvPr id="52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ŠPZ					nejméně 3</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školy v přírodě			9</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Středisko volného času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Pedagog volného času			celoroční vedení pravidelných 							aktivit v průměru nejméně 6 							hodin týdně</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celoroční vedení alespoň jedné 							vzdělávací aktivity v průměrné 							délce trvání nejméně 2 hodiny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CustomShape 1"/>
          <p:cNvSpPr/>
          <p:nvPr/>
        </p:nvSpPr>
        <p:spPr>
          <a:xfrm>
            <a:off x="1992240" y="1627200"/>
            <a:ext cx="8217720" cy="4679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Žalovaná uvedla, že žalobce byl před podáním výpovědi z pracovního poměru odvolán z funkce ředitele, že toto odvolání obsahovalo dostatečný skutkový popis důvodu, proč k odvolání došlo, bylo totiž zveřejněno a vyšlo najevo, že žalobce se účastnil na natáčení krajně nevhodných videozáznamů, které lze označit za erotické se sado-masochistickou tématikou. Tyto videomateriály jsou přístupné na internetu a žalobce svoji účast a roli přiznal. Pojem bezúhonnosti vztahující se k předpokladům výkonu pedagogické činnosti považuje žalovaná za obsahově širší, chování a jednání učitele nemůže snižovat důstojnost učitelského povolání, mravní postavení učitele a jeho vlastní autoritu i autoritu školy, ve které vyučuje.</a:t>
            </a:r>
            <a:endParaRPr lang="cs-CZ" sz="2400" b="0" strike="noStrike" spc="-1">
              <a:latin typeface="Arial"/>
            </a:endParaRPr>
          </a:p>
        </p:txBody>
      </p:sp>
      <p:sp>
        <p:nvSpPr>
          <p:cNvPr id="228" name="CustomShape 2"/>
          <p:cNvSpPr/>
          <p:nvPr/>
        </p:nvSpPr>
        <p:spPr>
          <a:xfrm>
            <a:off x="8077320" y="6356520"/>
            <a:ext cx="213300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B43975F4-3E85-4CA5-A1F1-44852385B9AA}" type="slidenum">
              <a:rPr lang="cs-CZ" sz="1200" b="0" strike="noStrike" spc="-1">
                <a:solidFill>
                  <a:srgbClr val="8B8B8B"/>
                </a:solidFill>
                <a:latin typeface="Calibri"/>
                <a:ea typeface="DejaVu Sans"/>
              </a:rPr>
              <a:t>15</a:t>
            </a:fld>
            <a:endParaRPr lang="cs-CZ" sz="1200" b="0" strike="noStrike" spc="-1">
              <a:latin typeface="Arial"/>
            </a:endParaRPr>
          </a:p>
        </p:txBody>
      </p:sp>
      <p:sp>
        <p:nvSpPr>
          <p:cNvPr id="229" name="CustomShape 3"/>
          <p:cNvSpPr/>
          <p:nvPr/>
        </p:nvSpPr>
        <p:spPr>
          <a:xfrm>
            <a:off x="1992240" y="33336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cs-CZ" sz="2800" b="0" strike="noStrike" spc="-1">
                <a:solidFill>
                  <a:srgbClr val="FF0000"/>
                </a:solidFill>
                <a:latin typeface="Arial"/>
                <a:ea typeface="DejaVu Sans"/>
              </a:rPr>
              <a:t>Ztráta bezúhonnosti – rozsudek NS 21 Cdo 550/2014</a:t>
            </a:r>
            <a:endParaRPr lang="cs-CZ" sz="2800" b="0" strike="noStrike" spc="-1">
              <a:latin typeface="Arial"/>
            </a:endParaRPr>
          </a:p>
        </p:txBody>
      </p:sp>
      <p:sp>
        <p:nvSpPr>
          <p:cNvPr id="230" name="CustomShape 4"/>
          <p:cNvSpPr/>
          <p:nvPr/>
        </p:nvSpPr>
        <p:spPr>
          <a:xfrm>
            <a:off x="1919160" y="1197000"/>
            <a:ext cx="8228880" cy="7912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Školská zařízení</a:t>
            </a:r>
            <a:endParaRPr lang="cs-CZ" sz="4400" b="0" strike="noStrike" spc="-1" dirty="0">
              <a:latin typeface="Arial"/>
            </a:endParaRPr>
          </a:p>
        </p:txBody>
      </p:sp>
      <p:sp>
        <p:nvSpPr>
          <p:cNvPr id="52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Zařízení pro další vzdělávání pedagogických pracovníků</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nejméně 21</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nejméně 3</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Plavecká škola</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Učitel					22 až 30</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Ředitel					nejméně 3</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Ostatní pedagogičtí pracovníci</a:t>
            </a:r>
            <a:endParaRPr lang="cs-CZ" sz="4400" b="0" strike="noStrike" spc="-1" dirty="0">
              <a:latin typeface="Arial"/>
            </a:endParaRPr>
          </a:p>
        </p:txBody>
      </p:sp>
      <p:sp>
        <p:nvSpPr>
          <p:cNvPr id="52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Psycholog								20 až 24</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Speciální pedagog						20 až 24</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Trenér								21 až 26</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Asistent pedagoga						36</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Asistent pedagoga jako podpůrné opatření			32 až 36</a:t>
            </a:r>
          </a:p>
          <a:p>
            <a:pPr marL="228600" indent="-227880">
              <a:lnSpc>
                <a:spcPct val="90000"/>
              </a:lnSpc>
              <a:spcBef>
                <a:spcPts val="1001"/>
              </a:spcBef>
              <a:buClr>
                <a:srgbClr val="000000"/>
              </a:buClr>
              <a:buFont typeface="Arial"/>
              <a:buChar char="•"/>
            </a:pPr>
            <a:r>
              <a:rPr lang="cs-CZ" sz="2800" spc="-1" dirty="0">
                <a:solidFill>
                  <a:schemeClr val="tx2"/>
                </a:solidFill>
                <a:latin typeface="Calibri"/>
              </a:rPr>
              <a:t>Školský logoped							20  až 24</a:t>
            </a:r>
            <a:endParaRPr lang="cs-CZ" sz="2800" b="0" strike="noStrike" spc="-1" dirty="0">
              <a:solidFill>
                <a:schemeClr val="tx2"/>
              </a:solidFill>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 name="CustomShape 1"/>
          <p:cNvSpPr/>
          <p:nvPr/>
        </p:nvSpPr>
        <p:spPr>
          <a:xfrm>
            <a:off x="831960" y="1709640"/>
            <a:ext cx="10514880" cy="285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fontScale="92500" lnSpcReduction="10000"/>
          </a:bodyPr>
          <a:lstStyle/>
          <a:p>
            <a:pPr>
              <a:lnSpc>
                <a:spcPct val="90000"/>
              </a:lnSpc>
            </a:pPr>
            <a:r>
              <a:rPr lang="cs-CZ" sz="6000" b="0" strike="noStrike" spc="-1" dirty="0">
                <a:solidFill>
                  <a:srgbClr val="000000"/>
                </a:solidFill>
                <a:latin typeface="Calibri Light"/>
              </a:rPr>
              <a:t>Snížení týdenního rozsahu PPČ zástupce ředitele školy nebo vedoucího učitele praktického vyučování</a:t>
            </a:r>
            <a:endParaRPr lang="cs-CZ" sz="6000" b="0" strike="noStrike" spc="-1" dirty="0">
              <a:latin typeface="Arial"/>
            </a:endParaRPr>
          </a:p>
        </p:txBody>
      </p:sp>
      <p:sp>
        <p:nvSpPr>
          <p:cNvPr id="527" name="CustomShape 2"/>
          <p:cNvSpPr/>
          <p:nvPr/>
        </p:nvSpPr>
        <p:spPr>
          <a:xfrm>
            <a:off x="831960" y="4589640"/>
            <a:ext cx="10514880" cy="149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r>
              <a:rPr lang="cs-CZ" sz="2400" b="0" strike="noStrike" spc="-1" dirty="0">
                <a:solidFill>
                  <a:srgbClr val="8B8B8B"/>
                </a:solidFill>
                <a:latin typeface="Calibri"/>
              </a:rPr>
              <a:t>Příloha č. 2</a:t>
            </a: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Mateřská škola</a:t>
            </a:r>
            <a:endParaRPr lang="cs-CZ" sz="4400" b="0" strike="noStrike" spc="-1" dirty="0">
              <a:latin typeface="Arial"/>
            </a:endParaRPr>
          </a:p>
        </p:txBody>
      </p:sp>
      <p:sp>
        <p:nvSpPr>
          <p:cNvPr id="52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4 až 6			o 11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7 až 9			o 14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10 až 12		o 17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V každém dalším</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rozpětí o počtu 3 </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jednotek		o další 3 hodiny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Mateřská škola</a:t>
            </a:r>
            <a:endParaRPr lang="cs-CZ" sz="4400" b="0" strike="noStrike" spc="-1" dirty="0">
              <a:latin typeface="Arial"/>
            </a:endParaRPr>
          </a:p>
        </p:txBody>
      </p:sp>
      <p:sp>
        <p:nvSpPr>
          <p:cNvPr id="53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 internátním provozem nebo s internátním provozem s minimálním rozsahu 110 hodin nepřetržitého provozu týdně nebo s internátním provozem a se speciálním pedagogickým centrem</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3 a více		o 15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Základní škola</a:t>
            </a:r>
            <a:endParaRPr lang="cs-CZ" sz="4400" b="0" strike="noStrike" spc="-1" dirty="0">
              <a:latin typeface="Arial"/>
            </a:endParaRPr>
          </a:p>
        </p:txBody>
      </p:sp>
      <p:sp>
        <p:nvSpPr>
          <p:cNvPr id="53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5 až 6				o 9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7 až 14			o 11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až 17			o 15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18 až 26			o 22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27 až 35			o 33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V každém dalším </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rozpětí o počtu 9 </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jednotek			o dalších 11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Střední škola a konzervatoř</a:t>
            </a:r>
            <a:endParaRPr lang="cs-CZ" sz="4400" b="0" strike="noStrike" spc="-1" dirty="0">
              <a:latin typeface="Arial"/>
            </a:endParaRPr>
          </a:p>
        </p:txBody>
      </p:sp>
      <p:sp>
        <p:nvSpPr>
          <p:cNvPr id="53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nebo vedoucí učitel praktického vyučování</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4 až 8				o 7 hodin týdně</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9 až 14				o 11 hodin týdně</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15 až 17				o 16 hodin týdně</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18 až 26				o 22 hodin týdně</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27 až 35				o 35 hodin týdně</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 každém dalším rozpětí </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o počtu 9 jednotek		o dalších 11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Školní družina</a:t>
            </a:r>
            <a:endParaRPr lang="cs-CZ" sz="4400" b="0" strike="noStrike" spc="-1" dirty="0">
              <a:latin typeface="Arial"/>
            </a:endParaRPr>
          </a:p>
        </p:txBody>
      </p:sp>
      <p:sp>
        <p:nvSpPr>
          <p:cNvPr id="53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ředitele			2 až 3 		o 3 hodiny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4 až 6			o 5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7 až 11		o 7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12 až 14		o 9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 více		o 11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 name="CustomShape 1"/>
          <p:cNvSpPr/>
          <p:nvPr/>
        </p:nvSpPr>
        <p:spPr>
          <a:xfrm>
            <a:off x="831960" y="1709640"/>
            <a:ext cx="10514880" cy="285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90000"/>
              </a:lnSpc>
            </a:pPr>
            <a:r>
              <a:rPr lang="cs-CZ" sz="6000" b="0" strike="noStrike" spc="-1" dirty="0">
                <a:solidFill>
                  <a:srgbClr val="000000"/>
                </a:solidFill>
                <a:latin typeface="Calibri Light"/>
              </a:rPr>
              <a:t>Snížení týdenního rozsahu PPČ zástupce ředitele školy</a:t>
            </a:r>
            <a:endParaRPr lang="cs-CZ" sz="6000" b="0" strike="noStrike" spc="-1" dirty="0">
              <a:latin typeface="Arial"/>
            </a:endParaRPr>
          </a:p>
        </p:txBody>
      </p:sp>
      <p:sp>
        <p:nvSpPr>
          <p:cNvPr id="539" name="CustomShape 2"/>
          <p:cNvSpPr/>
          <p:nvPr/>
        </p:nvSpPr>
        <p:spPr>
          <a:xfrm>
            <a:off x="831960" y="4589640"/>
            <a:ext cx="10514880" cy="149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r>
              <a:rPr lang="cs-CZ" sz="2400" b="0" strike="noStrike" spc="-1" dirty="0">
                <a:solidFill>
                  <a:srgbClr val="8B8B8B"/>
                </a:solidFill>
                <a:latin typeface="Calibri"/>
              </a:rPr>
              <a:t>Příloha č. 3</a:t>
            </a: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Internát</a:t>
            </a:r>
            <a:endParaRPr lang="cs-CZ" sz="4400" b="0" strike="noStrike" spc="-1" dirty="0">
              <a:latin typeface="Arial"/>
            </a:endParaRPr>
          </a:p>
        </p:txBody>
      </p:sp>
      <p:sp>
        <p:nvSpPr>
          <p:cNvPr id="54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ředitele školy		5 až 14		o 16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až 22		o 18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23 a více		o 19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Novela od 1.9.2023</a:t>
            </a:r>
          </a:p>
        </p:txBody>
      </p:sp>
      <p:sp>
        <p:nvSpPr>
          <p:cNvPr id="3" name="Zástupný symbol pro obsah 2"/>
          <p:cNvSpPr>
            <a:spLocks noGrp="1"/>
          </p:cNvSpPr>
          <p:nvPr>
            <p:ph idx="1"/>
          </p:nvPr>
        </p:nvSpPr>
        <p:spPr/>
        <p:txBody>
          <a:bodyPr>
            <a:normAutofit/>
          </a:bodyPr>
          <a:lstStyle/>
          <a:p>
            <a:r>
              <a:rPr lang="cs-CZ" dirty="0"/>
              <a:t>Prokazování bezúhonnosti cizincem</a:t>
            </a:r>
          </a:p>
          <a:p>
            <a:pPr lvl="1"/>
            <a:r>
              <a:rPr lang="cs-CZ" sz="2800" dirty="0"/>
              <a:t>Cizinec z EU – evidence trestů jiného státu EU</a:t>
            </a:r>
          </a:p>
          <a:p>
            <a:pPr lvl="1"/>
            <a:r>
              <a:rPr lang="cs-CZ" sz="2800" dirty="0"/>
              <a:t>Cizinec ze třetích zemí – doklad  obdobný výpisu z rejstříku trestů, nebo čestné prohlášení o bezúhonnosti učiněné před notářem státu, jehož je občanem, nebo státu posledního pobytu – ne starší 3 měsíců</a:t>
            </a:r>
          </a:p>
        </p:txBody>
      </p:sp>
    </p:spTree>
    <p:extLst>
      <p:ext uri="{BB962C8B-B14F-4D97-AF65-F5344CB8AC3E}">
        <p14:creationId xmlns:p14="http://schemas.microsoft.com/office/powerpoint/2010/main" val="368516703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Základní umělecká škola</a:t>
            </a:r>
            <a:endParaRPr lang="cs-CZ" sz="4400" b="0" strike="noStrike" spc="-1" dirty="0">
              <a:latin typeface="Arial"/>
            </a:endParaRPr>
          </a:p>
        </p:txBody>
      </p:sp>
      <p:sp>
        <p:nvSpPr>
          <p:cNvPr id="54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 individuální výuka	do 14		o 11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až 29	o 14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30 až 39	o 18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40 a více	o 23 hodin týdně</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 skupinová, kolektivní výuka</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do 14		o 9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až 29	o 12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30 až 39	o 16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40 a více	o 21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Jazyková škola s právem státní jazykové zkoušky</a:t>
            </a:r>
            <a:endParaRPr lang="cs-CZ" sz="4400" b="0" strike="noStrike" spc="-1" dirty="0">
              <a:latin typeface="Arial"/>
            </a:endParaRPr>
          </a:p>
        </p:txBody>
      </p:sp>
      <p:sp>
        <p:nvSpPr>
          <p:cNvPr id="54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do 14			o 9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až 29		o 12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30 a více		o 15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80500" lnSpcReduction="10000"/>
          </a:bodyPr>
          <a:lstStyle/>
          <a:p>
            <a:pPr>
              <a:lnSpc>
                <a:spcPct val="90000"/>
              </a:lnSpc>
            </a:pPr>
            <a:r>
              <a:rPr lang="cs-CZ" sz="4400" b="0" strike="noStrike" spc="-1" dirty="0">
                <a:solidFill>
                  <a:srgbClr val="000000"/>
                </a:solidFill>
                <a:latin typeface="Calibri Light"/>
              </a:rPr>
              <a:t>Školské zařízení pro výkon ústavní výchovy nebo ochranné výchovy a pro preventivně výchovnou péči</a:t>
            </a:r>
            <a:endParaRPr lang="cs-CZ" sz="4400" b="0" strike="noStrike" spc="-1" dirty="0">
              <a:latin typeface="Arial"/>
            </a:endParaRPr>
          </a:p>
        </p:txBody>
      </p:sp>
      <p:sp>
        <p:nvSpPr>
          <p:cNvPr id="547" name="CustomShape 2"/>
          <p:cNvSpPr/>
          <p:nvPr/>
        </p:nvSpPr>
        <p:spPr>
          <a:xfrm>
            <a:off x="838080" y="214164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5 až 14 dětí		o 14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až 22 dětí	o 16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23 a více dětí	o 17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Domov mládeže</a:t>
            </a:r>
            <a:endParaRPr lang="cs-CZ" sz="4400" b="0" strike="noStrike" spc="-1" dirty="0">
              <a:latin typeface="Arial"/>
            </a:endParaRPr>
          </a:p>
        </p:txBody>
      </p:sp>
      <p:sp>
        <p:nvSpPr>
          <p:cNvPr id="54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do 5 			o 10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V každém dalším </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rozpětí o počtu 7 jednotek</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o další 2 hodiny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Školské poradenské zařízení</a:t>
            </a:r>
            <a:endParaRPr lang="cs-CZ" sz="4400" b="0" strike="noStrike" spc="-1" dirty="0">
              <a:latin typeface="Arial"/>
            </a:endParaRPr>
          </a:p>
        </p:txBody>
      </p:sp>
      <p:sp>
        <p:nvSpPr>
          <p:cNvPr id="55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ředitele školy			o 12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Vyšší odborná škola</a:t>
            </a:r>
            <a:endParaRPr lang="cs-CZ" sz="4400" b="0" strike="noStrike" spc="-1" dirty="0">
              <a:latin typeface="Arial"/>
            </a:endParaRPr>
          </a:p>
        </p:txBody>
      </p:sp>
      <p:sp>
        <p:nvSpPr>
          <p:cNvPr id="55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do 8			o 7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9 až 14		o 11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15 až 17		o 16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18 až 26		o 22 hodin týdně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				27 a více		o 33 hodin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Školní klub</a:t>
            </a:r>
            <a:endParaRPr lang="cs-CZ" sz="4400" b="0" strike="noStrike" spc="-1" dirty="0">
              <a:latin typeface="Arial"/>
            </a:endParaRPr>
          </a:p>
        </p:txBody>
      </p:sp>
      <p:sp>
        <p:nvSpPr>
          <p:cNvPr id="55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Zástupce ŘŠ			o 3 hodiny týdně</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1 – Mateřská škola s 1 pracovištěm</a:t>
            </a:r>
            <a:endParaRPr lang="cs-CZ" sz="4400" b="0" strike="noStrike" spc="-1" dirty="0">
              <a:latin typeface="Arial"/>
            </a:endParaRPr>
          </a:p>
        </p:txBody>
      </p:sp>
      <p:graphicFrame>
        <p:nvGraphicFramePr>
          <p:cNvPr id="557" name="Table 2"/>
          <p:cNvGraphicFramePr/>
          <p:nvPr/>
        </p:nvGraphicFramePr>
        <p:xfrm>
          <a:off x="1027080" y="1690560"/>
          <a:ext cx="9973800" cy="2567520"/>
        </p:xfrm>
        <a:graphic>
          <a:graphicData uri="http://schemas.openxmlformats.org/drawingml/2006/table">
            <a:tbl>
              <a:tblPr/>
              <a:tblGrid>
                <a:gridCol w="4986360">
                  <a:extLst>
                    <a:ext uri="{9D8B030D-6E8A-4147-A177-3AD203B41FA5}">
                      <a16:colId xmlns:a16="http://schemas.microsoft.com/office/drawing/2014/main" val="20000"/>
                    </a:ext>
                  </a:extLst>
                </a:gridCol>
                <a:gridCol w="4987440">
                  <a:extLst>
                    <a:ext uri="{9D8B030D-6E8A-4147-A177-3AD203B41FA5}">
                      <a16:colId xmlns:a16="http://schemas.microsoft.com/office/drawing/2014/main" val="20001"/>
                    </a:ext>
                  </a:extLst>
                </a:gridCol>
              </a:tblGrid>
              <a:tr h="855720">
                <a:tc>
                  <a:txBody>
                    <a:bodyPr/>
                    <a:lstStyle/>
                    <a:p>
                      <a:pPr>
                        <a:lnSpc>
                          <a:spcPct val="107000"/>
                        </a:lnSpc>
                        <a:spcAft>
                          <a:spcPts val="799"/>
                        </a:spcAft>
                      </a:pPr>
                      <a:r>
                        <a:rPr lang="cs-CZ" sz="2400" b="1" strike="noStrike" spc="-1" dirty="0">
                          <a:solidFill>
                            <a:srgbClr val="FFFFFF"/>
                          </a:solidFill>
                          <a:latin typeface="Calibri"/>
                        </a:rPr>
                        <a:t>Pracoviště</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7000"/>
                        </a:lnSpc>
                        <a:spcAft>
                          <a:spcPts val="799"/>
                        </a:spcAft>
                      </a:pPr>
                      <a:r>
                        <a:rPr lang="cs-CZ" sz="2400" b="1" strike="noStrike" spc="-1" dirty="0">
                          <a:solidFill>
                            <a:srgbClr val="FFFFFF"/>
                          </a:solidFill>
                          <a:latin typeface="Calibri"/>
                        </a:rPr>
                        <a:t>Počet jednotek (tříd, oddělení)</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855720">
                <a:tc>
                  <a:txBody>
                    <a:bodyPr/>
                    <a:lstStyle/>
                    <a:p>
                      <a:pPr>
                        <a:lnSpc>
                          <a:spcPct val="107000"/>
                        </a:lnSpc>
                        <a:spcAft>
                          <a:spcPts val="799"/>
                        </a:spcAft>
                      </a:pPr>
                      <a:r>
                        <a:rPr lang="cs-CZ" sz="2400" b="1" strike="noStrike" spc="-1" dirty="0">
                          <a:solidFill>
                            <a:srgbClr val="000000"/>
                          </a:solidFill>
                          <a:latin typeface="Calibri"/>
                        </a:rPr>
                        <a:t>MŠ </a:t>
                      </a:r>
                      <a:endParaRPr lang="cs-CZ" sz="24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8 </a:t>
                      </a:r>
                      <a:endParaRPr lang="cs-CZ" sz="24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856080">
                <a:tc>
                  <a:txBody>
                    <a:bodyPr/>
                    <a:lstStyle/>
                    <a:p>
                      <a:pPr>
                        <a:lnSpc>
                          <a:spcPct val="107000"/>
                        </a:lnSpc>
                        <a:spcAft>
                          <a:spcPts val="799"/>
                        </a:spcAft>
                      </a:pPr>
                      <a:r>
                        <a:rPr lang="cs-CZ" sz="2400" b="1" strike="noStrike" spc="-1" dirty="0">
                          <a:solidFill>
                            <a:srgbClr val="000000"/>
                          </a:solidFill>
                          <a:latin typeface="Calibri"/>
                        </a:rPr>
                        <a:t>Celkem</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8</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1</a:t>
            </a:r>
            <a:endParaRPr lang="cs-CZ" sz="4400" b="0" strike="noStrike" spc="-1" dirty="0">
              <a:latin typeface="Arial"/>
            </a:endParaRPr>
          </a:p>
        </p:txBody>
      </p:sp>
      <p:sp>
        <p:nvSpPr>
          <p:cNvPr id="55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ea typeface="Calibri"/>
              </a:rPr>
              <a:t>Vzhledem k celkovému počtu 8 jednotek lze ustanovit zástupce ředitele školy. V tzv. bance odpočtů je celkem 14 hodin, které se mohou rozdělit mezi libovolný počet ZŘ. </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2 - </a:t>
            </a:r>
            <a:endParaRPr lang="cs-CZ" sz="4400" b="0" strike="noStrike" spc="-1" dirty="0">
              <a:latin typeface="Arial"/>
            </a:endParaRPr>
          </a:p>
        </p:txBody>
      </p:sp>
      <p:sp>
        <p:nvSpPr>
          <p:cNvPr id="56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107000"/>
              </a:lnSpc>
              <a:spcBef>
                <a:spcPts val="1001"/>
              </a:spcBef>
              <a:spcAft>
                <a:spcPts val="799"/>
              </a:spcAft>
              <a:buClr>
                <a:srgbClr val="000000"/>
              </a:buClr>
              <a:buFont typeface="Arial"/>
              <a:buChar char="•"/>
            </a:pPr>
            <a:r>
              <a:rPr lang="cs-CZ" sz="2800" b="0" strike="noStrike" spc="-1" dirty="0">
                <a:solidFill>
                  <a:srgbClr val="000000"/>
                </a:solidFill>
                <a:latin typeface="Calibri"/>
                <a:ea typeface="Calibri"/>
              </a:rPr>
              <a:t>Základní škola se školní družinou spojená s mateřskou školou, která je dalším pracovištěm:</a:t>
            </a:r>
            <a:endParaRPr lang="cs-CZ" sz="2800" b="0" strike="noStrike" spc="-1" dirty="0">
              <a:latin typeface="Arial"/>
            </a:endParaRPr>
          </a:p>
          <a:p>
            <a:pPr marL="343080" indent="-342360" algn="just">
              <a:lnSpc>
                <a:spcPct val="107000"/>
              </a:lnSpc>
              <a:spcBef>
                <a:spcPts val="1001"/>
              </a:spcBef>
              <a:buClr>
                <a:srgbClr val="000000"/>
              </a:buClr>
              <a:buFont typeface="Wingdings" charset="2"/>
              <a:buChar char=""/>
            </a:pPr>
            <a:r>
              <a:rPr lang="cs-CZ" sz="2800" b="0" strike="noStrike" spc="-1" dirty="0">
                <a:solidFill>
                  <a:srgbClr val="000000"/>
                </a:solidFill>
                <a:latin typeface="Calibri"/>
                <a:ea typeface="Calibri"/>
              </a:rPr>
              <a:t>ZŠ (sídlo) 10 jednotek + ŠD 3 jednotky</a:t>
            </a:r>
            <a:endParaRPr lang="cs-CZ" sz="2800" b="0" strike="noStrike" spc="-1" dirty="0">
              <a:latin typeface="Arial"/>
            </a:endParaRPr>
          </a:p>
          <a:p>
            <a:pPr marL="343080" indent="-342360" algn="just">
              <a:lnSpc>
                <a:spcPct val="107000"/>
              </a:lnSpc>
              <a:spcBef>
                <a:spcPts val="1001"/>
              </a:spcBef>
              <a:spcAft>
                <a:spcPts val="799"/>
              </a:spcAft>
              <a:buClr>
                <a:srgbClr val="000000"/>
              </a:buClr>
              <a:buFont typeface="Wingdings" charset="2"/>
              <a:buChar char=""/>
            </a:pPr>
            <a:r>
              <a:rPr lang="cs-CZ" sz="2800" b="0" strike="noStrike" spc="-1" dirty="0">
                <a:solidFill>
                  <a:srgbClr val="000000"/>
                </a:solidFill>
                <a:latin typeface="Calibri"/>
                <a:ea typeface="Calibri"/>
              </a:rPr>
              <a:t>MŠ (další pracoviště) 4 jednotky   </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graphicFrame>
        <p:nvGraphicFramePr>
          <p:cNvPr id="562" name="Table 3"/>
          <p:cNvGraphicFramePr/>
          <p:nvPr/>
        </p:nvGraphicFramePr>
        <p:xfrm>
          <a:off x="1195920" y="4001400"/>
          <a:ext cx="10058040" cy="2040480"/>
        </p:xfrm>
        <a:graphic>
          <a:graphicData uri="http://schemas.openxmlformats.org/drawingml/2006/table">
            <a:tbl>
              <a:tblPr/>
              <a:tblGrid>
                <a:gridCol w="5028480">
                  <a:extLst>
                    <a:ext uri="{9D8B030D-6E8A-4147-A177-3AD203B41FA5}">
                      <a16:colId xmlns:a16="http://schemas.microsoft.com/office/drawing/2014/main" val="20000"/>
                    </a:ext>
                  </a:extLst>
                </a:gridCol>
                <a:gridCol w="5029560">
                  <a:extLst>
                    <a:ext uri="{9D8B030D-6E8A-4147-A177-3AD203B41FA5}">
                      <a16:colId xmlns:a16="http://schemas.microsoft.com/office/drawing/2014/main" val="20001"/>
                    </a:ext>
                  </a:extLst>
                </a:gridCol>
              </a:tblGrid>
              <a:tr h="510120">
                <a:tc>
                  <a:txBody>
                    <a:bodyPr/>
                    <a:lstStyle/>
                    <a:p>
                      <a:pPr>
                        <a:lnSpc>
                          <a:spcPct val="107000"/>
                        </a:lnSpc>
                        <a:spcAft>
                          <a:spcPts val="799"/>
                        </a:spcAft>
                      </a:pPr>
                      <a:r>
                        <a:rPr lang="cs-CZ" sz="2400" b="1" strike="noStrike" spc="-1" dirty="0">
                          <a:solidFill>
                            <a:srgbClr val="FFFFFF"/>
                          </a:solidFill>
                          <a:latin typeface="Calibri"/>
                        </a:rPr>
                        <a:t>Pracoviště</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7000"/>
                        </a:lnSpc>
                        <a:spcAft>
                          <a:spcPts val="799"/>
                        </a:spcAft>
                      </a:pPr>
                      <a:r>
                        <a:rPr lang="cs-CZ" sz="2400" b="1" strike="noStrike" spc="-1" dirty="0">
                          <a:solidFill>
                            <a:srgbClr val="FFFFFF"/>
                          </a:solidFill>
                          <a:latin typeface="Calibri"/>
                        </a:rPr>
                        <a:t>Počet jednotek (tříd, oddělení)</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510120">
                <a:tc>
                  <a:txBody>
                    <a:bodyPr/>
                    <a:lstStyle/>
                    <a:p>
                      <a:pPr>
                        <a:lnSpc>
                          <a:spcPct val="107000"/>
                        </a:lnSpc>
                        <a:spcAft>
                          <a:spcPts val="799"/>
                        </a:spcAft>
                      </a:pPr>
                      <a:r>
                        <a:rPr lang="cs-CZ" sz="2400" b="1" strike="noStrike" spc="-1" dirty="0">
                          <a:solidFill>
                            <a:srgbClr val="000000"/>
                          </a:solidFill>
                          <a:latin typeface="Calibri"/>
                        </a:rPr>
                        <a:t>ZŠ + ŠD (sídlo)</a:t>
                      </a:r>
                      <a:endParaRPr lang="cs-CZ" sz="24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10 + 3</a:t>
                      </a:r>
                      <a:endParaRPr lang="cs-CZ" sz="24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510120">
                <a:tc>
                  <a:txBody>
                    <a:bodyPr/>
                    <a:lstStyle/>
                    <a:p>
                      <a:pPr>
                        <a:lnSpc>
                          <a:spcPct val="107000"/>
                        </a:lnSpc>
                        <a:spcAft>
                          <a:spcPts val="799"/>
                        </a:spcAft>
                      </a:pPr>
                      <a:r>
                        <a:rPr lang="cs-CZ" sz="2400" b="1" strike="noStrike" spc="-1" dirty="0">
                          <a:solidFill>
                            <a:srgbClr val="000000"/>
                          </a:solidFill>
                          <a:latin typeface="Calibri"/>
                        </a:rPr>
                        <a:t>MŠ (další pracoviště)</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4 </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510120">
                <a:tc>
                  <a:txBody>
                    <a:bodyPr/>
                    <a:lstStyle/>
                    <a:p>
                      <a:pPr>
                        <a:lnSpc>
                          <a:spcPct val="107000"/>
                        </a:lnSpc>
                        <a:spcAft>
                          <a:spcPts val="799"/>
                        </a:spcAft>
                      </a:pPr>
                      <a:r>
                        <a:rPr lang="cs-CZ" sz="2400" b="1" strike="noStrike" spc="-1" dirty="0">
                          <a:solidFill>
                            <a:srgbClr val="000000"/>
                          </a:solidFill>
                          <a:latin typeface="Calibri"/>
                        </a:rPr>
                        <a:t>celkem</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17</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Zdravotní způsobilost</a:t>
            </a:r>
            <a:endParaRPr lang="cs-CZ" sz="4400" b="0" strike="noStrike" spc="-1">
              <a:latin typeface="Arial"/>
            </a:endParaRPr>
          </a:p>
        </p:txBody>
      </p:sp>
      <p:sp>
        <p:nvSpPr>
          <p:cNvPr id="232"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0000" lnSpcReduction="20000"/>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Zákon č. 373/2011 Sb., o specifických lékařských službách (pracovně lékařské služby)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Posudek o zdravotní způsobilosti lze použít i pro další pracovní poměr u téhož zaměstnavatele, pokud byl nový PP uzavřen nejdéle do 3 měsíců ode dne ukončení pracovněprávního vztahu se stejným výkonem práce, pokud v době od jeho ukončení nedošlo ke změně nebo vývoji zdravotního stavu posuzované osoby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Vyhláška č. 79/2013 Sb., o provedení některých ustanovení zákona č. 373/2011 Sb. (zaměstnanci ve školách a školských zařízeních byli vyňati z profesních rizik)</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Psychická způsobilost (§ 18 zákona č. 109/2002 Sb., o  výkonu ústavní výchovy nebo ochranné výchovy ve školských zařízeních a o preventivně výchovné péči ve školských zařízeních)</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2 </a:t>
            </a:r>
            <a:endParaRPr lang="cs-CZ" sz="4400" b="0" strike="noStrike" spc="-1" dirty="0">
              <a:latin typeface="Arial"/>
            </a:endParaRPr>
          </a:p>
        </p:txBody>
      </p:sp>
      <p:sp>
        <p:nvSpPr>
          <p:cNvPr id="564"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8000" lnSpcReduction="10000"/>
          </a:bodyPr>
          <a:lstStyle/>
          <a:p>
            <a:pPr marL="228600" indent="-227880">
              <a:lnSpc>
                <a:spcPct val="107000"/>
              </a:lnSpc>
              <a:spcBef>
                <a:spcPts val="1001"/>
              </a:spcBef>
              <a:spcAft>
                <a:spcPts val="799"/>
              </a:spcAft>
              <a:buClr>
                <a:srgbClr val="000000"/>
              </a:buClr>
              <a:buFont typeface="Arial"/>
              <a:buChar char="•"/>
            </a:pPr>
            <a:r>
              <a:rPr lang="cs-CZ" sz="2800" b="0" strike="noStrike" spc="-1" dirty="0">
                <a:solidFill>
                  <a:srgbClr val="000000"/>
                </a:solidFill>
                <a:latin typeface="Calibri"/>
                <a:ea typeface="Calibri"/>
              </a:rPr>
              <a:t>Vzhledem k celkovému počtu 17 jednotek lze ustanovit zástupce ředitele školy. V tzv. bance odpočtů je celkem </a:t>
            </a:r>
            <a:r>
              <a:rPr lang="cs-CZ" sz="2800" b="0" strike="noStrike" spc="-1" dirty="0">
                <a:solidFill>
                  <a:srgbClr val="767171"/>
                </a:solidFill>
                <a:latin typeface="Calibri"/>
                <a:ea typeface="Calibri"/>
              </a:rPr>
              <a:t>23 </a:t>
            </a:r>
            <a:r>
              <a:rPr lang="cs-CZ" sz="2800" b="0" strike="noStrike" spc="-1" dirty="0">
                <a:solidFill>
                  <a:srgbClr val="000000"/>
                </a:solidFill>
                <a:latin typeface="Calibri"/>
                <a:ea typeface="Calibri"/>
              </a:rPr>
              <a:t>hodin, navýšený o 2 hodiny z důvodu existence dalšího pracoviště. Celkový počet </a:t>
            </a:r>
            <a:r>
              <a:rPr lang="cs-CZ" sz="2800" b="0" strike="noStrike" spc="-1" dirty="0">
                <a:solidFill>
                  <a:srgbClr val="767171"/>
                </a:solidFill>
                <a:latin typeface="Calibri"/>
                <a:ea typeface="Calibri"/>
              </a:rPr>
              <a:t>25</a:t>
            </a:r>
            <a:r>
              <a:rPr lang="cs-CZ" sz="2800" b="0" strike="noStrike" spc="-1" dirty="0">
                <a:solidFill>
                  <a:srgbClr val="000000"/>
                </a:solidFill>
                <a:latin typeface="Calibri"/>
                <a:ea typeface="Calibri"/>
              </a:rPr>
              <a:t> hodin může ředitel školy rozdělit mezi libovolný počet ZŘ. </a:t>
            </a:r>
            <a:endParaRPr lang="cs-CZ" sz="2800" b="0" strike="noStrike" spc="-1" dirty="0">
              <a:latin typeface="Arial"/>
            </a:endParaRPr>
          </a:p>
          <a:p>
            <a:pPr marL="228600" indent="-227880">
              <a:lnSpc>
                <a:spcPct val="107000"/>
              </a:lnSpc>
              <a:spcBef>
                <a:spcPts val="1001"/>
              </a:spcBef>
              <a:spcAft>
                <a:spcPts val="799"/>
              </a:spcAft>
              <a:buClr>
                <a:srgbClr val="000000"/>
              </a:buClr>
              <a:buFont typeface="Arial"/>
              <a:buChar char="•"/>
            </a:pPr>
            <a:r>
              <a:rPr lang="cs-CZ" sz="2800" b="0" i="1" strike="noStrike" spc="-1" dirty="0">
                <a:solidFill>
                  <a:srgbClr val="000000"/>
                </a:solidFill>
                <a:latin typeface="Calibri"/>
                <a:ea typeface="Calibri"/>
              </a:rPr>
              <a:t>Výhodnější banka odpočtů u MŠ – (17 – 13 : 3 další jednotky znamenají další 6 hodin k 17 hodinám příslušejícím 12 jednotkám = 23 hodin týdně)</a:t>
            </a:r>
            <a:endParaRPr lang="cs-CZ" sz="2800" b="0" strike="noStrike" spc="-1" dirty="0">
              <a:latin typeface="Arial"/>
            </a:endParaRPr>
          </a:p>
          <a:p>
            <a:pPr marL="228600" indent="-227880">
              <a:lnSpc>
                <a:spcPct val="107000"/>
              </a:lnSpc>
              <a:spcBef>
                <a:spcPts val="1001"/>
              </a:spcBef>
              <a:spcAft>
                <a:spcPts val="799"/>
              </a:spcAft>
              <a:buClr>
                <a:srgbClr val="000000"/>
              </a:buClr>
              <a:buFont typeface="Arial"/>
              <a:buChar char="•"/>
            </a:pPr>
            <a:r>
              <a:rPr lang="cs-CZ" sz="2800" b="0" i="1" strike="noStrike" spc="-1" dirty="0">
                <a:solidFill>
                  <a:srgbClr val="000000"/>
                </a:solidFill>
                <a:latin typeface="Calibri"/>
                <a:ea typeface="Calibri"/>
              </a:rPr>
              <a:t>U ZŠ 17 jednotek představuje hodnotu banky odpočtů 15 hodin týdně</a:t>
            </a:r>
            <a:endParaRPr lang="cs-CZ" sz="2800" b="0" strike="noStrike" spc="-1" dirty="0">
              <a:latin typeface="Arial"/>
            </a:endParaRPr>
          </a:p>
          <a:p>
            <a:pPr marL="228600" indent="-227880">
              <a:lnSpc>
                <a:spcPct val="107000"/>
              </a:lnSpc>
              <a:spcBef>
                <a:spcPts val="1001"/>
              </a:spcBef>
              <a:spcAft>
                <a:spcPts val="799"/>
              </a:spcAft>
              <a:buClr>
                <a:srgbClr val="000000"/>
              </a:buClr>
              <a:buFont typeface="Arial"/>
              <a:buChar char="•"/>
            </a:pPr>
            <a:r>
              <a:rPr lang="cs-CZ" sz="2800" b="0" i="1" strike="noStrike" spc="-1" dirty="0">
                <a:solidFill>
                  <a:srgbClr val="000000"/>
                </a:solidFill>
                <a:latin typeface="Calibri"/>
                <a:ea typeface="Calibri"/>
              </a:rPr>
              <a:t>Další pracoviště + 2 hodiny týdně, celkem 23 + 2 = 25 hodin týdně banka odpočtů</a:t>
            </a:r>
            <a:endParaRPr lang="cs-CZ" sz="2800" b="0" strike="noStrike" spc="-1" dirty="0">
              <a:latin typeface="Arial"/>
            </a:endParaRPr>
          </a:p>
          <a:p>
            <a:pPr>
              <a:lnSpc>
                <a:spcPct val="107000"/>
              </a:lnSpc>
              <a:spcBef>
                <a:spcPts val="1001"/>
              </a:spcBef>
              <a:spcAft>
                <a:spcPts val="799"/>
              </a:spcAft>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3</a:t>
            </a:r>
            <a:endParaRPr lang="cs-CZ" sz="4400" b="0" strike="noStrike" spc="-1" dirty="0">
              <a:latin typeface="Arial"/>
            </a:endParaRPr>
          </a:p>
        </p:txBody>
      </p:sp>
      <p:sp>
        <p:nvSpPr>
          <p:cNvPr id="566"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107000"/>
              </a:lnSpc>
              <a:spcBef>
                <a:spcPts val="1001"/>
              </a:spcBef>
              <a:spcAft>
                <a:spcPts val="799"/>
              </a:spcAft>
              <a:buClr>
                <a:srgbClr val="000000"/>
              </a:buClr>
              <a:buFont typeface="Arial"/>
              <a:buChar char="•"/>
            </a:pPr>
            <a:r>
              <a:rPr lang="cs-CZ" sz="2800" b="0" strike="noStrike" spc="-1" dirty="0">
                <a:solidFill>
                  <a:srgbClr val="000000"/>
                </a:solidFill>
                <a:latin typeface="Calibri"/>
                <a:ea typeface="Calibri"/>
              </a:rPr>
              <a:t>Základní škola a mateřská škola sestávající z více pracovišť:</a:t>
            </a:r>
            <a:endParaRPr lang="cs-CZ" sz="2800" b="0" strike="noStrike" spc="-1" dirty="0">
              <a:latin typeface="Arial"/>
            </a:endParaRPr>
          </a:p>
          <a:p>
            <a:pPr marL="343080" indent="-342360" algn="just">
              <a:lnSpc>
                <a:spcPct val="107000"/>
              </a:lnSpc>
              <a:spcBef>
                <a:spcPts val="1001"/>
              </a:spcBef>
              <a:buClr>
                <a:srgbClr val="000000"/>
              </a:buClr>
              <a:buFont typeface="Wingdings" charset="2"/>
              <a:buChar char=""/>
            </a:pPr>
            <a:r>
              <a:rPr lang="cs-CZ" sz="2800" b="0" strike="noStrike" spc="-1" dirty="0">
                <a:solidFill>
                  <a:srgbClr val="000000"/>
                </a:solidFill>
                <a:latin typeface="Calibri"/>
                <a:ea typeface="Calibri"/>
              </a:rPr>
              <a:t>ZŠ (sídlo) 7 jednotek + ŠD 2 jednotky</a:t>
            </a:r>
            <a:endParaRPr lang="cs-CZ" sz="2800" b="0" strike="noStrike" spc="-1" dirty="0">
              <a:latin typeface="Arial"/>
            </a:endParaRPr>
          </a:p>
          <a:p>
            <a:pPr marL="343080" indent="-342360" algn="just">
              <a:lnSpc>
                <a:spcPct val="107000"/>
              </a:lnSpc>
              <a:spcBef>
                <a:spcPts val="1001"/>
              </a:spcBef>
              <a:buClr>
                <a:srgbClr val="000000"/>
              </a:buClr>
              <a:buFont typeface="Wingdings" charset="2"/>
              <a:buChar char=""/>
            </a:pPr>
            <a:r>
              <a:rPr lang="cs-CZ" sz="2800" b="0" strike="noStrike" spc="-1" dirty="0">
                <a:solidFill>
                  <a:srgbClr val="000000"/>
                </a:solidFill>
                <a:latin typeface="Calibri"/>
                <a:ea typeface="Calibri"/>
              </a:rPr>
              <a:t>ZŠ (další pracoviště) 9 jednotek + ŠD 1 jednotka</a:t>
            </a:r>
            <a:endParaRPr lang="cs-CZ" sz="2800" b="0" strike="noStrike" spc="-1" dirty="0">
              <a:latin typeface="Arial"/>
            </a:endParaRPr>
          </a:p>
          <a:p>
            <a:pPr marL="343080" indent="-342360" algn="just">
              <a:lnSpc>
                <a:spcPct val="107000"/>
              </a:lnSpc>
              <a:spcBef>
                <a:spcPts val="1001"/>
              </a:spcBef>
              <a:buClr>
                <a:srgbClr val="000000"/>
              </a:buClr>
              <a:buFont typeface="Wingdings" charset="2"/>
              <a:buChar char=""/>
            </a:pPr>
            <a:r>
              <a:rPr lang="cs-CZ" sz="2800" b="0" strike="noStrike" spc="-1" dirty="0">
                <a:solidFill>
                  <a:srgbClr val="000000"/>
                </a:solidFill>
                <a:latin typeface="Calibri"/>
                <a:ea typeface="Calibri"/>
              </a:rPr>
              <a:t>ZŠ (další pracoviště) 3 jednotky + ŠD 1 jednotka </a:t>
            </a:r>
            <a:endParaRPr lang="cs-CZ" sz="2800" b="0" strike="noStrike" spc="-1" dirty="0">
              <a:latin typeface="Arial"/>
            </a:endParaRPr>
          </a:p>
          <a:p>
            <a:pPr marL="343080" indent="-342360" algn="just">
              <a:lnSpc>
                <a:spcPct val="107000"/>
              </a:lnSpc>
              <a:spcBef>
                <a:spcPts val="1001"/>
              </a:spcBef>
              <a:buClr>
                <a:srgbClr val="000000"/>
              </a:buClr>
              <a:buFont typeface="Wingdings" charset="2"/>
              <a:buChar char=""/>
            </a:pPr>
            <a:r>
              <a:rPr lang="cs-CZ" sz="2800" b="0" strike="noStrike" spc="-1" dirty="0">
                <a:solidFill>
                  <a:srgbClr val="000000"/>
                </a:solidFill>
                <a:latin typeface="Calibri"/>
                <a:ea typeface="Calibri"/>
              </a:rPr>
              <a:t>MŠ (další pracoviště) 3 jednotky </a:t>
            </a:r>
            <a:endParaRPr lang="cs-CZ" sz="2800" b="0" strike="noStrike" spc="-1" dirty="0">
              <a:latin typeface="Arial"/>
            </a:endParaRPr>
          </a:p>
          <a:p>
            <a:pPr marL="343080" indent="-342360" algn="just">
              <a:lnSpc>
                <a:spcPct val="107000"/>
              </a:lnSpc>
              <a:spcBef>
                <a:spcPts val="1001"/>
              </a:spcBef>
              <a:buClr>
                <a:srgbClr val="000000"/>
              </a:buClr>
              <a:buFont typeface="Wingdings" charset="2"/>
              <a:buChar char=""/>
            </a:pPr>
            <a:r>
              <a:rPr lang="cs-CZ" sz="2800" b="0" strike="noStrike" spc="-1" dirty="0">
                <a:solidFill>
                  <a:srgbClr val="000000"/>
                </a:solidFill>
                <a:latin typeface="Calibri"/>
                <a:ea typeface="Calibri"/>
              </a:rPr>
              <a:t>MŠ (další pracoviště) 2 jednotky </a:t>
            </a:r>
            <a:endParaRPr lang="cs-CZ" sz="2800" b="0" strike="noStrike" spc="-1" dirty="0">
              <a:latin typeface="Arial"/>
            </a:endParaRPr>
          </a:p>
          <a:p>
            <a:pPr marL="343080" indent="-342360" algn="just">
              <a:lnSpc>
                <a:spcPct val="107000"/>
              </a:lnSpc>
              <a:spcBef>
                <a:spcPts val="1001"/>
              </a:spcBef>
              <a:spcAft>
                <a:spcPts val="799"/>
              </a:spcAft>
              <a:buClr>
                <a:srgbClr val="000000"/>
              </a:buClr>
              <a:buFont typeface="Wingdings" charset="2"/>
              <a:buChar char=""/>
            </a:pPr>
            <a:r>
              <a:rPr lang="cs-CZ" sz="2800" b="0" strike="noStrike" spc="-1" dirty="0">
                <a:solidFill>
                  <a:srgbClr val="000000"/>
                </a:solidFill>
                <a:latin typeface="Calibri"/>
                <a:ea typeface="Calibri"/>
              </a:rPr>
              <a:t>MŠ (další pracoviště) 2 jednotky  </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3</a:t>
            </a:r>
            <a:endParaRPr lang="cs-CZ" sz="4400" b="0" strike="noStrike" spc="-1" dirty="0">
              <a:latin typeface="Arial"/>
            </a:endParaRPr>
          </a:p>
        </p:txBody>
      </p:sp>
      <p:graphicFrame>
        <p:nvGraphicFramePr>
          <p:cNvPr id="568" name="Table 2"/>
          <p:cNvGraphicFramePr/>
          <p:nvPr/>
        </p:nvGraphicFramePr>
        <p:xfrm>
          <a:off x="784800" y="2070720"/>
          <a:ext cx="10621800" cy="4200144"/>
        </p:xfrm>
        <a:graphic>
          <a:graphicData uri="http://schemas.openxmlformats.org/drawingml/2006/table">
            <a:tbl>
              <a:tblPr/>
              <a:tblGrid>
                <a:gridCol w="5310360">
                  <a:extLst>
                    <a:ext uri="{9D8B030D-6E8A-4147-A177-3AD203B41FA5}">
                      <a16:colId xmlns:a16="http://schemas.microsoft.com/office/drawing/2014/main" val="20000"/>
                    </a:ext>
                  </a:extLst>
                </a:gridCol>
                <a:gridCol w="5311440">
                  <a:extLst>
                    <a:ext uri="{9D8B030D-6E8A-4147-A177-3AD203B41FA5}">
                      <a16:colId xmlns:a16="http://schemas.microsoft.com/office/drawing/2014/main" val="20001"/>
                    </a:ext>
                  </a:extLst>
                </a:gridCol>
              </a:tblGrid>
              <a:tr h="484920">
                <a:tc>
                  <a:txBody>
                    <a:bodyPr/>
                    <a:lstStyle/>
                    <a:p>
                      <a:pPr>
                        <a:lnSpc>
                          <a:spcPct val="107000"/>
                        </a:lnSpc>
                        <a:spcAft>
                          <a:spcPts val="799"/>
                        </a:spcAft>
                      </a:pPr>
                      <a:r>
                        <a:rPr lang="cs-CZ" sz="2800" b="1" strike="noStrike" spc="-1" dirty="0">
                          <a:solidFill>
                            <a:srgbClr val="FFFFFF"/>
                          </a:solidFill>
                          <a:latin typeface="Calibri"/>
                        </a:rPr>
                        <a:t>Pracoviště</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7000"/>
                        </a:lnSpc>
                        <a:spcAft>
                          <a:spcPts val="799"/>
                        </a:spcAft>
                      </a:pPr>
                      <a:r>
                        <a:rPr lang="cs-CZ" sz="2800" b="1" strike="noStrike" spc="-1" dirty="0">
                          <a:solidFill>
                            <a:srgbClr val="FFFFFF"/>
                          </a:solidFill>
                          <a:latin typeface="Calibri"/>
                        </a:rPr>
                        <a:t>Počet jednotek (tříd, oddělení)</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484920">
                <a:tc>
                  <a:txBody>
                    <a:bodyPr/>
                    <a:lstStyle/>
                    <a:p>
                      <a:pPr>
                        <a:lnSpc>
                          <a:spcPct val="107000"/>
                        </a:lnSpc>
                        <a:spcAft>
                          <a:spcPts val="799"/>
                        </a:spcAft>
                      </a:pPr>
                      <a:r>
                        <a:rPr lang="cs-CZ" sz="2800" b="1" strike="noStrike" spc="-1" dirty="0">
                          <a:solidFill>
                            <a:srgbClr val="000000"/>
                          </a:solidFill>
                          <a:latin typeface="Calibri"/>
                        </a:rPr>
                        <a:t>ZŠ + ŠD (sídlo)</a:t>
                      </a:r>
                      <a:endParaRPr lang="cs-CZ" sz="28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8EBF4"/>
                    </a:solidFill>
                  </a:tcPr>
                </a:tc>
                <a:tc>
                  <a:txBody>
                    <a:bodyPr/>
                    <a:lstStyle/>
                    <a:p>
                      <a:pPr>
                        <a:lnSpc>
                          <a:spcPct val="107000"/>
                        </a:lnSpc>
                        <a:spcAft>
                          <a:spcPts val="799"/>
                        </a:spcAft>
                      </a:pPr>
                      <a:r>
                        <a:rPr lang="cs-CZ" sz="2800" b="0" strike="noStrike" spc="-1" dirty="0">
                          <a:solidFill>
                            <a:srgbClr val="000000"/>
                          </a:solidFill>
                          <a:latin typeface="Calibri"/>
                        </a:rPr>
                        <a:t>7 + 2</a:t>
                      </a:r>
                      <a:endParaRPr lang="cs-CZ" sz="28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484920">
                <a:tc>
                  <a:txBody>
                    <a:bodyPr/>
                    <a:lstStyle/>
                    <a:p>
                      <a:pPr>
                        <a:lnSpc>
                          <a:spcPct val="107000"/>
                        </a:lnSpc>
                        <a:spcAft>
                          <a:spcPts val="799"/>
                        </a:spcAft>
                      </a:pPr>
                      <a:r>
                        <a:rPr lang="cs-CZ" sz="2800" b="1" strike="noStrike" spc="-1" dirty="0">
                          <a:solidFill>
                            <a:srgbClr val="000000"/>
                          </a:solidFill>
                          <a:latin typeface="Calibri"/>
                        </a:rPr>
                        <a:t>ZŠ + ŠD (další pracoviště)</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800" b="0" strike="noStrike" spc="-1" dirty="0">
                          <a:solidFill>
                            <a:srgbClr val="000000"/>
                          </a:solidFill>
                          <a:latin typeface="Calibri"/>
                        </a:rPr>
                        <a:t>9 + 1</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484920">
                <a:tc>
                  <a:txBody>
                    <a:bodyPr/>
                    <a:lstStyle/>
                    <a:p>
                      <a:pPr>
                        <a:lnSpc>
                          <a:spcPct val="107000"/>
                        </a:lnSpc>
                        <a:spcAft>
                          <a:spcPts val="799"/>
                        </a:spcAft>
                      </a:pPr>
                      <a:r>
                        <a:rPr lang="cs-CZ" sz="2800" b="1" strike="noStrike" spc="-1" dirty="0">
                          <a:solidFill>
                            <a:srgbClr val="000000"/>
                          </a:solidFill>
                          <a:latin typeface="Calibri"/>
                        </a:rPr>
                        <a:t>ZŠ + ŠD (další pracoviště) </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800" b="0" strike="noStrike" spc="-1" dirty="0">
                          <a:solidFill>
                            <a:srgbClr val="000000"/>
                          </a:solidFill>
                          <a:latin typeface="Calibri"/>
                        </a:rPr>
                        <a:t>3 + 1</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3"/>
                  </a:ext>
                </a:extLst>
              </a:tr>
              <a:tr h="484920">
                <a:tc>
                  <a:txBody>
                    <a:bodyPr/>
                    <a:lstStyle/>
                    <a:p>
                      <a:pPr>
                        <a:lnSpc>
                          <a:spcPct val="107000"/>
                        </a:lnSpc>
                        <a:spcAft>
                          <a:spcPts val="799"/>
                        </a:spcAft>
                      </a:pPr>
                      <a:r>
                        <a:rPr lang="cs-CZ" sz="2800" b="1" strike="noStrike" spc="-1" dirty="0">
                          <a:solidFill>
                            <a:srgbClr val="000000"/>
                          </a:solidFill>
                          <a:latin typeface="Calibri"/>
                        </a:rPr>
                        <a:t>MŠ (další pracoviště)</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800" b="0" strike="noStrike" spc="-1" dirty="0">
                          <a:solidFill>
                            <a:srgbClr val="000000"/>
                          </a:solidFill>
                          <a:latin typeface="Calibri"/>
                        </a:rPr>
                        <a:t>3</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4"/>
                  </a:ext>
                </a:extLst>
              </a:tr>
              <a:tr h="484920">
                <a:tc>
                  <a:txBody>
                    <a:bodyPr/>
                    <a:lstStyle/>
                    <a:p>
                      <a:pPr>
                        <a:lnSpc>
                          <a:spcPct val="107000"/>
                        </a:lnSpc>
                        <a:spcAft>
                          <a:spcPts val="799"/>
                        </a:spcAft>
                      </a:pPr>
                      <a:r>
                        <a:rPr lang="cs-CZ" sz="2800" b="1" strike="noStrike" spc="-1" dirty="0">
                          <a:solidFill>
                            <a:srgbClr val="000000"/>
                          </a:solidFill>
                          <a:latin typeface="Calibri"/>
                        </a:rPr>
                        <a:t>MŠ (další pracoviště)</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800" b="0" strike="noStrike" spc="-1" dirty="0">
                          <a:solidFill>
                            <a:srgbClr val="000000"/>
                          </a:solidFill>
                          <a:latin typeface="Calibri"/>
                        </a:rPr>
                        <a:t>2</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5"/>
                  </a:ext>
                </a:extLst>
              </a:tr>
              <a:tr h="484920">
                <a:tc>
                  <a:txBody>
                    <a:bodyPr/>
                    <a:lstStyle/>
                    <a:p>
                      <a:pPr>
                        <a:lnSpc>
                          <a:spcPct val="107000"/>
                        </a:lnSpc>
                        <a:spcAft>
                          <a:spcPts val="799"/>
                        </a:spcAft>
                      </a:pPr>
                      <a:r>
                        <a:rPr lang="cs-CZ" sz="2800" b="1" strike="noStrike" spc="-1" dirty="0">
                          <a:solidFill>
                            <a:srgbClr val="000000"/>
                          </a:solidFill>
                          <a:latin typeface="Calibri"/>
                        </a:rPr>
                        <a:t>MŠ (další pracoviště) </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800" b="0" strike="noStrike" spc="-1" dirty="0">
                          <a:solidFill>
                            <a:srgbClr val="000000"/>
                          </a:solidFill>
                          <a:latin typeface="Calibri"/>
                        </a:rPr>
                        <a:t>2</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6"/>
                  </a:ext>
                </a:extLst>
              </a:tr>
              <a:tr h="484920">
                <a:tc>
                  <a:txBody>
                    <a:bodyPr/>
                    <a:lstStyle/>
                    <a:p>
                      <a:pPr>
                        <a:lnSpc>
                          <a:spcPct val="107000"/>
                        </a:lnSpc>
                        <a:spcAft>
                          <a:spcPts val="799"/>
                        </a:spcAft>
                      </a:pPr>
                      <a:r>
                        <a:rPr lang="cs-CZ" sz="2800" b="1" strike="noStrike" spc="-1" dirty="0">
                          <a:solidFill>
                            <a:srgbClr val="000000"/>
                          </a:solidFill>
                          <a:latin typeface="Calibri"/>
                        </a:rPr>
                        <a:t>celkem</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800" b="0" strike="noStrike" spc="-1" dirty="0">
                          <a:solidFill>
                            <a:srgbClr val="000000"/>
                          </a:solidFill>
                          <a:latin typeface="Calibri"/>
                        </a:rPr>
                        <a:t>30</a:t>
                      </a:r>
                      <a:endParaRPr lang="cs-CZ" sz="28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3</a:t>
            </a:r>
            <a:endParaRPr lang="cs-CZ" sz="4400" b="0" strike="noStrike" spc="-1" dirty="0">
              <a:latin typeface="Arial"/>
            </a:endParaRPr>
          </a:p>
        </p:txBody>
      </p:sp>
      <p:sp>
        <p:nvSpPr>
          <p:cNvPr id="570"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ea typeface="Calibri"/>
              </a:rPr>
              <a:t>Vzhledem k celkovému počtu 30 jednotek lze ustanovit zástupce ředitele školy. V tzv. bance odpočtů je celkem </a:t>
            </a:r>
            <a:r>
              <a:rPr lang="cs-CZ" sz="2800" b="0" strike="noStrike" spc="-1" dirty="0">
                <a:solidFill>
                  <a:srgbClr val="767171"/>
                </a:solidFill>
                <a:latin typeface="Calibri"/>
                <a:ea typeface="Calibri"/>
              </a:rPr>
              <a:t>35</a:t>
            </a:r>
            <a:r>
              <a:rPr lang="cs-CZ" sz="2800" b="0" strike="noStrike" spc="-1" dirty="0">
                <a:solidFill>
                  <a:srgbClr val="000000"/>
                </a:solidFill>
                <a:latin typeface="Calibri"/>
                <a:ea typeface="Calibri"/>
              </a:rPr>
              <a:t> hodin, a dále 2 hodiny za každé další pracoviště, která mají alespoň 3 jednotky. Celkem lze mezi libovolný počet ZŘ rozdělit </a:t>
            </a:r>
            <a:r>
              <a:rPr lang="cs-CZ" sz="2800" b="0" strike="noStrike" spc="-1" dirty="0">
                <a:solidFill>
                  <a:srgbClr val="767171"/>
                </a:solidFill>
                <a:latin typeface="Calibri"/>
                <a:ea typeface="Calibri"/>
              </a:rPr>
              <a:t>41</a:t>
            </a:r>
            <a:r>
              <a:rPr lang="cs-CZ" sz="2800" b="0" strike="noStrike" spc="-1" dirty="0">
                <a:solidFill>
                  <a:srgbClr val="000000"/>
                </a:solidFill>
                <a:latin typeface="Calibri"/>
                <a:ea typeface="Calibri"/>
              </a:rPr>
              <a:t> hodin.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i="1" strike="noStrike" spc="-1" dirty="0">
                <a:solidFill>
                  <a:srgbClr val="000000"/>
                </a:solidFill>
                <a:latin typeface="Calibri"/>
                <a:ea typeface="Calibri"/>
              </a:rPr>
              <a:t>MŠ za 12 jednotek přísluší 17 hodin odpočtů… 30 – 13 = 17 : 3 = 5 a začíná 6. rozpětí x 3 = 18 dalších hodin odpočtů, celkem 35 hodin banky odpočtů</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i="1" strike="noStrike" spc="-1" dirty="0">
                <a:solidFill>
                  <a:srgbClr val="000000"/>
                </a:solidFill>
                <a:latin typeface="Calibri"/>
                <a:ea typeface="Calibri"/>
              </a:rPr>
              <a:t>ZŠ za 30 jednotek 33 hodin odpočtů</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i="1" strike="noStrike" spc="-1" dirty="0">
                <a:solidFill>
                  <a:srgbClr val="000000"/>
                </a:solidFill>
                <a:latin typeface="Calibri"/>
                <a:ea typeface="Calibri"/>
              </a:rPr>
              <a:t>Za další pracoviště o minimálně 3 jednotkách další 2 hodiny. 3 pracoviště x 2 = 6 hodin</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i="1" strike="noStrike" spc="-1" dirty="0">
                <a:solidFill>
                  <a:srgbClr val="000000"/>
                </a:solidFill>
                <a:latin typeface="Calibri"/>
                <a:ea typeface="Calibri"/>
              </a:rPr>
              <a:t>35 + 6 = 41 hodin celkem</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4</a:t>
            </a:r>
            <a:endParaRPr lang="cs-CZ" sz="4400" b="0" strike="noStrike" spc="-1" dirty="0">
              <a:latin typeface="Arial"/>
            </a:endParaRPr>
          </a:p>
        </p:txBody>
      </p:sp>
      <p:sp>
        <p:nvSpPr>
          <p:cNvPr id="572"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107000"/>
              </a:lnSpc>
              <a:spcBef>
                <a:spcPts val="1001"/>
              </a:spcBef>
              <a:spcAft>
                <a:spcPts val="799"/>
              </a:spcAft>
              <a:buClr>
                <a:srgbClr val="000000"/>
              </a:buClr>
              <a:buFont typeface="Arial"/>
              <a:buChar char="•"/>
            </a:pPr>
            <a:r>
              <a:rPr lang="cs-CZ" sz="2400" b="0" strike="noStrike" spc="-1" dirty="0">
                <a:solidFill>
                  <a:srgbClr val="000000"/>
                </a:solidFill>
                <a:latin typeface="Calibri"/>
                <a:ea typeface="Calibri"/>
              </a:rPr>
              <a:t>Základní škola se školní družinou sestávající ze dvou pracovišť:</a:t>
            </a:r>
            <a:endParaRPr lang="cs-CZ" sz="2400" b="0" strike="noStrike" spc="-1" dirty="0">
              <a:latin typeface="Arial"/>
            </a:endParaRPr>
          </a:p>
          <a:p>
            <a:pPr marL="343080" indent="-342360" algn="just">
              <a:lnSpc>
                <a:spcPct val="107000"/>
              </a:lnSpc>
              <a:spcBef>
                <a:spcPts val="1001"/>
              </a:spcBef>
              <a:buClr>
                <a:srgbClr val="000000"/>
              </a:buClr>
              <a:buFont typeface="Wingdings" charset="2"/>
              <a:buChar char=""/>
            </a:pPr>
            <a:r>
              <a:rPr lang="cs-CZ" sz="2400" b="0" strike="noStrike" spc="-1" dirty="0">
                <a:solidFill>
                  <a:srgbClr val="000000"/>
                </a:solidFill>
                <a:latin typeface="Calibri"/>
                <a:ea typeface="Calibri"/>
              </a:rPr>
              <a:t>ZŠ (sídlo) 29 jednotek + ŠD 7 jednotek</a:t>
            </a:r>
            <a:endParaRPr lang="cs-CZ" sz="2400" b="0" strike="noStrike" spc="-1" dirty="0">
              <a:latin typeface="Arial"/>
            </a:endParaRPr>
          </a:p>
          <a:p>
            <a:pPr marL="343080" indent="-342360" algn="just">
              <a:lnSpc>
                <a:spcPct val="107000"/>
              </a:lnSpc>
              <a:spcBef>
                <a:spcPts val="1001"/>
              </a:spcBef>
              <a:buClr>
                <a:srgbClr val="000000"/>
              </a:buClr>
              <a:buFont typeface="Wingdings" charset="2"/>
              <a:buChar char=""/>
            </a:pPr>
            <a:r>
              <a:rPr lang="cs-CZ" sz="2400" b="0" strike="noStrike" spc="-1" dirty="0">
                <a:solidFill>
                  <a:srgbClr val="000000"/>
                </a:solidFill>
                <a:latin typeface="Calibri"/>
                <a:ea typeface="Calibri"/>
              </a:rPr>
              <a:t>ZŠ (další pracoviště) 4 jednotky + ŠD 4 jednotky  </a:t>
            </a:r>
            <a:endParaRPr lang="cs-CZ" sz="2400" b="0" strike="noStrike" spc="-1" dirty="0">
              <a:latin typeface="Arial"/>
            </a:endParaRPr>
          </a:p>
          <a:p>
            <a:pPr marL="228600">
              <a:lnSpc>
                <a:spcPct val="107000"/>
              </a:lnSpc>
              <a:spcBef>
                <a:spcPts val="1001"/>
              </a:spcBef>
              <a:spcAft>
                <a:spcPts val="799"/>
              </a:spcAft>
            </a:pPr>
            <a:endParaRPr lang="cs-CZ" sz="2400" b="0" strike="noStrike" spc="-1" dirty="0">
              <a:latin typeface="Arial"/>
            </a:endParaRPr>
          </a:p>
          <a:p>
            <a:pPr marL="228600">
              <a:lnSpc>
                <a:spcPct val="90000"/>
              </a:lnSpc>
              <a:spcBef>
                <a:spcPts val="1001"/>
              </a:spcBef>
            </a:pPr>
            <a:endParaRPr lang="cs-CZ" sz="2400" b="0" strike="noStrike" spc="-1" dirty="0">
              <a:latin typeface="Arial"/>
            </a:endParaRPr>
          </a:p>
        </p:txBody>
      </p:sp>
      <p:graphicFrame>
        <p:nvGraphicFramePr>
          <p:cNvPr id="573" name="Table 3"/>
          <p:cNvGraphicFramePr/>
          <p:nvPr/>
        </p:nvGraphicFramePr>
        <p:xfrm>
          <a:off x="838080" y="3658320"/>
          <a:ext cx="10387440" cy="2136960"/>
        </p:xfrm>
        <a:graphic>
          <a:graphicData uri="http://schemas.openxmlformats.org/drawingml/2006/table">
            <a:tbl>
              <a:tblPr/>
              <a:tblGrid>
                <a:gridCol w="5193000">
                  <a:extLst>
                    <a:ext uri="{9D8B030D-6E8A-4147-A177-3AD203B41FA5}">
                      <a16:colId xmlns:a16="http://schemas.microsoft.com/office/drawing/2014/main" val="20000"/>
                    </a:ext>
                  </a:extLst>
                </a:gridCol>
                <a:gridCol w="5194440">
                  <a:extLst>
                    <a:ext uri="{9D8B030D-6E8A-4147-A177-3AD203B41FA5}">
                      <a16:colId xmlns:a16="http://schemas.microsoft.com/office/drawing/2014/main" val="20001"/>
                    </a:ext>
                  </a:extLst>
                </a:gridCol>
              </a:tblGrid>
              <a:tr h="534240">
                <a:tc>
                  <a:txBody>
                    <a:bodyPr/>
                    <a:lstStyle/>
                    <a:p>
                      <a:pPr>
                        <a:lnSpc>
                          <a:spcPct val="107000"/>
                        </a:lnSpc>
                        <a:spcAft>
                          <a:spcPts val="799"/>
                        </a:spcAft>
                      </a:pPr>
                      <a:r>
                        <a:rPr lang="cs-CZ" sz="2400" b="1" strike="noStrike" spc="-1" dirty="0">
                          <a:solidFill>
                            <a:srgbClr val="FFFFFF"/>
                          </a:solidFill>
                          <a:latin typeface="Calibri"/>
                        </a:rPr>
                        <a:t>Pracoviště</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7000"/>
                        </a:lnSpc>
                        <a:spcAft>
                          <a:spcPts val="799"/>
                        </a:spcAft>
                      </a:pPr>
                      <a:r>
                        <a:rPr lang="cs-CZ" sz="2400" b="1" strike="noStrike" spc="-1" dirty="0">
                          <a:solidFill>
                            <a:srgbClr val="FFFFFF"/>
                          </a:solidFill>
                          <a:latin typeface="Calibri"/>
                        </a:rPr>
                        <a:t>Počet jednotek (tříd, oddělení)</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534240">
                <a:tc>
                  <a:txBody>
                    <a:bodyPr/>
                    <a:lstStyle/>
                    <a:p>
                      <a:pPr>
                        <a:lnSpc>
                          <a:spcPct val="107000"/>
                        </a:lnSpc>
                        <a:spcAft>
                          <a:spcPts val="799"/>
                        </a:spcAft>
                      </a:pPr>
                      <a:r>
                        <a:rPr lang="cs-CZ" sz="2400" b="1" strike="noStrike" spc="-1" dirty="0">
                          <a:solidFill>
                            <a:srgbClr val="000000"/>
                          </a:solidFill>
                          <a:latin typeface="Calibri"/>
                        </a:rPr>
                        <a:t>ZŠ + ŠD (sídlo)</a:t>
                      </a:r>
                      <a:endParaRPr lang="cs-CZ" sz="24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29 + 7</a:t>
                      </a:r>
                      <a:endParaRPr lang="cs-CZ" sz="24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534240">
                <a:tc>
                  <a:txBody>
                    <a:bodyPr/>
                    <a:lstStyle/>
                    <a:p>
                      <a:pPr>
                        <a:lnSpc>
                          <a:spcPct val="107000"/>
                        </a:lnSpc>
                        <a:spcAft>
                          <a:spcPts val="799"/>
                        </a:spcAft>
                      </a:pPr>
                      <a:r>
                        <a:rPr lang="cs-CZ" sz="2400" b="1" strike="noStrike" spc="-1" dirty="0">
                          <a:solidFill>
                            <a:srgbClr val="000000"/>
                          </a:solidFill>
                          <a:latin typeface="Calibri"/>
                        </a:rPr>
                        <a:t>ZŠ + ŠD (další pracoviště)</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4 + 4</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r h="534240">
                <a:tc>
                  <a:txBody>
                    <a:bodyPr/>
                    <a:lstStyle/>
                    <a:p>
                      <a:pPr>
                        <a:lnSpc>
                          <a:spcPct val="107000"/>
                        </a:lnSpc>
                        <a:spcAft>
                          <a:spcPts val="799"/>
                        </a:spcAft>
                      </a:pPr>
                      <a:r>
                        <a:rPr lang="cs-CZ" sz="2400" b="1" strike="noStrike" spc="-1" dirty="0">
                          <a:solidFill>
                            <a:srgbClr val="000000"/>
                          </a:solidFill>
                          <a:latin typeface="Calibri"/>
                        </a:rPr>
                        <a:t>Celkem</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44</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4</a:t>
            </a:r>
            <a:endParaRPr lang="cs-CZ" sz="4400" b="0" strike="noStrike" spc="-1" dirty="0">
              <a:latin typeface="Arial"/>
            </a:endParaRPr>
          </a:p>
        </p:txBody>
      </p:sp>
      <p:sp>
        <p:nvSpPr>
          <p:cNvPr id="57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ea typeface="Calibri"/>
              </a:rPr>
              <a:t>Vzhledem k celkovému počtu 44 jednotek lze ustanovit zástupce ředitele školy. V tzv. bance odpočtů je </a:t>
            </a:r>
            <a:r>
              <a:rPr lang="cs-CZ" sz="2800" b="0" strike="noStrike" spc="-1" dirty="0">
                <a:solidFill>
                  <a:srgbClr val="767171"/>
                </a:solidFill>
                <a:latin typeface="Calibri"/>
                <a:ea typeface="Calibri"/>
              </a:rPr>
              <a:t>44</a:t>
            </a:r>
            <a:r>
              <a:rPr lang="cs-CZ" sz="2800" b="0" strike="noStrike" spc="-1" dirty="0">
                <a:solidFill>
                  <a:srgbClr val="000000"/>
                </a:solidFill>
                <a:latin typeface="Calibri"/>
                <a:ea typeface="Calibri"/>
              </a:rPr>
              <a:t> hodin, a dále + 2 hodiny, které se mohou rozdělit mezi libovolný počet ZŘ.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i="1" strike="noStrike" spc="-1" dirty="0">
                <a:solidFill>
                  <a:srgbClr val="000000"/>
                </a:solidFill>
                <a:latin typeface="Calibri"/>
                <a:ea typeface="Calibri"/>
              </a:rPr>
              <a:t>Za 35 jednotek 33 hodin a za každé další rozpětí o počtu 9 jednotek dalších 11 hodin: 44 – 36 = 8 hodin, mám zde 1 další rozpětí, za které přísluší 11 hodin. Celkem 33 + 11 = 44 hodin</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i="1" strike="noStrike" spc="-1" dirty="0">
                <a:solidFill>
                  <a:srgbClr val="000000"/>
                </a:solidFill>
                <a:latin typeface="Calibri"/>
                <a:ea typeface="Calibri"/>
              </a:rPr>
              <a:t>Za další pracoviště + 2 hodiny, celkem 44 + 2 = 46 hodin</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5</a:t>
            </a:r>
            <a:endParaRPr lang="cs-CZ" sz="4400" b="0" strike="noStrike" spc="-1" dirty="0">
              <a:latin typeface="Arial"/>
            </a:endParaRPr>
          </a:p>
        </p:txBody>
      </p:sp>
      <p:sp>
        <p:nvSpPr>
          <p:cNvPr id="57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ea typeface="Calibri"/>
              </a:rPr>
              <a:t>Základní škola se školní družinou. </a:t>
            </a:r>
            <a:r>
              <a:rPr lang="cs-CZ" sz="2800" b="0" strike="noStrike" spc="-1" dirty="0">
                <a:solidFill>
                  <a:srgbClr val="FF0000"/>
                </a:solidFill>
                <a:latin typeface="Calibri"/>
                <a:ea typeface="Calibri"/>
              </a:rPr>
              <a:t> </a:t>
            </a:r>
            <a:r>
              <a:rPr lang="cs-CZ" sz="2800" b="0" strike="noStrike" spc="-1" dirty="0">
                <a:solidFill>
                  <a:srgbClr val="000000"/>
                </a:solidFill>
                <a:latin typeface="Calibri"/>
                <a:ea typeface="Calibri"/>
              </a:rPr>
              <a:t>  </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graphicFrame>
        <p:nvGraphicFramePr>
          <p:cNvPr id="578" name="Table 3"/>
          <p:cNvGraphicFramePr/>
          <p:nvPr/>
        </p:nvGraphicFramePr>
        <p:xfrm>
          <a:off x="1027080" y="2851200"/>
          <a:ext cx="9340560" cy="1815120"/>
        </p:xfrm>
        <a:graphic>
          <a:graphicData uri="http://schemas.openxmlformats.org/drawingml/2006/table">
            <a:tbl>
              <a:tblPr/>
              <a:tblGrid>
                <a:gridCol w="4669920">
                  <a:extLst>
                    <a:ext uri="{9D8B030D-6E8A-4147-A177-3AD203B41FA5}">
                      <a16:colId xmlns:a16="http://schemas.microsoft.com/office/drawing/2014/main" val="20000"/>
                    </a:ext>
                  </a:extLst>
                </a:gridCol>
                <a:gridCol w="4670640">
                  <a:extLst>
                    <a:ext uri="{9D8B030D-6E8A-4147-A177-3AD203B41FA5}">
                      <a16:colId xmlns:a16="http://schemas.microsoft.com/office/drawing/2014/main" val="20001"/>
                    </a:ext>
                  </a:extLst>
                </a:gridCol>
              </a:tblGrid>
              <a:tr h="604800">
                <a:tc>
                  <a:txBody>
                    <a:bodyPr/>
                    <a:lstStyle/>
                    <a:p>
                      <a:pPr>
                        <a:lnSpc>
                          <a:spcPct val="107000"/>
                        </a:lnSpc>
                        <a:spcAft>
                          <a:spcPts val="799"/>
                        </a:spcAft>
                      </a:pPr>
                      <a:r>
                        <a:rPr lang="cs-CZ" sz="2400" b="1" strike="noStrike" spc="-1" dirty="0">
                          <a:solidFill>
                            <a:srgbClr val="FFFFFF"/>
                          </a:solidFill>
                          <a:latin typeface="Calibri"/>
                        </a:rPr>
                        <a:t>Pracoviště</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lstStyle/>
                    <a:p>
                      <a:pPr>
                        <a:lnSpc>
                          <a:spcPct val="107000"/>
                        </a:lnSpc>
                        <a:spcAft>
                          <a:spcPts val="799"/>
                        </a:spcAft>
                      </a:pPr>
                      <a:r>
                        <a:rPr lang="cs-CZ" sz="2400" b="1" strike="noStrike" spc="-1" dirty="0">
                          <a:solidFill>
                            <a:srgbClr val="FFFFFF"/>
                          </a:solidFill>
                          <a:latin typeface="Calibri"/>
                        </a:rPr>
                        <a:t>Počet jednotek (tříd, oddělení)</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extLst>
                  <a:ext uri="{0D108BD9-81ED-4DB2-BD59-A6C34878D82A}">
                    <a16:rowId xmlns:a16="http://schemas.microsoft.com/office/drawing/2014/main" val="10000"/>
                  </a:ext>
                </a:extLst>
              </a:tr>
              <a:tr h="604800">
                <a:tc>
                  <a:txBody>
                    <a:bodyPr/>
                    <a:lstStyle/>
                    <a:p>
                      <a:pPr>
                        <a:lnSpc>
                          <a:spcPct val="107000"/>
                        </a:lnSpc>
                        <a:spcAft>
                          <a:spcPts val="799"/>
                        </a:spcAft>
                      </a:pPr>
                      <a:r>
                        <a:rPr lang="cs-CZ" sz="2400" b="1" strike="noStrike" spc="-1" dirty="0">
                          <a:solidFill>
                            <a:srgbClr val="000000"/>
                          </a:solidFill>
                          <a:latin typeface="Calibri"/>
                        </a:rPr>
                        <a:t>ZŠ + ŠD </a:t>
                      </a:r>
                      <a:endParaRPr lang="cs-CZ" sz="24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40 + 10 </a:t>
                      </a:r>
                      <a:endParaRPr lang="cs-CZ" sz="2400" b="0" strike="noStrike" spc="-1" dirty="0">
                        <a:latin typeface="Arial"/>
                      </a:endParaRPr>
                    </a:p>
                  </a:txBody>
                  <a:tcPr marL="68400" marR="68400">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FD5E9"/>
                    </a:solidFill>
                  </a:tcPr>
                </a:tc>
                <a:extLst>
                  <a:ext uri="{0D108BD9-81ED-4DB2-BD59-A6C34878D82A}">
                    <a16:rowId xmlns:a16="http://schemas.microsoft.com/office/drawing/2014/main" val="10001"/>
                  </a:ext>
                </a:extLst>
              </a:tr>
              <a:tr h="605520">
                <a:tc>
                  <a:txBody>
                    <a:bodyPr/>
                    <a:lstStyle/>
                    <a:p>
                      <a:pPr>
                        <a:lnSpc>
                          <a:spcPct val="107000"/>
                        </a:lnSpc>
                        <a:spcAft>
                          <a:spcPts val="799"/>
                        </a:spcAft>
                      </a:pPr>
                      <a:r>
                        <a:rPr lang="cs-CZ" sz="2400" b="1" strike="noStrike" spc="-1" dirty="0">
                          <a:solidFill>
                            <a:srgbClr val="000000"/>
                          </a:solidFill>
                          <a:latin typeface="Calibri"/>
                        </a:rPr>
                        <a:t>Celkem</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lstStyle/>
                    <a:p>
                      <a:pPr>
                        <a:lnSpc>
                          <a:spcPct val="107000"/>
                        </a:lnSpc>
                        <a:spcAft>
                          <a:spcPts val="799"/>
                        </a:spcAft>
                      </a:pPr>
                      <a:r>
                        <a:rPr lang="cs-CZ" sz="2400" b="0" strike="noStrike" spc="-1" dirty="0">
                          <a:solidFill>
                            <a:srgbClr val="000000"/>
                          </a:solidFill>
                          <a:latin typeface="Calibri"/>
                        </a:rPr>
                        <a:t>50</a:t>
                      </a:r>
                      <a:endParaRPr lang="cs-CZ" sz="2400" b="0" strike="noStrike" spc="-1" dirty="0">
                        <a:latin typeface="Arial"/>
                      </a:endParaRPr>
                    </a:p>
                  </a:txBody>
                  <a:tcPr marL="68400" marR="6840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extLst>
                  <a:ext uri="{0D108BD9-81ED-4DB2-BD59-A6C34878D82A}">
                    <a16:rowId xmlns:a16="http://schemas.microsoft.com/office/drawing/2014/main" val="10002"/>
                  </a:ext>
                </a:extLst>
              </a:tr>
            </a:tbl>
          </a:graphicData>
        </a:graphic>
      </p:graphicFrame>
      <p:sp>
        <p:nvSpPr>
          <p:cNvPr id="579" name="CustomShape 4"/>
          <p:cNvSpPr/>
          <p:nvPr/>
        </p:nvSpPr>
        <p:spPr>
          <a:xfrm rot="9290400">
            <a:off x="-235080" y="4153320"/>
            <a:ext cx="19487160" cy="4564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Příklad č. 5</a:t>
            </a:r>
            <a:endParaRPr lang="cs-CZ" sz="4400" b="0" strike="noStrike" spc="-1" dirty="0">
              <a:latin typeface="Arial"/>
            </a:endParaRPr>
          </a:p>
        </p:txBody>
      </p:sp>
      <p:sp>
        <p:nvSpPr>
          <p:cNvPr id="58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ea typeface="Calibri"/>
              </a:rPr>
              <a:t>Vzhledem k celkovému počtu 50 jednotek lze ustanovit zástupce ředitele školy. V tzv. bance odpočtů je celkem </a:t>
            </a:r>
            <a:r>
              <a:rPr lang="cs-CZ" sz="2800" b="0" strike="noStrike" spc="-1" dirty="0">
                <a:solidFill>
                  <a:srgbClr val="767171"/>
                </a:solidFill>
                <a:latin typeface="Calibri"/>
                <a:ea typeface="Calibri"/>
              </a:rPr>
              <a:t>55</a:t>
            </a:r>
            <a:r>
              <a:rPr lang="cs-CZ" sz="2800" b="0" strike="noStrike" spc="-1" dirty="0">
                <a:solidFill>
                  <a:srgbClr val="000000"/>
                </a:solidFill>
                <a:latin typeface="Calibri"/>
                <a:ea typeface="Calibri"/>
              </a:rPr>
              <a:t> hodin, které se mohou rozdělit mezi libovolný počet ZŘ.</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i="1" strike="noStrike" spc="-1" dirty="0">
                <a:solidFill>
                  <a:srgbClr val="000000"/>
                </a:solidFill>
                <a:latin typeface="Calibri"/>
                <a:ea typeface="Calibri"/>
              </a:rPr>
              <a:t>Za 35 jednotek je banka odpočtů ve výši 33 hodin týdně</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i="1" strike="noStrike" spc="-1" dirty="0">
                <a:solidFill>
                  <a:srgbClr val="000000"/>
                </a:solidFill>
                <a:latin typeface="Calibri"/>
                <a:ea typeface="Calibri"/>
              </a:rPr>
              <a:t>Za každých dalších 9 jednotek se banka odpočtů navyšuje o dalších 11 hodin týdně – 50 – 36 = 14 jednotek, to znamená 33 + 2 x 11 hodin = 55 hodin týdně odpočtů</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Organizační opatření</a:t>
            </a:r>
            <a:endParaRPr lang="cs-CZ" sz="4400" b="0" strike="noStrike" spc="-1" dirty="0">
              <a:latin typeface="Arial"/>
            </a:endParaRPr>
          </a:p>
        </p:txBody>
      </p:sp>
      <p:sp>
        <p:nvSpPr>
          <p:cNvPr id="58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Změny v PPČ zástupců ředitele – snížení úvazku pedagogickým pracovníkům</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Organizační opatření měnící organizační řád – organizační schéma</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
        <p:nvSpPr>
          <p:cNvPr id="584"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585"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8B4B37A1-B47B-41F8-8B2E-501555B0FC46}" type="slidenum">
              <a:rPr lang="cs-CZ" sz="1200" b="0" strike="noStrike" spc="-1">
                <a:solidFill>
                  <a:srgbClr val="8B8B8B"/>
                </a:solidFill>
                <a:latin typeface="Calibri"/>
              </a:rPr>
              <a:t>178</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Například</a:t>
            </a:r>
            <a:endParaRPr lang="cs-CZ" sz="4400" b="0" strike="noStrike" spc="-1" dirty="0">
              <a:latin typeface="Arial"/>
            </a:endParaRPr>
          </a:p>
        </p:txBody>
      </p:sp>
      <p:sp>
        <p:nvSpPr>
          <p:cNvPr id="58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Organizační opatření č. 1/2022, číslo jednací, ze dne 00.00.0000</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Ředitel základní školy přijímá organizační opatření v návaznosti na novelu nařízení vlády č. 75/2005 Sb. vydanou pod číslem 125/2022 Sb. s účinností k 1. 9. 2022</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Ruší se dnem 00.00.0000 pracovní místo 007 – učitel, 1,0 úvazku</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Zřizuje se dnem 22.00.0000 pracovní místo 017 – učitel, 0,5 úvazku</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Organizační opatření bylo projednáno s odborovou organizací dne 00.00.0000</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Zaměstnanci organizace byli s organizačním opatřením seznámeni dne 00.00.0000</a:t>
            </a:r>
            <a:endParaRPr lang="cs-CZ" sz="2400" b="0" strike="noStrike" spc="-1" dirty="0">
              <a:latin typeface="Arial"/>
            </a:endParaRPr>
          </a:p>
        </p:txBody>
      </p:sp>
      <p:sp>
        <p:nvSpPr>
          <p:cNvPr id="588"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589"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6011FC7C-28CE-46EF-825E-D992D90AD0A5}" type="slidenum">
              <a:rPr lang="cs-CZ" sz="1200" b="0" strike="noStrike" spc="-1">
                <a:solidFill>
                  <a:srgbClr val="8B8B8B"/>
                </a:solidFill>
                <a:latin typeface="Calibri"/>
              </a:rPr>
              <a:t>179</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95830A-80ED-DA49-40FB-A09E1992E4C1}"/>
              </a:ext>
            </a:extLst>
          </p:cNvPr>
          <p:cNvSpPr>
            <a:spLocks noGrp="1"/>
          </p:cNvSpPr>
          <p:nvPr>
            <p:ph type="title"/>
          </p:nvPr>
        </p:nvSpPr>
        <p:spPr/>
        <p:txBody>
          <a:bodyPr/>
          <a:lstStyle/>
          <a:p>
            <a:endParaRPr lang="cs-CZ"/>
          </a:p>
        </p:txBody>
      </p:sp>
      <p:graphicFrame>
        <p:nvGraphicFramePr>
          <p:cNvPr id="4" name="Zástupný obsah 3">
            <a:extLst>
              <a:ext uri="{FF2B5EF4-FFF2-40B4-BE49-F238E27FC236}">
                <a16:creationId xmlns:a16="http://schemas.microsoft.com/office/drawing/2014/main" id="{C5301715-F041-14A7-44A3-151A7F4CE22A}"/>
              </a:ext>
            </a:extLst>
          </p:cNvPr>
          <p:cNvGraphicFramePr>
            <a:graphicFrameLocks noGrp="1"/>
          </p:cNvGraphicFramePr>
          <p:nvPr>
            <p:ph idx="1"/>
          </p:nvPr>
        </p:nvGraphicFramePr>
        <p:xfrm>
          <a:off x="838200" y="625033"/>
          <a:ext cx="10515599" cy="5661472"/>
        </p:xfrm>
        <a:graphic>
          <a:graphicData uri="http://schemas.openxmlformats.org/drawingml/2006/table">
            <a:tbl>
              <a:tblPr>
                <a:tableStyleId>{5C22544A-7EE6-4342-B048-85BDC9FD1C3A}</a:tableStyleId>
              </a:tblPr>
              <a:tblGrid>
                <a:gridCol w="1108301">
                  <a:extLst>
                    <a:ext uri="{9D8B030D-6E8A-4147-A177-3AD203B41FA5}">
                      <a16:colId xmlns:a16="http://schemas.microsoft.com/office/drawing/2014/main" val="516837068"/>
                    </a:ext>
                  </a:extLst>
                </a:gridCol>
                <a:gridCol w="1770785">
                  <a:extLst>
                    <a:ext uri="{9D8B030D-6E8A-4147-A177-3AD203B41FA5}">
                      <a16:colId xmlns:a16="http://schemas.microsoft.com/office/drawing/2014/main" val="3242112197"/>
                    </a:ext>
                  </a:extLst>
                </a:gridCol>
                <a:gridCol w="7636513">
                  <a:extLst>
                    <a:ext uri="{9D8B030D-6E8A-4147-A177-3AD203B41FA5}">
                      <a16:colId xmlns:a16="http://schemas.microsoft.com/office/drawing/2014/main" val="2481823436"/>
                    </a:ext>
                  </a:extLst>
                </a:gridCol>
              </a:tblGrid>
              <a:tr h="479400">
                <a:tc gridSpan="3">
                  <a:txBody>
                    <a:bodyPr/>
                    <a:lstStyle/>
                    <a:p>
                      <a:pPr algn="l" fontAlgn="b"/>
                      <a:r>
                        <a:rPr lang="cs-CZ" sz="2000" u="none" strike="noStrike" dirty="0">
                          <a:effectLst/>
                        </a:rPr>
                        <a:t>Intervaly pracovnělékařských prohlídek</a:t>
                      </a:r>
                      <a:endParaRPr lang="cs-CZ" sz="20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207502438"/>
                  </a:ext>
                </a:extLst>
              </a:tr>
              <a:tr h="479400">
                <a:tc>
                  <a:txBody>
                    <a:bodyPr/>
                    <a:lstStyle/>
                    <a:p>
                      <a:pPr algn="l" fontAlgn="b"/>
                      <a:r>
                        <a:rPr lang="cs-CZ" sz="2000" u="none" strike="noStrike" dirty="0">
                          <a:effectLst/>
                        </a:rPr>
                        <a:t>Kategorie</a:t>
                      </a:r>
                      <a:endParaRPr lang="cs-CZ" sz="2000" b="0" i="0" u="none" strike="noStrike" dirty="0">
                        <a:solidFill>
                          <a:srgbClr val="000000"/>
                        </a:solidFill>
                        <a:effectLst/>
                        <a:latin typeface="Calibri" panose="020F0502020204030204" pitchFamily="34" charset="0"/>
                      </a:endParaRPr>
                    </a:p>
                  </a:txBody>
                  <a:tcPr marL="9525" marR="9525" marT="9525" marB="0" anchor="b"/>
                </a:tc>
                <a:tc gridSpan="2">
                  <a:txBody>
                    <a:bodyPr/>
                    <a:lstStyle/>
                    <a:p>
                      <a:pPr algn="ctr" fontAlgn="b"/>
                      <a:r>
                        <a:rPr lang="cs-CZ" sz="2000" u="none" strike="noStrike">
                          <a:effectLst/>
                        </a:rPr>
                        <a:t>od 1.1.2023</a:t>
                      </a:r>
                      <a:endParaRPr lang="cs-CZ" sz="2000" b="0"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cs-CZ"/>
                    </a:p>
                  </a:txBody>
                  <a:tcPr/>
                </a:tc>
                <a:extLst>
                  <a:ext uri="{0D108BD9-81ED-4DB2-BD59-A6C34878D82A}">
                    <a16:rowId xmlns:a16="http://schemas.microsoft.com/office/drawing/2014/main" val="2361871173"/>
                  </a:ext>
                </a:extLst>
              </a:tr>
              <a:tr h="479400">
                <a:tc>
                  <a:txBody>
                    <a:bodyPr/>
                    <a:lstStyle/>
                    <a:p>
                      <a:pPr algn="l"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vstupní</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periodická</a:t>
                      </a:r>
                      <a:endParaRPr lang="cs-CZ"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04661733"/>
                  </a:ext>
                </a:extLst>
              </a:tr>
              <a:tr h="456568">
                <a:tc>
                  <a:txBody>
                    <a:bodyPr/>
                    <a:lstStyle/>
                    <a:p>
                      <a:pPr algn="ctr" fontAlgn="b"/>
                      <a:r>
                        <a:rPr lang="cs-CZ" sz="2000" u="none" strike="noStrike" dirty="0">
                          <a:effectLst/>
                        </a:rPr>
                        <a:t>1</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ano</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Pokud to zaměstnavatel nebo zaměstnanec</a:t>
                      </a:r>
                      <a:endParaRPr lang="cs-CZ"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32740228"/>
                  </a:ext>
                </a:extLst>
              </a:tr>
              <a:tr h="456568">
                <a:tc>
                  <a:txBody>
                    <a:bodyPr/>
                    <a:lstStyle/>
                    <a:p>
                      <a:pPr algn="ctr"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2000" u="none" strike="noStrike">
                          <a:effectLst/>
                        </a:rPr>
                        <a:t> </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vyžadují je lhůta</a:t>
                      </a:r>
                      <a:endParaRPr lang="cs-CZ"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38562972"/>
                  </a:ext>
                </a:extLst>
              </a:tr>
              <a:tr h="479400">
                <a:tc>
                  <a:txBody>
                    <a:bodyPr/>
                    <a:lstStyle/>
                    <a:p>
                      <a:pPr algn="ctr"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cs-CZ" sz="2000" u="none" strike="noStrike">
                          <a:effectLst/>
                        </a:rPr>
                        <a:t> </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l-PL" sz="2000" u="none" strike="noStrike">
                          <a:effectLst/>
                        </a:rPr>
                        <a:t>1 x za 6 let do 50 let, 1 x za 4 roky nad 50 let.</a:t>
                      </a:r>
                      <a:endParaRPr lang="pl-P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2868543"/>
                  </a:ext>
                </a:extLst>
              </a:tr>
              <a:tr h="456568">
                <a:tc>
                  <a:txBody>
                    <a:bodyPr/>
                    <a:lstStyle/>
                    <a:p>
                      <a:pPr algn="ctr" fontAlgn="b"/>
                      <a:r>
                        <a:rPr lang="cs-CZ" sz="2000" u="none" strike="noStrike" dirty="0">
                          <a:effectLst/>
                        </a:rPr>
                        <a:t>2</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ano</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Pokud to zaměstnavatel nebo zaměstnanec</a:t>
                      </a:r>
                      <a:endParaRPr lang="cs-CZ"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43365717"/>
                  </a:ext>
                </a:extLst>
              </a:tr>
              <a:tr h="456568">
                <a:tc>
                  <a:txBody>
                    <a:bodyPr/>
                    <a:lstStyle/>
                    <a:p>
                      <a:pPr algn="ctr"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 </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dirty="0">
                          <a:effectLst/>
                        </a:rPr>
                        <a:t>vyžadují je lhůta</a:t>
                      </a:r>
                      <a:endParaRPr lang="cs-CZ"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57164749"/>
                  </a:ext>
                </a:extLst>
              </a:tr>
              <a:tr h="479400">
                <a:tc>
                  <a:txBody>
                    <a:bodyPr/>
                    <a:lstStyle/>
                    <a:p>
                      <a:pPr algn="ctr" fontAlgn="b"/>
                      <a:r>
                        <a:rPr lang="cs-CZ" sz="2000" u="none" strike="noStrike" dirty="0">
                          <a:effectLst/>
                        </a:rPr>
                        <a:t> </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 </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l-PL" sz="2000" u="none" strike="noStrike">
                          <a:effectLst/>
                        </a:rPr>
                        <a:t>1 x za 4 let do 50 let, 1 x za 2 roky nad 50 let.</a:t>
                      </a:r>
                      <a:endParaRPr lang="pl-P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9750273"/>
                  </a:ext>
                </a:extLst>
              </a:tr>
              <a:tr h="479400">
                <a:tc>
                  <a:txBody>
                    <a:bodyPr/>
                    <a:lstStyle/>
                    <a:p>
                      <a:pPr algn="ctr" fontAlgn="b"/>
                      <a:r>
                        <a:rPr lang="cs-CZ" sz="2000" u="none" strike="noStrike" dirty="0">
                          <a:effectLst/>
                        </a:rPr>
                        <a:t>2R</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ano</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l-PL" sz="2000" u="none" strike="noStrike" dirty="0">
                          <a:effectLst/>
                        </a:rPr>
                        <a:t>1 x za 2 roky</a:t>
                      </a:r>
                      <a:endParaRPr lang="pl-PL"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6966129"/>
                  </a:ext>
                </a:extLst>
              </a:tr>
              <a:tr h="479400">
                <a:tc>
                  <a:txBody>
                    <a:bodyPr/>
                    <a:lstStyle/>
                    <a:p>
                      <a:pPr algn="ctr" fontAlgn="b"/>
                      <a:r>
                        <a:rPr lang="cs-CZ" sz="2000" u="none" strike="noStrike" dirty="0">
                          <a:effectLst/>
                        </a:rPr>
                        <a:t>3</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a:effectLst/>
                        </a:rPr>
                        <a:t>ano</a:t>
                      </a:r>
                      <a:endParaRPr lang="cs-CZ"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pl-PL" sz="2000" u="none" strike="noStrike">
                          <a:effectLst/>
                        </a:rPr>
                        <a:t>1 x za 2 roky</a:t>
                      </a:r>
                      <a:endParaRPr lang="pl-PL"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49439"/>
                  </a:ext>
                </a:extLst>
              </a:tr>
              <a:tr h="479400">
                <a:tc>
                  <a:txBody>
                    <a:bodyPr/>
                    <a:lstStyle/>
                    <a:p>
                      <a:pPr algn="ctr" fontAlgn="b"/>
                      <a:r>
                        <a:rPr lang="cs-CZ" sz="2000" u="none" strike="noStrike" dirty="0">
                          <a:effectLst/>
                        </a:rPr>
                        <a:t>4</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dirty="0">
                          <a:effectLst/>
                        </a:rPr>
                        <a:t>ano</a:t>
                      </a:r>
                      <a:endParaRPr lang="cs-CZ"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cs-CZ" sz="2000" u="none" strike="noStrike" dirty="0">
                          <a:effectLst/>
                        </a:rPr>
                        <a:t>1 x ročně</a:t>
                      </a:r>
                      <a:endParaRPr lang="cs-CZ"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45104486"/>
                  </a:ext>
                </a:extLst>
              </a:tr>
            </a:tbl>
          </a:graphicData>
        </a:graphic>
      </p:graphicFrame>
    </p:spTree>
    <p:extLst>
      <p:ext uri="{BB962C8B-B14F-4D97-AF65-F5344CB8AC3E}">
        <p14:creationId xmlns:p14="http://schemas.microsoft.com/office/powerpoint/2010/main" val="234941547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Pracovněprávní aspekty</a:t>
            </a:r>
            <a:endParaRPr lang="cs-CZ" sz="4400" b="0" strike="noStrike" spc="-1" dirty="0">
              <a:latin typeface="Arial"/>
            </a:endParaRPr>
          </a:p>
        </p:txBody>
      </p:sp>
      <p:sp>
        <p:nvSpPr>
          <p:cNvPr id="59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Dotčenému zaměstnanci na rušeném pracovním místě bude nabídnuta práce na nově vzniklém pracovním místě</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Práce odpovídá zdravotnímu stavu a odborné kvalifikaci – přijme ji – dodatek k pracovní smlouvě – změna úvazku, poměrné krácení platu</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Zaměstnanec nabídku odmítne – výpovědní důvod podle § 52 písm. c) ZP, nárok na odstupné</a:t>
            </a:r>
            <a:endParaRPr lang="cs-CZ" sz="2400" b="0" strike="noStrike" spc="-1" dirty="0">
              <a:latin typeface="Arial"/>
            </a:endParaRPr>
          </a:p>
        </p:txBody>
      </p:sp>
      <p:sp>
        <p:nvSpPr>
          <p:cNvPr id="592"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593"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FBAB8703-F7EE-42BB-98AD-EC24B812E772}" type="slidenum">
              <a:rPr lang="cs-CZ" sz="1200" b="0" strike="noStrike" spc="-1">
                <a:solidFill>
                  <a:srgbClr val="8B8B8B"/>
                </a:solidFill>
                <a:latin typeface="Calibri"/>
              </a:rPr>
              <a:t>180</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Závěr</a:t>
            </a:r>
            <a:endParaRPr lang="cs-CZ" sz="4400" b="0" strike="noStrike" spc="-1" dirty="0">
              <a:latin typeface="Arial"/>
            </a:endParaRPr>
          </a:p>
        </p:txBody>
      </p:sp>
      <p:sp>
        <p:nvSpPr>
          <p:cNvPr id="59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Novela zvyšuje kompetence ředitele školy.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Nastavení optimální struktury organizace – zástupce ředitele je standardně vedoucím zaměstnancem s nárokem na příplatek za vedení</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Novela nařízení vlády je cestou ke snížení pravidelných přespočetných hodin</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Překážky v práci</a:t>
            </a:r>
            <a:endParaRPr lang="cs-CZ" sz="4400" b="0" strike="noStrike" spc="-1" dirty="0">
              <a:latin typeface="Arial"/>
            </a:endParaRPr>
          </a:p>
        </p:txBody>
      </p:sp>
      <p:sp>
        <p:nvSpPr>
          <p:cNvPr id="59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Na straně zaměstnavatele</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Na straně zaměstnance:</a:t>
            </a:r>
            <a:endParaRPr lang="cs-CZ" sz="28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s náhradou mzdy</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bez náhrady mzdy</a:t>
            </a:r>
            <a:endParaRPr lang="cs-CZ" sz="2400" b="0" strike="noStrike" spc="-1" dirty="0">
              <a:latin typeface="Arial"/>
            </a:endParaRPr>
          </a:p>
          <a:p>
            <a:pPr>
              <a:lnSpc>
                <a:spcPct val="90000"/>
              </a:lnSpc>
              <a:spcBef>
                <a:spcPts val="1001"/>
              </a:spcBef>
            </a:pP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Překážky v práci na straně zaměstnance</a:t>
            </a:r>
            <a:endParaRPr lang="cs-CZ" sz="4400" b="0" strike="noStrike" spc="-1" dirty="0">
              <a:latin typeface="Arial"/>
            </a:endParaRPr>
          </a:p>
        </p:txBody>
      </p:sp>
      <p:sp>
        <p:nvSpPr>
          <p:cNvPr id="59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Je-li překážka v práci zaměstnanci předem známa, musí včas požádat zaměstnavatele o poskytnutí pracovního volna.</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Jinak zaměstnanec uvědomí zaměstnavatele o překážce a o předpokládané době jejího trvání bez zbytečného průtahu.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Existenci překážky prokazuje zaměstnavateli zaměstnanec. Pracovní volno je přísně účelové a zaměstnanec jej může využít pouze pro překážku v práci.</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Překážky v práci na straně zaměstnance</a:t>
            </a:r>
            <a:endParaRPr lang="cs-CZ" sz="4400" b="0" strike="noStrike" spc="-1" dirty="0">
              <a:latin typeface="Arial"/>
            </a:endParaRPr>
          </a:p>
        </p:txBody>
      </p:sp>
      <p:sp>
        <p:nvSpPr>
          <p:cNvPr id="60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Důležité osobní překážky v práci</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Překážky v práci z důvodu obecného zájmu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Výkon branné povinnosti</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Překážky v práci z důvodu školení, jiné formy přípravy nebo studia</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Důležité osobní překážky v práci, přísluší o při dohodách mimo pracovní poměr</a:t>
            </a:r>
            <a:endParaRPr lang="cs-CZ" sz="4400" b="0" strike="noStrike" spc="-1" dirty="0">
              <a:latin typeface="Arial"/>
            </a:endParaRPr>
          </a:p>
        </p:txBody>
      </p:sp>
      <p:sp>
        <p:nvSpPr>
          <p:cNvPr id="60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5500" lnSpcReduction="20000"/>
          </a:bodyPr>
          <a:lstStyle/>
          <a:p>
            <a:pPr marL="228600" indent="-227880">
              <a:lnSpc>
                <a:spcPct val="90000"/>
              </a:lnSpc>
              <a:spcBef>
                <a:spcPts val="1001"/>
              </a:spcBef>
              <a:buClr>
                <a:srgbClr val="000000"/>
              </a:buClr>
              <a:buFont typeface="Arial"/>
              <a:buChar char="•"/>
            </a:pPr>
            <a:r>
              <a:rPr lang="cs-CZ" sz="3400" b="0" strike="noStrike" spc="-1" dirty="0">
                <a:solidFill>
                  <a:srgbClr val="000000"/>
                </a:solidFill>
                <a:latin typeface="Calibri"/>
              </a:rPr>
              <a:t>Dočasná pracovní neschopnost</a:t>
            </a:r>
            <a:endParaRPr lang="cs-CZ" sz="3400" b="0" strike="noStrike" spc="-1" dirty="0">
              <a:latin typeface="Arial"/>
            </a:endParaRPr>
          </a:p>
          <a:p>
            <a:pPr marL="228600" indent="-227880">
              <a:lnSpc>
                <a:spcPct val="90000"/>
              </a:lnSpc>
              <a:spcBef>
                <a:spcPts val="1001"/>
              </a:spcBef>
              <a:buClr>
                <a:srgbClr val="000000"/>
              </a:buClr>
              <a:buFont typeface="Arial"/>
              <a:buChar char="•"/>
            </a:pPr>
            <a:r>
              <a:rPr lang="cs-CZ" sz="3400" b="0" strike="noStrike" spc="-1" dirty="0">
                <a:solidFill>
                  <a:srgbClr val="000000"/>
                </a:solidFill>
                <a:latin typeface="Calibri"/>
              </a:rPr>
              <a:t>Karanténa</a:t>
            </a:r>
            <a:endParaRPr lang="cs-CZ" sz="3400" b="0" strike="noStrike" spc="-1" dirty="0">
              <a:latin typeface="Arial"/>
            </a:endParaRPr>
          </a:p>
          <a:p>
            <a:pPr marL="228600" indent="-227880">
              <a:lnSpc>
                <a:spcPct val="90000"/>
              </a:lnSpc>
              <a:spcBef>
                <a:spcPts val="1001"/>
              </a:spcBef>
              <a:buClr>
                <a:srgbClr val="000000"/>
              </a:buClr>
              <a:buFont typeface="Arial"/>
              <a:buChar char="•"/>
            </a:pPr>
            <a:r>
              <a:rPr lang="cs-CZ" sz="3400" b="0" strike="noStrike" spc="-1" dirty="0">
                <a:solidFill>
                  <a:srgbClr val="000000"/>
                </a:solidFill>
                <a:latin typeface="Calibri"/>
              </a:rPr>
              <a:t>Mateřská nebo rodičovská dovolená</a:t>
            </a:r>
            <a:endParaRPr lang="cs-CZ" sz="3400" b="0" strike="noStrike" spc="-1" dirty="0">
              <a:latin typeface="Arial"/>
            </a:endParaRPr>
          </a:p>
          <a:p>
            <a:pPr marL="228600" indent="-227880">
              <a:lnSpc>
                <a:spcPct val="90000"/>
              </a:lnSpc>
              <a:spcBef>
                <a:spcPts val="1001"/>
              </a:spcBef>
              <a:buClr>
                <a:srgbClr val="000000"/>
              </a:buClr>
              <a:buFont typeface="Arial"/>
              <a:buChar char="•"/>
            </a:pPr>
            <a:r>
              <a:rPr lang="cs-CZ" sz="3400" b="0" strike="noStrike" spc="-1" dirty="0">
                <a:solidFill>
                  <a:srgbClr val="000000"/>
                </a:solidFill>
                <a:latin typeface="Calibri"/>
              </a:rPr>
              <a:t>Ošetřování dítěte mladšího než 10 let nebo jiného člena domácnosti, péče o dítě mladší než 10 let z důvodů stanovených v § 39 zákona o nemocenském pojištění nebo z důvodu, kdy se fyzická osoba, která o dítě jinak pečuje, podrobila vyšetření nebo ošetření ve zdravotnickém zařízení, které nebylo možno zabezpečit mimo pracovní dobu zaměstnance, a proto nemůže o dítě pečovat</a:t>
            </a:r>
            <a:endParaRPr lang="cs-CZ" sz="3400" b="0" strike="noStrike" spc="-1" dirty="0">
              <a:latin typeface="Arial"/>
            </a:endParaRPr>
          </a:p>
          <a:p>
            <a:pPr>
              <a:lnSpc>
                <a:spcPct val="90000"/>
              </a:lnSpc>
              <a:spcBef>
                <a:spcPts val="1001"/>
              </a:spcBef>
            </a:pPr>
            <a:endParaRPr lang="cs-CZ" sz="3400" b="0" strike="noStrike" spc="-1" dirty="0">
              <a:latin typeface="Arial"/>
            </a:endParaRPr>
          </a:p>
          <a:p>
            <a:pPr marL="228600" indent="-227880">
              <a:lnSpc>
                <a:spcPct val="90000"/>
              </a:lnSpc>
              <a:spcBef>
                <a:spcPts val="1001"/>
              </a:spcBef>
              <a:buClr>
                <a:srgbClr val="000000"/>
              </a:buClr>
              <a:buFont typeface="Arial"/>
              <a:buChar char="•"/>
            </a:pPr>
            <a:r>
              <a:rPr lang="cs-CZ" sz="3400" b="0" strike="noStrike" spc="-1" dirty="0">
                <a:solidFill>
                  <a:srgbClr val="000000"/>
                </a:solidFill>
                <a:latin typeface="Calibri"/>
              </a:rPr>
              <a:t>Jiné důležité osobní překážky v práci – okruh těchto překážek stanoví vláda v nařízení č. 590/2006 Sb., kterým se stanoví okruh a rozsah jiných důležitých osobních překážek v práci; patří mezi ně vyšetření nebo ošetření, pracovnělékařská prohlídka, vyšetření nebo očkování související s výkonem práce, přerušení dopravního provozu nebo zpoždění hromadných dopravních prostředků, znemožnění cesty do zaměstnání, svatba, narození dítěte, úmrtí, doprovod, pohřeb spoluzaměstnance, přestěhování, vyhledání nového zaměstnání.</a:t>
            </a:r>
            <a:endParaRPr lang="cs-CZ" sz="3400" b="0" strike="noStrike" spc="-1" dirty="0">
              <a:latin typeface="Arial"/>
            </a:endParaRPr>
          </a:p>
          <a:p>
            <a:pPr>
              <a:lnSpc>
                <a:spcPct val="90000"/>
              </a:lnSpc>
              <a:spcBef>
                <a:spcPts val="1001"/>
              </a:spcBef>
            </a:pPr>
            <a:endParaRPr lang="cs-CZ" sz="3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Překážky v práci z důvodu obecného zájmu </a:t>
            </a:r>
            <a:endParaRPr lang="cs-CZ" sz="4400" b="0" strike="noStrike" spc="-1" dirty="0">
              <a:latin typeface="Arial"/>
            </a:endParaRPr>
          </a:p>
        </p:txBody>
      </p:sp>
      <p:sp>
        <p:nvSpPr>
          <p:cNvPr id="60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Výkon veřejných funkcí (poslanec, senátor, člen zastupitelstva…)</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Výkon občanských povinností (svědek, tlumočník…)</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Výkon jiných úkonů v obecném zájmu (odborová činnost, dárcovství krve, vedoucí táborů pro děti a mládež…)</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Zvláštní případy ve školství</a:t>
            </a:r>
            <a:endParaRPr lang="cs-CZ" sz="4400" b="0" strike="noStrike" spc="-1" dirty="0">
              <a:latin typeface="Arial"/>
            </a:endParaRPr>
          </a:p>
        </p:txBody>
      </p:sp>
      <p:sp>
        <p:nvSpPr>
          <p:cNvPr id="60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 24 odst. 7 ZPP </a:t>
            </a:r>
            <a:r>
              <a:rPr lang="cs-CZ" sz="2800" b="0" u="sng" strike="noStrike" spc="-1" dirty="0">
                <a:solidFill>
                  <a:srgbClr val="000000"/>
                </a:solidFill>
                <a:uFillTx/>
                <a:latin typeface="Calibri"/>
              </a:rPr>
              <a:t>volno na samostudium </a:t>
            </a:r>
            <a:r>
              <a:rPr lang="cs-CZ" sz="2800" b="0" strike="noStrike" spc="-1" dirty="0">
                <a:solidFill>
                  <a:srgbClr val="000000"/>
                </a:solidFill>
                <a:latin typeface="Calibri"/>
              </a:rPr>
              <a:t>se pro pracovněprávní účely považuje za překážku v práci na straně zaměstnance.</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184 odst. 1 ŠZ - účast členů ve zkušební komisi pro závěrečné zkoušky, maturitní zkoušky, absolutorium v konzervatoři, absolutorium a činnost komisaře je jiným úkonem v obecném zájmu, při němž náleží zaměstnanci náhrada mzdy nebo platu ve výši průměrného výdělku. V těchto případech se nepoužije § 206 odst. 3 a 4 zákoníku práce. Právnická osoba, která vykonává činnost školy, ve které se zkoušky konají, poskytuje osobám uvedeným ve větě první cestovní náhrady za podmínek a ve výši stanovených v části sedmé zákoníku práce s tím, že za pravidelné pracoviště pro účely cestovních náhrad se považuje bydliště těchto osob.</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Překážky v práci na straně zaměstnavatele</a:t>
            </a:r>
            <a:endParaRPr lang="cs-CZ" sz="4400" b="0" strike="noStrike" spc="-1" dirty="0">
              <a:latin typeface="Arial"/>
            </a:endParaRPr>
          </a:p>
        </p:txBody>
      </p:sp>
      <p:sp>
        <p:nvSpPr>
          <p:cNvPr id="60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Vždy s náhradou mzdy (§ 207)</a:t>
            </a:r>
            <a:endParaRPr lang="cs-CZ" sz="28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pro přechodnou závadu způsobenou poruchou na strojním zařízení, kterou nezavinil, v dodávce surovin nebo pohonné síly, chybnými pracovními podklady nebo jinými provozními příčinami, jde o prostoj, a nebyl-li převeden na jinou práci, přísluší mu náhrada mzdy nebo platu ve výši nejméně 80 % průměrného výdělku,</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v důsledku přerušení práce způsobené nepříznivými povětrnostními vlivy nebo </a:t>
            </a:r>
            <a:r>
              <a:rPr lang="cs-CZ" sz="2400" b="0" u="sng" strike="noStrike" spc="-1" dirty="0">
                <a:solidFill>
                  <a:srgbClr val="000000"/>
                </a:solidFill>
                <a:uFillTx/>
                <a:latin typeface="Calibri"/>
              </a:rPr>
              <a:t>živelní událostí</a:t>
            </a:r>
            <a:r>
              <a:rPr lang="cs-CZ" sz="2400" b="0" strike="noStrike" spc="-1" dirty="0">
                <a:solidFill>
                  <a:srgbClr val="000000"/>
                </a:solidFill>
                <a:latin typeface="Calibri"/>
              </a:rPr>
              <a:t> a nebyl-li převeden na jinou práci, přísluší mu náhrada mzdy nebo platu ve výši nejméně 60 % průměrného výdělku.</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Nemohl-li zaměstnanec konat práci pro jiné překážky na straně zaměstnavatele, než jsou uvedeny v § 207, přísluší mu náhrada mzdy nebo platu ve výši průměrného výdělku</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Jiné překážky na straně zaměstnavatele</a:t>
            </a:r>
            <a:endParaRPr lang="cs-CZ" sz="4400" b="0" strike="noStrike" spc="-1" dirty="0">
              <a:latin typeface="Arial"/>
            </a:endParaRPr>
          </a:p>
        </p:txBody>
      </p:sp>
      <p:sp>
        <p:nvSpPr>
          <p:cNvPr id="61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Doba strávená na pracovní cestě nebo na cestě mimo pravidelné pracoviště jinak než plněním pracovních úkolů, která spadá do pracovní doby, se považuje za překážku v práci na straně zaměstnavatele, při které se zaměstnanci mzda nebo plat nekrátí. Jestliže však zaměstnanci v důsledku způsobu odměňování mzda nebo plat ušla, poskytne mu zaměstnavatel náhradu mzdy nebo platu ve výši průměrného výdělku</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Znalost českého jazyka</a:t>
            </a:r>
            <a:endParaRPr lang="cs-CZ" sz="4400" b="0" strike="noStrike" spc="-1">
              <a:latin typeface="Arial"/>
            </a:endParaRPr>
          </a:p>
        </p:txBody>
      </p:sp>
      <p:sp>
        <p:nvSpPr>
          <p:cNvPr id="234"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Získal odbornou kvalifikaci v českém jazyce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Vyučuje ve škole s jiným vyučovacím jazykem než českým</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Vykonal úspěšně maturitní zkoušku z českého jazyka a literatury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Vyučuje cizí jazyk a konverzaci v cizím jazyce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Nastavena úroveň znalosti – B2 SERRJ, učitelé MŠ, ZŠ, SŠ – všeobecně vzdělávací předměty - C1</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Odpovědnost za škodu</a:t>
            </a:r>
            <a:endParaRPr lang="cs-CZ" sz="4400" b="0" strike="noStrike" spc="-1" dirty="0">
              <a:latin typeface="Arial"/>
            </a:endParaRPr>
          </a:p>
        </p:txBody>
      </p:sp>
      <p:sp>
        <p:nvSpPr>
          <p:cNvPr id="61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Odpovědnost za škodu způsobená zaměstnavatelem zaměstnanci</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Odpovědnost za škodu způsobená zaměstnancem zaměstnavateli</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Škoda způsobená zaměstnancem</a:t>
            </a:r>
            <a:endParaRPr lang="cs-CZ" sz="4400" b="0" strike="noStrike" spc="-1" dirty="0">
              <a:latin typeface="Arial"/>
            </a:endParaRPr>
          </a:p>
        </p:txBody>
      </p:sp>
      <p:sp>
        <p:nvSpPr>
          <p:cNvPr id="61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Jedná se o tzv. subjektivní odpovědnost – odpovědnost za zavinění. Podmínkou vzniku odpovědnosti zaměstnance jsou:</a:t>
            </a:r>
            <a:endParaRPr lang="cs-CZ" sz="28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vznik škody</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porušení povinností při plnění pracovních úkolů nebo v přímé souvislosti s ním</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příčinná souvislost mezi porušením povinnosti zaměstnancem a vznikem škody</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zavinění zaměstnance (s výjimkou případů uvedených v ustanovení § 252- dohoda o odpovědnosti za svěřené hodnoty a § 255 - ztráta svěřených věcí)</a:t>
            </a:r>
            <a:endParaRPr lang="cs-CZ" sz="2400" b="0" strike="noStrike" spc="-1" dirty="0">
              <a:latin typeface="Arial"/>
            </a:endParaRPr>
          </a:p>
          <a:p>
            <a:pPr>
              <a:lnSpc>
                <a:spcPct val="90000"/>
              </a:lnSpc>
              <a:spcBef>
                <a:spcPts val="1001"/>
              </a:spcBef>
            </a:pP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Škoda způsobená zaměstnancem</a:t>
            </a:r>
            <a:endParaRPr lang="cs-CZ" sz="4400" b="0" strike="noStrike" spc="-1" dirty="0">
              <a:latin typeface="Arial"/>
            </a:endParaRPr>
          </a:p>
        </p:txBody>
      </p:sp>
      <p:sp>
        <p:nvSpPr>
          <p:cNvPr id="61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lvl="1" indent="-342360">
              <a:lnSpc>
                <a:spcPct val="90000"/>
              </a:lnSpc>
              <a:spcBef>
                <a:spcPts val="499"/>
              </a:spcBef>
              <a:buClr>
                <a:srgbClr val="000000"/>
              </a:buClr>
              <a:buFont typeface="Arial"/>
              <a:buChar char="•"/>
            </a:pPr>
            <a:r>
              <a:rPr lang="cs-CZ" sz="2800" b="0" strike="noStrike" spc="-1" dirty="0">
                <a:solidFill>
                  <a:srgbClr val="000000"/>
                </a:solidFill>
                <a:latin typeface="Calibri"/>
              </a:rPr>
              <a:t>Odpovědnost za nesplnění povinnosti k odvrácení škody</a:t>
            </a:r>
            <a:endParaRPr lang="cs-CZ" sz="2800" b="0" strike="noStrike" spc="-1" dirty="0">
              <a:latin typeface="Arial"/>
            </a:endParaRPr>
          </a:p>
          <a:p>
            <a:pPr marL="343080" lvl="1" indent="-342360">
              <a:lnSpc>
                <a:spcPct val="90000"/>
              </a:lnSpc>
              <a:spcBef>
                <a:spcPts val="499"/>
              </a:spcBef>
              <a:buClr>
                <a:srgbClr val="000000"/>
              </a:buClr>
              <a:buFont typeface="Arial"/>
              <a:buChar char="•"/>
            </a:pPr>
            <a:r>
              <a:rPr lang="cs-CZ" sz="2800" b="0" strike="noStrike" spc="-1" dirty="0">
                <a:solidFill>
                  <a:srgbClr val="000000"/>
                </a:solidFill>
                <a:latin typeface="Calibri"/>
              </a:rPr>
              <a:t>Odpovědnost za schodek na svěřených hodnotách, které je zaměstnanec povinen vyúčtovat – druhově určené hodnoty svěřené zaměstnanci k vyúčtování – hotovost, ceniny, zboží, zásoby materiálu nebo jiné hodnoty; dohoda o odpovědnosti za svěřené hodnoty</a:t>
            </a:r>
            <a:endParaRPr lang="cs-CZ" sz="2800" b="0" strike="noStrike" spc="-1" dirty="0">
              <a:latin typeface="Arial"/>
            </a:endParaRPr>
          </a:p>
          <a:p>
            <a:pPr marL="343080" lvl="1" indent="-342360">
              <a:lnSpc>
                <a:spcPct val="90000"/>
              </a:lnSpc>
              <a:spcBef>
                <a:spcPts val="499"/>
              </a:spcBef>
              <a:buClr>
                <a:srgbClr val="000000"/>
              </a:buClr>
              <a:buFont typeface="Arial"/>
              <a:buChar char="•"/>
            </a:pPr>
            <a:r>
              <a:rPr lang="cs-CZ" sz="2800" b="0" strike="noStrike" spc="-1" dirty="0">
                <a:solidFill>
                  <a:srgbClr val="000000"/>
                </a:solidFill>
                <a:latin typeface="Calibri"/>
              </a:rPr>
              <a:t>Odpovědnost za ztrátu svěřených předmětů - za ztrátu nástrojů, ochranných pracovních prostředků a jiných podobných předmětů, které mu zaměstnavatel svěřil na písemné potvrzení – zde se jedná o individuálně určené věci.</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Rozsah náhrady škody</a:t>
            </a:r>
            <a:endParaRPr lang="cs-CZ" sz="4400" b="0" strike="noStrike" spc="-1" dirty="0">
              <a:latin typeface="Arial"/>
            </a:endParaRPr>
          </a:p>
        </p:txBody>
      </p:sp>
      <p:sp>
        <p:nvSpPr>
          <p:cNvPr id="61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Uvedení v předchozí stav nebo v penězích</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Škoda způsobená z nedbalosti max. čtyřapůlnásobek průměrného měsíčního výdělku </a:t>
            </a:r>
            <a:r>
              <a:rPr lang="cs-CZ" sz="2800" b="0" i="1" strike="noStrike" spc="-1" dirty="0">
                <a:solidFill>
                  <a:srgbClr val="000000"/>
                </a:solidFill>
                <a:latin typeface="Calibri"/>
              </a:rPr>
              <a:t>(omezení neplatí, byla-li škoda způsobena úmyslně, v opilosti, nebo po zneužití jiných návykových látek)</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Škoda způsobená nesplněním povinnosti k odvracení škody max. trojnásobek průměrného měsíčního výdělku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Schodek na svěřených hodnotách nebo ztrátu svěřených předmětů je zaměstnanec povinen nahradit v plné výši.</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1" strike="noStrike" spc="-1" dirty="0">
                <a:solidFill>
                  <a:srgbClr val="44546A"/>
                </a:solidFill>
                <a:latin typeface="Calibri Light"/>
              </a:rPr>
              <a:t>Doručování</a:t>
            </a:r>
            <a:endParaRPr lang="cs-CZ" sz="4400" b="0" strike="noStrike" spc="-1" dirty="0">
              <a:latin typeface="Arial"/>
            </a:endParaRPr>
          </a:p>
        </p:txBody>
      </p:sp>
      <p:sp>
        <p:nvSpPr>
          <p:cNvPr id="621" name="CustomShape 2"/>
          <p:cNvSpPr/>
          <p:nvPr/>
        </p:nvSpPr>
        <p:spPr>
          <a:xfrm>
            <a:off x="838080" y="125370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25000" lnSpcReduction="20000"/>
          </a:bodyPr>
          <a:lstStyle/>
          <a:p>
            <a:pPr marL="228600" indent="-227880" algn="just">
              <a:lnSpc>
                <a:spcPct val="115000"/>
              </a:lnSpc>
              <a:spcBef>
                <a:spcPts val="1001"/>
              </a:spcBef>
              <a:spcAft>
                <a:spcPts val="1001"/>
              </a:spcAft>
              <a:buClr>
                <a:srgbClr val="000000"/>
              </a:buClr>
              <a:buFont typeface="Arial"/>
              <a:buChar char="•"/>
            </a:pPr>
            <a:r>
              <a:rPr lang="cs-CZ" sz="7200" b="0" i="1" strike="noStrike" spc="-1" dirty="0">
                <a:solidFill>
                  <a:srgbClr val="000000"/>
                </a:solidFill>
                <a:latin typeface="Calibri"/>
                <a:ea typeface="Calibri"/>
              </a:rPr>
              <a:t>Vyšší míra flexibility při doručování. S ohledem na požadavky praxe a zajištění vyšší míry flexibility doručování v pracovněprávních vztazích se nově navrhuje oproti stávající právní úpravě vypustit: </a:t>
            </a:r>
            <a:endParaRPr lang="cs-CZ" sz="7200" b="0" strike="noStrike" spc="-1" dirty="0">
              <a:latin typeface="Arial"/>
            </a:endParaRPr>
          </a:p>
          <a:p>
            <a:pPr marL="343080" indent="-342360" algn="just">
              <a:lnSpc>
                <a:spcPct val="115000"/>
              </a:lnSpc>
              <a:spcBef>
                <a:spcPts val="1001"/>
              </a:spcBef>
              <a:buClr>
                <a:srgbClr val="000000"/>
              </a:buClr>
              <a:buFont typeface="Wingdings" charset="2"/>
              <a:buChar char=""/>
            </a:pPr>
            <a:r>
              <a:rPr lang="cs-CZ" sz="7200" b="0" i="1" strike="noStrike" spc="-1" dirty="0">
                <a:solidFill>
                  <a:srgbClr val="000000"/>
                </a:solidFill>
                <a:latin typeface="Calibri"/>
                <a:ea typeface="Calibri"/>
              </a:rPr>
              <a:t>písemnosti týkající se vzniku a změny pracovního poměru nebo právního vztahu založeného dohodou o pracích konaných mimo pracovní poměr (např. oferta či akceptace pracovní smlouvy, dodatků k ní, dohody o provedení práce), </a:t>
            </a:r>
            <a:endParaRPr lang="cs-CZ" sz="7200" b="0" strike="noStrike" spc="-1" dirty="0">
              <a:latin typeface="Arial"/>
            </a:endParaRPr>
          </a:p>
          <a:p>
            <a:pPr marL="343080" indent="-342360" algn="just">
              <a:lnSpc>
                <a:spcPct val="115000"/>
              </a:lnSpc>
              <a:spcBef>
                <a:spcPts val="1001"/>
              </a:spcBef>
              <a:buClr>
                <a:srgbClr val="000000"/>
              </a:buClr>
              <a:buFont typeface="Wingdings" charset="2"/>
              <a:buChar char=""/>
            </a:pPr>
            <a:r>
              <a:rPr lang="cs-CZ" sz="7200" b="0" i="1" strike="noStrike" spc="-1" dirty="0">
                <a:solidFill>
                  <a:srgbClr val="000000"/>
                </a:solidFill>
                <a:latin typeface="Calibri"/>
                <a:ea typeface="Calibri"/>
              </a:rPr>
              <a:t>dohodu o rozvázání pracovního poměru (§ 49 zákoníku práce), </a:t>
            </a:r>
            <a:endParaRPr lang="cs-CZ" sz="7200" b="0" strike="noStrike" spc="-1" dirty="0">
              <a:latin typeface="Arial"/>
            </a:endParaRPr>
          </a:p>
          <a:p>
            <a:pPr marL="343080" indent="-342360" algn="just">
              <a:lnSpc>
                <a:spcPct val="115000"/>
              </a:lnSpc>
              <a:spcBef>
                <a:spcPts val="1001"/>
              </a:spcBef>
              <a:buClr>
                <a:srgbClr val="000000"/>
              </a:buClr>
              <a:buFont typeface="Wingdings" charset="2"/>
              <a:buChar char=""/>
            </a:pPr>
            <a:r>
              <a:rPr lang="cs-CZ" sz="7200" b="0" i="1" strike="noStrike" spc="-1" dirty="0">
                <a:solidFill>
                  <a:srgbClr val="000000"/>
                </a:solidFill>
                <a:latin typeface="Calibri"/>
                <a:ea typeface="Calibri"/>
              </a:rPr>
              <a:t>dohodu o zrušení právního vztahu založeného dohodou o provedení práce nebo dohodou o pracovní činnosti (§ 77 odst. 4 písm. a) zákoníku práce) a</a:t>
            </a:r>
            <a:endParaRPr lang="cs-CZ" sz="7200" b="0" strike="noStrike" spc="-1" dirty="0">
              <a:latin typeface="Arial"/>
            </a:endParaRPr>
          </a:p>
          <a:p>
            <a:pPr marL="343080" indent="-342360" algn="just">
              <a:lnSpc>
                <a:spcPct val="115000"/>
              </a:lnSpc>
              <a:spcBef>
                <a:spcPts val="1001"/>
              </a:spcBef>
              <a:spcAft>
                <a:spcPts val="1001"/>
              </a:spcAft>
              <a:buClr>
                <a:srgbClr val="000000"/>
              </a:buClr>
              <a:buFont typeface="Wingdings" charset="2"/>
              <a:buChar char=""/>
            </a:pPr>
            <a:r>
              <a:rPr lang="cs-CZ" sz="7200" b="0" i="1" strike="noStrike" spc="-1" dirty="0">
                <a:solidFill>
                  <a:srgbClr val="000000"/>
                </a:solidFill>
                <a:latin typeface="Calibri"/>
                <a:ea typeface="Calibri"/>
              </a:rPr>
              <a:t>záznam o porušení režimu dočasně práce neschopného pojištěnce. </a:t>
            </a:r>
            <a:endParaRPr lang="cs-CZ" sz="7200" b="0" strike="noStrike" spc="-1" dirty="0">
              <a:latin typeface="Arial"/>
            </a:endParaRPr>
          </a:p>
          <a:p>
            <a:pPr marL="343080" indent="-342360" algn="just">
              <a:lnSpc>
                <a:spcPct val="115000"/>
              </a:lnSpc>
              <a:spcBef>
                <a:spcPts val="1001"/>
              </a:spcBef>
              <a:spcAft>
                <a:spcPts val="1001"/>
              </a:spcAft>
              <a:buClr>
                <a:srgbClr val="000000"/>
              </a:buClr>
              <a:buFont typeface="Wingdings" charset="2"/>
              <a:buChar char=""/>
            </a:pPr>
            <a:r>
              <a:rPr lang="cs-CZ" sz="7200" b="0" i="1" strike="noStrike" spc="-1" dirty="0">
                <a:solidFill>
                  <a:srgbClr val="000000"/>
                </a:solidFill>
                <a:latin typeface="Calibri"/>
                <a:ea typeface="Calibri"/>
              </a:rPr>
              <a:t>Na doručování těchto písemností se subsidiárně užije obecná právní úprava doručování obsažená v občanském zákoníku, která je flexibilnější než právní úprava obsažená v zákoníku práce. Doručování je pak založeno na teorii dojití, jejíž podstata je vyjádřena v § 570 odst. 1 občanského zákoníku, podle kterého právní jednání působí vůči nepřítomné osobě od okamžiku, kdy jí projev vůle dojde; zmaří-li vědomě druhá strana dojití, platí, že řádně došlo. </a:t>
            </a:r>
            <a:endParaRPr lang="cs-CZ" sz="7200" b="0" strike="noStrike" spc="-1" dirty="0">
              <a:latin typeface="Arial"/>
            </a:endParaRPr>
          </a:p>
          <a:p>
            <a:pPr>
              <a:lnSpc>
                <a:spcPct val="90000"/>
              </a:lnSpc>
              <a:spcBef>
                <a:spcPts val="1001"/>
              </a:spcBef>
            </a:pPr>
            <a:endParaRPr lang="cs-CZ" sz="7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strike="noStrike" spc="-1" dirty="0">
                <a:solidFill>
                  <a:schemeClr val="tx2"/>
                </a:solidFill>
                <a:latin typeface="Calibri Light"/>
              </a:rPr>
              <a:t>§ 334 Obecné ustanovení o doručování</a:t>
            </a:r>
            <a:endParaRPr lang="cs-CZ" sz="4400" strike="noStrike" spc="-1" dirty="0">
              <a:solidFill>
                <a:schemeClr val="tx2"/>
              </a:solidFill>
              <a:latin typeface="Arial"/>
            </a:endParaRPr>
          </a:p>
        </p:txBody>
      </p:sp>
      <p:sp>
        <p:nvSpPr>
          <p:cNvPr id="62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449640" algn="just">
              <a:lnSpc>
                <a:spcPct val="107000"/>
              </a:lnSpc>
              <a:spcBef>
                <a:spcPts val="1001"/>
              </a:spcBef>
              <a:spcAft>
                <a:spcPts val="799"/>
              </a:spcAft>
              <a:buClr>
                <a:srgbClr val="000000"/>
              </a:buClr>
              <a:buFont typeface="Arial"/>
              <a:buChar char="•"/>
            </a:pPr>
            <a:r>
              <a:rPr lang="cs-CZ" sz="2800" b="0" strike="noStrike" spc="-1" dirty="0">
                <a:solidFill>
                  <a:srgbClr val="000000"/>
                </a:solidFill>
                <a:latin typeface="Calibri"/>
              </a:rPr>
              <a:t>Při doručování</a:t>
            </a:r>
            <a:r>
              <a:rPr lang="cs-CZ" sz="2800" b="1" strike="noStrike" spc="-1" dirty="0">
                <a:solidFill>
                  <a:srgbClr val="000000"/>
                </a:solidFill>
                <a:latin typeface="Calibri"/>
              </a:rPr>
              <a:t> </a:t>
            </a:r>
            <a:r>
              <a:rPr lang="cs-CZ" sz="2800" b="0" strike="noStrike" spc="-1" dirty="0">
                <a:solidFill>
                  <a:srgbClr val="000000"/>
                </a:solidFill>
                <a:latin typeface="Calibri"/>
              </a:rPr>
              <a:t>výpovědi, okamžitého zrušení, zrušení ve zkušební době a dalších písemností týkajících se skončení pracovního poměru nebo právních vztahů založených dohodou o provedení práce nebo dohodou o pracovní činnosti, s výjimkou dohody podle § 49 a § 77 odst. 5 písm. a), a při doručování odvolání z pracovního místa vedoucího zaměstnance nebo vzdání se tohoto místa, mzdového výměru nebo platového výměru (dále jen „písemnost“), se postupuje podle § 334a až 337.</a:t>
            </a:r>
            <a:endParaRPr lang="cs-CZ" sz="2800" b="0" strike="noStrike" spc="-1" dirty="0">
              <a:latin typeface="Arial"/>
            </a:endParaRPr>
          </a:p>
          <a:p>
            <a:pPr>
              <a:lnSpc>
                <a:spcPct val="90000"/>
              </a:lnSpc>
              <a:spcBef>
                <a:spcPts val="1001"/>
              </a:spcBef>
            </a:pP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 name="CustomShape 1"/>
          <p:cNvSpPr/>
          <p:nvPr/>
        </p:nvSpPr>
        <p:spPr>
          <a:xfrm>
            <a:off x="838080" y="33732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1" strike="noStrike" spc="-1" dirty="0">
                <a:solidFill>
                  <a:srgbClr val="44546A"/>
                </a:solidFill>
                <a:latin typeface="Calibri Light"/>
              </a:rPr>
              <a:t>Z důvodové zprávy – doručování do vlastních rukou</a:t>
            </a:r>
            <a:endParaRPr lang="cs-CZ" sz="4400" b="0" strike="noStrike" spc="-1" dirty="0">
              <a:latin typeface="Arial"/>
            </a:endParaRPr>
          </a:p>
        </p:txBody>
      </p:sp>
      <p:sp>
        <p:nvSpPr>
          <p:cNvPr id="62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7500" lnSpcReduction="20000"/>
          </a:bodyPr>
          <a:lstStyle/>
          <a:p>
            <a:pPr marL="228600" indent="-227880" algn="just">
              <a:lnSpc>
                <a:spcPct val="115000"/>
              </a:lnSpc>
              <a:spcBef>
                <a:spcPts val="1001"/>
              </a:spcBef>
              <a:spcAft>
                <a:spcPts val="1001"/>
              </a:spcAft>
              <a:buClr>
                <a:srgbClr val="000000"/>
              </a:buClr>
              <a:buFont typeface="Arial"/>
              <a:buChar char="•"/>
            </a:pPr>
            <a:r>
              <a:rPr lang="cs-CZ" sz="2400" b="0" i="1" strike="noStrike" spc="-1" dirty="0">
                <a:solidFill>
                  <a:srgbClr val="000000"/>
                </a:solidFill>
                <a:latin typeface="Calibri"/>
                <a:ea typeface="Calibri"/>
              </a:rPr>
              <a:t>Zvláštní právní úprava doručování obsažená v zákoníku práce se tak nadále bude vztahovat pouze na:</a:t>
            </a:r>
            <a:endParaRPr lang="cs-CZ" sz="2400" b="0" strike="noStrike" spc="-1" dirty="0">
              <a:latin typeface="Arial"/>
            </a:endParaRPr>
          </a:p>
          <a:p>
            <a:pPr marL="343080" indent="-342360" algn="just">
              <a:lnSpc>
                <a:spcPct val="115000"/>
              </a:lnSpc>
              <a:spcBef>
                <a:spcPts val="1001"/>
              </a:spcBef>
              <a:buClr>
                <a:srgbClr val="000000"/>
              </a:buClr>
              <a:buFont typeface="Wingdings" charset="2"/>
              <a:buChar char=""/>
            </a:pPr>
            <a:r>
              <a:rPr lang="cs-CZ" sz="2400" b="0" i="1" strike="noStrike" spc="-1" dirty="0">
                <a:solidFill>
                  <a:srgbClr val="000000"/>
                </a:solidFill>
                <a:latin typeface="Calibri"/>
                <a:ea typeface="Calibri"/>
              </a:rPr>
              <a:t>Písemnosti týkající se skončení pracovního poměru nebo právních vztahů založených dohodou o provedení práce nebo dohodou o pracovní činnosti - pod to lze zahrnout zejména: výpověď z pracovního poměru, okamžité zrušení pracovního poměru, zrušení pracovního poměru ve zkušební době, odstoupení od pracovní smlouvy, odvolání výpovědi z pracovního poměru, výpověď nebo okamžité zrušení právního vztahu založeného dohodou o provedení práce či dohodou o pracovní činnosti, dále tzv. faktické úkony, tj. např. upozornění zaměstnance na možnost výpovědi pro soustavné méně závažné porušování povinnosti vyplývající z právních předpisů vztahujících se k zaměstnancem vykonávané práce podle § 52 písm. g) (tzv. vytýkací dopis), výzva k odstranění neuspokojivých pracovních výsledků ve smyslu § 52 písm. f) atd. </a:t>
            </a:r>
            <a:endParaRPr lang="cs-CZ" sz="2400" b="0" strike="noStrike" spc="-1" dirty="0">
              <a:latin typeface="Arial"/>
            </a:endParaRPr>
          </a:p>
          <a:p>
            <a:pPr marL="343080" indent="-342360" algn="just">
              <a:lnSpc>
                <a:spcPct val="115000"/>
              </a:lnSpc>
              <a:spcBef>
                <a:spcPts val="1001"/>
              </a:spcBef>
              <a:buClr>
                <a:srgbClr val="000000"/>
              </a:buClr>
              <a:buFont typeface="Wingdings" charset="2"/>
              <a:buChar char=""/>
            </a:pPr>
            <a:r>
              <a:rPr lang="cs-CZ" sz="2400" b="0" i="1" strike="noStrike" spc="-1" dirty="0">
                <a:solidFill>
                  <a:srgbClr val="000000"/>
                </a:solidFill>
                <a:latin typeface="Calibri"/>
                <a:ea typeface="Calibri"/>
              </a:rPr>
              <a:t>Odvolání z pracovního místa vedoucího zaměstnance nebo vzdání se tohoto místa.</a:t>
            </a:r>
            <a:endParaRPr lang="cs-CZ" sz="2400" b="0" strike="noStrike" spc="-1" dirty="0">
              <a:latin typeface="Arial"/>
            </a:endParaRPr>
          </a:p>
          <a:p>
            <a:pPr marL="343080" indent="-342360" algn="just">
              <a:lnSpc>
                <a:spcPct val="115000"/>
              </a:lnSpc>
              <a:spcBef>
                <a:spcPts val="1001"/>
              </a:spcBef>
              <a:spcAft>
                <a:spcPts val="1001"/>
              </a:spcAft>
              <a:buClr>
                <a:srgbClr val="000000"/>
              </a:buClr>
              <a:buFont typeface="Wingdings" charset="2"/>
              <a:buChar char=""/>
            </a:pPr>
            <a:r>
              <a:rPr lang="cs-CZ" sz="2400" b="0" i="1" strike="noStrike" spc="-1" dirty="0">
                <a:solidFill>
                  <a:srgbClr val="000000"/>
                </a:solidFill>
                <a:latin typeface="Calibri"/>
                <a:ea typeface="Calibri"/>
              </a:rPr>
              <a:t>Mzdový výměr nebo platový výměr.</a:t>
            </a:r>
            <a:endParaRPr lang="cs-CZ" sz="2400" b="0" strike="noStrike" spc="-1" dirty="0">
              <a:latin typeface="Arial"/>
            </a:endParaRPr>
          </a:p>
          <a:p>
            <a:pPr>
              <a:lnSpc>
                <a:spcPct val="90000"/>
              </a:lnSpc>
              <a:spcBef>
                <a:spcPts val="1001"/>
              </a:spcBef>
            </a:pPr>
            <a:endParaRPr lang="cs-CZ" sz="2400" b="0" strike="noStrike" spc="-1" dirty="0">
              <a:latin typeface="Arial"/>
            </a:endParaRPr>
          </a:p>
          <a:p>
            <a:pPr>
              <a:lnSpc>
                <a:spcPct val="90000"/>
              </a:lnSpc>
              <a:spcBef>
                <a:spcPts val="1001"/>
              </a:spcBef>
            </a:pP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strike="noStrike" spc="-1" dirty="0">
                <a:solidFill>
                  <a:schemeClr val="tx2"/>
                </a:solidFill>
                <a:latin typeface="Calibri Light"/>
              </a:rPr>
              <a:t>§ 334a – doručování zaměstnanci</a:t>
            </a:r>
            <a:endParaRPr lang="cs-CZ" sz="4400" strike="noStrike" spc="-1" dirty="0">
              <a:solidFill>
                <a:schemeClr val="tx2"/>
              </a:solidFill>
              <a:latin typeface="Arial"/>
            </a:endParaRPr>
          </a:p>
        </p:txBody>
      </p:sp>
      <p:sp>
        <p:nvSpPr>
          <p:cNvPr id="62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Písemnost doručuje zaměstnavatel zaměstnanci do vlastních rukou</a:t>
            </a:r>
            <a:endParaRPr lang="cs-CZ" sz="28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jejím předáním na pracovišti zaměstnavatele,</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jejím předáním, kdekoliv bude zaměstnanec zastižen,</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prostřednictvím datové schránky, </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prostřednictvím sítě nebo služby elektronických komunikací, nebo</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prostřednictvím provozovatele poštovních služeb.</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Prostřednictvím provozovatele poštovních služeb může zaměstnavatel doručit písemnost zaměstnanci pouze v případě, není-li možné doručení na pracovišti zaměstnavatele.</a:t>
            </a:r>
            <a:endParaRPr lang="cs-CZ" sz="2800" b="0" strike="noStrike" spc="-1" dirty="0">
              <a:latin typeface="Arial"/>
            </a:endParaRPr>
          </a:p>
          <a:p>
            <a:pPr algn="just">
              <a:lnSpc>
                <a:spcPct val="107000"/>
              </a:lnSpc>
              <a:spcBef>
                <a:spcPts val="1001"/>
              </a:spcBef>
              <a:spcAft>
                <a:spcPts val="799"/>
              </a:spcAft>
            </a:pPr>
            <a:endParaRPr lang="cs-CZ" sz="2800" b="0" strike="noStrike" spc="-1" dirty="0">
              <a:latin typeface="Arial"/>
            </a:endParaRPr>
          </a:p>
          <a:p>
            <a:pPr algn="just">
              <a:lnSpc>
                <a:spcPct val="107000"/>
              </a:lnSpc>
              <a:spcBef>
                <a:spcPts val="1001"/>
              </a:spcBef>
              <a:spcAft>
                <a:spcPts val="799"/>
              </a:spcAft>
            </a:pP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strike="noStrike" spc="-1" dirty="0">
                <a:solidFill>
                  <a:schemeClr val="tx2"/>
                </a:solidFill>
                <a:latin typeface="Calibri Light"/>
              </a:rPr>
              <a:t>Doručování zaměstnanci</a:t>
            </a:r>
            <a:endParaRPr lang="cs-CZ" sz="4400" strike="noStrike" spc="-1" dirty="0">
              <a:solidFill>
                <a:schemeClr val="tx2"/>
              </a:solidFill>
              <a:latin typeface="Arial"/>
            </a:endParaRPr>
          </a:p>
        </p:txBody>
      </p:sp>
      <p:sp>
        <p:nvSpPr>
          <p:cNvPr id="62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ea typeface="Calibri"/>
              </a:rPr>
              <a:t>(2)  </a:t>
            </a:r>
            <a:r>
              <a:rPr lang="cs-CZ" sz="2800" b="0" strike="noStrike" spc="-1" dirty="0">
                <a:solidFill>
                  <a:srgbClr val="000000"/>
                </a:solidFill>
                <a:latin typeface="Calibri"/>
                <a:ea typeface="Calibri"/>
              </a:rPr>
              <a:t>Odmítne-li zaměstnanec převzít písemnost doručovanou způsobem podle odstavce 1 písm. a) nebo b), považuje se tato písemnost za doručenou dnem, kdy zaměstnanec její převzetí odmítl.</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ea typeface="Calibri"/>
              </a:rPr>
              <a:t>(3) Je-li písemnost doručována prostřednictvím provozovatele poštovních služeb, vybere zaměstnavatel takovou poštovní službu, aby z uzavřené poštovní smlouvy vyplývala povinnost doručit poštovní zásilku obsahující písemnost za podmínek stanovených tímto zákonem.</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strike="noStrike" spc="-1" dirty="0">
                <a:solidFill>
                  <a:schemeClr val="tx2"/>
                </a:solidFill>
                <a:latin typeface="Calibri Light"/>
              </a:rPr>
              <a:t>§ 335 doručování zaměstnanci </a:t>
            </a:r>
            <a:endParaRPr lang="cs-CZ" sz="4400" strike="noStrike" spc="-1" dirty="0">
              <a:solidFill>
                <a:schemeClr val="tx2"/>
              </a:solidFill>
              <a:latin typeface="Arial"/>
            </a:endParaRPr>
          </a:p>
        </p:txBody>
      </p:sp>
      <p:sp>
        <p:nvSpPr>
          <p:cNvPr id="63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algn="just">
              <a:lnSpc>
                <a:spcPct val="90000"/>
              </a:lnSpc>
              <a:spcBef>
                <a:spcPts val="1001"/>
              </a:spcBef>
            </a:pPr>
            <a:r>
              <a:rPr lang="cs-CZ" sz="1900" b="0" strike="noStrike" spc="-1" dirty="0">
                <a:solidFill>
                  <a:srgbClr val="000000"/>
                </a:solidFill>
                <a:latin typeface="Calibri"/>
                <a:ea typeface="Calibri"/>
              </a:rPr>
              <a:t>(1)Prostřednictvím sítě nebo služby elektronických komunikací může zaměstnavatel písemnost doručit výlučně tehdy, jestliže zaměstnanec </a:t>
            </a:r>
            <a:r>
              <a:rPr lang="cs-CZ" sz="1900" b="1" strike="noStrike" spc="-1" dirty="0">
                <a:solidFill>
                  <a:srgbClr val="000000"/>
                </a:solidFill>
                <a:latin typeface="Calibri"/>
                <a:ea typeface="Calibri"/>
              </a:rPr>
              <a:t>k tomuto způsobu doručování udělil souhlas v samostatném písemném prohlášení, v němž také uvedl elektronickou adresu pro doručování, která není v dispozici zaměstnavatele. Před udělením souhlasu podle věty první je zaměstnavatel povinen zaměstnance písemně informovat o podmínkách doručování písemnosti prostřednictvím sítě nebo služby elektronických komunikací včetně zákonné lhůty podle odstavce 3. Zaměstnanec může souhlas podle věty první písemně odvolat.</a:t>
            </a:r>
            <a:endParaRPr lang="cs-CZ" sz="1900" b="0" strike="noStrike" spc="-1" dirty="0">
              <a:latin typeface="Arial"/>
            </a:endParaRPr>
          </a:p>
          <a:p>
            <a:pPr marL="228600" algn="just">
              <a:lnSpc>
                <a:spcPct val="90000"/>
              </a:lnSpc>
              <a:spcBef>
                <a:spcPts val="1001"/>
              </a:spcBef>
            </a:pPr>
            <a:r>
              <a:rPr lang="cs-CZ" sz="1900" b="0" strike="noStrike" spc="-1" dirty="0">
                <a:solidFill>
                  <a:srgbClr val="000000"/>
                </a:solidFill>
                <a:latin typeface="Calibri"/>
                <a:ea typeface="Calibri"/>
              </a:rPr>
              <a:t>(2) Písemnost doručovaná prostřednictvím sítě nebo služby elektronických komunikací musí být podepsána uznávaným elektronickým podpisem</a:t>
            </a:r>
            <a:r>
              <a:rPr lang="cs-CZ" sz="1900" b="0" u="sng" strike="noStrike" spc="-1" baseline="30000" dirty="0">
                <a:solidFill>
                  <a:srgbClr val="0563C1"/>
                </a:solidFill>
                <a:uFillTx/>
                <a:latin typeface="Calibri"/>
                <a:ea typeface="Calibri"/>
                <a:hlinkClick r:id="rId2"/>
              </a:rPr>
              <a:t>95)</a:t>
            </a:r>
            <a:r>
              <a:rPr lang="cs-CZ" sz="1900" b="0" strike="noStrike" spc="-1" dirty="0">
                <a:solidFill>
                  <a:srgbClr val="000000"/>
                </a:solidFill>
                <a:latin typeface="Calibri"/>
                <a:ea typeface="Calibri"/>
              </a:rPr>
              <a:t>.</a:t>
            </a:r>
            <a:endParaRPr lang="cs-CZ" sz="1900" b="0" strike="noStrike" spc="-1" dirty="0">
              <a:latin typeface="Arial"/>
            </a:endParaRPr>
          </a:p>
          <a:p>
            <a:pPr marL="228600" algn="just">
              <a:lnSpc>
                <a:spcPct val="90000"/>
              </a:lnSpc>
              <a:spcBef>
                <a:spcPts val="1001"/>
              </a:spcBef>
            </a:pPr>
            <a:r>
              <a:rPr lang="cs-CZ" sz="1900" b="0" strike="noStrike" spc="-1" dirty="0">
                <a:solidFill>
                  <a:srgbClr val="000000"/>
                </a:solidFill>
                <a:latin typeface="Calibri"/>
                <a:ea typeface="Calibri"/>
              </a:rPr>
              <a:t>(3)  Písemnost doručovaná prostřednictvím sítě nebo služby elektronických komunikací je doručena dnem, kdy</a:t>
            </a:r>
            <a:r>
              <a:rPr lang="cs-CZ" sz="1900" b="1" strike="noStrike" spc="-1" dirty="0">
                <a:solidFill>
                  <a:srgbClr val="000000"/>
                </a:solidFill>
                <a:latin typeface="Calibri"/>
                <a:ea typeface="Calibri"/>
              </a:rPr>
              <a:t> </a:t>
            </a:r>
            <a:r>
              <a:rPr lang="cs-CZ" sz="1900" b="0" strike="noStrike" spc="-1" dirty="0">
                <a:solidFill>
                  <a:srgbClr val="000000"/>
                </a:solidFill>
                <a:latin typeface="Calibri"/>
                <a:ea typeface="Calibri"/>
              </a:rPr>
              <a:t>převzetí potvrdí zaměstnanec zaměstnavateli datovou zprávou</a:t>
            </a:r>
            <a:r>
              <a:rPr lang="cs-CZ" sz="1900" b="0" strike="sngStrike" spc="-1" dirty="0">
                <a:solidFill>
                  <a:srgbClr val="000000"/>
                </a:solidFill>
                <a:latin typeface="Calibri"/>
                <a:ea typeface="Calibri"/>
              </a:rPr>
              <a:t> podepsanou svým uznávaným elektronickým podpisem</a:t>
            </a:r>
            <a:r>
              <a:rPr lang="cs-CZ" sz="1900" b="0" u="sng" strike="sngStrike" spc="-1" baseline="30000" dirty="0">
                <a:solidFill>
                  <a:srgbClr val="0563C1"/>
                </a:solidFill>
                <a:uFillTx/>
                <a:latin typeface="Calibri"/>
                <a:ea typeface="Calibri"/>
                <a:hlinkClick r:id="rId2"/>
              </a:rPr>
              <a:t>95)</a:t>
            </a:r>
            <a:r>
              <a:rPr lang="cs-CZ" sz="1900" b="0" strike="noStrike" spc="-1" dirty="0">
                <a:solidFill>
                  <a:srgbClr val="000000"/>
                </a:solidFill>
                <a:latin typeface="Calibri"/>
                <a:ea typeface="Calibri"/>
              </a:rPr>
              <a:t>. </a:t>
            </a:r>
            <a:r>
              <a:rPr lang="cs-CZ" sz="1900" b="1" strike="noStrike" spc="-1" dirty="0">
                <a:solidFill>
                  <a:srgbClr val="000000"/>
                </a:solidFill>
                <a:latin typeface="Calibri"/>
                <a:ea typeface="Calibri"/>
              </a:rPr>
              <a:t>Jestliže zaměstnanec převzetí písemnosti nepotvrdí ve lhůtě 15 dnů ode dne jejího dodání, považuje se za doručenou posledním dnem této lhůty.</a:t>
            </a:r>
            <a:endParaRPr lang="cs-CZ" sz="1900" b="0" strike="noStrike" spc="-1" dirty="0">
              <a:latin typeface="Arial"/>
            </a:endParaRPr>
          </a:p>
          <a:p>
            <a:pPr marL="228600" algn="just">
              <a:lnSpc>
                <a:spcPct val="90000"/>
              </a:lnSpc>
              <a:spcBef>
                <a:spcPts val="1001"/>
              </a:spcBef>
            </a:pPr>
            <a:r>
              <a:rPr lang="cs-CZ" sz="1900" b="0" strike="noStrike" spc="-1" dirty="0">
                <a:solidFill>
                  <a:srgbClr val="000000"/>
                </a:solidFill>
                <a:latin typeface="Calibri"/>
                <a:ea typeface="Calibri"/>
              </a:rPr>
              <a:t>(4) Doručení písemnosti prostřednictvím sítě nebo služby elektronických komunikací je neúčinné, jestliže se písemnost zaslaná na elektronickou adresu zaměstnance vrátila zaměstnavateli jako nedoručitelná</a:t>
            </a:r>
            <a:endParaRPr lang="cs-CZ" sz="19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Osnova</a:t>
            </a:r>
            <a:endParaRPr lang="cs-CZ" sz="4400" b="0" strike="noStrike" spc="-1" dirty="0">
              <a:latin typeface="Arial"/>
            </a:endParaRPr>
          </a:p>
        </p:txBody>
      </p:sp>
      <p:sp>
        <p:nvSpPr>
          <p:cNvPr id="202"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Právní předpisy upravující pracovněprávní vztahy PP</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ŠZ a jmenování ředitele školy</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Obecné instituty ZP</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Speciální právní úprava ZPP</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0FBC43-D79C-6BCB-11AB-366AC771083C}"/>
              </a:ext>
            </a:extLst>
          </p:cNvPr>
          <p:cNvSpPr>
            <a:spLocks noGrp="1"/>
          </p:cNvSpPr>
          <p:nvPr>
            <p:ph type="title"/>
          </p:nvPr>
        </p:nvSpPr>
        <p:spPr/>
        <p:txBody>
          <a:bodyPr/>
          <a:lstStyle/>
          <a:p>
            <a:r>
              <a:rPr lang="cs-CZ" dirty="0"/>
              <a:t>§ 22 – Společná ustanovení ke kvalifikaci</a:t>
            </a:r>
          </a:p>
        </p:txBody>
      </p:sp>
      <p:sp>
        <p:nvSpPr>
          <p:cNvPr id="3" name="Zástupný obsah 2">
            <a:extLst>
              <a:ext uri="{FF2B5EF4-FFF2-40B4-BE49-F238E27FC236}">
                <a16:creationId xmlns:a16="http://schemas.microsoft.com/office/drawing/2014/main" id="{97D51A84-FCEA-3FBF-8C58-D148AC508303}"/>
              </a:ext>
            </a:extLst>
          </p:cNvPr>
          <p:cNvSpPr>
            <a:spLocks noGrp="1"/>
          </p:cNvSpPr>
          <p:nvPr>
            <p:ph idx="1"/>
          </p:nvPr>
        </p:nvSpPr>
        <p:spPr/>
        <p:txBody>
          <a:bodyPr>
            <a:normAutofit fontScale="92500" lnSpcReduction="20000"/>
          </a:bodyPr>
          <a:lstStyle/>
          <a:p>
            <a:pPr indent="450215" algn="just">
              <a:lnSpc>
                <a:spcPct val="107000"/>
              </a:lnSpc>
              <a:spcAft>
                <a:spcPts val="800"/>
              </a:spcAft>
            </a:pPr>
            <a:r>
              <a:rPr lang="cs-CZ" sz="1800" u="sng" dirty="0">
                <a:effectLst/>
                <a:ea typeface="Calibri" panose="020F0502020204030204" pitchFamily="34" charset="0"/>
                <a:cs typeface="Times New Roman" panose="02020603050405020304" pitchFamily="18" charset="0"/>
              </a:rPr>
              <a:t>Studiem pedagogiky </a:t>
            </a:r>
            <a:r>
              <a:rPr lang="cs-CZ" sz="1800" dirty="0">
                <a:effectLst/>
                <a:ea typeface="Calibri" panose="020F0502020204030204" pitchFamily="34" charset="0"/>
                <a:cs typeface="Times New Roman" panose="02020603050405020304" pitchFamily="18" charset="0"/>
              </a:rPr>
              <a:t>se rozumí vzdělání získané studiem ve vzdělávacím programu akreditovaném pro další vzdělávání pedagogických pracovníků a uskutečňovaném </a:t>
            </a:r>
            <a:r>
              <a:rPr lang="cs-CZ" sz="1800" u="sng" dirty="0">
                <a:effectLst/>
                <a:ea typeface="Calibri" panose="020F0502020204030204" pitchFamily="34" charset="0"/>
                <a:cs typeface="Times New Roman" panose="02020603050405020304" pitchFamily="18" charset="0"/>
              </a:rPr>
              <a:t>vysokou školou </a:t>
            </a:r>
            <a:r>
              <a:rPr lang="cs-CZ" sz="1800" b="1" dirty="0">
                <a:effectLst/>
                <a:ea typeface="Calibri" panose="020F0502020204030204" pitchFamily="34" charset="0"/>
                <a:cs typeface="Times New Roman" panose="02020603050405020304" pitchFamily="18" charset="0"/>
              </a:rPr>
              <a:t>v programu celoživotního vzdělávání </a:t>
            </a:r>
            <a:r>
              <a:rPr lang="cs-CZ" sz="1800" dirty="0">
                <a:effectLst/>
                <a:ea typeface="Calibri" panose="020F0502020204030204" pitchFamily="34" charset="0"/>
                <a:cs typeface="Times New Roman" panose="02020603050405020304" pitchFamily="18" charset="0"/>
              </a:rPr>
              <a:t>nebo </a:t>
            </a:r>
            <a:r>
              <a:rPr lang="cs-CZ" sz="1800" u="sng" dirty="0">
                <a:effectLst/>
                <a:ea typeface="Calibri" panose="020F0502020204030204" pitchFamily="34" charset="0"/>
                <a:cs typeface="Times New Roman" panose="02020603050405020304" pitchFamily="18" charset="0"/>
              </a:rPr>
              <a:t>zařízením pro další vzdělávání pedagogických pracovníků</a:t>
            </a:r>
            <a:endParaRPr lang="cs-CZ" sz="1800" u="sng"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a) pro učitele druhého stupně základní školy a učitele střední školy s obsahovým zaměřením na pedagogiku, psychologii, obecnou didaktiku a didaktiku zaměřenou na výuku v konkrétních oborech nebo předmětech,</a:t>
            </a:r>
            <a:r>
              <a:rPr lang="cs-CZ" sz="1800" dirty="0">
                <a:effectLst/>
                <a:latin typeface="Times New Roman" panose="02020603050405020304" pitchFamily="18" charset="0"/>
                <a:ea typeface="Calibri" panose="020F0502020204030204" pitchFamily="34" charset="0"/>
              </a:rPr>
              <a:t> </a:t>
            </a:r>
            <a:r>
              <a:rPr lang="cs-CZ" sz="1800" u="sng" dirty="0">
                <a:effectLst/>
                <a:ea typeface="Calibri" panose="020F0502020204030204" pitchFamily="34" charset="0"/>
              </a:rPr>
              <a:t>v případě zařízení pro další vzdělávání pedagogických pracovníků jen ve spolupráci s vysokou školou realizující studijní program v oblasti vzdělávání učitelství, </a:t>
            </a:r>
            <a:endParaRPr lang="cs-CZ" sz="1800" u="sng"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b)</a:t>
            </a:r>
            <a:r>
              <a:rPr lang="cs-CZ" sz="1800" dirty="0">
                <a:effectLst/>
                <a:ea typeface="Calibri" panose="020F0502020204030204" pitchFamily="34" charset="0"/>
                <a:cs typeface="Times New Roman" panose="02020603050405020304" pitchFamily="18" charset="0"/>
              </a:rPr>
              <a:t> pro učitele odborných předmětů střední školy, pro učitele praktického vyučování střední školy, pro učitele odborného výcviku střední školy, pro učitele uměleckých odborných předmětů v základní umělecké škole, střední škole a konzervatoři a pro učitele jazykové školy s právem státní jazykové zkoušky s obsahovým zaměřením na pedagogiku, psychologii</a:t>
            </a:r>
            <a:r>
              <a:rPr lang="cs-CZ" sz="1800" b="1" dirty="0">
                <a:effectLst/>
                <a:ea typeface="Calibri" panose="020F0502020204030204" pitchFamily="34" charset="0"/>
                <a:cs typeface="Times New Roman" panose="02020603050405020304" pitchFamily="18" charset="0"/>
              </a:rPr>
              <a:t>, obecnou didaktiku a didaktiku zaměřenou na výuku v konkrétních oborech nebo předmětech</a:t>
            </a:r>
            <a:r>
              <a:rPr lang="cs-CZ" sz="1800" dirty="0">
                <a:effectLst/>
                <a:ea typeface="Calibri" panose="020F0502020204030204" pitchFamily="34" charset="0"/>
                <a:cs typeface="Times New Roman" panose="02020603050405020304" pitchFamily="18" charset="0"/>
              </a:rPr>
              <a:t>,</a:t>
            </a:r>
            <a:r>
              <a:rPr lang="cs-CZ" sz="1800" dirty="0">
                <a:effectLst/>
                <a:highlight>
                  <a:srgbClr val="00FFFF"/>
                </a:highlight>
                <a:ea typeface="Calibri" panose="020F0502020204030204" pitchFamily="34" charset="0"/>
                <a:cs typeface="Times New Roman" panose="02020603050405020304" pitchFamily="18" charset="0"/>
              </a:rPr>
              <a:t> </a:t>
            </a:r>
            <a:endParaRPr lang="cs-CZ" sz="1800" dirty="0">
              <a:effectLst/>
              <a:ea typeface="Times New Roman" panose="02020603050405020304" pitchFamily="18" charset="0"/>
              <a:cs typeface="Times New Roman" panose="02020603050405020304" pitchFamily="18" charset="0"/>
            </a:endParaRPr>
          </a:p>
          <a:p>
            <a:pPr marL="180340" indent="-180340" algn="just">
              <a:lnSpc>
                <a:spcPct val="107000"/>
              </a:lnSpc>
              <a:spcAft>
                <a:spcPts val="800"/>
              </a:spcAft>
            </a:pPr>
            <a:r>
              <a:rPr lang="cs-CZ" sz="1800" b="1" dirty="0">
                <a:effectLst/>
                <a:ea typeface="Calibri" panose="020F0502020204030204" pitchFamily="34" charset="0"/>
                <a:cs typeface="Times New Roman" panose="02020603050405020304" pitchFamily="18" charset="0"/>
              </a:rPr>
              <a:t>c)</a:t>
            </a:r>
            <a:r>
              <a:rPr lang="cs-CZ" sz="1800" dirty="0">
                <a:effectLst/>
                <a:ea typeface="Calibri" panose="020F0502020204030204" pitchFamily="34" charset="0"/>
                <a:cs typeface="Times New Roman" panose="02020603050405020304" pitchFamily="18" charset="0"/>
              </a:rPr>
              <a:t> pro vychovatele, pedagoga volného času a asistenta pedagoga s obsahovým zaměřením na pedagogiku a psychologii</a:t>
            </a:r>
            <a:r>
              <a:rPr lang="cs-CZ" sz="1800" b="1" dirty="0">
                <a:effectLst/>
                <a:ea typeface="Calibri" panose="020F0502020204030204" pitchFamily="34" charset="0"/>
                <a:cs typeface="Times New Roman" panose="02020603050405020304" pitchFamily="18" charset="0"/>
              </a:rPr>
              <a:t>,</a:t>
            </a:r>
            <a:r>
              <a:rPr lang="cs-CZ" sz="1800" dirty="0">
                <a:effectLst/>
                <a:ea typeface="Calibri" panose="020F0502020204030204" pitchFamily="34" charset="0"/>
                <a:cs typeface="Times New Roman" panose="02020603050405020304" pitchFamily="18" charset="0"/>
              </a:rPr>
              <a:t> </a:t>
            </a:r>
            <a:r>
              <a:rPr lang="cs-CZ" sz="1800" b="1" dirty="0">
                <a:effectLst/>
                <a:ea typeface="Calibri" panose="020F0502020204030204" pitchFamily="34" charset="0"/>
                <a:cs typeface="Times New Roman" panose="02020603050405020304" pitchFamily="18" charset="0"/>
              </a:rPr>
              <a:t>nebo na sociální pedagogiku</a:t>
            </a:r>
            <a:r>
              <a:rPr lang="cs-CZ" sz="1800" dirty="0">
                <a:effectLst/>
                <a:ea typeface="Calibri" panose="020F0502020204030204" pitchFamily="34" charset="0"/>
                <a:cs typeface="Times New Roman" panose="02020603050405020304" pitchFamily="18" charset="0"/>
              </a:rPr>
              <a:t>.</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33924689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strike="noStrike" spc="-1" dirty="0">
                <a:solidFill>
                  <a:schemeClr val="tx2"/>
                </a:solidFill>
                <a:latin typeface="Calibri Light"/>
              </a:rPr>
              <a:t>Z důvodové zprávy</a:t>
            </a:r>
            <a:endParaRPr lang="cs-CZ" sz="4400" strike="noStrike" spc="-1" dirty="0">
              <a:solidFill>
                <a:schemeClr val="tx2"/>
              </a:solidFill>
              <a:latin typeface="Arial"/>
            </a:endParaRPr>
          </a:p>
        </p:txBody>
      </p:sp>
      <p:sp>
        <p:nvSpPr>
          <p:cNvPr id="63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400" b="0" i="1" strike="noStrike" spc="-1" dirty="0">
                <a:solidFill>
                  <a:srgbClr val="000000"/>
                </a:solidFill>
                <a:latin typeface="Calibri"/>
                <a:ea typeface="Calibri"/>
              </a:rPr>
              <a:t>Stávající znění se zpřesňuje v tom směru, že elektronická adresa pro doručování prostřednictvím sítě nebo služby elektronických komunikací, kterou zaměstnanec případně poskytne zaměstnavateli, musí být vlastní adresou zaměstnance, tedy nejde o adresu či elektronický systém, který má výhradně ve své moci zaměstnavatel, a přístup zaměstnance k němu tak nemusí být trvalý a komfortní.</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i="1" strike="noStrike" spc="-1" dirty="0">
                <a:solidFill>
                  <a:srgbClr val="000000"/>
                </a:solidFill>
                <a:latin typeface="Calibri"/>
                <a:ea typeface="Calibri"/>
              </a:rPr>
              <a:t>Součinnost zaměstnance – povinnost sdělit změnu této adresy</a:t>
            </a: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strike="noStrike" spc="-1" dirty="0">
                <a:solidFill>
                  <a:schemeClr val="tx2"/>
                </a:solidFill>
                <a:latin typeface="Calibri Light"/>
              </a:rPr>
              <a:t>§ 335a – doručování do datové schránky zaměstnance</a:t>
            </a:r>
            <a:endParaRPr lang="cs-CZ" sz="4400" strike="noStrike" spc="-1" dirty="0">
              <a:solidFill>
                <a:schemeClr val="tx2"/>
              </a:solidFill>
              <a:latin typeface="Arial"/>
            </a:endParaRPr>
          </a:p>
        </p:txBody>
      </p:sp>
      <p:sp>
        <p:nvSpPr>
          <p:cNvPr id="63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Zaměstnavatel může doručit písemnost zaměstnanci prostřednictvím datové schránky, pokud si ji zaměstnanec neznepřístupnil pro dodávání dokumentů z datové schránky fyzické osoby, podnikající fyzické osoby nebo právnické osoby podle § 18a zákona o elektronických úkonech a autorizované konverzi dokumentů. Jestliže se zaměstnanec nepřihlásí do datové schránky ve lhůtě 10 dnů ode dne dodání písemnosti do datové schránky, považuje se písemnost za doručenou posledním dnem této lhůty.</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strike="noStrike" spc="-1" dirty="0">
                <a:solidFill>
                  <a:schemeClr val="tx2"/>
                </a:solidFill>
                <a:latin typeface="Calibri Light"/>
              </a:rPr>
              <a:t>§ 337 – doručování zaměstnavateli</a:t>
            </a:r>
            <a:endParaRPr lang="cs-CZ" sz="4400" strike="noStrike" spc="-1" dirty="0">
              <a:solidFill>
                <a:schemeClr val="tx2"/>
              </a:solidFill>
              <a:latin typeface="Arial"/>
            </a:endParaRPr>
          </a:p>
        </p:txBody>
      </p:sp>
      <p:sp>
        <p:nvSpPr>
          <p:cNvPr id="63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Zaměstnanec doručuje písemnost zaměstnavateli zpravidla osobním předáním v místě sídla zaměstnavatele. Na žádost zaměstnance je zaměstnavatel povinen doručení písemnosti podle věty první písemně potvrdit.</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Písemnost je zaměstnavateli doručena, jakmile ji zaměstnavatel převzal. Jestliže zaměstnavatel odmítne převzít písemnost, neposkytne součinnost nebo jinak znemožní doručení písemnosti v místě sídla nebo v místě podnikání zaměstnavatele, považuje se písemnost za doručenou dnem, kdy k takové skutečnosti došlo.</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strike="noStrike" spc="-1" dirty="0">
                <a:solidFill>
                  <a:schemeClr val="tx2"/>
                </a:solidFill>
                <a:latin typeface="Calibri Light"/>
              </a:rPr>
              <a:t>Doručování zaměstnavateli</a:t>
            </a:r>
            <a:endParaRPr lang="cs-CZ" sz="4400" strike="noStrike" spc="-1" dirty="0">
              <a:solidFill>
                <a:schemeClr val="tx2"/>
              </a:solidFill>
              <a:latin typeface="Arial"/>
            </a:endParaRPr>
          </a:p>
        </p:txBody>
      </p:sp>
      <p:sp>
        <p:nvSpPr>
          <p:cNvPr id="64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Zaměstnanec může doručit písemnost zaměstnavateli prostřednictvím sítě nebo služby elektronických komunikací na elektronickou adresu, kterou zaměstnavatel pro tento účel zaměstnanci oznámil; písemnost určená zaměstnavateli musí být zaměstnancem podepsána.</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Písemnost doručovaná zaměstnavateli prostřednictvím sítě nebo služby elektronických komunikací je doručena dnem, kdy převzetí potvrdí zaměstnavatel zaměstnanci datovou zprávou. Jestliže zaměstnavatel převzetí písemnosti nepotvrdí ve lhůtě 15 dnů ode dne jejího dodání, považuje se za doručenou posledním dnem této lhůty.</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strike="noStrike" spc="-1" dirty="0">
                <a:solidFill>
                  <a:schemeClr val="tx2"/>
                </a:solidFill>
                <a:latin typeface="Calibri Light"/>
              </a:rPr>
              <a:t>Doručování zaměstnavateli</a:t>
            </a:r>
            <a:endParaRPr lang="cs-CZ" sz="4400" strike="noStrike" spc="-1" dirty="0">
              <a:solidFill>
                <a:schemeClr val="tx2"/>
              </a:solidFill>
              <a:latin typeface="Arial"/>
            </a:endParaRPr>
          </a:p>
        </p:txBody>
      </p:sp>
      <p:sp>
        <p:nvSpPr>
          <p:cNvPr id="64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7000"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Doručení písemnosti zaměstnavateli prostřednictvím sítě nebo služby elektronických komunikací je neúčinné, jestliže se písemnost zaslaná na elektronickou adresu zaměstnavatele vrátila zaměstnanci jako nedoručitelná.</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Zaměstnanec může doručit písemnost zaměstnavateli prostřednictvím datové schránky, pokud si ji zaměstnavatel neznepřístupnil pro dodávání dokumentů z datové schránky fyzické osoby, podnikající fyzické osoby nebo právnické osoby podle § 18a zákona o elektronických úkonech a autorizované konverzi dokumentů. Jestliže se zaměstnavatel nepřihlásí do datové schránky ve lhůtě 10 dnů ode dne dodání písemnosti do datové schránky, považuje se písemnost za doručenou posledním dnem této lhůty. Ustanovení odstavců 4 a 5 se nepoužijí.</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 name="CustomShape 1"/>
          <p:cNvSpPr/>
          <p:nvPr/>
        </p:nvSpPr>
        <p:spPr>
          <a:xfrm>
            <a:off x="831960" y="1709640"/>
            <a:ext cx="10514880" cy="285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90000"/>
              </a:lnSpc>
            </a:pPr>
            <a:r>
              <a:rPr lang="cs-CZ" sz="6000" b="0" strike="noStrike" spc="-1" dirty="0">
                <a:solidFill>
                  <a:srgbClr val="000000"/>
                </a:solidFill>
                <a:latin typeface="Calibri Light"/>
              </a:rPr>
              <a:t>Platové poměry zaměstnanců</a:t>
            </a:r>
            <a:endParaRPr lang="cs-CZ" sz="6000" b="0" strike="noStrike" spc="-1" dirty="0">
              <a:latin typeface="Arial"/>
            </a:endParaRPr>
          </a:p>
        </p:txBody>
      </p:sp>
      <p:sp>
        <p:nvSpPr>
          <p:cNvPr id="645" name="CustomShape 2"/>
          <p:cNvSpPr/>
          <p:nvPr/>
        </p:nvSpPr>
        <p:spPr>
          <a:xfrm>
            <a:off x="831960" y="4589640"/>
            <a:ext cx="10514880" cy="149940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3600" b="1" strike="noStrike" spc="-1" dirty="0">
                <a:solidFill>
                  <a:srgbClr val="000000"/>
                </a:solidFill>
                <a:latin typeface="Calibri Light"/>
              </a:rPr>
              <a:t>Osnova</a:t>
            </a:r>
            <a:endParaRPr lang="cs-CZ" sz="3600" b="0" strike="noStrike" spc="-1" dirty="0">
              <a:latin typeface="Arial"/>
            </a:endParaRPr>
          </a:p>
        </p:txBody>
      </p:sp>
      <p:sp>
        <p:nvSpPr>
          <p:cNvPr id="647" name="CustomShape 2"/>
          <p:cNvSpPr/>
          <p:nvPr/>
        </p:nvSpPr>
        <p:spPr>
          <a:xfrm>
            <a:off x="838080" y="1989000"/>
            <a:ext cx="938232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Právní úprava – základní pojmy</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Povinnosti zaměstnavatele</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Mzda</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Plat</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Náležitosti platového výměru</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Další složky platu</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Odměna z dohody</a:t>
            </a: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dirty="0">
                <a:solidFill>
                  <a:srgbClr val="000000"/>
                </a:solidFill>
                <a:latin typeface="Calibri Light"/>
              </a:rPr>
              <a:t>Základní pojmy</a:t>
            </a:r>
            <a:endParaRPr lang="cs-CZ" sz="4400" b="0" strike="noStrike" spc="-1" dirty="0">
              <a:latin typeface="Arial"/>
            </a:endParaRPr>
          </a:p>
        </p:txBody>
      </p:sp>
      <p:sp>
        <p:nvSpPr>
          <p:cNvPr id="64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1" strike="noStrike" spc="-1" dirty="0">
                <a:solidFill>
                  <a:srgbClr val="000000"/>
                </a:solidFill>
                <a:latin typeface="Calibri"/>
              </a:rPr>
              <a:t>MZDA</a:t>
            </a:r>
            <a:r>
              <a:rPr lang="cs-CZ" sz="2800" b="0" strike="noStrike" spc="-1" dirty="0">
                <a:solidFill>
                  <a:srgbClr val="000000"/>
                </a:solidFill>
                <a:latin typeface="Calibri"/>
              </a:rPr>
              <a:t> – peněžité plnění a plnění peněžité hodnoty (naturální mzda) poskytovaná za práci;</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1" strike="noStrike" spc="-1" dirty="0">
                <a:solidFill>
                  <a:srgbClr val="000000"/>
                </a:solidFill>
                <a:latin typeface="Calibri"/>
              </a:rPr>
              <a:t>PLAT</a:t>
            </a:r>
            <a:r>
              <a:rPr lang="cs-CZ" sz="2800" b="0" strike="noStrike" spc="-1" dirty="0">
                <a:solidFill>
                  <a:srgbClr val="000000"/>
                </a:solidFill>
                <a:latin typeface="Calibri"/>
              </a:rPr>
              <a:t> – peněžité plnění poskytované za práci zaměstnavatelem uvedeným v ustanovení § 109 odst. 3 zákoníku práce, kterým je mimo jiné příspěvková organizace, školská právnická osoba zřízená ministerstvem školství, krajem, obcí, dobrovolným svazkem obcí;</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1" strike="noStrike" spc="-1" dirty="0">
                <a:solidFill>
                  <a:srgbClr val="000000"/>
                </a:solidFill>
                <a:latin typeface="Calibri"/>
              </a:rPr>
              <a:t>ODMĚNA Z DOHODY</a:t>
            </a:r>
            <a:r>
              <a:rPr lang="cs-CZ" sz="2800" b="0" strike="noStrike" spc="-1" dirty="0">
                <a:solidFill>
                  <a:srgbClr val="000000"/>
                </a:solidFill>
                <a:latin typeface="Calibri"/>
              </a:rPr>
              <a:t> – peněžité plnění poskytované za práci vykonávanou na základě dohody o provedení práce a dohody o pracovní činnosti.</a:t>
            </a:r>
            <a:endParaRPr lang="cs-CZ" sz="2800" b="0" strike="noStrike" spc="-1" dirty="0">
              <a:latin typeface="Arial"/>
            </a:endParaRPr>
          </a:p>
          <a:p>
            <a:pPr>
              <a:lnSpc>
                <a:spcPct val="100000"/>
              </a:lnSpc>
            </a:pP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1" strike="noStrike" spc="-1" dirty="0">
                <a:solidFill>
                  <a:srgbClr val="000000"/>
                </a:solidFill>
                <a:latin typeface="Calibri Light"/>
              </a:rPr>
              <a:t>Základní pravidla poskytování mzdy, platu</a:t>
            </a:r>
            <a:endParaRPr lang="cs-CZ" sz="4400" b="0" strike="noStrike" spc="-1" dirty="0">
              <a:latin typeface="Arial"/>
            </a:endParaRPr>
          </a:p>
        </p:txBody>
      </p:sp>
      <p:sp>
        <p:nvSpPr>
          <p:cNvPr id="65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Mzda a plat se poskytují podle:</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složitosti, odpovědnosti a namáhavosti práce,</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obtížnosti pracovních podmínek,</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pracovní výkonnosti,</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dosahovaných pracovních výsledků.</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Za stejnou práci nebo za práci stejné hodnoty</a:t>
            </a:r>
            <a:r>
              <a:rPr lang="cs-CZ" sz="2800" b="0" strike="noStrike" spc="-1">
                <a:solidFill>
                  <a:srgbClr val="000000"/>
                </a:solidFill>
                <a:latin typeface="Calibri"/>
              </a:rPr>
              <a:t> přísluší stejná mzda, plat, odměna. Stejná práce nebo práce stejné hodnoty je práce stejné nebo srovnatelné složitosti, odpovědnosti a namáhavosti, která se koná ve stejných nebo srovnatelných pracovních podmínkách při stejné nebo srovnatelné pracovní výkonnosti a výsledcích práce. </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Minimální mzda</a:t>
            </a:r>
            <a:endParaRPr lang="cs-CZ" sz="4400" b="0" strike="noStrike" spc="-1">
              <a:latin typeface="Arial"/>
            </a:endParaRPr>
          </a:p>
        </p:txBody>
      </p:sp>
      <p:sp>
        <p:nvSpPr>
          <p:cNvPr id="65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1" strike="noStrike" spc="-1" dirty="0">
                <a:solidFill>
                  <a:srgbClr val="000000"/>
                </a:solidFill>
                <a:latin typeface="Calibri"/>
              </a:rPr>
              <a:t>Nejnižší přípustná výše odměny za práci v pracovně právním vztahu</a:t>
            </a:r>
            <a:r>
              <a:rPr lang="cs-CZ" sz="2800" b="0" strike="noStrike" spc="-1" dirty="0">
                <a:solidFill>
                  <a:srgbClr val="000000"/>
                </a:solidFill>
                <a:latin typeface="Calibri"/>
              </a:rPr>
              <a:t>.</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Upravena - Nařízení vlády č. 567/2006 Sb.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Základní sazba minimální mzdy pro stanovenou týdenní pracovní dobu 40 hodin činí </a:t>
            </a:r>
            <a:r>
              <a:rPr lang="cs-CZ" sz="2800" b="1" strike="noStrike" spc="-1" dirty="0">
                <a:solidFill>
                  <a:srgbClr val="000000"/>
                </a:solidFill>
                <a:latin typeface="Calibri"/>
              </a:rPr>
              <a:t>103,80 Kč za hodinu</a:t>
            </a:r>
            <a:r>
              <a:rPr lang="cs-CZ" sz="2800" b="0" strike="noStrike" spc="-1" dirty="0">
                <a:solidFill>
                  <a:srgbClr val="000000"/>
                </a:solidFill>
                <a:latin typeface="Calibri"/>
              </a:rPr>
              <a:t> nebo </a:t>
            </a:r>
            <a:r>
              <a:rPr lang="cs-CZ" sz="2800" b="1" strike="noStrike" spc="-1" dirty="0">
                <a:solidFill>
                  <a:srgbClr val="000000"/>
                </a:solidFill>
                <a:latin typeface="Calibri"/>
              </a:rPr>
              <a:t>17300 Kč za měsíc</a:t>
            </a:r>
            <a:r>
              <a:rPr lang="cs-CZ" sz="2800" b="0" strike="noStrike" spc="-1" dirty="0">
                <a:solidFill>
                  <a:srgbClr val="000000"/>
                </a:solidFill>
                <a:latin typeface="Calibri"/>
              </a:rPr>
              <a:t>.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Pokud jí mzda, plat nebo odměna z dohody nedosahuje, přísluší zaměstnanci doplatek.</a:t>
            </a:r>
            <a:endParaRPr lang="cs-CZ" sz="2800" b="0" strike="noStrike" spc="-1" dirty="0">
              <a:latin typeface="Arial"/>
            </a:endParaRPr>
          </a:p>
          <a:p>
            <a:pPr>
              <a:lnSpc>
                <a:spcPct val="90000"/>
              </a:lnSpc>
              <a:spcBef>
                <a:spcPts val="1001"/>
              </a:spcBef>
            </a:pPr>
            <a:endParaRPr lang="cs-CZ" sz="2800" b="0" strike="noStrike" spc="-1" dirty="0">
              <a:latin typeface="Arial"/>
            </a:endParaRPr>
          </a:p>
          <a:p>
            <a:pPr>
              <a:lnSpc>
                <a:spcPct val="100000"/>
              </a:lnSpc>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70FF04-1B0B-0F48-DF5E-7EADB3F99C8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480BB44-B87D-32C1-02C0-18268224658D}"/>
              </a:ext>
            </a:extLst>
          </p:cNvPr>
          <p:cNvSpPr>
            <a:spLocks noGrp="1"/>
          </p:cNvSpPr>
          <p:nvPr>
            <p:ph idx="1"/>
          </p:nvPr>
        </p:nvSpPr>
        <p:spPr/>
        <p:txBody>
          <a:bodyPr/>
          <a:lstStyle/>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(2) </a:t>
            </a:r>
            <a:r>
              <a:rPr lang="cs-CZ" sz="1800" b="1" u="sng" dirty="0">
                <a:effectLst/>
                <a:ea typeface="Calibri" panose="020F0502020204030204" pitchFamily="34" charset="0"/>
                <a:cs typeface="Times New Roman" panose="02020603050405020304" pitchFamily="18" charset="0"/>
              </a:rPr>
              <a:t>Studiem k rozšíření odborné kvalifikace </a:t>
            </a:r>
            <a:r>
              <a:rPr lang="cs-CZ" sz="1800" b="1" dirty="0">
                <a:effectLst/>
                <a:ea typeface="Calibri" panose="020F0502020204030204" pitchFamily="34" charset="0"/>
                <a:cs typeface="Times New Roman" panose="02020603050405020304" pitchFamily="18" charset="0"/>
              </a:rPr>
              <a:t>se rozumí vzdělání získané studiem ve vzdělávacím programu akreditovaném pro další vzdělávání pedagogických pracovníků a uskutečňovaném </a:t>
            </a:r>
            <a:r>
              <a:rPr lang="cs-CZ" sz="1800" b="1" u="sng" dirty="0">
                <a:effectLst/>
                <a:ea typeface="Calibri" panose="020F0502020204030204" pitchFamily="34" charset="0"/>
                <a:cs typeface="Times New Roman" panose="02020603050405020304" pitchFamily="18" charset="0"/>
              </a:rPr>
              <a:t>vysokou školou v programu celoživotního vzdělávání</a:t>
            </a:r>
            <a:r>
              <a:rPr lang="cs-CZ" sz="1800" b="1" dirty="0">
                <a:effectLst/>
                <a:ea typeface="Calibri" panose="020F0502020204030204" pitchFamily="34" charset="0"/>
                <a:cs typeface="Times New Roman" panose="02020603050405020304" pitchFamily="18" charset="0"/>
              </a:rPr>
              <a:t>, kterým pedagogičtí pracovníci s odbornou kvalifikací získávají způsobilost vykonávat přímou pedagogickou činnost </a:t>
            </a:r>
          </a:p>
          <a:p>
            <a:pPr lvl="1"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na jiném stupni nebo druhu školy, </a:t>
            </a:r>
          </a:p>
          <a:p>
            <a:pPr lvl="1"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způsobilost k výuce dalšího předmětu, </a:t>
            </a:r>
          </a:p>
          <a:p>
            <a:pPr lvl="1"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způsobilost vykonávat </a:t>
            </a:r>
            <a:r>
              <a:rPr lang="cs-CZ" sz="1800" b="1" dirty="0" err="1">
                <a:effectLst/>
                <a:ea typeface="Calibri" panose="020F0502020204030204" pitchFamily="34" charset="0"/>
                <a:cs typeface="Times New Roman" panose="02020603050405020304" pitchFamily="18" charset="0"/>
              </a:rPr>
              <a:t>speciálněpedagogickou</a:t>
            </a:r>
            <a:r>
              <a:rPr lang="cs-CZ" sz="1800" b="1" dirty="0">
                <a:effectLst/>
                <a:ea typeface="Calibri" panose="020F0502020204030204" pitchFamily="34" charset="0"/>
                <a:cs typeface="Times New Roman" panose="02020603050405020304" pitchFamily="18" charset="0"/>
              </a:rPr>
              <a:t>, výchovnou a vzdělávací činnost ve školách a třídách zřízených pro děti, žáky a studenty se speciálními vzdělávacími potřebami nebo </a:t>
            </a:r>
          </a:p>
          <a:p>
            <a:pPr lvl="1"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odbornou kvalifikaci speciálního pedagoga. </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107902815"/>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Zaručená mzda</a:t>
            </a:r>
            <a:endParaRPr lang="cs-CZ" sz="4400" b="0" strike="noStrike" spc="-1">
              <a:latin typeface="Arial"/>
            </a:endParaRPr>
          </a:p>
        </p:txBody>
      </p:sp>
      <p:sp>
        <p:nvSpPr>
          <p:cNvPr id="65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Mzda nebo plat, na kterou zaměstnanci vzniklo právo podle zákoníku práce, smlouvy, vnitřního předpisu, mzdového předpisu nebo platového výměru</a:t>
            </a:r>
            <a:r>
              <a:rPr lang="cs-CZ" sz="2800" b="0" strike="noStrike" spc="-1">
                <a:solidFill>
                  <a:srgbClr val="000000"/>
                </a:solidFill>
                <a:latin typeface="Calibri"/>
              </a:rPr>
              <a:t>.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Nejnižší úroveň zaručené mzdy nesmí být nižší než nejnižší přípustná výše minimální mzdy.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Upravena - nařízení vlády č. 567/2006 Sb.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Pro stanovenou 40 hodinovou pracovní dobu </a:t>
            </a:r>
            <a:r>
              <a:rPr lang="cs-CZ" sz="2800" b="1" strike="noStrike" spc="-1">
                <a:solidFill>
                  <a:srgbClr val="000000"/>
                </a:solidFill>
                <a:latin typeface="Calibri"/>
              </a:rPr>
              <a:t>odstupňována podle složitosti, odpovědnosti a namáhavosti vykonávaných prací, zařazených do 8 skupin</a:t>
            </a:r>
            <a:r>
              <a:rPr lang="cs-CZ" sz="2800" b="0" strike="noStrike" spc="-1">
                <a:solidFill>
                  <a:srgbClr val="000000"/>
                </a:solidFill>
                <a:latin typeface="Calibri"/>
              </a:rPr>
              <a:t>.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Sazby minimální mzdy a nejnižší úrovně zaručené mzdy při omezeném pracovním uplatnění zaměstnance a při jiné délce pracovní doby</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2700" b="1" strike="noStrike" spc="-1" dirty="0">
                <a:solidFill>
                  <a:srgbClr val="000000"/>
                </a:solidFill>
                <a:latin typeface="Calibri Light"/>
              </a:rPr>
              <a:t>Zaručená mzda - § 3 </a:t>
            </a:r>
            <a:r>
              <a:rPr lang="cs-CZ" sz="2700" b="1" strike="noStrike" spc="-1" dirty="0" err="1">
                <a:solidFill>
                  <a:srgbClr val="000000"/>
                </a:solidFill>
                <a:latin typeface="Calibri Light"/>
              </a:rPr>
              <a:t>nař</a:t>
            </a:r>
            <a:r>
              <a:rPr lang="cs-CZ" sz="2700" b="1" strike="noStrike" spc="-1" dirty="0">
                <a:solidFill>
                  <a:srgbClr val="000000"/>
                </a:solidFill>
                <a:latin typeface="Calibri Light"/>
              </a:rPr>
              <a:t>. vl. 1.1.2023</a:t>
            </a:r>
            <a:endParaRPr lang="cs-CZ" sz="2700" b="0" strike="noStrike" spc="-1" dirty="0">
              <a:latin typeface="Arial"/>
            </a:endParaRPr>
          </a:p>
        </p:txBody>
      </p:sp>
      <p:sp>
        <p:nvSpPr>
          <p:cNvPr id="65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228600" indent="-227880">
              <a:lnSpc>
                <a:spcPct val="90000"/>
              </a:lnSpc>
              <a:spcBef>
                <a:spcPts val="1001"/>
              </a:spcBef>
              <a:buClr>
                <a:srgbClr val="000000"/>
              </a:buClr>
              <a:buFont typeface="Arial"/>
              <a:buChar char="•"/>
            </a:pPr>
            <a:r>
              <a:rPr lang="cs-CZ" sz="1800" b="0" strike="noStrike" spc="-1" dirty="0">
                <a:solidFill>
                  <a:srgbClr val="000000"/>
                </a:solidFill>
                <a:latin typeface="Calibri"/>
              </a:rPr>
              <a:t>-------------------------------------------------------------------------------------------------------------</a:t>
            </a:r>
            <a:endParaRPr lang="cs-CZ" sz="18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Skupina   prací             Nejnižší   úroveň zaručené   mzdy</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v   Kč   za   hodinu            	       v   Kč   za   měsíc</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1.             			103,80			17 300</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2.           		  	106,50         		17 900</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3.            			117,50         		19 700</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4.            			129,80          		21 800</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5.           		 	143,30         		24 100</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6.            			158,20           		26 600</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7.           			174,70           		29 400</a:t>
            </a:r>
            <a:endParaRPr lang="cs-CZ" sz="2000" b="0" strike="noStrike" spc="-1" dirty="0">
              <a:latin typeface="Arial"/>
            </a:endParaRPr>
          </a:p>
          <a:p>
            <a:pPr marL="228600" indent="-227880">
              <a:lnSpc>
                <a:spcPct val="90000"/>
              </a:lnSpc>
              <a:spcBef>
                <a:spcPts val="1001"/>
              </a:spcBef>
              <a:buClr>
                <a:srgbClr val="000000"/>
              </a:buClr>
              <a:buFont typeface="Arial"/>
              <a:buChar char="•"/>
            </a:pPr>
            <a:r>
              <a:rPr lang="cs-CZ" sz="2000" b="0" strike="noStrike" spc="-1" dirty="0">
                <a:solidFill>
                  <a:srgbClr val="000000"/>
                </a:solidFill>
                <a:latin typeface="Calibri"/>
              </a:rPr>
              <a:t>   8.           		 	207,60           		34 600</a:t>
            </a:r>
            <a:endParaRPr lang="cs-CZ" sz="20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Povinnosti zaměstnavatele</a:t>
            </a:r>
            <a:endParaRPr lang="cs-CZ" sz="4400" b="0" strike="noStrike" spc="-1">
              <a:latin typeface="Arial"/>
            </a:endParaRPr>
          </a:p>
        </p:txBody>
      </p:sp>
      <p:sp>
        <p:nvSpPr>
          <p:cNvPr id="659" name="CustomShape 2"/>
          <p:cNvSpPr/>
          <p:nvPr/>
        </p:nvSpPr>
        <p:spPr>
          <a:xfrm>
            <a:off x="838080" y="1772640"/>
            <a:ext cx="1034604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 31 ZP</a:t>
            </a:r>
            <a:endParaRPr lang="cs-CZ" sz="2800" b="0" strike="noStrike" spc="-1">
              <a:latin typeface="Arial"/>
            </a:endParaRPr>
          </a:p>
          <a:p>
            <a:pPr marL="228600" indent="-227880">
              <a:lnSpc>
                <a:spcPct val="90000"/>
              </a:lnSpc>
              <a:spcBef>
                <a:spcPts val="1001"/>
              </a:spcBef>
            </a:pPr>
            <a:r>
              <a:rPr lang="cs-CZ" sz="2800" b="0" strike="noStrike" spc="-1">
                <a:solidFill>
                  <a:srgbClr val="000000"/>
                </a:solidFill>
                <a:latin typeface="Calibri"/>
              </a:rPr>
              <a:t>    Před uzavřením pracovní smlouvy je zaměstnavatel povinen seznámit fyzickou osobu s právy a povinnostmi, které by pro ni z pracovní smlouvy, popřípadě ze jmenování na pracovní místo vyplynuly, a s pracovními podmínkami a </a:t>
            </a:r>
            <a:r>
              <a:rPr lang="cs-CZ" sz="2800" b="0" u="sng" strike="noStrike" spc="-1">
                <a:solidFill>
                  <a:srgbClr val="000000"/>
                </a:solidFill>
                <a:uFillTx/>
                <a:latin typeface="Calibri"/>
              </a:rPr>
              <a:t>podmínkami odměňování</a:t>
            </a:r>
            <a:r>
              <a:rPr lang="cs-CZ" sz="2800" b="0" strike="noStrike" spc="-1">
                <a:solidFill>
                  <a:srgbClr val="000000"/>
                </a:solidFill>
                <a:latin typeface="Calibri"/>
              </a:rPr>
              <a:t>, za nichž má práci konat, a povinnostmi, které vyplývají ze zvláštních právních předpisů vztahujících se k práci, která má být předmětem pracovního poměru.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 136 ZP</a:t>
            </a:r>
            <a:endParaRPr lang="cs-CZ" sz="2800" b="0" strike="noStrike" spc="-1">
              <a:latin typeface="Arial"/>
            </a:endParaRPr>
          </a:p>
          <a:p>
            <a:pPr marL="228600" indent="-227880">
              <a:lnSpc>
                <a:spcPct val="90000"/>
              </a:lnSpc>
              <a:spcBef>
                <a:spcPts val="1001"/>
              </a:spcBef>
            </a:pPr>
            <a:r>
              <a:rPr lang="cs-CZ" sz="2800" b="0" strike="noStrike" spc="-1">
                <a:solidFill>
                  <a:srgbClr val="000000"/>
                </a:solidFill>
                <a:latin typeface="Calibri"/>
              </a:rPr>
              <a:t>    Zaměstnavatel je povinen vydat zaměstnanci v den nástupu do práce platový výměr, který musí být písemný.</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Náležitosti platového výměru</a:t>
            </a:r>
            <a:endParaRPr lang="cs-CZ" sz="4400" b="0" strike="noStrike" spc="-1">
              <a:latin typeface="Arial"/>
            </a:endParaRPr>
          </a:p>
        </p:txBody>
      </p:sp>
      <p:sp>
        <p:nvSpPr>
          <p:cNvPr id="661" name="CustomShape 2"/>
          <p:cNvSpPr/>
          <p:nvPr/>
        </p:nvSpPr>
        <p:spPr>
          <a:xfrm>
            <a:off x="838080" y="137520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Formální náležitosti</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Údaje o </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platové třídě 	</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platovém stupni</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výši platového tarifu </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ostatních pravidelně měsíčně poskytovaných složek platu</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termínu a místu výplaty je nutno v platovém výměru uvést, pokud tyto údaje neobsahuje smlouva nebo vnitřní předpis.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Dojde-li ke změně skutečností uvedených v platovém výměru, je zaměstnavatel povinen tuto skutečnost zaměstnanci písemně oznámit včetně uvedení důvodů, a to nejpozději v den, kdy změna nabývá účinnosti.</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Platová třída</a:t>
            </a:r>
            <a:endParaRPr lang="cs-CZ" sz="4400" b="0" strike="noStrike" spc="-1">
              <a:latin typeface="Arial"/>
            </a:endParaRPr>
          </a:p>
        </p:txBody>
      </p:sp>
      <p:sp>
        <p:nvSpPr>
          <p:cNvPr id="66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Nejnáročnější druh práce, jejíž výkon zaměstnavatel na zaměstnanci požaduje a pokud splňuje potřebné vzdělání</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Katalog prací</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Pracovní náplň – popis pracovního místa</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Kvalifikační předpoklady</a:t>
            </a:r>
            <a:endParaRPr lang="cs-CZ" sz="4400" b="0" strike="noStrike" spc="-1">
              <a:latin typeface="Arial"/>
            </a:endParaRPr>
          </a:p>
        </p:txBody>
      </p:sp>
      <p:sp>
        <p:nvSpPr>
          <p:cNvPr id="66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1. PT – Základní vzdělání nebo základy vzdělání</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2. PT – Základní vzdělání nebo základy vzdělání</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3. PT – SV </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4. PT – SV s výučním listem nebo SV</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5. PT – SV s výučním listem</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6. PT – SV s maturitní zkouškou nebo SV s výučním listem</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7. PT – SV s maturitní zkouškou</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8. PT – SV s maturitní zkouškou</a:t>
            </a:r>
            <a:endParaRPr lang="cs-CZ"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Kvalifikační předpoklady</a:t>
            </a:r>
            <a:endParaRPr lang="cs-CZ" sz="4400" b="0" strike="noStrike" spc="-1">
              <a:latin typeface="Arial"/>
            </a:endParaRPr>
          </a:p>
        </p:txBody>
      </p:sp>
      <p:sp>
        <p:nvSpPr>
          <p:cNvPr id="66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9. PT   – VOV nebo SV s maturitní zkouškou</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10. PT – VŠ bakalářský studijní program nebo VOŠ</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11. PT – VŠ magisterský studijní program nebo bakalářský  </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12. PT – VŠ magisterský studijní program nebo bakalářský </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13. PT – VŠ magisterský studijní program </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14. PT – VŠ magisterský studijní program </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15. PT – VŠ magisterský studijní program </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16. PT – VŠ magisterský studijní program </a:t>
            </a:r>
            <a:endParaRPr lang="cs-CZ"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1" strike="noStrike" spc="-1">
                <a:solidFill>
                  <a:srgbClr val="000000"/>
                </a:solidFill>
                <a:latin typeface="Calibri Light"/>
              </a:rPr>
              <a:t>Výjimečné zařazení do platové třídy</a:t>
            </a:r>
            <a:endParaRPr lang="cs-CZ" sz="4400" b="0" strike="noStrike" spc="-1">
              <a:latin typeface="Arial"/>
            </a:endParaRPr>
          </a:p>
        </p:txBody>
      </p:sp>
      <p:sp>
        <p:nvSpPr>
          <p:cNvPr id="66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Zaměstnanec nesplňuje potřebné vzdělání</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Důvodem je zvláštní povaha práce (umělecké činnosti, uměleckopedagogické činnosti, činnosti sportovce nebo trenéra)</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Jiný právní předpis stanoví pro výkon některých prací nižší než potřebné vzdělání, nebo jiný kvalifikační předpoklad</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Výjimečné zařazení do platové třídy, na kterou zaměstnanec nesplňuje potřebné vzdělání</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až na dobu 4 let</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na dobu delší, pokud zaměstnanec předchozí praxí nebo po dobu výjimečného zařazení prokázal schopnost k výkonu požadované práce.</a:t>
            </a:r>
            <a:endParaRPr lang="cs-CZ" sz="2400" b="0" strike="noStrike" spc="-1">
              <a:latin typeface="Arial"/>
            </a:endParaRPr>
          </a:p>
          <a:p>
            <a:pPr>
              <a:lnSpc>
                <a:spcPct val="90000"/>
              </a:lnSpc>
              <a:spcBef>
                <a:spcPts val="1001"/>
              </a:spcBef>
            </a:pPr>
            <a:endParaRPr lang="cs-CZ"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Plat vedoucího zaměstnance</a:t>
            </a:r>
            <a:endParaRPr lang="cs-CZ" sz="4400" b="0" strike="noStrike" spc="-1">
              <a:latin typeface="Arial"/>
            </a:endParaRPr>
          </a:p>
        </p:txBody>
      </p:sp>
      <p:sp>
        <p:nvSpPr>
          <p:cNvPr id="67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Plat stanoví ten, kdo jmenoval</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Podle nejnáročnějších prací, jejichž výkon řídí nebo které sám vykonává</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Ředitelky mateřských škol</a:t>
            </a:r>
            <a:endParaRPr lang="cs-CZ" sz="4400" b="0" strike="noStrike" spc="-1">
              <a:latin typeface="Arial"/>
            </a:endParaRPr>
          </a:p>
        </p:txBody>
      </p:sp>
      <p:sp>
        <p:nvSpPr>
          <p:cNvPr id="67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7500" lnSpcReduction="10000"/>
          </a:bodyPr>
          <a:lstStyle/>
          <a:p>
            <a:pPr marL="228600" indent="-227880">
              <a:lnSpc>
                <a:spcPct val="90000"/>
              </a:lnSpc>
              <a:spcBef>
                <a:spcPts val="1001"/>
              </a:spcBef>
              <a:buClr>
                <a:srgbClr val="000000"/>
              </a:buClr>
              <a:buFont typeface="Arial"/>
              <a:buChar char="•"/>
            </a:pPr>
            <a:r>
              <a:rPr lang="cs-CZ" sz="2800" b="0" u="sng" strike="noStrike" spc="-1">
                <a:solidFill>
                  <a:srgbClr val="000000"/>
                </a:solidFill>
                <a:uFillTx/>
                <a:latin typeface="Calibri"/>
              </a:rPr>
              <a:t>10. platová třída </a:t>
            </a:r>
            <a:r>
              <a:rPr lang="cs-CZ" sz="2800" b="0" strike="noStrike" spc="-1">
                <a:solidFill>
                  <a:srgbClr val="000000"/>
                </a:solidFill>
                <a:latin typeface="Calibri"/>
              </a:rPr>
              <a:t>– podle nejnáročnějšího druhu práce uvedeného v části Výchova a vzdělávání 2.16.01 – 10.1 – Tvorba koordinace školního vzdělávacího programu mateřské školy nebo tvorba vzdělávacích programů pro děti se speciálními vzdělávacími potřebami a individuálních vzdělávacích programů. V tomto případě je pro posouzení plnění kvalifikačních předpokladů rozhodující zákon č. 563/2004 Sb., o pedagogických pracovnících. Postačuje tedy i střední vzdělání s maturitní zkouškou a ředitelka může být v této platové třídě zařazena i na dobu delší než 4 roky;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u="sng" strike="noStrike" spc="-1">
                <a:solidFill>
                  <a:srgbClr val="000000"/>
                </a:solidFill>
                <a:uFillTx/>
                <a:latin typeface="Calibri"/>
              </a:rPr>
              <a:t>11. platová třída </a:t>
            </a:r>
            <a:r>
              <a:rPr lang="cs-CZ" sz="2800" b="0" strike="noStrike" spc="-1">
                <a:solidFill>
                  <a:srgbClr val="000000"/>
                </a:solidFill>
                <a:latin typeface="Calibri"/>
              </a:rPr>
              <a:t>– podle obecné části katalogu prací 1.01.12 – 11.2 – Koordinační, projektový a programový pracovník (nařízení vlády č. 222/2010 Sb.) za řízení malé příspěvkové organizace (komplexní koordinace ekonomické, personální, technické, provozní, majetkové a organizační správy organizace, případně správy dalších oborů činnosti organizace). V tomto případě se však bude plnění kvalifikačních předpokladů řídit podle obecných pravidel a je třeba, aby ředitelka mateřské školy dosahovala vysokoškolského vzdělání – magisterského studijního programu, popřípadě bakalářského studijního programu. Studium je třeba zahájit do 4 let od zařazení do 11. platové třídy.</a:t>
            </a:r>
            <a:endParaRPr lang="cs-CZ" sz="2800" b="0" strike="noStrike" spc="-1">
              <a:latin typeface="Arial"/>
            </a:endParaRPr>
          </a:p>
          <a:p>
            <a:pPr marL="228600" indent="-227880">
              <a:lnSpc>
                <a:spcPct val="90000"/>
              </a:lnSpc>
            </a:pPr>
            <a:endParaRPr lang="cs-CZ" sz="2800" b="0" strike="noStrike" spc="-1">
              <a:latin typeface="Arial"/>
            </a:endParaRPr>
          </a:p>
          <a:p>
            <a:pPr marL="228600" indent="-227880">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26925A-B3FB-BB1A-9DCB-B4F590652AD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B7887BFA-7FD0-69F6-D3D8-70F93ECD4418}"/>
              </a:ext>
            </a:extLst>
          </p:cNvPr>
          <p:cNvSpPr>
            <a:spLocks noGrp="1"/>
          </p:cNvSpPr>
          <p:nvPr>
            <p:ph idx="1"/>
          </p:nvPr>
        </p:nvSpPr>
        <p:spPr/>
        <p:txBody>
          <a:bodyPr/>
          <a:lstStyle/>
          <a:p>
            <a:pPr marL="514350" indent="-285750" algn="just">
              <a:lnSpc>
                <a:spcPct val="107000"/>
              </a:lnSpc>
              <a:spcAft>
                <a:spcPts val="800"/>
              </a:spcAft>
            </a:pPr>
            <a:r>
              <a:rPr lang="cs-CZ" sz="1800" b="1" dirty="0">
                <a:effectLst/>
                <a:ea typeface="Calibri" panose="020F0502020204030204" pitchFamily="34" charset="0"/>
                <a:cs typeface="Times New Roman" panose="02020603050405020304" pitchFamily="18" charset="0"/>
              </a:rPr>
              <a:t>(3) </a:t>
            </a:r>
            <a:r>
              <a:rPr lang="cs-CZ" sz="1800" b="1" u="sng" dirty="0">
                <a:effectLst/>
                <a:ea typeface="Calibri" panose="020F0502020204030204" pitchFamily="34" charset="0"/>
                <a:cs typeface="Times New Roman" panose="02020603050405020304" pitchFamily="18" charset="0"/>
              </a:rPr>
              <a:t>Studiem pro asistenty pedagoga </a:t>
            </a:r>
            <a:r>
              <a:rPr lang="cs-CZ" sz="1800" b="1" dirty="0">
                <a:effectLst/>
                <a:ea typeface="Calibri" panose="020F0502020204030204" pitchFamily="34" charset="0"/>
                <a:cs typeface="Times New Roman" panose="02020603050405020304" pitchFamily="18" charset="0"/>
              </a:rPr>
              <a:t>se rozumí vzdělání získané studiem ve vzdělávacím programu akreditovaném pro další vzdělávání pedagogických pracovníků a uskutečňovaném </a:t>
            </a:r>
            <a:r>
              <a:rPr lang="cs-CZ" sz="1800" b="1" u="sng" dirty="0">
                <a:effectLst/>
                <a:ea typeface="Calibri" panose="020F0502020204030204" pitchFamily="34" charset="0"/>
                <a:cs typeface="Times New Roman" panose="02020603050405020304" pitchFamily="18" charset="0"/>
              </a:rPr>
              <a:t>vysokou školou v programu celoživotního vzdělávání nebo zařízením pro další vzdělávání pedagogických pracovníků </a:t>
            </a:r>
            <a:r>
              <a:rPr lang="cs-CZ" sz="1800" b="1" dirty="0">
                <a:effectLst/>
                <a:ea typeface="Calibri" panose="020F0502020204030204" pitchFamily="34" charset="0"/>
                <a:cs typeface="Times New Roman" panose="02020603050405020304" pitchFamily="18" charset="0"/>
              </a:rPr>
              <a:t>s obsahovým zaměřením na pedagogiku a psychologii.</a:t>
            </a:r>
            <a:endParaRPr lang="cs-CZ" sz="1800"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(4) </a:t>
            </a:r>
            <a:r>
              <a:rPr lang="cs-CZ" sz="1800" b="1" u="sng" dirty="0">
                <a:effectLst/>
                <a:ea typeface="Calibri" panose="020F0502020204030204" pitchFamily="34" charset="0"/>
                <a:cs typeface="Times New Roman" panose="02020603050405020304" pitchFamily="18" charset="0"/>
              </a:rPr>
              <a:t>Studiem pro přípravu školských logopedů </a:t>
            </a:r>
            <a:r>
              <a:rPr lang="cs-CZ" sz="1800" b="1" dirty="0">
                <a:effectLst/>
                <a:ea typeface="Calibri" panose="020F0502020204030204" pitchFamily="34" charset="0"/>
                <a:cs typeface="Times New Roman" panose="02020603050405020304" pitchFamily="18" charset="0"/>
              </a:rPr>
              <a:t>se rozumí vzdělání získané studiem ve vzdělávacím programu akreditovaném pro další vzdělávání pedagogických pracovníků s obsahovým zaměřením na školskou logopedii.</a:t>
            </a:r>
            <a:endParaRPr lang="cs-CZ" sz="1800"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(5) </a:t>
            </a:r>
            <a:r>
              <a:rPr lang="cs-CZ" sz="1800" b="1" u="sng" dirty="0">
                <a:effectLst/>
                <a:ea typeface="Calibri" panose="020F0502020204030204" pitchFamily="34" charset="0"/>
                <a:cs typeface="Times New Roman" panose="02020603050405020304" pitchFamily="18" charset="0"/>
              </a:rPr>
              <a:t>Studiem pro přípravu pedagogů volného času vykonávajících dílčí přímou pedagogickou činnost </a:t>
            </a:r>
            <a:r>
              <a:rPr lang="cs-CZ" sz="1800" b="1" dirty="0">
                <a:effectLst/>
                <a:ea typeface="Calibri" panose="020F0502020204030204" pitchFamily="34" charset="0"/>
                <a:cs typeface="Times New Roman" panose="02020603050405020304" pitchFamily="18" charset="0"/>
              </a:rPr>
              <a:t>v zájmovém vzdělávání se rozumí vzdělání získané studiem ve vzdělávacím programu akreditovaném pro další vzdělávání pedagogických pracovníků s obsahovým zaměřením na pedagogiku volného času.</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69244544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Platový stupeň</a:t>
            </a:r>
            <a:endParaRPr lang="cs-CZ" sz="4400" b="0" strike="noStrike" spc="-1">
              <a:latin typeface="Arial"/>
            </a:endParaRPr>
          </a:p>
        </p:txBody>
      </p:sp>
      <p:sp>
        <p:nvSpPr>
          <p:cNvPr id="67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4000"/>
          </a:bodyPr>
          <a:lstStyle/>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V plném rozsahu </a:t>
            </a:r>
            <a:r>
              <a:rPr lang="cs-CZ" sz="2800" b="0" strike="noStrike" spc="-1">
                <a:solidFill>
                  <a:srgbClr val="000000"/>
                </a:solidFill>
                <a:latin typeface="Calibri"/>
              </a:rPr>
              <a:t>se započte praxe v oboru požadované práce.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V rozsahu</a:t>
            </a:r>
            <a:r>
              <a:rPr lang="cs-CZ" sz="2800" b="0" strike="noStrike" spc="-1">
                <a:solidFill>
                  <a:srgbClr val="000000"/>
                </a:solidFill>
                <a:latin typeface="Calibri"/>
              </a:rPr>
              <a:t> </a:t>
            </a:r>
            <a:r>
              <a:rPr lang="cs-CZ" sz="2800" b="1" strike="noStrike" spc="-1">
                <a:solidFill>
                  <a:srgbClr val="000000"/>
                </a:solidFill>
                <a:latin typeface="Calibri"/>
              </a:rPr>
              <a:t>nejvýše dvou třetin </a:t>
            </a:r>
            <a:r>
              <a:rPr lang="cs-CZ" sz="2800" b="0" strike="noStrike" spc="-1">
                <a:solidFill>
                  <a:srgbClr val="000000"/>
                </a:solidFill>
                <a:latin typeface="Calibri"/>
              </a:rPr>
              <a:t>se započte jiná praxe v závislosti na míře její využitelnosti pro výkon požadované práce (vnitřní platový předpis).</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V plném rozsahu, nejvýše však v rozsahu stanoveném zvláštním právním předpisem </a:t>
            </a:r>
            <a:r>
              <a:rPr lang="cs-CZ" sz="2800" b="0" strike="noStrike" spc="-1">
                <a:solidFill>
                  <a:srgbClr val="000000"/>
                </a:solidFill>
                <a:latin typeface="Calibri"/>
              </a:rPr>
              <a:t>pro výkon vojenské základní (náhradní) služby platným v době jejího výkonu, započte zaměstnavatel zaměstnanci dobu výkonu základní (náhradní) vojenské služby nebo civilní služby. </a:t>
            </a:r>
            <a:r>
              <a:rPr lang="cs-CZ" sz="2800" b="1" strike="noStrike" spc="-1">
                <a:solidFill>
                  <a:srgbClr val="000000"/>
                </a:solidFill>
                <a:latin typeface="Calibri"/>
              </a:rPr>
              <a:t>V plném rozsahu, nejvýše však v celkovém rozsahu 6 let</a:t>
            </a:r>
            <a:r>
              <a:rPr lang="cs-CZ" sz="2800" b="0" strike="noStrike" spc="-1">
                <a:solidFill>
                  <a:srgbClr val="000000"/>
                </a:solidFill>
                <a:latin typeface="Calibri"/>
              </a:rPr>
              <a:t>, započte zaměstnavatel zaměstnanci dobu skutečného čerpání mateřské dovolené, další mateřské dovolené nebo rodičovské dovolené nebo trvalé péče o dítě nebo děti a dobu osobní péče o osobu závislou na péči jiné osoby, je-li závislou osobou nezletilé dítě.</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6" name="Table 1"/>
          <p:cNvGraphicFramePr/>
          <p:nvPr/>
        </p:nvGraphicFramePr>
        <p:xfrm>
          <a:off x="1139760" y="850680"/>
          <a:ext cx="9978480" cy="6126480"/>
        </p:xfrm>
        <a:graphic>
          <a:graphicData uri="http://schemas.openxmlformats.org/drawingml/2006/table">
            <a:tbl>
              <a:tblPr/>
              <a:tblGrid>
                <a:gridCol w="2651760">
                  <a:extLst>
                    <a:ext uri="{9D8B030D-6E8A-4147-A177-3AD203B41FA5}">
                      <a16:colId xmlns:a16="http://schemas.microsoft.com/office/drawing/2014/main" val="20000"/>
                    </a:ext>
                  </a:extLst>
                </a:gridCol>
                <a:gridCol w="4289400">
                  <a:extLst>
                    <a:ext uri="{9D8B030D-6E8A-4147-A177-3AD203B41FA5}">
                      <a16:colId xmlns:a16="http://schemas.microsoft.com/office/drawing/2014/main" val="20001"/>
                    </a:ext>
                  </a:extLst>
                </a:gridCol>
                <a:gridCol w="3037320">
                  <a:extLst>
                    <a:ext uri="{9D8B030D-6E8A-4147-A177-3AD203B41FA5}">
                      <a16:colId xmlns:a16="http://schemas.microsoft.com/office/drawing/2014/main" val="20002"/>
                    </a:ext>
                  </a:extLst>
                </a:gridCol>
              </a:tblGrid>
              <a:tr h="261000">
                <a:tc>
                  <a:txBody>
                    <a:bodyPr/>
                    <a:lstStyle/>
                    <a:p>
                      <a:pPr algn="ctr">
                        <a:lnSpc>
                          <a:spcPct val="100000"/>
                        </a:lnSpc>
                      </a:pPr>
                      <a:r>
                        <a:rPr lang="cs-CZ" sz="1200" b="1" strike="noStrike" spc="-1">
                          <a:solidFill>
                            <a:srgbClr val="000000"/>
                          </a:solidFill>
                          <a:latin typeface="Times New Roman"/>
                          <a:ea typeface="Times New Roman"/>
                        </a:rPr>
                        <a:t>platová třída</a:t>
                      </a:r>
                      <a:endParaRPr lang="cs-CZ" sz="12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cs-CZ" sz="1200" b="1" strike="noStrike" spc="-1">
                          <a:solidFill>
                            <a:srgbClr val="000000"/>
                          </a:solidFill>
                          <a:latin typeface="Times New Roman"/>
                          <a:ea typeface="Times New Roman"/>
                        </a:rPr>
                        <a:t>dosažené vzdělání</a:t>
                      </a:r>
                      <a:endParaRPr lang="cs-CZ" sz="12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cs-CZ" sz="1200" b="1" strike="noStrike" spc="-1">
                          <a:solidFill>
                            <a:srgbClr val="000000"/>
                          </a:solidFill>
                          <a:latin typeface="Times New Roman"/>
                          <a:ea typeface="Times New Roman"/>
                        </a:rPr>
                        <a:t>odpočet let</a:t>
                      </a:r>
                      <a:endParaRPr lang="cs-CZ" sz="12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937440">
                <a:tc>
                  <a:txBody>
                    <a:bodyPr/>
                    <a:lstStyle/>
                    <a:p>
                      <a:pPr algn="just">
                        <a:lnSpc>
                          <a:spcPct val="100000"/>
                        </a:lnSpc>
                      </a:pPr>
                      <a:r>
                        <a:rPr lang="cs-CZ" sz="2000" b="0" strike="noStrike" spc="-1">
                          <a:solidFill>
                            <a:srgbClr val="000000"/>
                          </a:solidFill>
                          <a:latin typeface="Times New Roman"/>
                          <a:ea typeface="Times New Roman"/>
                        </a:rPr>
                        <a:t>6. – 8. platová třída</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cs-CZ" sz="2000" b="0" strike="noStrike" spc="-1">
                          <a:solidFill>
                            <a:srgbClr val="000000"/>
                          </a:solidFill>
                          <a:latin typeface="Times New Roman"/>
                          <a:ea typeface="Times New Roman"/>
                        </a:rPr>
                        <a:t>Střední vzdělání s výučním listem</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Střední vzdělání</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Základní vzdělání, základy vzdělání</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743040" lvl="1" indent="-285120" algn="just">
                        <a:lnSpc>
                          <a:spcPct val="100000"/>
                        </a:lnSpc>
                        <a:buClr>
                          <a:srgbClr val="000000"/>
                        </a:buClr>
                        <a:buFont typeface="Times New Roman"/>
                        <a:buChar char="-"/>
                      </a:pPr>
                      <a:r>
                        <a:rPr lang="cs-CZ" sz="2000" b="0" strike="noStrike" spc="-1">
                          <a:solidFill>
                            <a:srgbClr val="000000"/>
                          </a:solidFill>
                          <a:latin typeface="Times New Roman"/>
                          <a:ea typeface="Times New Roman"/>
                        </a:rPr>
                        <a:t>1 rok</a:t>
                      </a:r>
                      <a:endParaRPr lang="cs-CZ" sz="2000" b="0" strike="noStrike" spc="-1">
                        <a:latin typeface="Arial"/>
                      </a:endParaRPr>
                    </a:p>
                    <a:p>
                      <a:pPr marL="743040" lvl="1" indent="-285120" algn="just">
                        <a:lnSpc>
                          <a:spcPct val="100000"/>
                        </a:lnSpc>
                        <a:buClr>
                          <a:srgbClr val="000000"/>
                        </a:buClr>
                        <a:buFont typeface="Times New Roman"/>
                        <a:buChar char="-"/>
                      </a:pPr>
                      <a:r>
                        <a:rPr lang="cs-CZ" sz="2000" b="0" strike="noStrike" spc="-1">
                          <a:solidFill>
                            <a:srgbClr val="000000"/>
                          </a:solidFill>
                          <a:latin typeface="Times New Roman"/>
                          <a:ea typeface="Times New Roman"/>
                        </a:rPr>
                        <a:t>2 roky</a:t>
                      </a:r>
                      <a:endParaRPr lang="cs-CZ" sz="2000" b="0" strike="noStrike" spc="-1">
                        <a:latin typeface="Arial"/>
                      </a:endParaRPr>
                    </a:p>
                    <a:p>
                      <a:pPr marL="743040" lvl="1" indent="-285120" algn="just">
                        <a:lnSpc>
                          <a:spcPct val="100000"/>
                        </a:lnSpc>
                        <a:buClr>
                          <a:srgbClr val="000000"/>
                        </a:buClr>
                        <a:buFont typeface="Times New Roman"/>
                        <a:buChar char="-"/>
                      </a:pPr>
                      <a:r>
                        <a:rPr lang="cs-CZ" sz="2000" b="0" strike="noStrike" spc="-1">
                          <a:solidFill>
                            <a:srgbClr val="000000"/>
                          </a:solidFill>
                          <a:latin typeface="Times New Roman"/>
                          <a:ea typeface="Times New Roman"/>
                        </a:rPr>
                        <a:t>4 roky</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219320">
                <a:tc>
                  <a:txBody>
                    <a:bodyPr/>
                    <a:lstStyle/>
                    <a:p>
                      <a:pPr algn="just">
                        <a:lnSpc>
                          <a:spcPct val="100000"/>
                        </a:lnSpc>
                      </a:pPr>
                      <a:r>
                        <a:rPr lang="cs-CZ" sz="2000" b="0" strike="noStrike" spc="-1">
                          <a:solidFill>
                            <a:srgbClr val="000000"/>
                          </a:solidFill>
                          <a:latin typeface="Times New Roman"/>
                          <a:ea typeface="Times New Roman"/>
                        </a:rPr>
                        <a:t>9. platová třída</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cs-CZ" sz="2000" b="0" strike="noStrike" spc="-1">
                          <a:solidFill>
                            <a:srgbClr val="000000"/>
                          </a:solidFill>
                          <a:latin typeface="Times New Roman"/>
                          <a:ea typeface="Times New Roman"/>
                        </a:rPr>
                        <a:t>Střední vzdělání s maturitní zkouškou</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Střední vzdělání s výučním listem</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Střední vzdělání</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Základní vzdělání, základy vzdělání</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cs-CZ" sz="2000" b="0" strike="noStrike" spc="-1">
                          <a:solidFill>
                            <a:srgbClr val="000000"/>
                          </a:solidFill>
                          <a:latin typeface="Times New Roman"/>
                          <a:ea typeface="Times New Roman"/>
                        </a:rPr>
                        <a:t>- 2 roky</a:t>
                      </a:r>
                      <a:endParaRPr lang="cs-CZ" sz="2000" b="0" strike="noStrike" spc="-1">
                        <a:latin typeface="Arial"/>
                      </a:endParaRPr>
                    </a:p>
                    <a:p>
                      <a:pPr algn="ctr">
                        <a:lnSpc>
                          <a:spcPct val="100000"/>
                        </a:lnSpc>
                      </a:pPr>
                      <a:r>
                        <a:rPr lang="cs-CZ" sz="2000" b="0" strike="noStrike" spc="-1">
                          <a:solidFill>
                            <a:srgbClr val="000000"/>
                          </a:solidFill>
                          <a:latin typeface="Times New Roman"/>
                          <a:ea typeface="Times New Roman"/>
                        </a:rPr>
                        <a:t>- 3 roky</a:t>
                      </a:r>
                      <a:endParaRPr lang="cs-CZ" sz="2000" b="0" strike="noStrike" spc="-1">
                        <a:latin typeface="Arial"/>
                      </a:endParaRPr>
                    </a:p>
                    <a:p>
                      <a:pPr algn="ctr">
                        <a:lnSpc>
                          <a:spcPct val="100000"/>
                        </a:lnSpc>
                      </a:pPr>
                      <a:r>
                        <a:rPr lang="cs-CZ" sz="2000" b="0" strike="noStrike" spc="-1">
                          <a:solidFill>
                            <a:srgbClr val="000000"/>
                          </a:solidFill>
                          <a:latin typeface="Times New Roman"/>
                          <a:ea typeface="Times New Roman"/>
                        </a:rPr>
                        <a:t>- 4 roky</a:t>
                      </a:r>
                      <a:endParaRPr lang="cs-CZ" sz="2000" b="0" strike="noStrike" spc="-1">
                        <a:latin typeface="Arial"/>
                      </a:endParaRPr>
                    </a:p>
                    <a:p>
                      <a:pPr algn="ctr">
                        <a:lnSpc>
                          <a:spcPct val="100000"/>
                        </a:lnSpc>
                      </a:pPr>
                      <a:r>
                        <a:rPr lang="cs-CZ" sz="2000" b="0" strike="noStrike" spc="-1">
                          <a:solidFill>
                            <a:srgbClr val="000000"/>
                          </a:solidFill>
                          <a:latin typeface="Times New Roman"/>
                          <a:ea typeface="Times New Roman"/>
                        </a:rPr>
                        <a:t>- 6 roků</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1501200">
                <a:tc>
                  <a:txBody>
                    <a:bodyPr/>
                    <a:lstStyle/>
                    <a:p>
                      <a:pPr algn="just">
                        <a:lnSpc>
                          <a:spcPct val="100000"/>
                        </a:lnSpc>
                      </a:pPr>
                      <a:r>
                        <a:rPr lang="cs-CZ" sz="2000" b="0" strike="noStrike" spc="-1">
                          <a:solidFill>
                            <a:srgbClr val="000000"/>
                          </a:solidFill>
                          <a:latin typeface="Times New Roman"/>
                          <a:ea typeface="Times New Roman"/>
                        </a:rPr>
                        <a:t>10. platová třída</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cs-CZ" sz="2000" b="0" strike="noStrike" spc="-1">
                          <a:solidFill>
                            <a:srgbClr val="000000"/>
                          </a:solidFill>
                          <a:latin typeface="Times New Roman"/>
                          <a:ea typeface="Times New Roman"/>
                        </a:rPr>
                        <a:t>Vyšší odborné vzdělání</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Střední vzdělání s maturitní zkouškou</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Střední vzdělání s výučním listem</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Střední vzdělání</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Základní vzdělání, základy vzdělání</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cs-CZ" sz="2000" b="0" strike="noStrike" spc="-1">
                          <a:solidFill>
                            <a:srgbClr val="000000"/>
                          </a:solidFill>
                          <a:latin typeface="Times New Roman"/>
                          <a:ea typeface="Times New Roman"/>
                        </a:rPr>
                        <a:t>- 1 rok</a:t>
                      </a:r>
                      <a:endParaRPr lang="cs-CZ" sz="2000" b="0" strike="noStrike" spc="-1">
                        <a:latin typeface="Arial"/>
                      </a:endParaRPr>
                    </a:p>
                    <a:p>
                      <a:pPr algn="ctr">
                        <a:lnSpc>
                          <a:spcPct val="100000"/>
                        </a:lnSpc>
                      </a:pPr>
                      <a:r>
                        <a:rPr lang="cs-CZ" sz="2000" b="0" strike="noStrike" spc="-1">
                          <a:solidFill>
                            <a:srgbClr val="000000"/>
                          </a:solidFill>
                          <a:latin typeface="Times New Roman"/>
                          <a:ea typeface="Times New Roman"/>
                        </a:rPr>
                        <a:t>- 3 roky</a:t>
                      </a:r>
                      <a:endParaRPr lang="cs-CZ" sz="2000" b="0" strike="noStrike" spc="-1">
                        <a:latin typeface="Arial"/>
                      </a:endParaRPr>
                    </a:p>
                    <a:p>
                      <a:pPr algn="ctr">
                        <a:lnSpc>
                          <a:spcPct val="100000"/>
                        </a:lnSpc>
                      </a:pPr>
                      <a:r>
                        <a:rPr lang="cs-CZ" sz="2000" b="0" strike="noStrike" spc="-1">
                          <a:solidFill>
                            <a:srgbClr val="000000"/>
                          </a:solidFill>
                          <a:latin typeface="Times New Roman"/>
                          <a:ea typeface="Times New Roman"/>
                        </a:rPr>
                        <a:t>- 4 roky</a:t>
                      </a:r>
                      <a:endParaRPr lang="cs-CZ" sz="2000" b="0" strike="noStrike" spc="-1">
                        <a:latin typeface="Arial"/>
                      </a:endParaRPr>
                    </a:p>
                    <a:p>
                      <a:pPr algn="ctr">
                        <a:lnSpc>
                          <a:spcPct val="100000"/>
                        </a:lnSpc>
                      </a:pPr>
                      <a:r>
                        <a:rPr lang="cs-CZ" sz="2000" b="0" strike="noStrike" spc="-1">
                          <a:solidFill>
                            <a:srgbClr val="000000"/>
                          </a:solidFill>
                          <a:latin typeface="Times New Roman"/>
                          <a:ea typeface="Times New Roman"/>
                        </a:rPr>
                        <a:t>- 5 roků</a:t>
                      </a:r>
                      <a:endParaRPr lang="cs-CZ" sz="2000" b="0" strike="noStrike" spc="-1">
                        <a:latin typeface="Arial"/>
                      </a:endParaRPr>
                    </a:p>
                    <a:p>
                      <a:pPr algn="ctr">
                        <a:lnSpc>
                          <a:spcPct val="100000"/>
                        </a:lnSpc>
                      </a:pPr>
                      <a:r>
                        <a:rPr lang="cs-CZ" sz="2000" b="0" strike="noStrike" spc="-1">
                          <a:solidFill>
                            <a:srgbClr val="000000"/>
                          </a:solidFill>
                          <a:latin typeface="Times New Roman"/>
                          <a:ea typeface="Times New Roman"/>
                        </a:rPr>
                        <a:t>- 7 roků</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1783080">
                <a:tc>
                  <a:txBody>
                    <a:bodyPr/>
                    <a:lstStyle/>
                    <a:p>
                      <a:pPr algn="just">
                        <a:lnSpc>
                          <a:spcPct val="100000"/>
                        </a:lnSpc>
                      </a:pPr>
                      <a:r>
                        <a:rPr lang="cs-CZ" sz="2000" b="0" strike="noStrike" spc="-1">
                          <a:solidFill>
                            <a:srgbClr val="000000"/>
                          </a:solidFill>
                          <a:latin typeface="Times New Roman"/>
                          <a:ea typeface="Times New Roman"/>
                        </a:rPr>
                        <a:t>11. – 16. platová třída</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cs-CZ" sz="2000" b="0" strike="noStrike" spc="-1">
                          <a:solidFill>
                            <a:srgbClr val="000000"/>
                          </a:solidFill>
                          <a:latin typeface="Times New Roman"/>
                          <a:ea typeface="Times New Roman"/>
                        </a:rPr>
                        <a:t>Bakalářské studium </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Vyšší odborné vzdělání</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Střední vzdělání s maturitní zkouškou</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Střední vzdělání s výučním listem</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Střední vzdělání</a:t>
                      </a:r>
                      <a:endParaRPr lang="cs-CZ" sz="2000" b="0" strike="noStrike" spc="-1">
                        <a:latin typeface="Arial"/>
                      </a:endParaRPr>
                    </a:p>
                    <a:p>
                      <a:pPr algn="just">
                        <a:lnSpc>
                          <a:spcPct val="100000"/>
                        </a:lnSpc>
                      </a:pPr>
                      <a:r>
                        <a:rPr lang="cs-CZ" sz="2000" b="0" strike="noStrike" spc="-1">
                          <a:solidFill>
                            <a:srgbClr val="000000"/>
                          </a:solidFill>
                          <a:latin typeface="Times New Roman"/>
                          <a:ea typeface="Times New Roman"/>
                        </a:rPr>
                        <a:t>Základní vzdělání, základy vzdělání</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marL="743040" lvl="1" indent="-285120" algn="just">
                        <a:lnSpc>
                          <a:spcPct val="100000"/>
                        </a:lnSpc>
                        <a:buClr>
                          <a:srgbClr val="000000"/>
                        </a:buClr>
                        <a:buFont typeface="Times New Roman"/>
                        <a:buChar char="-"/>
                      </a:pPr>
                      <a:r>
                        <a:rPr lang="cs-CZ" sz="2000" b="0" strike="noStrike" spc="-1">
                          <a:solidFill>
                            <a:srgbClr val="000000"/>
                          </a:solidFill>
                          <a:latin typeface="Times New Roman"/>
                          <a:ea typeface="Times New Roman"/>
                        </a:rPr>
                        <a:t>2 roky</a:t>
                      </a:r>
                      <a:endParaRPr lang="cs-CZ" sz="2000" b="0" strike="noStrike" spc="-1">
                        <a:latin typeface="Arial"/>
                      </a:endParaRPr>
                    </a:p>
                    <a:p>
                      <a:pPr marL="743040" lvl="1" indent="-285120" algn="just">
                        <a:lnSpc>
                          <a:spcPct val="100000"/>
                        </a:lnSpc>
                        <a:buClr>
                          <a:srgbClr val="000000"/>
                        </a:buClr>
                        <a:buFont typeface="Times New Roman"/>
                        <a:buChar char="-"/>
                      </a:pPr>
                      <a:r>
                        <a:rPr lang="cs-CZ" sz="2000" b="0" strike="noStrike" spc="-1">
                          <a:solidFill>
                            <a:srgbClr val="000000"/>
                          </a:solidFill>
                          <a:latin typeface="Times New Roman"/>
                          <a:ea typeface="Times New Roman"/>
                        </a:rPr>
                        <a:t>3 roky</a:t>
                      </a:r>
                      <a:endParaRPr lang="cs-CZ" sz="2000" b="0" strike="noStrike" spc="-1">
                        <a:latin typeface="Arial"/>
                      </a:endParaRPr>
                    </a:p>
                    <a:p>
                      <a:pPr marL="743040" lvl="1" indent="-285120" algn="just">
                        <a:lnSpc>
                          <a:spcPct val="100000"/>
                        </a:lnSpc>
                        <a:buClr>
                          <a:srgbClr val="000000"/>
                        </a:buClr>
                        <a:buFont typeface="Times New Roman"/>
                        <a:buChar char="-"/>
                      </a:pPr>
                      <a:r>
                        <a:rPr lang="cs-CZ" sz="2000" b="0" strike="noStrike" spc="-1">
                          <a:solidFill>
                            <a:srgbClr val="000000"/>
                          </a:solidFill>
                          <a:latin typeface="Times New Roman"/>
                          <a:ea typeface="Times New Roman"/>
                        </a:rPr>
                        <a:t>5 roků</a:t>
                      </a:r>
                      <a:endParaRPr lang="cs-CZ" sz="2000" b="0" strike="noStrike" spc="-1">
                        <a:latin typeface="Arial"/>
                      </a:endParaRPr>
                    </a:p>
                    <a:p>
                      <a:pPr marL="743040" lvl="1" indent="-285120" algn="just">
                        <a:lnSpc>
                          <a:spcPct val="100000"/>
                        </a:lnSpc>
                        <a:buClr>
                          <a:srgbClr val="000000"/>
                        </a:buClr>
                        <a:buFont typeface="Times New Roman"/>
                        <a:buChar char="-"/>
                      </a:pPr>
                      <a:r>
                        <a:rPr lang="cs-CZ" sz="2000" b="0" strike="noStrike" spc="-1">
                          <a:solidFill>
                            <a:srgbClr val="000000"/>
                          </a:solidFill>
                          <a:latin typeface="Times New Roman"/>
                          <a:ea typeface="Times New Roman"/>
                        </a:rPr>
                        <a:t>6 roků</a:t>
                      </a:r>
                      <a:endParaRPr lang="cs-CZ" sz="2000" b="0" strike="noStrike" spc="-1">
                        <a:latin typeface="Arial"/>
                      </a:endParaRPr>
                    </a:p>
                    <a:p>
                      <a:pPr marL="743040" lvl="1" indent="-285120" algn="just">
                        <a:lnSpc>
                          <a:spcPct val="100000"/>
                        </a:lnSpc>
                        <a:buClr>
                          <a:srgbClr val="000000"/>
                        </a:buClr>
                        <a:buFont typeface="Times New Roman"/>
                        <a:buChar char="-"/>
                      </a:pPr>
                      <a:r>
                        <a:rPr lang="cs-CZ" sz="2000" b="0" strike="noStrike" spc="-1">
                          <a:solidFill>
                            <a:srgbClr val="000000"/>
                          </a:solidFill>
                          <a:latin typeface="Times New Roman"/>
                          <a:ea typeface="Times New Roman"/>
                        </a:rPr>
                        <a:t>7 roků</a:t>
                      </a:r>
                      <a:endParaRPr lang="cs-CZ" sz="2000" b="0" strike="noStrike" spc="-1">
                        <a:latin typeface="Arial"/>
                      </a:endParaRPr>
                    </a:p>
                    <a:p>
                      <a:pPr marL="743040" lvl="1" indent="-285120" algn="just">
                        <a:lnSpc>
                          <a:spcPct val="100000"/>
                        </a:lnSpc>
                        <a:buClr>
                          <a:srgbClr val="000000"/>
                        </a:buClr>
                        <a:buFont typeface="Times New Roman"/>
                        <a:buChar char="-"/>
                      </a:pPr>
                      <a:r>
                        <a:rPr lang="cs-CZ" sz="2000" b="0" strike="noStrike" spc="-1">
                          <a:solidFill>
                            <a:srgbClr val="000000"/>
                          </a:solidFill>
                          <a:latin typeface="Times New Roman"/>
                          <a:ea typeface="Times New Roman"/>
                        </a:rPr>
                        <a:t>9 roků</a:t>
                      </a:r>
                      <a:endParaRPr lang="cs-CZ" sz="20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677" name="CustomShape 2"/>
          <p:cNvSpPr/>
          <p:nvPr/>
        </p:nvSpPr>
        <p:spPr>
          <a:xfrm>
            <a:off x="1523880" y="43920"/>
            <a:ext cx="183960" cy="368640"/>
          </a:xfrm>
          <a:prstGeom prst="rect">
            <a:avLst/>
          </a:prstGeom>
          <a:noFill/>
          <a:ln w="9360">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Záporná hodnota zápočtu praxe</a:t>
            </a:r>
            <a:endParaRPr lang="cs-CZ" sz="4400" b="0" strike="noStrike" spc="-1">
              <a:latin typeface="Arial"/>
            </a:endParaRPr>
          </a:p>
        </p:txBody>
      </p:sp>
      <p:sp>
        <p:nvSpPr>
          <p:cNvPr id="67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Zaměstnanci, který nezískal započitatelnou praxi nebo získal započitatelnou praxi kratší, než je doba, kterou mu měl zaměstnavatel odečíst, se o dobu, která mu nemohla být odečtena, prodlužuje doba stanovená pro postup do nejbližšího vyššího platového stupně.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Pokud zaměstnanec dosáhne v průběhu pracovního poměru vyššího vzdělání, než podle kterého mu byla naposledy určena započitatelná praxe, přičte mu zaměstnavatel dobu odpovídající dosaženému vzdělání, která mu byla původně odečtena. </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1" strike="noStrike" spc="-1">
                <a:solidFill>
                  <a:srgbClr val="000000"/>
                </a:solidFill>
                <a:latin typeface="Calibri Light"/>
              </a:rPr>
              <a:t>Platový postup</a:t>
            </a:r>
            <a:endParaRPr lang="cs-CZ" sz="4400" b="0" strike="noStrike" spc="-1">
              <a:latin typeface="Arial"/>
            </a:endParaRPr>
          </a:p>
        </p:txBody>
      </p:sp>
      <p:sp>
        <p:nvSpPr>
          <p:cNvPr id="68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Od prvého dne kalendářního měsíce, ve kterém dosáhl doby započitatelné praxe stanovené pro jednotlivé platové stupně v přílohách nařízení vlády. </a:t>
            </a:r>
            <a:endParaRPr lang="cs-CZ" sz="2800" b="0" strike="noStrike" spc="-1">
              <a:latin typeface="Arial"/>
            </a:endParaRPr>
          </a:p>
          <a:p>
            <a:pPr>
              <a:lnSpc>
                <a:spcPct val="90000"/>
              </a:lnSpc>
              <a:spcBef>
                <a:spcPts val="1001"/>
              </a:spcBef>
            </a:pP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Počítání doby (roční doba od 1. 1. – 31. 12.)</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Platový tarif</a:t>
            </a:r>
            <a:endParaRPr lang="cs-CZ" sz="4400" b="0" strike="noStrike" spc="-1">
              <a:latin typeface="Arial"/>
            </a:endParaRPr>
          </a:p>
        </p:txBody>
      </p:sp>
      <p:sp>
        <p:nvSpPr>
          <p:cNvPr id="68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Zaměstnanci přísluší platový tarif stanovený pro platovou třídu a platový stupeň, do kterých je zaměstnanec zařazen.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Příloha č. 1 – </a:t>
            </a:r>
            <a:r>
              <a:rPr lang="cs-CZ" sz="2800" b="1" strike="noStrike" spc="-1">
                <a:solidFill>
                  <a:srgbClr val="000000"/>
                </a:solidFill>
                <a:latin typeface="Calibri"/>
              </a:rPr>
              <a:t>provozní zaměstnanci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Příloha č. 2 – </a:t>
            </a:r>
            <a:r>
              <a:rPr lang="cs-CZ" sz="2800" b="1" strike="noStrike" spc="-1">
                <a:solidFill>
                  <a:srgbClr val="000000"/>
                </a:solidFill>
                <a:latin typeface="Calibri"/>
              </a:rPr>
              <a:t>sociální pracovníci ve školách</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Příloha č. 4 – </a:t>
            </a:r>
            <a:r>
              <a:rPr lang="cs-CZ" sz="2800" b="1" strike="noStrike" spc="-1">
                <a:solidFill>
                  <a:srgbClr val="000000"/>
                </a:solidFill>
                <a:latin typeface="Calibri"/>
              </a:rPr>
              <a:t>pedagogičtí pracovníci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Příslušný platový tarif je výslednicí posouzení správné platové třídy a správného platového stupně. </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Zvláštní způsob stanovení platového tarifu</a:t>
            </a:r>
            <a:endParaRPr lang="cs-CZ" sz="4400" b="0" strike="noStrike" spc="-1">
              <a:latin typeface="Arial"/>
            </a:endParaRPr>
          </a:p>
        </p:txBody>
      </p:sp>
      <p:sp>
        <p:nvSpPr>
          <p:cNvPr id="68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0500" lnSpcReduction="10000"/>
          </a:bodyPr>
          <a:lstStyle/>
          <a:p>
            <a:pPr marL="228600" indent="-227880">
              <a:lnSpc>
                <a:spcPct val="90000"/>
              </a:lnSpc>
              <a:spcBef>
                <a:spcPts val="1001"/>
              </a:spcBef>
              <a:buClr>
                <a:srgbClr val="000000"/>
              </a:buClr>
              <a:buFont typeface="Arial"/>
              <a:buChar char="•"/>
            </a:pPr>
            <a:r>
              <a:rPr lang="cs-CZ" sz="3600" b="0" strike="noStrike" spc="-1">
                <a:solidFill>
                  <a:srgbClr val="000000"/>
                </a:solidFill>
                <a:latin typeface="Calibri"/>
              </a:rPr>
              <a:t>Zaměstnavatel může určit platový tarif v rámci rozpětí platových tarifů stanovených pro nejnižší až nejvyšší platový stupeň příslušné platové třídy zaměstnanci zařazenému do</a:t>
            </a:r>
            <a:endParaRPr lang="cs-CZ" sz="3600" b="0" strike="noStrike" spc="-1">
              <a:latin typeface="Arial"/>
            </a:endParaRPr>
          </a:p>
          <a:p>
            <a:pPr marL="685800" lvl="1" indent="-227880">
              <a:lnSpc>
                <a:spcPct val="90000"/>
              </a:lnSpc>
              <a:spcBef>
                <a:spcPts val="499"/>
              </a:spcBef>
              <a:buClr>
                <a:srgbClr val="000000"/>
              </a:buClr>
              <a:buFont typeface="Arial"/>
              <a:buChar char="•"/>
            </a:pPr>
            <a:r>
              <a:rPr lang="cs-CZ" sz="3600" b="0" strike="noStrike" spc="-1">
                <a:solidFill>
                  <a:srgbClr val="000000"/>
                </a:solidFill>
                <a:latin typeface="Calibri"/>
              </a:rPr>
              <a:t>první až páté platové třídy, nebo</a:t>
            </a:r>
            <a:endParaRPr lang="cs-CZ" sz="3600" b="0" strike="noStrike" spc="-1">
              <a:latin typeface="Arial"/>
            </a:endParaRPr>
          </a:p>
          <a:p>
            <a:pPr marL="685800" lvl="1" indent="-227880">
              <a:lnSpc>
                <a:spcPct val="90000"/>
              </a:lnSpc>
              <a:spcBef>
                <a:spcPts val="499"/>
              </a:spcBef>
              <a:buClr>
                <a:srgbClr val="000000"/>
              </a:buClr>
              <a:buFont typeface="Arial"/>
              <a:buChar char="•"/>
            </a:pPr>
            <a:r>
              <a:rPr lang="cs-CZ" sz="3600" b="0" strike="noStrike" spc="-1">
                <a:solidFill>
                  <a:srgbClr val="000000"/>
                </a:solidFill>
                <a:latin typeface="Calibri"/>
              </a:rPr>
              <a:t>šesté a vyšší platové třídy, který vykonává umělecké, uměleckotechnické, uměleckopedagogické práce, činnost sportovce nebo trenéra, nebo práci výkonného letce,</a:t>
            </a:r>
            <a:endParaRPr lang="cs-CZ" sz="3600" b="0" strike="noStrike" spc="-1">
              <a:latin typeface="Arial"/>
            </a:endParaRPr>
          </a:p>
          <a:p>
            <a:pPr marL="685800" indent="-227880">
              <a:lnSpc>
                <a:spcPct val="90000"/>
              </a:lnSpc>
              <a:spcBef>
                <a:spcPts val="499"/>
              </a:spcBef>
            </a:pPr>
            <a:endParaRPr lang="cs-CZ" sz="3600" b="0" strike="noStrike" spc="-1">
              <a:latin typeface="Arial"/>
            </a:endParaRPr>
          </a:p>
          <a:p>
            <a:pPr marL="685800" indent="-227880">
              <a:lnSpc>
                <a:spcPct val="90000"/>
              </a:lnSpc>
              <a:spcBef>
                <a:spcPts val="499"/>
              </a:spcBef>
            </a:pPr>
            <a:r>
              <a:rPr lang="cs-CZ" sz="3600" b="1" strike="noStrike" spc="-1">
                <a:solidFill>
                  <a:srgbClr val="000000"/>
                </a:solidFill>
                <a:latin typeface="Calibri"/>
              </a:rPr>
              <a:t> Pokud okruh zaměstnanců, jichž se tento způsob určení platového tarifu týká, a pravidla pro určení platového tarifu v rámci rozpětí nejnižšího až nejvyššího platového stupně příslušné platové třídy sjedná v kolektivní smlouvě nebo stanoví vnitřním předpisem.</a:t>
            </a:r>
            <a:endParaRPr lang="cs-CZ" sz="3600" b="0" strike="noStrike" spc="-1">
              <a:latin typeface="Arial"/>
            </a:endParaRPr>
          </a:p>
          <a:p>
            <a:pPr marL="685800" indent="-227880">
              <a:lnSpc>
                <a:spcPct val="90000"/>
              </a:lnSpc>
              <a:spcBef>
                <a:spcPts val="1001"/>
              </a:spcBef>
            </a:pPr>
            <a:endParaRPr lang="cs-CZ" sz="3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Příplatek za vedení</a:t>
            </a:r>
            <a:endParaRPr lang="cs-CZ" sz="4400" b="0" strike="noStrike" spc="-1">
              <a:latin typeface="Arial"/>
            </a:endParaRPr>
          </a:p>
        </p:txBody>
      </p:sp>
      <p:sp>
        <p:nvSpPr>
          <p:cNvPr id="687" name="CustomShape 2"/>
          <p:cNvSpPr/>
          <p:nvPr/>
        </p:nvSpPr>
        <p:spPr>
          <a:xfrm>
            <a:off x="838080" y="145440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000" b="0" strike="noStrike" spc="-1">
                <a:solidFill>
                  <a:srgbClr val="000000"/>
                </a:solidFill>
                <a:latin typeface="Calibri"/>
              </a:rPr>
              <a:t>Přísluší vedoucímu zaměstnanci podle stupně řízení a náročnosti řídící práce. </a:t>
            </a:r>
            <a:endParaRPr lang="cs-CZ" sz="2000" b="0" strike="noStrike" spc="-1">
              <a:latin typeface="Arial"/>
            </a:endParaRPr>
          </a:p>
          <a:p>
            <a:pPr marL="228600" indent="-227880">
              <a:lnSpc>
                <a:spcPct val="90000"/>
              </a:lnSpc>
              <a:spcBef>
                <a:spcPts val="1001"/>
              </a:spcBef>
              <a:buClr>
                <a:srgbClr val="000000"/>
              </a:buClr>
              <a:buFont typeface="Arial"/>
              <a:buChar char="•"/>
            </a:pPr>
            <a:r>
              <a:rPr lang="cs-CZ" sz="2000" b="0" strike="noStrike" spc="-1">
                <a:solidFill>
                  <a:srgbClr val="000000"/>
                </a:solidFill>
                <a:latin typeface="Calibri"/>
              </a:rPr>
              <a:t>Příplatek za vedení přísluší také</a:t>
            </a:r>
            <a:endParaRPr lang="cs-CZ" sz="2000" b="0" strike="noStrike" spc="-1">
              <a:latin typeface="Arial"/>
            </a:endParaRPr>
          </a:p>
          <a:p>
            <a:pPr marL="685800" lvl="1" indent="-227880">
              <a:lnSpc>
                <a:spcPct val="90000"/>
              </a:lnSpc>
              <a:spcBef>
                <a:spcPts val="499"/>
              </a:spcBef>
              <a:buClr>
                <a:srgbClr val="000000"/>
              </a:buClr>
              <a:buFont typeface="Arial"/>
              <a:buChar char="•"/>
            </a:pPr>
            <a:r>
              <a:rPr lang="cs-CZ" sz="2000" b="0" strike="noStrike" spc="-1">
                <a:solidFill>
                  <a:srgbClr val="000000"/>
                </a:solidFill>
                <a:latin typeface="Calibri"/>
              </a:rPr>
              <a:t>zástupci vedoucího zaměstnance, který </a:t>
            </a:r>
            <a:r>
              <a:rPr lang="cs-CZ" sz="2000" b="0" u="sng" strike="noStrike" spc="-1">
                <a:solidFill>
                  <a:srgbClr val="000000"/>
                </a:solidFill>
                <a:uFillTx/>
                <a:latin typeface="Calibri"/>
              </a:rPr>
              <a:t>trvale zastupuje vedoucího zaměstnance v plném rozsahu jeho řídící činnosti</a:t>
            </a:r>
            <a:r>
              <a:rPr lang="cs-CZ" sz="2000" b="0" strike="noStrike" spc="-1">
                <a:solidFill>
                  <a:srgbClr val="000000"/>
                </a:solidFill>
                <a:latin typeface="Calibri"/>
              </a:rPr>
              <a:t>, je-li toto zastupování u zaměstnavatele upraveno zvláštním právním předpisem nebo organizačním předpisem, a to v rámci rozpětí příplatku za vedení stanoveného pro nejbližší nižší stupeň řízení, než přísluší zastupovanému vedoucímu zaměstnanci (v podmínkách školství se jedná o zástupce statutárního orgánu, tedy zástupce ředitele)</a:t>
            </a:r>
            <a:endParaRPr lang="cs-CZ" sz="2000" b="0" strike="noStrike" spc="-1">
              <a:latin typeface="Arial"/>
            </a:endParaRPr>
          </a:p>
          <a:p>
            <a:pPr marL="685800" lvl="1" indent="-227880">
              <a:lnSpc>
                <a:spcPct val="90000"/>
              </a:lnSpc>
              <a:spcBef>
                <a:spcPts val="499"/>
              </a:spcBef>
              <a:buClr>
                <a:srgbClr val="000000"/>
              </a:buClr>
              <a:buFont typeface="Arial"/>
              <a:buChar char="•"/>
            </a:pPr>
            <a:r>
              <a:rPr lang="cs-CZ" sz="2000" b="0" strike="noStrike" spc="-1">
                <a:solidFill>
                  <a:srgbClr val="000000"/>
                </a:solidFill>
                <a:latin typeface="Calibri"/>
              </a:rPr>
              <a:t>zaměstnanci, který </a:t>
            </a:r>
            <a:r>
              <a:rPr lang="cs-CZ" sz="2000" b="0" u="sng" strike="noStrike" spc="-1">
                <a:solidFill>
                  <a:srgbClr val="000000"/>
                </a:solidFill>
                <a:uFillTx/>
                <a:latin typeface="Calibri"/>
              </a:rPr>
              <a:t>zastupuje vedoucího zaměstnance na vyšším stupni řízení v plném rozsahu jeho řídící činnosti po dobu delší než 4 týdny a zastupování není součástí jeho povinností vyplývajících z pracovní smlouvy</a:t>
            </a:r>
            <a:r>
              <a:rPr lang="cs-CZ" sz="2000" b="0" strike="noStrike" spc="-1">
                <a:solidFill>
                  <a:srgbClr val="000000"/>
                </a:solidFill>
                <a:latin typeface="Calibri"/>
              </a:rPr>
              <a:t>, a to od prvého dne zastupování. Příplatek přísluší za stejných podmínek stanovených pro zastupovaného vedoucího zaměstnance (</a:t>
            </a:r>
            <a:r>
              <a:rPr lang="cs-CZ" sz="2000" b="1" strike="noStrike" spc="-1">
                <a:solidFill>
                  <a:srgbClr val="000000"/>
                </a:solidFill>
                <a:latin typeface="Calibri"/>
              </a:rPr>
              <a:t>dříve řešeno příplatkem za zastupování, nově tedy bude příslušet příplatek za vedení</a:t>
            </a:r>
            <a:r>
              <a:rPr lang="cs-CZ" sz="2000" b="0" strike="noStrike" spc="-1">
                <a:solidFill>
                  <a:srgbClr val="000000"/>
                </a:solidFill>
                <a:latin typeface="Calibri"/>
              </a:rPr>
              <a:t>). </a:t>
            </a:r>
            <a:endParaRPr lang="cs-CZ" sz="2000" b="0" strike="noStrike" spc="-1">
              <a:latin typeface="Arial"/>
            </a:endParaRPr>
          </a:p>
          <a:p>
            <a:pPr marL="685800" lvl="1" indent="-227880">
              <a:lnSpc>
                <a:spcPct val="90000"/>
              </a:lnSpc>
              <a:spcBef>
                <a:spcPts val="499"/>
              </a:spcBef>
              <a:buClr>
                <a:srgbClr val="000000"/>
              </a:buClr>
              <a:buFont typeface="Arial"/>
              <a:buChar char="•"/>
            </a:pPr>
            <a:r>
              <a:rPr lang="cs-CZ" sz="2000" b="0" strike="noStrike" spc="-1">
                <a:solidFill>
                  <a:srgbClr val="000000"/>
                </a:solidFill>
                <a:latin typeface="Calibri"/>
              </a:rPr>
              <a:t>Podle nařízení vlády č. 75/2005 Sb. - snížení míry vyučovací činnosti na míru vyučovací činnosti zastupovaného vedoucího zaměstnance od 1. dne pátého týdne podle nařízení vlády č. 75/2005 Sb.) </a:t>
            </a:r>
            <a:endParaRPr lang="cs-CZ" sz="20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8" name="Table 1"/>
          <p:cNvGraphicFramePr/>
          <p:nvPr/>
        </p:nvGraphicFramePr>
        <p:xfrm>
          <a:off x="1153080" y="913320"/>
          <a:ext cx="9475200" cy="5770080"/>
        </p:xfrm>
        <a:graphic>
          <a:graphicData uri="http://schemas.openxmlformats.org/drawingml/2006/table">
            <a:tbl>
              <a:tblPr/>
              <a:tblGrid>
                <a:gridCol w="4737600">
                  <a:extLst>
                    <a:ext uri="{9D8B030D-6E8A-4147-A177-3AD203B41FA5}">
                      <a16:colId xmlns:a16="http://schemas.microsoft.com/office/drawing/2014/main" val="20000"/>
                    </a:ext>
                  </a:extLst>
                </a:gridCol>
                <a:gridCol w="4737600">
                  <a:extLst>
                    <a:ext uri="{9D8B030D-6E8A-4147-A177-3AD203B41FA5}">
                      <a16:colId xmlns:a16="http://schemas.microsoft.com/office/drawing/2014/main" val="20001"/>
                    </a:ext>
                  </a:extLst>
                </a:gridCol>
              </a:tblGrid>
              <a:tr h="1015200">
                <a:tc>
                  <a:txBody>
                    <a:bodyPr/>
                    <a:lstStyle/>
                    <a:p>
                      <a:pPr algn="ctr">
                        <a:lnSpc>
                          <a:spcPct val="100000"/>
                        </a:lnSpc>
                      </a:pPr>
                      <a:r>
                        <a:rPr lang="cs-CZ" sz="1800" b="1" strike="noStrike" spc="-1">
                          <a:solidFill>
                            <a:srgbClr val="000000"/>
                          </a:solidFill>
                          <a:latin typeface="Calibri"/>
                          <a:ea typeface="Times New Roman"/>
                        </a:rPr>
                        <a:t>Stupeň řízení</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cs-CZ" sz="1800" b="1" strike="noStrike" spc="-1">
                          <a:solidFill>
                            <a:srgbClr val="000000"/>
                          </a:solidFill>
                          <a:latin typeface="Calibri"/>
                          <a:ea typeface="Times New Roman"/>
                        </a:rPr>
                        <a:t>Výše příplatku za vedení v % z platového tarifu nejvyššího platového stupně v platové třídě, do které je vedoucí zaměstnanec zařazen</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0"/>
                  </a:ext>
                </a:extLst>
              </a:tr>
              <a:tr h="761400">
                <a:tc>
                  <a:txBody>
                    <a:bodyPr/>
                    <a:lstStyle/>
                    <a:p>
                      <a:pPr algn="ctr">
                        <a:lnSpc>
                          <a:spcPct val="100000"/>
                        </a:lnSpc>
                      </a:pPr>
                      <a:r>
                        <a:rPr lang="cs-CZ" sz="1800" b="0" strike="noStrike" spc="-1">
                          <a:solidFill>
                            <a:srgbClr val="000000"/>
                          </a:solidFill>
                          <a:latin typeface="Calibri"/>
                          <a:ea typeface="Times New Roman"/>
                        </a:rPr>
                        <a:t>1. stupeň řízení:</a:t>
                      </a:r>
                      <a:endParaRPr lang="cs-CZ" sz="1800" b="0" strike="noStrike" spc="-1">
                        <a:latin typeface="Arial"/>
                      </a:endParaRPr>
                    </a:p>
                    <a:p>
                      <a:pPr algn="ctr">
                        <a:lnSpc>
                          <a:spcPct val="100000"/>
                        </a:lnSpc>
                      </a:pPr>
                      <a:r>
                        <a:rPr lang="cs-CZ" sz="1800" b="0" strike="noStrike" spc="-1">
                          <a:solidFill>
                            <a:srgbClr val="000000"/>
                          </a:solidFill>
                          <a:latin typeface="Calibri"/>
                          <a:ea typeface="Times New Roman"/>
                        </a:rPr>
                        <a:t>vedoucí zaměstnanec, který řídí práci podřízených zaměstnanců</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cs-CZ" sz="1800" b="0" strike="noStrike" spc="-1">
                          <a:solidFill>
                            <a:srgbClr val="000000"/>
                          </a:solidFill>
                          <a:latin typeface="Calibri"/>
                          <a:ea typeface="Times New Roman"/>
                        </a:rPr>
                        <a:t>5   až   30</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1269000">
                <a:tc>
                  <a:txBody>
                    <a:bodyPr/>
                    <a:lstStyle/>
                    <a:p>
                      <a:pPr algn="ctr">
                        <a:lnSpc>
                          <a:spcPct val="100000"/>
                        </a:lnSpc>
                      </a:pPr>
                      <a:r>
                        <a:rPr lang="cs-CZ" sz="1800" b="0" strike="noStrike" spc="-1">
                          <a:solidFill>
                            <a:srgbClr val="000000"/>
                          </a:solidFill>
                          <a:latin typeface="Calibri"/>
                          <a:ea typeface="Times New Roman"/>
                        </a:rPr>
                        <a:t>2. stupeň řízení</a:t>
                      </a:r>
                      <a:endParaRPr lang="cs-CZ" sz="1800" b="0" strike="noStrike" spc="-1">
                        <a:latin typeface="Arial"/>
                      </a:endParaRPr>
                    </a:p>
                    <a:p>
                      <a:pPr algn="ctr">
                        <a:lnSpc>
                          <a:spcPct val="100000"/>
                        </a:lnSpc>
                      </a:pPr>
                      <a:r>
                        <a:rPr lang="cs-CZ" sz="1800" b="0" strike="noStrike" spc="-1">
                          <a:solidFill>
                            <a:srgbClr val="000000"/>
                          </a:solidFill>
                          <a:latin typeface="Calibri"/>
                          <a:ea typeface="Times New Roman"/>
                        </a:rPr>
                        <a:t>vedoucí zaměstnanec, který řídí vedoucí zaměstnance na 1. stupni řízení</a:t>
                      </a:r>
                      <a:endParaRPr lang="cs-CZ" sz="1800" b="0" strike="noStrike" spc="-1">
                        <a:latin typeface="Arial"/>
                      </a:endParaRPr>
                    </a:p>
                    <a:p>
                      <a:pPr algn="ctr">
                        <a:lnSpc>
                          <a:spcPct val="100000"/>
                        </a:lnSpc>
                      </a:pPr>
                      <a:r>
                        <a:rPr lang="cs-CZ" sz="1800" b="0" strike="noStrike" spc="-1">
                          <a:solidFill>
                            <a:srgbClr val="000000"/>
                          </a:solidFill>
                          <a:latin typeface="Calibri"/>
                          <a:ea typeface="Times New Roman"/>
                        </a:rPr>
                        <a:t>nebo vedoucí zaměstnanec-statutární orgán, který řídí práci podřízených zaměstnanců</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cs-CZ" sz="1800" b="0" strike="noStrike" spc="-1">
                          <a:solidFill>
                            <a:srgbClr val="000000"/>
                          </a:solidFill>
                          <a:latin typeface="Calibri"/>
                          <a:ea typeface="Times New Roman"/>
                        </a:rPr>
                        <a:t>15   až   40</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1269000">
                <a:tc>
                  <a:txBody>
                    <a:bodyPr/>
                    <a:lstStyle/>
                    <a:p>
                      <a:pPr algn="ctr">
                        <a:lnSpc>
                          <a:spcPct val="100000"/>
                        </a:lnSpc>
                      </a:pPr>
                      <a:r>
                        <a:rPr lang="cs-CZ" sz="1800" b="0" strike="noStrike" spc="-1">
                          <a:solidFill>
                            <a:srgbClr val="000000"/>
                          </a:solidFill>
                          <a:latin typeface="Calibri"/>
                          <a:ea typeface="Times New Roman"/>
                        </a:rPr>
                        <a:t>3. stupeň řízení:</a:t>
                      </a:r>
                      <a:endParaRPr lang="cs-CZ" sz="1800" b="0" strike="noStrike" spc="-1">
                        <a:latin typeface="Arial"/>
                      </a:endParaRPr>
                    </a:p>
                    <a:p>
                      <a:pPr algn="ctr">
                        <a:lnSpc>
                          <a:spcPct val="100000"/>
                        </a:lnSpc>
                      </a:pPr>
                      <a:r>
                        <a:rPr lang="cs-CZ" sz="1800" b="0" strike="noStrike" spc="-1">
                          <a:solidFill>
                            <a:srgbClr val="000000"/>
                          </a:solidFill>
                          <a:latin typeface="Calibri"/>
                          <a:ea typeface="Times New Roman"/>
                        </a:rPr>
                        <a:t>vedoucí zaměstnanec, který řídí vedoucí zaměstnance na 2. stupni řízení, </a:t>
                      </a:r>
                      <a:endParaRPr lang="cs-CZ" sz="1800" b="0" strike="noStrike" spc="-1">
                        <a:latin typeface="Arial"/>
                      </a:endParaRPr>
                    </a:p>
                    <a:p>
                      <a:pPr algn="ctr">
                        <a:lnSpc>
                          <a:spcPct val="100000"/>
                        </a:lnSpc>
                      </a:pPr>
                      <a:r>
                        <a:rPr lang="cs-CZ" sz="1800" b="0" strike="noStrike" spc="-1">
                          <a:solidFill>
                            <a:srgbClr val="000000"/>
                          </a:solidFill>
                          <a:latin typeface="Calibri"/>
                          <a:ea typeface="Times New Roman"/>
                        </a:rPr>
                        <a:t>vedoucí zaměstnanec-statutární orgán, který řídí vedoucí zaměstnance na 1. stupni řízení</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cs-CZ" sz="1800" b="0" strike="noStrike" spc="-1">
                          <a:solidFill>
                            <a:srgbClr val="000000"/>
                          </a:solidFill>
                          <a:latin typeface="Calibri"/>
                          <a:ea typeface="Times New Roman"/>
                        </a:rPr>
                        <a:t>                           20   až   50</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761760">
                <a:tc>
                  <a:txBody>
                    <a:bodyPr/>
                    <a:lstStyle/>
                    <a:p>
                      <a:pPr algn="ctr">
                        <a:lnSpc>
                          <a:spcPct val="100000"/>
                        </a:lnSpc>
                      </a:pPr>
                      <a:r>
                        <a:rPr lang="cs-CZ" sz="1800" b="0" strike="noStrike" spc="-1">
                          <a:solidFill>
                            <a:srgbClr val="000000"/>
                          </a:solidFill>
                          <a:latin typeface="Calibri"/>
                          <a:ea typeface="Times New Roman"/>
                        </a:rPr>
                        <a:t>4. stupeň řízení:</a:t>
                      </a:r>
                      <a:endParaRPr lang="cs-CZ" sz="1800" b="0" strike="noStrike" spc="-1">
                        <a:latin typeface="Arial"/>
                      </a:endParaRPr>
                    </a:p>
                    <a:p>
                      <a:pPr algn="ctr">
                        <a:lnSpc>
                          <a:spcPct val="100000"/>
                        </a:lnSpc>
                      </a:pPr>
                      <a:r>
                        <a:rPr lang="cs-CZ" sz="1800" b="0" strike="noStrike" spc="-1">
                          <a:solidFill>
                            <a:srgbClr val="000000"/>
                          </a:solidFill>
                          <a:latin typeface="Calibri"/>
                          <a:ea typeface="Times New Roman"/>
                        </a:rPr>
                        <a:t>vedoucí zaměstnanec-statutární orgán, který řídí vedoucí zaměstnance na 2. stupni řízení</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cs-CZ" sz="1800" b="0" strike="noStrike" spc="-1">
                          <a:solidFill>
                            <a:srgbClr val="000000"/>
                          </a:solidFill>
                          <a:latin typeface="Calibri"/>
                          <a:ea typeface="Times New Roman"/>
                        </a:rPr>
                        <a:t>                           30   až  60</a:t>
                      </a:r>
                      <a:endParaRPr lang="cs-CZ" sz="1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689" name="CustomShape 2"/>
          <p:cNvSpPr/>
          <p:nvPr/>
        </p:nvSpPr>
        <p:spPr>
          <a:xfrm>
            <a:off x="1563840" y="116280"/>
            <a:ext cx="4839480" cy="7927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cs-CZ" sz="2800" b="0" strike="noStrike" spc="-1">
                <a:solidFill>
                  <a:srgbClr val="000000"/>
                </a:solidFill>
                <a:latin typeface="Arial"/>
                <a:ea typeface="Times New Roman"/>
              </a:rPr>
              <a:t>Výše příplatku za vedení činí:</a:t>
            </a:r>
            <a:endParaRPr lang="cs-CZ" sz="2800" b="0" strike="noStrike" spc="-1">
              <a:latin typeface="Arial"/>
            </a:endParaRPr>
          </a:p>
          <a:p>
            <a:pPr>
              <a:lnSpc>
                <a:spcPct val="100000"/>
              </a:lnSpc>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Bezstupňové řízení</a:t>
            </a:r>
            <a:endParaRPr lang="cs-CZ" sz="4400" b="0" strike="noStrike" spc="-1">
              <a:latin typeface="Arial"/>
            </a:endParaRPr>
          </a:p>
        </p:txBody>
      </p:sp>
      <p:sp>
        <p:nvSpPr>
          <p:cNvPr id="69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Zaměstnanci, který není vedoucím zaměstnancem, avšak je podle organizačního předpisu oprávněn organizovat, řídit a kontrolovat práci jiných zaměstnanců a dávat jim k tomu účelu závazné pokyny, přísluší podle náročnosti řídící práce příplatek za vedení v rámci rozpětí 5 až 15 % platového tarifu nejvyššího platového stupně v platové třídě, do které je zaměstnanec zařazen.</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Kdo je vedoucím zaměstnancem</a:t>
            </a:r>
            <a:endParaRPr lang="cs-CZ" sz="4400" b="0" strike="noStrike" spc="-1">
              <a:latin typeface="Arial"/>
            </a:endParaRPr>
          </a:p>
        </p:txBody>
      </p:sp>
      <p:sp>
        <p:nvSpPr>
          <p:cNvPr id="69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9500"/>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Organizační řád</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Povinnosti vedoucích zaměstnanců</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řídit a kontrolovat práci podřízených zaměstnanců a hodnotit jejich pracovní výkonnost a pracovní výsledky,</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co nejlépe organizovat práci,</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vytvářet příznivé pracovní podmínky a zajišťovat bezpečnost a ochranu zdraví při práci,</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zabezpečovat odměňování zaměstnanců podle tohoto zákona,</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vytvářet podmínky pro zvyšování odborné úrovně zaměstnanců, </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zabezpečovat dodržování právních a vnitřních předpisů, </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zabezpečovat přijetí opatření k ochraně majetku zaměstnavatele.</a:t>
            </a:r>
            <a:endParaRPr lang="cs-CZ" sz="2400" b="0" strike="noStrike" spc="-1">
              <a:latin typeface="Arial"/>
            </a:endParaRPr>
          </a:p>
          <a:p>
            <a:pPr>
              <a:lnSpc>
                <a:spcPct val="100000"/>
              </a:lnSpc>
            </a:pPr>
            <a:endParaRPr lang="cs-CZ" sz="2400" b="0" strike="noStrike" spc="-1">
              <a:latin typeface="Arial"/>
            </a:endParaRPr>
          </a:p>
          <a:p>
            <a:pPr marL="685800" indent="-227880">
              <a:lnSpc>
                <a:spcPct val="90000"/>
              </a:lnSpc>
              <a:spcBef>
                <a:spcPts val="499"/>
              </a:spcBef>
            </a:pPr>
            <a:r>
              <a:rPr lang="cs-CZ" sz="2400" b="1" strike="noStrike" spc="-1">
                <a:solidFill>
                  <a:srgbClr val="000000"/>
                </a:solidFill>
                <a:latin typeface="Calibri"/>
              </a:rPr>
              <a:t>Metodické vedení – není řízení – „vedoucí“ předmětových komisí</a:t>
            </a:r>
            <a:endParaRPr lang="cs-CZ"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208F72-8F2E-45B3-931C-A40199B6097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94DECAA-A40E-8D35-AD49-273D7FCC324C}"/>
              </a:ext>
            </a:extLst>
          </p:cNvPr>
          <p:cNvSpPr>
            <a:spLocks noGrp="1"/>
          </p:cNvSpPr>
          <p:nvPr>
            <p:ph idx="1"/>
          </p:nvPr>
        </p:nvSpPr>
        <p:spPr/>
        <p:txBody>
          <a:bodyPr/>
          <a:lstStyle/>
          <a:p>
            <a:pPr indent="450215" algn="just">
              <a:lnSpc>
                <a:spcPct val="107000"/>
              </a:lnSpc>
              <a:spcAft>
                <a:spcPts val="800"/>
              </a:spcAft>
            </a:pPr>
            <a:r>
              <a:rPr lang="cs-CZ" sz="2000" b="1" dirty="0">
                <a:effectLst/>
                <a:ea typeface="Calibri" panose="020F0502020204030204" pitchFamily="34" charset="0"/>
                <a:cs typeface="Times New Roman" panose="02020603050405020304" pitchFamily="18" charset="0"/>
              </a:rPr>
              <a:t>(6) </a:t>
            </a:r>
            <a:r>
              <a:rPr lang="cs-CZ" sz="2000" b="1" u="sng" dirty="0">
                <a:effectLst/>
                <a:ea typeface="Calibri" panose="020F0502020204030204" pitchFamily="34" charset="0"/>
                <a:cs typeface="Times New Roman" panose="02020603050405020304" pitchFamily="18" charset="0"/>
              </a:rPr>
              <a:t>D</a:t>
            </a:r>
            <a:r>
              <a:rPr lang="cs-CZ" sz="2000" b="1" u="sng" dirty="0">
                <a:effectLst/>
                <a:ea typeface="Times New Roman" panose="02020603050405020304" pitchFamily="18" charset="0"/>
                <a:cs typeface="Times New Roman" panose="02020603050405020304" pitchFamily="18" charset="0"/>
              </a:rPr>
              <a:t>oplňujícím didaktickým studiem </a:t>
            </a:r>
            <a:r>
              <a:rPr lang="cs-CZ" sz="2000" b="1" dirty="0">
                <a:effectLst/>
                <a:ea typeface="Times New Roman" panose="02020603050405020304" pitchFamily="18" charset="0"/>
                <a:cs typeface="Times New Roman" panose="02020603050405020304" pitchFamily="18" charset="0"/>
              </a:rPr>
              <a:t>příslušného cizího jazyka se rozumí vzdělání získané studiem ve vzdělávacím </a:t>
            </a:r>
            <a:r>
              <a:rPr lang="cs-CZ" sz="2000" b="1" dirty="0">
                <a:effectLst/>
                <a:ea typeface="Calibri" panose="020F0502020204030204" pitchFamily="34" charset="0"/>
                <a:cs typeface="Times New Roman" panose="02020603050405020304" pitchFamily="18" charset="0"/>
              </a:rPr>
              <a:t>programu akreditovaném pro další vzdělávání pedagogických pracovníků s obsahovým zaměřením na obsah, metody a cíle výuky příslušného cizího jazyka.</a:t>
            </a:r>
            <a:endParaRPr lang="cs-CZ" sz="2000"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sz="2000" b="1" dirty="0">
                <a:effectLst/>
                <a:ea typeface="Calibri" panose="020F0502020204030204" pitchFamily="34" charset="0"/>
                <a:cs typeface="Times New Roman" panose="02020603050405020304" pitchFamily="18" charset="0"/>
              </a:rPr>
              <a:t>(7) Učitel, který splňuje předpoklad odborné kvalifikace podle § 7a písm. c), § 9 odst. 1 nebo § 11 odst. 1, získává odbornou kvalifikaci pro výuku dalšího předmětu také vzděláním v akreditovaném bakalářském studijním programu v oblasti vzdělávání související s charakterem tohoto vyučovaného předmětu nebo studiem k rozšíření odborné kvalifikace k získání způsobilosti k výuce dalšího předmětu.</a:t>
            </a:r>
            <a:endParaRPr lang="cs-CZ" sz="20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357912184"/>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Zvláštní příplatek (§ 129 zákoníku práce)</a:t>
            </a:r>
            <a:endParaRPr lang="cs-CZ" sz="4400" b="0" strike="noStrike" spc="-1">
              <a:latin typeface="Arial"/>
            </a:endParaRPr>
          </a:p>
        </p:txBody>
      </p:sp>
      <p:sp>
        <p:nvSpPr>
          <p:cNvPr id="69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Práce jsou rozděleny do pěti skupin podle míry ztěžujících vlivů pracovních podmínek. Ve školství I. a II. skupina:</a:t>
            </a:r>
            <a:endParaRPr lang="cs-CZ" sz="2800" b="0" strike="noStrike" spc="-1">
              <a:latin typeface="Arial"/>
            </a:endParaRPr>
          </a:p>
          <a:p>
            <a:pPr marL="1143000" lvl="2" indent="-227880">
              <a:lnSpc>
                <a:spcPct val="90000"/>
              </a:lnSpc>
              <a:spcBef>
                <a:spcPts val="499"/>
              </a:spcBef>
              <a:buClr>
                <a:srgbClr val="000000"/>
              </a:buClr>
              <a:buFont typeface="Arial"/>
              <a:buChar char="•"/>
            </a:pPr>
            <a:r>
              <a:rPr lang="cs-CZ" sz="3100" b="1" strike="noStrike" spc="-1">
                <a:solidFill>
                  <a:srgbClr val="000000"/>
                </a:solidFill>
                <a:latin typeface="Calibri"/>
              </a:rPr>
              <a:t>I. skupina 500 až 1300 Kč</a:t>
            </a:r>
            <a:endParaRPr lang="cs-CZ" sz="31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práce vykonávané střídavě ve dvousměnném, třísměnném nebo nepřetržitém provozním režimu;</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dohled nad žáky nebo studenty, u kterých hrozí zvýšené riziko úrazu z důvodu používání strojů, nástrojů nebo přístrojů v rámci praktického vyučování nebo praktické přípravy.</a:t>
            </a:r>
            <a:endParaRPr lang="cs-CZ" sz="2400" b="0" strike="noStrike" spc="-1">
              <a:latin typeface="Arial"/>
            </a:endParaRPr>
          </a:p>
          <a:p>
            <a:pPr>
              <a:lnSpc>
                <a:spcPct val="90000"/>
              </a:lnSpc>
              <a:spcBef>
                <a:spcPts val="1001"/>
              </a:spcBef>
            </a:pPr>
            <a:endParaRPr lang="cs-CZ" sz="2400" b="0" strike="noStrike" spc="-1">
              <a:latin typeface="Arial"/>
            </a:endParaRP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3600" b="0" strike="noStrike" spc="-1">
                <a:solidFill>
                  <a:srgbClr val="000000"/>
                </a:solidFill>
                <a:latin typeface="Calibri Light"/>
              </a:rPr>
              <a:t>Zvláštní příplatek – II. skupina</a:t>
            </a:r>
            <a:br/>
            <a:r>
              <a:rPr lang="cs-CZ" sz="3600" b="0" strike="noStrike" spc="-1">
                <a:solidFill>
                  <a:srgbClr val="000000"/>
                </a:solidFill>
                <a:latin typeface="Calibri Light"/>
              </a:rPr>
              <a:t>750 – 2500 Kč</a:t>
            </a:r>
            <a:endParaRPr lang="cs-CZ" sz="3600" b="0" strike="noStrike" spc="-1">
              <a:latin typeface="Arial"/>
            </a:endParaRPr>
          </a:p>
        </p:txBody>
      </p:sp>
      <p:sp>
        <p:nvSpPr>
          <p:cNvPr id="69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přímá pedagogická činnost, diagnostická činnost nebo sociální práce s dětmi, žáky nebo studenty se speciálními vzdělávacími potřebami</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ve školách, třídách, odděleních nebo studijních skupinách samostatně zřízených pro tyto děti, žáky, nebo studenty a ve školách při zdravotnických zařízeních;</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ve výchovných skupinách školských zařízení samostatně zřízených pro tyto děti, žáky nebo studenty, ve třídách nebo ve výchovných skupinách školských zařízení samostatně zřízených pro tyto děti, žáky a studenty;</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ve speciálně pedagogickém centru nebo ve školských zařízeních pro výkon ústavní výchovy nebo ochranné výchovy a pro preventivně výchovnou péči. </a:t>
            </a:r>
            <a:endParaRPr lang="cs-CZ" sz="2400" b="0" strike="noStrike" spc="-1">
              <a:latin typeface="Arial"/>
            </a:endParaRPr>
          </a:p>
          <a:p>
            <a:pPr>
              <a:lnSpc>
                <a:spcPct val="90000"/>
              </a:lnSpc>
              <a:spcBef>
                <a:spcPts val="1001"/>
              </a:spcBef>
            </a:pPr>
            <a:endParaRPr lang="cs-CZ" sz="2400" b="0" strike="noStrike" spc="-1">
              <a:latin typeface="Arial"/>
            </a:endParaRPr>
          </a:p>
          <a:p>
            <a:pPr>
              <a:lnSpc>
                <a:spcPct val="90000"/>
              </a:lnSpc>
              <a:spcBef>
                <a:spcPts val="1001"/>
              </a:spcBef>
            </a:pPr>
            <a:endParaRPr lang="cs-CZ" sz="2400" b="0" strike="noStrike" spc="-1">
              <a:latin typeface="Arial"/>
            </a:endParaRPr>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Příplatek za třídnictví</a:t>
            </a:r>
            <a:endParaRPr lang="cs-CZ" sz="4400" b="0" strike="noStrike" spc="-1">
              <a:latin typeface="Arial"/>
            </a:endParaRPr>
          </a:p>
        </p:txBody>
      </p:sp>
      <p:sp>
        <p:nvSpPr>
          <p:cNvPr id="69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Výše zvláštního příplatku pedagogického pracovníka ve skupině prací třídního učitele činí měsíčně 1 500 až 3 000 Kč.</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Část B přílohy č. 6 nařízení vlády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Skupina prací vykonávaných pedagogickými pracovníky se zvýšenou mírou zvláštní neuropsychické zátěže</a:t>
            </a:r>
            <a:endParaRPr lang="cs-CZ" sz="2800" b="0" strike="noStrike" spc="-1">
              <a:latin typeface="Arial"/>
            </a:endParaRPr>
          </a:p>
          <a:p>
            <a:pPr>
              <a:lnSpc>
                <a:spcPct val="90000"/>
              </a:lnSpc>
              <a:spcBef>
                <a:spcPts val="1001"/>
              </a:spcBef>
            </a:pP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Práce třídního učitele, vedoucího oddělení na konzervatoři nebo základní umělecké škole nebo vedoucího studijní skupiny na vyšší odborné škole.</a:t>
            </a:r>
            <a:endParaRPr lang="cs-CZ" sz="2800" b="0" strike="noStrike" spc="-1">
              <a:latin typeface="Arial"/>
            </a:endParaRP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Osobní příplatek</a:t>
            </a:r>
            <a:endParaRPr lang="cs-CZ" sz="4400" b="0" strike="noStrike" spc="-1">
              <a:latin typeface="Arial"/>
            </a:endParaRPr>
          </a:p>
        </p:txBody>
      </p:sp>
      <p:sp>
        <p:nvSpPr>
          <p:cNvPr id="70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až 50 % </a:t>
            </a:r>
            <a:r>
              <a:rPr lang="cs-CZ" sz="2800" b="0" strike="noStrike" spc="-1">
                <a:solidFill>
                  <a:srgbClr val="000000"/>
                </a:solidFill>
                <a:latin typeface="Calibri"/>
              </a:rPr>
              <a:t>platového tarifu nejvyššího platového stupně v platové třídě, do které je zaměstnanec zařazen.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až </a:t>
            </a:r>
            <a:r>
              <a:rPr lang="cs-CZ" sz="2800" b="1" strike="noStrike" spc="-1">
                <a:solidFill>
                  <a:srgbClr val="000000"/>
                </a:solidFill>
                <a:latin typeface="Calibri"/>
              </a:rPr>
              <a:t>100 % </a:t>
            </a:r>
            <a:r>
              <a:rPr lang="cs-CZ" sz="2800" b="0" strike="noStrike" spc="-1">
                <a:solidFill>
                  <a:srgbClr val="000000"/>
                </a:solidFill>
                <a:latin typeface="Calibri"/>
              </a:rPr>
              <a:t>může dosáhnout, pokud zaměstnanec splňuje tyto podmínky:</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je vynikajícím, všeobecně uznávaným odborníkem a</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je zařazen do 10. – 16. platové třídy.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Zaměstnanec dlouhodobě dosahuje velmi dobrých výsledků.</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Zaměstnanec plní větší rozsah pracovních úkolů, než plní ostatní zaměstnanci.</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Snížení osobního příplatku, zrušení osobního příplatku</a:t>
            </a:r>
            <a:endParaRPr lang="cs-CZ" sz="2800" b="0" strike="noStrike" spc="-1">
              <a:latin typeface="Arial"/>
            </a:endParaRP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Specializační příplatek (§ 133 zákoníku práce)</a:t>
            </a:r>
            <a:endParaRPr lang="cs-CZ" sz="4400" b="0" strike="noStrike" spc="-1">
              <a:latin typeface="Arial"/>
            </a:endParaRPr>
          </a:p>
        </p:txBody>
      </p:sp>
      <p:sp>
        <p:nvSpPr>
          <p:cNvPr id="70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příplatek ve výši </a:t>
            </a:r>
            <a:r>
              <a:rPr lang="cs-CZ" sz="2800" b="1" strike="noStrike" spc="-1">
                <a:solidFill>
                  <a:srgbClr val="000000"/>
                </a:solidFill>
                <a:latin typeface="Calibri"/>
              </a:rPr>
              <a:t>1000 – 2000 Kč</a:t>
            </a:r>
            <a:r>
              <a:rPr lang="cs-CZ" sz="2800" b="0" strike="noStrike" spc="-1">
                <a:solidFill>
                  <a:srgbClr val="000000"/>
                </a:solidFill>
                <a:latin typeface="Calibri"/>
              </a:rPr>
              <a:t> </a:t>
            </a:r>
            <a:r>
              <a:rPr lang="cs-CZ" sz="2800" b="1" strike="noStrike" spc="-1">
                <a:solidFill>
                  <a:srgbClr val="000000"/>
                </a:solidFill>
                <a:latin typeface="Calibri"/>
              </a:rPr>
              <a:t>měsíčně</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koordinace v oblasti informačních a komunikačních technologií;</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tvorba a následná koordinace školních vzdělávacích programů a vzdělávacích programů vyšších odborných škol;</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prevence sociálně patologických jevů;</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specializovaná činnost v oblasti environmentální výchovy;</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specializovaná činnost speciálního pedagoga v oblasti školské logopedie</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specializovaná činnost v oblasti prostorové orientace zrakově</a:t>
            </a:r>
            <a:endParaRPr lang="cs-CZ" sz="2800" b="0" strike="noStrike" spc="-1">
              <a:latin typeface="Arial"/>
            </a:endParaRP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Další složky platu </a:t>
            </a:r>
            <a:endParaRPr lang="cs-CZ" sz="4400" b="0" strike="noStrike" spc="-1">
              <a:latin typeface="Arial"/>
            </a:endParaRPr>
          </a:p>
        </p:txBody>
      </p:sp>
      <p:sp>
        <p:nvSpPr>
          <p:cNvPr id="70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8000" lnSpcReduction="10000"/>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Podle evidence odpracované doby - § 96 ZP</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Zaměstnavatel je povinen vést u jednotlivých zaměstnanců evidenci s vyznačením začátku a konce</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odpracované</a:t>
            </a:r>
            <a:endParaRPr lang="cs-CZ" sz="2400" b="0" strike="noStrike" spc="-1">
              <a:latin typeface="Arial"/>
            </a:endParaRPr>
          </a:p>
          <a:p>
            <a:pPr marL="1143000" lvl="2" indent="-227880">
              <a:lnSpc>
                <a:spcPct val="90000"/>
              </a:lnSpc>
              <a:spcBef>
                <a:spcPts val="499"/>
              </a:spcBef>
              <a:buClr>
                <a:srgbClr val="000000"/>
              </a:buClr>
              <a:buFont typeface="Arial"/>
              <a:buChar char="•"/>
            </a:pPr>
            <a:r>
              <a:rPr lang="cs-CZ" sz="2000" b="0" strike="noStrike" spc="-1">
                <a:solidFill>
                  <a:srgbClr val="000000"/>
                </a:solidFill>
                <a:latin typeface="Calibri"/>
              </a:rPr>
              <a:t>1. směny [§ 78 odst. 1 písm. c)],</a:t>
            </a:r>
            <a:endParaRPr lang="cs-CZ" sz="2000" b="0" strike="noStrike" spc="-1">
              <a:latin typeface="Arial"/>
            </a:endParaRPr>
          </a:p>
          <a:p>
            <a:pPr marL="1143000" lvl="2" indent="-227880">
              <a:lnSpc>
                <a:spcPct val="90000"/>
              </a:lnSpc>
              <a:spcBef>
                <a:spcPts val="499"/>
              </a:spcBef>
              <a:buClr>
                <a:srgbClr val="000000"/>
              </a:buClr>
              <a:buFont typeface="Arial"/>
              <a:buChar char="•"/>
            </a:pPr>
            <a:r>
              <a:rPr lang="cs-CZ" sz="2000" b="0" strike="noStrike" spc="-1">
                <a:solidFill>
                  <a:srgbClr val="000000"/>
                </a:solidFill>
                <a:latin typeface="Calibri"/>
              </a:rPr>
              <a:t>2. práce přesčas [§ 78 odst. 1 písm. i) a § 93],</a:t>
            </a:r>
            <a:endParaRPr lang="cs-CZ" sz="2000" b="0" strike="noStrike" spc="-1">
              <a:latin typeface="Arial"/>
            </a:endParaRPr>
          </a:p>
          <a:p>
            <a:pPr marL="1143000" lvl="2" indent="-227880">
              <a:lnSpc>
                <a:spcPct val="90000"/>
              </a:lnSpc>
              <a:spcBef>
                <a:spcPts val="499"/>
              </a:spcBef>
              <a:buClr>
                <a:srgbClr val="000000"/>
              </a:buClr>
              <a:buFont typeface="Arial"/>
              <a:buChar char="•"/>
            </a:pPr>
            <a:r>
              <a:rPr lang="cs-CZ" sz="2000" b="0" strike="noStrike" spc="-1">
                <a:solidFill>
                  <a:srgbClr val="000000"/>
                </a:solidFill>
                <a:latin typeface="Calibri"/>
              </a:rPr>
              <a:t>3. další dohodnuté práce přesčas (§ 93a),</a:t>
            </a:r>
            <a:endParaRPr lang="cs-CZ" sz="2000" b="0" strike="noStrike" spc="-1">
              <a:latin typeface="Arial"/>
            </a:endParaRPr>
          </a:p>
          <a:p>
            <a:pPr marL="1143000" lvl="2" indent="-227880">
              <a:lnSpc>
                <a:spcPct val="90000"/>
              </a:lnSpc>
              <a:spcBef>
                <a:spcPts val="499"/>
              </a:spcBef>
              <a:buClr>
                <a:srgbClr val="000000"/>
              </a:buClr>
              <a:buFont typeface="Arial"/>
              <a:buChar char="•"/>
            </a:pPr>
            <a:r>
              <a:rPr lang="cs-CZ" sz="2000" b="0" strike="noStrike" spc="-1">
                <a:solidFill>
                  <a:srgbClr val="000000"/>
                </a:solidFill>
                <a:latin typeface="Calibri"/>
              </a:rPr>
              <a:t>4. noční práce (§ 94),</a:t>
            </a:r>
            <a:endParaRPr lang="cs-CZ" sz="2000" b="0" strike="noStrike" spc="-1">
              <a:latin typeface="Arial"/>
            </a:endParaRPr>
          </a:p>
          <a:p>
            <a:pPr marL="1143000" lvl="2" indent="-227880">
              <a:lnSpc>
                <a:spcPct val="90000"/>
              </a:lnSpc>
              <a:spcBef>
                <a:spcPts val="499"/>
              </a:spcBef>
              <a:buClr>
                <a:srgbClr val="000000"/>
              </a:buClr>
              <a:buFont typeface="Arial"/>
              <a:buChar char="•"/>
            </a:pPr>
            <a:r>
              <a:rPr lang="cs-CZ" sz="2000" b="0" strike="noStrike" spc="-1">
                <a:solidFill>
                  <a:srgbClr val="000000"/>
                </a:solidFill>
                <a:latin typeface="Calibri"/>
              </a:rPr>
              <a:t>doby v době pracovní pohotovosti (§ 95 odst. 2),</a:t>
            </a:r>
            <a:endParaRPr lang="cs-CZ" sz="20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pracovní pohotovosti, kterou zaměstnanec držel [§ 78 odst. 1 písm. h) a § 95].</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přespočetné hodiny (podle vyhlášky č. 263/2007 Sb.)</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Na žádost zaměstnance je zaměstnavatel povinen umožnit zaměstnanci nahlédnout do jeho účtu pracovní doby nebo evidence pracovní doby a do jeho účtu mzdy a pořizovat si z nich výpisy, popřípadě stejnopisy na náklady zaměstnavatele.</a:t>
            </a:r>
            <a:endParaRPr lang="cs-CZ" sz="2800" b="0" strike="noStrike" spc="-1">
              <a:latin typeface="Arial"/>
            </a:endParaRPr>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Příplatek za noční práci (§ 125 ZP)</a:t>
            </a:r>
            <a:endParaRPr lang="cs-CZ" sz="4400" b="0" strike="noStrike" spc="-1">
              <a:latin typeface="Arial"/>
            </a:endParaRPr>
          </a:p>
        </p:txBody>
      </p:sp>
      <p:sp>
        <p:nvSpPr>
          <p:cNvPr id="70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20% průměrného hodinového výdělku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Noční práce je práce konaná v noční době, tedy v době mezi 22.00 hodinou večerní a 6.00 hodinou ranní.</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Další povinnosti zaměstnavatelů při pravidelné práci v noci </a:t>
            </a:r>
            <a:r>
              <a:rPr lang="cs-CZ" sz="2800" b="0" strike="noStrike" spc="-1">
                <a:solidFill>
                  <a:srgbClr val="000000"/>
                </a:solidFill>
                <a:latin typeface="Calibri"/>
              </a:rPr>
              <a:t>(zaměstnanec pracující v noci - zaměstnanec, který odpracuje během noční doby nejméně 3 hodiny ze své pracovní doby v rámci 24 hodin po sobě jdoucích v průměru alespoň jednou týdně)</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vyšetření lékařem pracovněprávní péče, přiměřené sociální zajištění, zejména možnost občerstvení, vybavení prostředky pro poskytnutí první pomoci, atp.).</a:t>
            </a:r>
            <a:endParaRPr lang="cs-CZ" sz="2400" b="0" strike="noStrike" spc="-1">
              <a:latin typeface="Arial"/>
            </a:endParaRPr>
          </a:p>
          <a:p>
            <a:pPr>
              <a:lnSpc>
                <a:spcPct val="90000"/>
              </a:lnSpc>
              <a:spcBef>
                <a:spcPts val="1001"/>
              </a:spcBef>
            </a:pPr>
            <a:endParaRPr lang="cs-CZ" sz="2400" b="0" strike="noStrike" spc="-1">
              <a:latin typeface="Arial"/>
            </a:endParaRP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Příplatek za práci v sobotu a neděli (§ 126 zákoníku práce)</a:t>
            </a:r>
            <a:endParaRPr lang="cs-CZ" sz="4400" b="0" strike="noStrike" spc="-1">
              <a:latin typeface="Arial"/>
            </a:endParaRPr>
          </a:p>
        </p:txBody>
      </p:sp>
      <p:sp>
        <p:nvSpPr>
          <p:cNvPr id="70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za hodinu práce v sobotu nebo v neděli příplatek ve výši </a:t>
            </a:r>
            <a:r>
              <a:rPr lang="cs-CZ" sz="2400" b="1" strike="noStrike" spc="-1">
                <a:solidFill>
                  <a:srgbClr val="000000"/>
                </a:solidFill>
                <a:latin typeface="Calibri"/>
              </a:rPr>
              <a:t>25% průměrného hodinového výdělku</a:t>
            </a:r>
            <a:r>
              <a:rPr lang="cs-CZ" sz="2400" b="0" strike="noStrike" spc="-1">
                <a:solidFill>
                  <a:srgbClr val="000000"/>
                </a:solidFill>
                <a:latin typeface="Calibri"/>
              </a:rPr>
              <a:t>.</a:t>
            </a:r>
            <a:endParaRPr lang="cs-CZ" sz="2400" b="0" strike="noStrike" spc="-1">
              <a:latin typeface="Arial"/>
            </a:endParaRPr>
          </a:p>
          <a:p>
            <a:pPr marL="228600" indent="-227880">
              <a:lnSpc>
                <a:spcPct val="90000"/>
              </a:lnSpc>
              <a:spcBef>
                <a:spcPts val="1001"/>
              </a:spcBef>
            </a:pP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Na sobotu a neděli, tedy na dny pracovního klidu, lze nařídit práci jen výjimečně a bude se jednat jen o nutné práce, které nemohou být provedeny v pracovních dnech. </a:t>
            </a:r>
            <a:endParaRPr lang="cs-CZ" sz="2400" b="0" strike="noStrike" spc="-1">
              <a:latin typeface="Arial"/>
            </a:endParaRPr>
          </a:p>
          <a:p>
            <a:pPr>
              <a:lnSpc>
                <a:spcPct val="90000"/>
              </a:lnSpc>
              <a:spcBef>
                <a:spcPts val="1001"/>
              </a:spcBef>
            </a:pP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Dětské domovy, domovy mládeže</a:t>
            </a:r>
            <a:endParaRPr lang="cs-CZ" sz="2400" b="0" strike="noStrike" spc="-1">
              <a:latin typeface="Arial"/>
            </a:endParaRP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Plat nebo náhradní volno za práci ve svátek (§ 135 zákoníku práce)</a:t>
            </a:r>
            <a:endParaRPr lang="cs-CZ" sz="4400" b="0" strike="noStrike" spc="-1">
              <a:latin typeface="Arial"/>
            </a:endParaRPr>
          </a:p>
        </p:txBody>
      </p:sp>
      <p:sp>
        <p:nvSpPr>
          <p:cNvPr id="71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Zaměstnanci, který nepracoval proto, že svátek připadl na jeho obvyklý pracovní den, se plat nekrátí</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 práci ve svátek přísluší přednostně čerpání náhradního volna</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Poskytnutí příplatku ve výši průměrného hodinového výdělku za hodinu práce ve svátek místo náhradního volna</a:t>
            </a:r>
            <a:endParaRPr lang="cs-CZ" sz="2800" b="0" strike="noStrike" spc="-1">
              <a:latin typeface="Arial"/>
            </a:endParaRPr>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Plat nebo náhradní volno za práci přesčas (§ 127 zákoníku práce)</a:t>
            </a:r>
            <a:endParaRPr lang="cs-CZ" sz="4400" b="0" strike="noStrike" spc="-1">
              <a:latin typeface="Arial"/>
            </a:endParaRPr>
          </a:p>
        </p:txBody>
      </p:sp>
      <p:sp>
        <p:nvSpPr>
          <p:cNvPr id="71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Koná se na příkaz zaměstnavatele nebo s jeho souhlasem nad stanovenou týdenní pracovní dobu vyplývající z předem stanoveného rozvržení pracovní doby a konaná mimo rámec rozvrhu pracovních směn.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U zaměstnanců s kratší pracovní dobou je prací přesčas práce přesahující stanovenou týdenní pracovní dobu (práci přesčas nelze nařídit).</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Prací přesčas není, pokud zaměstnanec napracovává pracovní volno, které mu zaměstnavatel poskytl na jeho žádost. </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783F2C-F584-D328-8597-8645582EE085}"/>
              </a:ext>
            </a:extLst>
          </p:cNvPr>
          <p:cNvSpPr>
            <a:spLocks noGrp="1"/>
          </p:cNvSpPr>
          <p:nvPr>
            <p:ph type="title"/>
          </p:nvPr>
        </p:nvSpPr>
        <p:spPr/>
        <p:txBody>
          <a:bodyPr/>
          <a:lstStyle/>
          <a:p>
            <a:r>
              <a:rPr lang="cs-CZ" dirty="0"/>
              <a:t>Rodilí mluvčí; kdo plní odbornou kvalifikaci</a:t>
            </a:r>
          </a:p>
        </p:txBody>
      </p:sp>
      <p:sp>
        <p:nvSpPr>
          <p:cNvPr id="3" name="Zástupný obsah 2">
            <a:extLst>
              <a:ext uri="{FF2B5EF4-FFF2-40B4-BE49-F238E27FC236}">
                <a16:creationId xmlns:a16="http://schemas.microsoft.com/office/drawing/2014/main" id="{A923A4DB-6BB0-0D0D-6E91-1D85D3BF9F34}"/>
              </a:ext>
            </a:extLst>
          </p:cNvPr>
          <p:cNvSpPr>
            <a:spLocks noGrp="1"/>
          </p:cNvSpPr>
          <p:nvPr>
            <p:ph idx="1"/>
          </p:nvPr>
        </p:nvSpPr>
        <p:spPr/>
        <p:txBody>
          <a:bodyPr/>
          <a:lstStyle/>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(8) Pedagogický pracovník, pro kterého je příslušný cizí jazyk rodným jazykem nebo který jej ovládá na úrovni rodného jazyka, splňuje pro účely tohoto zákona předpoklad odborné kvalifikace pro výuku konverzace v tomto cizím jazyce, získal-li alespoň střední vzdělání s maturitní zkouškou, nebo pro výuku tohoto cizího jazyka, získal-li vysokoškolské vzdělání.</a:t>
            </a:r>
            <a:endParaRPr lang="cs-CZ" sz="1800" dirty="0">
              <a:effectLst/>
              <a:ea typeface="Times New Roman" panose="02020603050405020304" pitchFamily="18" charset="0"/>
              <a:cs typeface="Times New Roman" panose="02020603050405020304" pitchFamily="18" charset="0"/>
            </a:endParaRPr>
          </a:p>
          <a:p>
            <a:pPr indent="450215" algn="just">
              <a:lnSpc>
                <a:spcPct val="107000"/>
              </a:lnSpc>
              <a:spcAft>
                <a:spcPts val="800"/>
              </a:spcAft>
            </a:pPr>
            <a:r>
              <a:rPr lang="cs-CZ" sz="1800" b="1" dirty="0">
                <a:effectLst/>
                <a:ea typeface="Calibri" panose="020F0502020204030204" pitchFamily="34" charset="0"/>
                <a:cs typeface="Times New Roman" panose="02020603050405020304" pitchFamily="18" charset="0"/>
              </a:rPr>
              <a:t>(9) Pedagogický pracovník, který vedle přímé pedagogické činnosti, pro kterou má odbornou kvalifikaci, vykonává také další přímou pedagogickou činnost v rámci druhu práce sjednaného v pracovní smlouvě, pro kterou nemá odbornou kvalifikaci, splňuje pro účely tohoto zákona pro tuto další přímou pedagogickou činnost předpoklad podle § 3 odst. 1 písm. b). Věta první se nepoužije u pedagogického pracovníka, který má odbornou kvalifikaci pouze pro příslušný předmět nebo příslušnou aktivitu podle odstavce 8 nebo § 7 odst. 1 písm. d) až h), § 7a písm. d) nebo e), § 8 odst. 2 nebo 3, § 9 odst. 7 nebo 8, § 9a odst. 2 až 4, § 10 odst. 2 nebo § 11 odst. 4 až 6.</a:t>
            </a:r>
            <a:endParaRPr lang="cs-CZ" sz="1800" dirty="0">
              <a:effectLst/>
              <a:ea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755399271"/>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Práce přesčas</a:t>
            </a:r>
            <a:endParaRPr lang="cs-CZ" sz="4400" b="0" strike="noStrike" spc="-1">
              <a:latin typeface="Arial"/>
            </a:endParaRPr>
          </a:p>
        </p:txBody>
      </p:sp>
      <p:sp>
        <p:nvSpPr>
          <p:cNvPr id="71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2500" lnSpcReduction="10000"/>
          </a:bodyPr>
          <a:lstStyle/>
          <a:p>
            <a:pPr marL="228600" indent="-227880">
              <a:lnSpc>
                <a:spcPct val="90000"/>
              </a:lnSpc>
              <a:spcBef>
                <a:spcPts val="1001"/>
              </a:spcBef>
              <a:buClr>
                <a:srgbClr val="000000"/>
              </a:buClr>
              <a:buFont typeface="Arial"/>
              <a:buChar char="•"/>
            </a:pPr>
            <a:r>
              <a:rPr lang="cs-CZ" sz="5100" b="0" strike="noStrike" spc="-1">
                <a:solidFill>
                  <a:srgbClr val="000000"/>
                </a:solidFill>
                <a:latin typeface="Calibri"/>
              </a:rPr>
              <a:t>§ 241 odst. 3 ZP – zákaz práce přesčas těhotné zaměstnankyně, nelze zaměstnávat  práci přesčas a zaměstnankyni nebo nařizovat zaměstnanci, který pečuje o dítě mladší než 1 rok, práci přesčas.</a:t>
            </a:r>
            <a:endParaRPr lang="cs-CZ" sz="5100" b="0" strike="noStrike" spc="-1">
              <a:latin typeface="Arial"/>
            </a:endParaRPr>
          </a:p>
          <a:p>
            <a:pPr marL="228600" indent="-227880">
              <a:lnSpc>
                <a:spcPct val="90000"/>
              </a:lnSpc>
              <a:spcBef>
                <a:spcPts val="1001"/>
              </a:spcBef>
              <a:buClr>
                <a:srgbClr val="000000"/>
              </a:buClr>
              <a:buFont typeface="Arial"/>
              <a:buChar char="•"/>
            </a:pPr>
            <a:r>
              <a:rPr lang="cs-CZ" sz="5100" b="0" strike="noStrike" spc="-1">
                <a:solidFill>
                  <a:srgbClr val="000000"/>
                </a:solidFill>
                <a:latin typeface="Calibri"/>
              </a:rPr>
              <a:t>Zaměstnanci přísluší za hodinu práce přesčas část platového tarifu, osobního a zvláštního příplatku připadajícího na jednu hodinu práce bez práce přesčas v kalendářním měsíci, ve kterém práci přesčas koná a příplatek ve výši </a:t>
            </a:r>
            <a:endParaRPr lang="cs-CZ" sz="5100" b="0" strike="noStrike" spc="-1">
              <a:latin typeface="Arial"/>
            </a:endParaRPr>
          </a:p>
          <a:p>
            <a:pPr marL="685800" lvl="1" indent="-227880">
              <a:lnSpc>
                <a:spcPct val="90000"/>
              </a:lnSpc>
              <a:spcBef>
                <a:spcPts val="499"/>
              </a:spcBef>
              <a:buClr>
                <a:srgbClr val="000000"/>
              </a:buClr>
              <a:buFont typeface="Arial"/>
              <a:buChar char="•"/>
            </a:pPr>
            <a:r>
              <a:rPr lang="cs-CZ" sz="5100" b="0" strike="noStrike" spc="-1">
                <a:solidFill>
                  <a:srgbClr val="000000"/>
                </a:solidFill>
                <a:latin typeface="Calibri"/>
              </a:rPr>
              <a:t>25% průměrného hodinového výdělku </a:t>
            </a:r>
            <a:endParaRPr lang="cs-CZ" sz="5100" b="0" strike="noStrike" spc="-1">
              <a:latin typeface="Arial"/>
            </a:endParaRPr>
          </a:p>
          <a:p>
            <a:pPr marL="685800" lvl="1" indent="-227880">
              <a:lnSpc>
                <a:spcPct val="90000"/>
              </a:lnSpc>
              <a:spcBef>
                <a:spcPts val="499"/>
              </a:spcBef>
              <a:buClr>
                <a:srgbClr val="000000"/>
              </a:buClr>
              <a:buFont typeface="Arial"/>
              <a:buChar char="•"/>
            </a:pPr>
            <a:r>
              <a:rPr lang="cs-CZ" sz="5100" b="0" strike="noStrike" spc="-1">
                <a:solidFill>
                  <a:srgbClr val="000000"/>
                </a:solidFill>
                <a:latin typeface="Calibri"/>
              </a:rPr>
              <a:t>50 % průměrného hodinového výdělku, jde-li o práci přesčas ve dnech nepřetržitého odpočinku.</a:t>
            </a:r>
            <a:endParaRPr lang="cs-CZ" sz="5100" b="0" strike="noStrike" spc="-1">
              <a:latin typeface="Arial"/>
            </a:endParaRPr>
          </a:p>
          <a:p>
            <a:pPr>
              <a:lnSpc>
                <a:spcPct val="90000"/>
              </a:lnSpc>
              <a:spcBef>
                <a:spcPts val="1001"/>
              </a:spcBef>
            </a:pPr>
            <a:endParaRPr lang="cs-CZ" sz="5100" b="0" strike="noStrike" spc="-1">
              <a:latin typeface="Arial"/>
            </a:endParaRPr>
          </a:p>
          <a:p>
            <a:pPr>
              <a:lnSpc>
                <a:spcPct val="90000"/>
              </a:lnSpc>
              <a:spcBef>
                <a:spcPts val="1001"/>
              </a:spcBef>
            </a:pPr>
            <a:endParaRPr lang="cs-CZ" sz="5100" b="0" strike="noStrike" spc="-1">
              <a:latin typeface="Arial"/>
            </a:endParaRP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Práce přesčas</a:t>
            </a:r>
            <a:endParaRPr lang="cs-CZ" sz="4400" b="0" strike="noStrike" spc="-1">
              <a:latin typeface="Arial"/>
            </a:endParaRPr>
          </a:p>
        </p:txBody>
      </p:sp>
      <p:sp>
        <p:nvSpPr>
          <p:cNvPr id="71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Zaměstnavatel se může se zaměstnancem dohodnout o poskytnutí náhradního volna v době do 3 měsíců po sobě jdoucích po výkonu práce přesčas, popřípadě v jinak dohodnuté době. Za dobu náhradního volna se plat nekrátí.</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3600" b="0" strike="noStrike" spc="-1">
                <a:solidFill>
                  <a:srgbClr val="000000"/>
                </a:solidFill>
                <a:latin typeface="Calibri Light"/>
              </a:rPr>
              <a:t>Příplatek za rozdělenou směnu (§ 130 zákoníku práce)</a:t>
            </a:r>
            <a:endParaRPr lang="cs-CZ" sz="3600" b="0" strike="noStrike" spc="-1">
              <a:latin typeface="Arial"/>
            </a:endParaRPr>
          </a:p>
        </p:txBody>
      </p:sp>
      <p:sp>
        <p:nvSpPr>
          <p:cNvPr id="71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Příplatek za rozdělenou směnu </a:t>
            </a:r>
            <a:r>
              <a:rPr lang="cs-CZ" sz="2800" b="1" strike="noStrike" spc="-1">
                <a:solidFill>
                  <a:srgbClr val="000000"/>
                </a:solidFill>
                <a:latin typeface="Calibri"/>
              </a:rPr>
              <a:t>30 % průměrného hodinového výdělku</a:t>
            </a:r>
            <a:r>
              <a:rPr lang="cs-CZ" sz="2800" b="0" strike="noStrike" spc="-1">
                <a:solidFill>
                  <a:srgbClr val="000000"/>
                </a:solidFill>
                <a:latin typeface="Calibri"/>
              </a:rPr>
              <a:t> za každou rozdělenou směnu.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Příplatek přísluší, pokud zaměstnavatel rozdělil směnu</a:t>
            </a:r>
            <a:endParaRPr lang="cs-CZ" sz="2800" b="0" strike="noStrike" spc="-1">
              <a:latin typeface="Arial"/>
            </a:endParaRPr>
          </a:p>
          <a:p>
            <a:pPr marL="228600" indent="-227880">
              <a:lnSpc>
                <a:spcPct val="90000"/>
              </a:lnSpc>
              <a:spcBef>
                <a:spcPts val="1001"/>
              </a:spcBef>
            </a:pPr>
            <a:r>
              <a:rPr lang="cs-CZ" sz="2800" b="0" strike="noStrike" spc="-1">
                <a:solidFill>
                  <a:srgbClr val="000000"/>
                </a:solidFill>
                <a:latin typeface="Calibri"/>
              </a:rPr>
              <a:t>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 rozdělenou směnu je považována ta směna, kde souvislé přerušení nebo jejich souhrn činí alespoň 2 hodiny (rozvrh pracovní směny)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Do přerušení pracovní směny nezapočítáváme přestávku na jídlo a oddech, kterou je zaměstnavatel povinen poskytnout zaměstnanci nejdéle po 6 hodinách nepřetržité práce v trvání nejméně 30 minut.</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Odměna (§ 134 zákoníku práce)</a:t>
            </a:r>
            <a:endParaRPr lang="cs-CZ" sz="4400" b="0" strike="noStrike" spc="-1">
              <a:latin typeface="Arial"/>
            </a:endParaRPr>
          </a:p>
        </p:txBody>
      </p:sp>
      <p:sp>
        <p:nvSpPr>
          <p:cNvPr id="72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za splnění mimořádného nebo </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800" b="0" strike="noStrike" spc="-1">
                <a:solidFill>
                  <a:srgbClr val="000000"/>
                </a:solidFill>
                <a:latin typeface="Calibri"/>
              </a:rPr>
              <a:t>zvlášť významného úkolu. </a:t>
            </a:r>
            <a:endParaRPr lang="cs-CZ" sz="2800" b="0" strike="noStrike" spc="-1">
              <a:latin typeface="Arial"/>
            </a:endParaRPr>
          </a:p>
          <a:p>
            <a:pPr>
              <a:lnSpc>
                <a:spcPct val="100000"/>
              </a:lnSpc>
            </a:pP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 224 ZP – péče o zaměstnance</a:t>
            </a:r>
            <a:endParaRPr lang="cs-CZ" sz="2400" b="0" strike="noStrike" spc="-1">
              <a:latin typeface="Arial"/>
            </a:endParaRPr>
          </a:p>
          <a:p>
            <a:pPr marL="685800" indent="-227880">
              <a:lnSpc>
                <a:spcPct val="90000"/>
              </a:lnSpc>
              <a:spcBef>
                <a:spcPts val="499"/>
              </a:spcBef>
            </a:pPr>
            <a:r>
              <a:rPr lang="cs-CZ" sz="2400" b="0" strike="noStrike" spc="-1">
                <a:solidFill>
                  <a:srgbClr val="000000"/>
                </a:solidFill>
                <a:latin typeface="Calibri"/>
              </a:rPr>
              <a:t>Zaměstnavatel může zaměstnanci poskytnout odměnu zejména</a:t>
            </a:r>
            <a:endParaRPr lang="cs-CZ" sz="2400" b="0" strike="noStrike" spc="-1">
              <a:latin typeface="Arial"/>
            </a:endParaRPr>
          </a:p>
          <a:p>
            <a:pPr marL="685800" indent="-227880">
              <a:lnSpc>
                <a:spcPct val="90000"/>
              </a:lnSpc>
              <a:spcBef>
                <a:spcPts val="499"/>
              </a:spcBef>
            </a:pPr>
            <a:r>
              <a:rPr lang="cs-CZ" sz="2400" b="0" strike="noStrike" spc="-1">
                <a:solidFill>
                  <a:srgbClr val="000000"/>
                </a:solidFill>
                <a:latin typeface="Calibri"/>
              </a:rPr>
              <a:t>a) při životním nebo pracovním jubileu a při prvním skončení pracovního poměru po přiznání invalidního důchodu pro invaliditu třetího stupně nebo po nabytí nároku na starobní důchod, </a:t>
            </a:r>
            <a:endParaRPr lang="cs-CZ" sz="2400" b="0" strike="noStrike" spc="-1">
              <a:latin typeface="Arial"/>
            </a:endParaRPr>
          </a:p>
          <a:p>
            <a:pPr marL="685800" indent="-227880">
              <a:lnSpc>
                <a:spcPct val="90000"/>
              </a:lnSpc>
              <a:spcBef>
                <a:spcPts val="499"/>
              </a:spcBef>
            </a:pPr>
            <a:r>
              <a:rPr lang="cs-CZ" sz="2400" b="0" strike="noStrike" spc="-1">
                <a:solidFill>
                  <a:srgbClr val="000000"/>
                </a:solidFill>
                <a:latin typeface="Calibri"/>
              </a:rPr>
              <a:t>b) za poskytnutí pomoci při předcházení požárům nebo při živelních událostech, jejich likvidaci nebo odstraňování jejich následků nebo při jiných mimořádných událostech, při nichž může být ohrožen život, zdraví nebo majetek.</a:t>
            </a:r>
            <a:endParaRPr lang="cs-CZ" sz="2400" b="0" strike="noStrike" spc="-1">
              <a:latin typeface="Arial"/>
            </a:endParaRP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Cílová odměna (§ 134a zákoníku práce)</a:t>
            </a:r>
            <a:endParaRPr lang="cs-CZ" sz="4400" b="0" strike="noStrike" spc="-1">
              <a:latin typeface="Arial"/>
            </a:endParaRPr>
          </a:p>
        </p:txBody>
      </p:sp>
      <p:sp>
        <p:nvSpPr>
          <p:cNvPr id="72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 splnění předem stanoveného mimořádně náročného úkolu, jehož příprava, postupné zajišťování a konečná realizace bude z hlediska působnosti zaměstnavatele zvlášť významná, může zaměstnavatel zaměstnanci, který se na jeho plnění bezprostředně nebo významně podílí, poskytnout cílovou odměnu. Výši odměny oznámí zaměstnavatel společně s hodnotitelnými nebo měřitelnými ukazateli před započetím plnění úkolu.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Cílová odměna přísluší zaměstnanci ve výši určené zaměstnavatelem, v závislosti na plnění ukazatelů, neskončí-li jeho pracovní poměr před splněním stanoveného úkolu.</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Odměna za pracovní pohotovost (§ 140 zákoníku práce)</a:t>
            </a:r>
            <a:endParaRPr lang="cs-CZ" sz="4400" b="0" strike="noStrike" spc="-1">
              <a:latin typeface="Arial"/>
            </a:endParaRPr>
          </a:p>
        </p:txBody>
      </p:sp>
      <p:sp>
        <p:nvSpPr>
          <p:cNvPr id="72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Odměna nejméně ve výši 10 % průměrného výdělku, kolektivní smlouva může stanovit procento vyšší</a:t>
            </a:r>
            <a:endParaRPr lang="cs-CZ" sz="2800" b="0" strike="noStrike" spc="-1">
              <a:latin typeface="Arial"/>
            </a:endParaRP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ODMĚNA Z DOHOD</a:t>
            </a:r>
            <a:endParaRPr lang="cs-CZ" sz="4400" b="0" strike="noStrike" spc="-1">
              <a:latin typeface="Arial"/>
            </a:endParaRPr>
          </a:p>
        </p:txBody>
      </p:sp>
      <p:sp>
        <p:nvSpPr>
          <p:cNvPr id="72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Nesmí být nižší než minimální mzda a při jejím stanovení se uplatní zásada, že za stejnou práci nebo za práci stejné hodnoty přísluší všem zaměstnancům u zaměstnavatele stejná mzda, plat nebo odměna z dohody.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Tato zásada se uplatní zejména při odměňování učitelů náboženství.</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F3EA8E-904D-E3F0-9908-614BB52887E5}"/>
              </a:ext>
            </a:extLst>
          </p:cNvPr>
          <p:cNvSpPr>
            <a:spLocks noGrp="1"/>
          </p:cNvSpPr>
          <p:nvPr>
            <p:ph type="title"/>
          </p:nvPr>
        </p:nvSpPr>
        <p:spPr/>
        <p:txBody>
          <a:bodyPr/>
          <a:lstStyle/>
          <a:p>
            <a:r>
              <a:rPr lang="cs-CZ" dirty="0">
                <a:solidFill>
                  <a:schemeClr val="tx2"/>
                </a:solidFill>
              </a:rPr>
              <a:t>§ 138</a:t>
            </a:r>
          </a:p>
        </p:txBody>
      </p:sp>
      <p:sp>
        <p:nvSpPr>
          <p:cNvPr id="3" name="Zástupný obsah 2">
            <a:extLst>
              <a:ext uri="{FF2B5EF4-FFF2-40B4-BE49-F238E27FC236}">
                <a16:creationId xmlns:a16="http://schemas.microsoft.com/office/drawing/2014/main" id="{6BF6CFB0-5581-B893-B195-EAFAF0F84F69}"/>
              </a:ext>
            </a:extLst>
          </p:cNvPr>
          <p:cNvSpPr>
            <a:spLocks noGrp="1"/>
          </p:cNvSpPr>
          <p:nvPr>
            <p:ph idx="1"/>
          </p:nvPr>
        </p:nvSpPr>
        <p:spPr/>
        <p:txBody>
          <a:bodyPr>
            <a:normAutofit lnSpcReduction="10000"/>
          </a:bodyPr>
          <a:lstStyle/>
          <a:p>
            <a:pPr marL="571500" indent="-342900" algn="just">
              <a:lnSpc>
                <a:spcPct val="107000"/>
              </a:lnSpc>
              <a:spcAft>
                <a:spcPts val="800"/>
              </a:spcAft>
            </a:pPr>
            <a:r>
              <a:rPr lang="cs-CZ" sz="2400" dirty="0">
                <a:effectLst/>
                <a:ea typeface="Calibri" panose="020F0502020204030204" pitchFamily="34" charset="0"/>
                <a:cs typeface="Mangal" panose="02040503050203030202" pitchFamily="18" charset="0"/>
              </a:rPr>
              <a:t>Výše odměny z dohody a podmínky pro její poskytování se sjednávají v dohodě o provedení práce nebo v dohodě o pracovní činnosti. </a:t>
            </a:r>
            <a:r>
              <a:rPr lang="cs-CZ" sz="2400" b="1" dirty="0">
                <a:effectLst/>
                <a:ea typeface="Calibri" panose="020F0502020204030204" pitchFamily="34" charset="0"/>
                <a:cs typeface="Mangal" panose="02040503050203030202" pitchFamily="18" charset="0"/>
              </a:rPr>
              <a:t>Pro poskytování odměny z dohody se § 115 až 118 použijí obdobně, </a:t>
            </a:r>
            <a:r>
              <a:rPr lang="cs-CZ" sz="2400" b="1" dirty="0"/>
              <a:t>přičemž odměna z dohody se pro tyto účely posuzuje jako mzda</a:t>
            </a:r>
            <a:r>
              <a:rPr lang="cs-CZ" sz="2400" b="1" dirty="0">
                <a:effectLst/>
                <a:ea typeface="Calibri" panose="020F0502020204030204" pitchFamily="34" charset="0"/>
                <a:cs typeface="Mangal" panose="02040503050203030202" pitchFamily="18" charset="0"/>
              </a:rPr>
              <a:t>. </a:t>
            </a:r>
          </a:p>
          <a:p>
            <a:pPr>
              <a:lnSpc>
                <a:spcPct val="107000"/>
              </a:lnSpc>
              <a:spcAft>
                <a:spcPts val="800"/>
              </a:spcAft>
            </a:pPr>
            <a:r>
              <a:rPr lang="cs-CZ" sz="2400" dirty="0">
                <a:effectLst/>
                <a:ea typeface="Calibri" panose="020F0502020204030204" pitchFamily="34" charset="0"/>
                <a:cs typeface="Mangal" panose="02040503050203030202" pitchFamily="18" charset="0"/>
              </a:rPr>
              <a:t>§ 115 - Mzda, náhradní volno nebo náhrada mzdy za svátek</a:t>
            </a:r>
          </a:p>
          <a:p>
            <a:pPr>
              <a:lnSpc>
                <a:spcPct val="107000"/>
              </a:lnSpc>
              <a:spcAft>
                <a:spcPts val="800"/>
              </a:spcAft>
            </a:pPr>
            <a:r>
              <a:rPr lang="cs-CZ" sz="2400" dirty="0">
                <a:ea typeface="Calibri" panose="020F0502020204030204" pitchFamily="34" charset="0"/>
                <a:cs typeface="Mangal" panose="02040503050203030202" pitchFamily="18" charset="0"/>
              </a:rPr>
              <a:t>§ 116 - Mzda za noční práci</a:t>
            </a:r>
          </a:p>
          <a:p>
            <a:pPr>
              <a:lnSpc>
                <a:spcPct val="107000"/>
              </a:lnSpc>
              <a:spcAft>
                <a:spcPts val="800"/>
              </a:spcAft>
            </a:pPr>
            <a:r>
              <a:rPr lang="cs-CZ" sz="2400" dirty="0">
                <a:effectLst/>
                <a:ea typeface="Calibri" panose="020F0502020204030204" pitchFamily="34" charset="0"/>
                <a:cs typeface="Mangal" panose="02040503050203030202" pitchFamily="18" charset="0"/>
              </a:rPr>
              <a:t>§ 117 - Mzda a příplatek za práci ve ztíženém pracovním prostředí</a:t>
            </a:r>
          </a:p>
          <a:p>
            <a:pPr>
              <a:lnSpc>
                <a:spcPct val="107000"/>
              </a:lnSpc>
              <a:spcAft>
                <a:spcPts val="800"/>
              </a:spcAft>
            </a:pPr>
            <a:r>
              <a:rPr lang="cs-CZ" sz="2400" dirty="0">
                <a:ea typeface="Calibri" panose="020F0502020204030204" pitchFamily="34" charset="0"/>
                <a:cs typeface="Mangal" panose="02040503050203030202" pitchFamily="18" charset="0"/>
              </a:rPr>
              <a:t>§ 118</a:t>
            </a:r>
            <a:r>
              <a:rPr lang="cs-CZ" sz="2400" dirty="0">
                <a:effectLst/>
                <a:ea typeface="Calibri" panose="020F0502020204030204" pitchFamily="34" charset="0"/>
                <a:cs typeface="Mangal" panose="02040503050203030202" pitchFamily="18" charset="0"/>
              </a:rPr>
              <a:t> - </a:t>
            </a:r>
            <a:r>
              <a:rPr lang="pl-PL" sz="2400" dirty="0">
                <a:effectLst/>
                <a:ea typeface="Calibri" panose="020F0502020204030204" pitchFamily="34" charset="0"/>
                <a:cs typeface="Mangal" panose="02040503050203030202" pitchFamily="18" charset="0"/>
              </a:rPr>
              <a:t>Mzda za práci v sobotu a v neděli</a:t>
            </a:r>
            <a:endParaRPr lang="cs-CZ" sz="2400" dirty="0">
              <a:effectLst/>
              <a:ea typeface="Calibri" panose="020F0502020204030204" pitchFamily="34" charset="0"/>
              <a:cs typeface="Mangal" panose="02040503050203030202" pitchFamily="18" charset="0"/>
            </a:endParaRPr>
          </a:p>
          <a:p>
            <a:endParaRPr lang="cs-CZ" dirty="0"/>
          </a:p>
        </p:txBody>
      </p:sp>
    </p:spTree>
    <p:extLst>
      <p:ext uri="{BB962C8B-B14F-4D97-AF65-F5344CB8AC3E}">
        <p14:creationId xmlns:p14="http://schemas.microsoft.com/office/powerpoint/2010/main" val="2122439638"/>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 name="CustomShape 1"/>
          <p:cNvSpPr/>
          <p:nvPr/>
        </p:nvSpPr>
        <p:spPr>
          <a:xfrm>
            <a:off x="831960" y="1709640"/>
            <a:ext cx="10514880" cy="2851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90000"/>
              </a:lnSpc>
            </a:pPr>
            <a:r>
              <a:rPr lang="cs-CZ" sz="6000" b="0" strike="noStrike" spc="-1">
                <a:solidFill>
                  <a:srgbClr val="000000"/>
                </a:solidFill>
                <a:latin typeface="Calibri Light"/>
              </a:rPr>
              <a:t>Děkuji za pozornost</a:t>
            </a:r>
            <a:endParaRPr lang="cs-CZ" sz="6000" b="0" strike="noStrike" spc="-1">
              <a:latin typeface="Arial"/>
            </a:endParaRPr>
          </a:p>
        </p:txBody>
      </p:sp>
      <p:sp>
        <p:nvSpPr>
          <p:cNvPr id="729" name="CustomShape 2"/>
          <p:cNvSpPr/>
          <p:nvPr/>
        </p:nvSpPr>
        <p:spPr>
          <a:xfrm>
            <a:off x="831960" y="4589640"/>
            <a:ext cx="10514880" cy="149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r>
              <a:rPr lang="cs-CZ" sz="2400" b="0" strike="noStrike" spc="-1">
                <a:solidFill>
                  <a:srgbClr val="8B8B8B"/>
                </a:solidFill>
                <a:latin typeface="Calibri"/>
              </a:rPr>
              <a:t>JUDr. Hana Poláková</a:t>
            </a:r>
            <a:endParaRPr lang="cs-CZ" sz="2400" b="0" strike="noStrike" spc="-1">
              <a:latin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B15EE1-308A-5A35-48D9-7D26287F74DD}"/>
              </a:ext>
            </a:extLst>
          </p:cNvPr>
          <p:cNvSpPr>
            <a:spLocks noGrp="1"/>
          </p:cNvSpPr>
          <p:nvPr>
            <p:ph type="title"/>
          </p:nvPr>
        </p:nvSpPr>
        <p:spPr/>
        <p:txBody>
          <a:bodyPr/>
          <a:lstStyle/>
          <a:p>
            <a:r>
              <a:rPr lang="cs-CZ" dirty="0"/>
              <a:t>Zaměstnávání nekvalifikovaných PP</a:t>
            </a:r>
          </a:p>
        </p:txBody>
      </p:sp>
      <p:sp>
        <p:nvSpPr>
          <p:cNvPr id="3" name="Zástupný obsah 2">
            <a:extLst>
              <a:ext uri="{FF2B5EF4-FFF2-40B4-BE49-F238E27FC236}">
                <a16:creationId xmlns:a16="http://schemas.microsoft.com/office/drawing/2014/main" id="{FACB9179-7261-F64C-7EA2-60A51CE0019F}"/>
              </a:ext>
            </a:extLst>
          </p:cNvPr>
          <p:cNvSpPr>
            <a:spLocks noGrp="1"/>
          </p:cNvSpPr>
          <p:nvPr>
            <p:ph idx="1"/>
          </p:nvPr>
        </p:nvSpPr>
        <p:spPr/>
        <p:txBody>
          <a:bodyPr/>
          <a:lstStyle/>
          <a:p>
            <a:pPr indent="450215" algn="just">
              <a:lnSpc>
                <a:spcPct val="107000"/>
              </a:lnSpc>
              <a:spcAft>
                <a:spcPts val="800"/>
              </a:spcAft>
            </a:pPr>
            <a:r>
              <a:rPr lang="cs-CZ" sz="2400" b="1" dirty="0">
                <a:effectLst/>
                <a:ea typeface="Calibri" panose="020F0502020204030204" pitchFamily="34" charset="0"/>
                <a:cs typeface="Times New Roman" panose="02020603050405020304" pitchFamily="18" charset="0"/>
              </a:rPr>
              <a:t>Právnická osoba vykonávající činnost školy nebo školského zařízení může zajišťovat výchovu a vzdělávání po nezbytnou dobu a v nezbytném rozsahu pedagogickým pracovníkem, který nesplňuje předpoklad odborné kvalifikace, pokud prokazatelně nemůže tyto činnosti zajistit pedagogickým pracovníkem s odbornou kvalifikací. Tím není dotčena odpovědnost ředitele školy nebo školského zařízení za odbornou a pedagogickou úroveň vzdělávání a školských služeb podle zvláštního právního předpisu</a:t>
            </a:r>
            <a:r>
              <a:rPr lang="cs-CZ" sz="2400" b="1" baseline="30000" dirty="0">
                <a:effectLst/>
                <a:ea typeface="Calibri" panose="020F0502020204030204" pitchFamily="34" charset="0"/>
                <a:cs typeface="Times New Roman" panose="02020603050405020304" pitchFamily="18" charset="0"/>
              </a:rPr>
              <a:t>21)</a:t>
            </a:r>
            <a:r>
              <a:rPr lang="cs-CZ" sz="2400" b="1" dirty="0">
                <a:effectLst/>
                <a:ea typeface="Calibri" panose="020F0502020204030204" pitchFamily="34" charset="0"/>
                <a:cs typeface="Times New Roman" panose="02020603050405020304" pitchFamily="18" charset="0"/>
              </a:rPr>
              <a:t>.</a:t>
            </a:r>
            <a:endParaRPr lang="cs-CZ" sz="2400" dirty="0">
              <a:effectLst/>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4208620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Výjimky z odborné kvalifikace</a:t>
            </a:r>
            <a:endParaRPr lang="cs-CZ" sz="4400" b="0" strike="noStrike" spc="-1">
              <a:latin typeface="Arial"/>
            </a:endParaRPr>
          </a:p>
        </p:txBody>
      </p:sp>
      <p:sp>
        <p:nvSpPr>
          <p:cNvPr id="236"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 30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 pedagogické pracovníky podle tohoto zákona se považují též pedagogičtí pracovníci, kteří ke dni účinnosti tohoto zákona splňují předpoklady pro výkon činnosti pedagogického pracovníka podle dosavadních právních předpisů.</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Výjimky z odborné kvalifikace</a:t>
            </a:r>
            <a:endParaRPr lang="cs-CZ" sz="4400" b="0" strike="noStrike" spc="-1">
              <a:latin typeface="Arial"/>
            </a:endParaRPr>
          </a:p>
        </p:txBody>
      </p:sp>
      <p:sp>
        <p:nvSpPr>
          <p:cNvPr id="238"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 31</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Další kvalifikační předpoklady získané v rámci dalšího vzdělávání pedagogických pracovníků ke dni nabytí účinnosti tohoto zákona podle dosavadních právních předpisů zůstávají nedotčeny.</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Výjimky z odborné kvalifikace - § 32 ZPP</a:t>
            </a:r>
            <a:endParaRPr lang="cs-CZ" sz="4400" b="0" strike="noStrike" spc="-1">
              <a:latin typeface="Arial"/>
            </a:endParaRPr>
          </a:p>
        </p:txBody>
      </p:sp>
      <p:sp>
        <p:nvSpPr>
          <p:cNvPr id="240"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40000" lnSpcReduction="10000"/>
          </a:bodyPr>
          <a:lstStyle/>
          <a:p>
            <a:pPr>
              <a:lnSpc>
                <a:spcPct val="90000"/>
              </a:lnSpc>
              <a:spcBef>
                <a:spcPts val="1001"/>
              </a:spcBef>
            </a:pPr>
            <a:endParaRPr lang="cs-CZ" sz="1800" b="0" strike="noStrike" spc="-1">
              <a:latin typeface="Arial"/>
            </a:endParaRPr>
          </a:p>
          <a:p>
            <a:pPr>
              <a:lnSpc>
                <a:spcPct val="90000"/>
              </a:lnSpc>
              <a:spcBef>
                <a:spcPts val="1001"/>
              </a:spcBef>
            </a:pPr>
            <a:r>
              <a:rPr lang="cs-CZ" sz="3600" b="0" strike="noStrike" spc="-1">
                <a:solidFill>
                  <a:srgbClr val="000000"/>
                </a:solidFill>
                <a:latin typeface="Calibri"/>
              </a:rPr>
              <a:t>	</a:t>
            </a:r>
            <a:r>
              <a:rPr lang="cs-CZ" sz="5100" b="0" strike="noStrike" spc="-1">
                <a:solidFill>
                  <a:srgbClr val="000000"/>
                </a:solidFill>
                <a:latin typeface="Calibri"/>
              </a:rPr>
              <a:t>(1) Fyzická osoba, která nesplňuje předpoklad podle § 3 odst. 1 písm. b), může vykonávat přímou pedagogickou činnost po dni nabytí účinnosti tohoto zákona</a:t>
            </a:r>
            <a:endParaRPr lang="cs-CZ" sz="5100" b="0" strike="noStrike" spc="-1">
              <a:latin typeface="Arial"/>
            </a:endParaRPr>
          </a:p>
          <a:p>
            <a:pPr marL="514440" indent="-513720">
              <a:lnSpc>
                <a:spcPct val="90000"/>
              </a:lnSpc>
              <a:spcBef>
                <a:spcPts val="1001"/>
              </a:spcBef>
              <a:buClr>
                <a:srgbClr val="000000"/>
              </a:buClr>
              <a:buFont typeface="Calibri Light"/>
              <a:buAutoNum type="alphaLcParenR"/>
            </a:pPr>
            <a:r>
              <a:rPr lang="cs-CZ" sz="5100" b="0" strike="noStrike" spc="-1">
                <a:solidFill>
                  <a:srgbClr val="000000"/>
                </a:solidFill>
                <a:latin typeface="Calibri"/>
              </a:rPr>
              <a:t>pokud ke dni účinnosti tohoto zákona dosáhla </a:t>
            </a:r>
            <a:r>
              <a:rPr lang="cs-CZ" sz="5100" b="0" u="sng" strike="noStrike" spc="-1">
                <a:solidFill>
                  <a:srgbClr val="000000"/>
                </a:solidFill>
                <a:uFillTx/>
                <a:latin typeface="Calibri"/>
              </a:rPr>
              <a:t>50 let věku </a:t>
            </a:r>
            <a:r>
              <a:rPr lang="cs-CZ" sz="5100" b="0" strike="noStrike" spc="-1">
                <a:solidFill>
                  <a:srgbClr val="000000"/>
                </a:solidFill>
                <a:latin typeface="Calibri"/>
              </a:rPr>
              <a:t>a dlouhodobým výkonem přímé pedagogické činnosti na příslušném druhu nebo typu školy nejméně po dobu </a:t>
            </a:r>
            <a:r>
              <a:rPr lang="cs-CZ" sz="5100" b="0" u="sng" strike="noStrike" spc="-1">
                <a:solidFill>
                  <a:srgbClr val="000000"/>
                </a:solidFill>
                <a:uFillTx/>
                <a:latin typeface="Calibri"/>
              </a:rPr>
              <a:t>15 let </a:t>
            </a:r>
            <a:r>
              <a:rPr lang="cs-CZ" sz="5100" b="0" strike="noStrike" spc="-1">
                <a:solidFill>
                  <a:srgbClr val="000000"/>
                </a:solidFill>
                <a:latin typeface="Calibri"/>
              </a:rPr>
              <a:t>prokázala schopnost výkonu požadované činnosti, </a:t>
            </a:r>
            <a:r>
              <a:rPr lang="cs-CZ" sz="5100" b="1" strike="noStrike" spc="-1">
                <a:solidFill>
                  <a:srgbClr val="000000"/>
                </a:solidFill>
                <a:latin typeface="Calibri"/>
              </a:rPr>
              <a:t>1. 1. 2005!!!</a:t>
            </a:r>
            <a:endParaRPr lang="cs-CZ" sz="5100" b="0" strike="noStrike" spc="-1">
              <a:latin typeface="Arial"/>
            </a:endParaRPr>
          </a:p>
          <a:p>
            <a:pPr marL="514440" indent="-513720">
              <a:lnSpc>
                <a:spcPct val="90000"/>
              </a:lnSpc>
              <a:spcBef>
                <a:spcPts val="1001"/>
              </a:spcBef>
              <a:buClr>
                <a:srgbClr val="000000"/>
              </a:buClr>
              <a:buFont typeface="Calibri Light"/>
              <a:buAutoNum type="alphaLcParenR"/>
            </a:pPr>
            <a:r>
              <a:rPr lang="cs-CZ" sz="5100" b="0" strike="noStrike" spc="-1">
                <a:solidFill>
                  <a:srgbClr val="000000"/>
                </a:solidFill>
                <a:latin typeface="Calibri"/>
              </a:rPr>
              <a:t>nejdéle po dobu </a:t>
            </a:r>
            <a:r>
              <a:rPr lang="cs-CZ" sz="5100" b="0" u="sng" strike="noStrike" spc="-1">
                <a:solidFill>
                  <a:srgbClr val="000000"/>
                </a:solidFill>
                <a:uFillTx/>
                <a:latin typeface="Calibri"/>
              </a:rPr>
              <a:t>deseti let</a:t>
            </a:r>
            <a:r>
              <a:rPr lang="cs-CZ" sz="5100" b="0" strike="noStrike" spc="-1">
                <a:solidFill>
                  <a:srgbClr val="000000"/>
                </a:solidFill>
                <a:latin typeface="Calibri"/>
              </a:rPr>
              <a:t>, pokud v této době nezahájí studium, kterým potřebný předpoklad získá, </a:t>
            </a:r>
            <a:r>
              <a:rPr lang="cs-CZ" sz="5100" b="0" u="sng" strike="noStrike" spc="-1">
                <a:solidFill>
                  <a:srgbClr val="000000"/>
                </a:solidFill>
                <a:uFillTx/>
                <a:latin typeface="Calibri"/>
              </a:rPr>
              <a:t>a toto studium úspěšně ukončí</a:t>
            </a:r>
            <a:r>
              <a:rPr lang="cs-CZ" sz="5100" b="0" strike="noStrike" spc="-1">
                <a:solidFill>
                  <a:srgbClr val="000000"/>
                </a:solidFill>
                <a:latin typeface="Calibri"/>
              </a:rPr>
              <a:t>,</a:t>
            </a:r>
            <a:endParaRPr lang="cs-CZ" sz="5100" b="0" strike="noStrike" spc="-1">
              <a:latin typeface="Arial"/>
            </a:endParaRPr>
          </a:p>
          <a:p>
            <a:pPr marL="514440" indent="-513720">
              <a:lnSpc>
                <a:spcPct val="90000"/>
              </a:lnSpc>
              <a:spcBef>
                <a:spcPts val="1001"/>
              </a:spcBef>
              <a:buClr>
                <a:srgbClr val="000000"/>
              </a:buClr>
              <a:buFont typeface="Calibri Light"/>
              <a:buAutoNum type="alphaLcParenR"/>
            </a:pPr>
            <a:r>
              <a:rPr lang="cs-CZ" sz="5100" b="0" strike="noStrike" spc="-1">
                <a:solidFill>
                  <a:srgbClr val="000000"/>
                </a:solidFill>
                <a:latin typeface="Calibri"/>
              </a:rPr>
              <a:t> jestliže v době vzniku základního pracovněprávního vztahu neuskutečňovaly vysoké školy pro výuku odborných předmětů ve střední a vyšší odborné škole akreditovaný magisterský studijní program příslušného studijního oboru; v tomto případě se získáním nejvyššího dosažitelného vzdělání v příslušném oboru považuje předpoklad odborné kvalifikace pro pracovněprávní účely za splněný.</a:t>
            </a:r>
            <a:endParaRPr lang="cs-CZ" sz="5100" b="0" strike="noStrike" spc="-1">
              <a:latin typeface="Arial"/>
            </a:endParaRPr>
          </a:p>
          <a:p>
            <a:pPr marL="514440" indent="-513720">
              <a:lnSpc>
                <a:spcPct val="90000"/>
              </a:lnSpc>
              <a:spcBef>
                <a:spcPts val="1001"/>
              </a:spcBef>
              <a:buClr>
                <a:srgbClr val="000000"/>
              </a:buClr>
              <a:buFont typeface="Calibri Light"/>
              <a:buAutoNum type="alphaLcParenR"/>
            </a:pPr>
            <a:r>
              <a:rPr lang="cs-CZ" sz="5100" b="0" strike="noStrike" spc="-1">
                <a:solidFill>
                  <a:srgbClr val="000000"/>
                </a:solidFill>
                <a:latin typeface="Calibri"/>
              </a:rPr>
              <a:t>pokud ke dni </a:t>
            </a:r>
            <a:r>
              <a:rPr lang="cs-CZ" sz="5100" b="0" u="sng" strike="noStrike" spc="-1">
                <a:solidFill>
                  <a:srgbClr val="000000"/>
                </a:solidFill>
                <a:uFillTx/>
                <a:latin typeface="Calibri"/>
              </a:rPr>
              <a:t>1. ledna 2015</a:t>
            </a:r>
            <a:r>
              <a:rPr lang="cs-CZ" sz="5100" b="0" strike="noStrike" spc="-1">
                <a:solidFill>
                  <a:srgbClr val="000000"/>
                </a:solidFill>
                <a:latin typeface="Calibri"/>
              </a:rPr>
              <a:t> dosáhla alespoň </a:t>
            </a:r>
            <a:r>
              <a:rPr lang="cs-CZ" sz="5100" b="0" u="sng" strike="noStrike" spc="-1">
                <a:solidFill>
                  <a:srgbClr val="000000"/>
                </a:solidFill>
                <a:uFillTx/>
                <a:latin typeface="Calibri"/>
              </a:rPr>
              <a:t>55 let věku </a:t>
            </a:r>
            <a:r>
              <a:rPr lang="cs-CZ" sz="5100" b="0" strike="noStrike" spc="-1">
                <a:solidFill>
                  <a:srgbClr val="000000"/>
                </a:solidFill>
                <a:latin typeface="Calibri"/>
              </a:rPr>
              <a:t>a pokud vykonávala přímou pedagogickou činnost na příslušném druhu školy nejméně po dobu </a:t>
            </a:r>
            <a:r>
              <a:rPr lang="cs-CZ" sz="5100" b="0" u="sng" strike="noStrike" spc="-1">
                <a:solidFill>
                  <a:srgbClr val="000000"/>
                </a:solidFill>
                <a:uFillTx/>
                <a:latin typeface="Calibri"/>
              </a:rPr>
              <a:t>20 let</a:t>
            </a:r>
            <a:r>
              <a:rPr lang="cs-CZ" sz="5100" b="0" strike="noStrike" spc="-1">
                <a:solidFill>
                  <a:srgbClr val="000000"/>
                </a:solidFill>
                <a:latin typeface="Calibri"/>
              </a:rPr>
              <a:t>. </a:t>
            </a:r>
            <a:endParaRPr lang="cs-CZ" sz="5100" b="0" strike="noStrike" spc="-1">
              <a:latin typeface="Arial"/>
            </a:endParaRPr>
          </a:p>
          <a:p>
            <a:pPr>
              <a:lnSpc>
                <a:spcPct val="90000"/>
              </a:lnSpc>
              <a:spcBef>
                <a:spcPts val="1001"/>
              </a:spcBef>
            </a:pPr>
            <a:r>
              <a:rPr lang="cs-CZ" sz="5100" b="1" strike="noStrike" spc="-1">
                <a:solidFill>
                  <a:srgbClr val="000000"/>
                </a:solidFill>
                <a:latin typeface="Calibri"/>
              </a:rPr>
              <a:t>Nevztahuje se na psychologa</a:t>
            </a:r>
            <a:endParaRPr lang="cs-CZ" sz="5100" b="0" strike="noStrike" spc="-1">
              <a:latin typeface="Arial"/>
            </a:endParaRPr>
          </a:p>
          <a:p>
            <a:pPr>
              <a:lnSpc>
                <a:spcPct val="90000"/>
              </a:lnSpc>
              <a:spcBef>
                <a:spcPts val="1001"/>
              </a:spcBef>
            </a:pPr>
            <a:endParaRPr lang="cs-CZ" sz="51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ZP – uzavírání pracovněprávních vztahů</a:t>
            </a:r>
            <a:endParaRPr lang="cs-CZ" sz="4400" b="0" strike="noStrike" spc="-1">
              <a:latin typeface="Arial"/>
            </a:endParaRPr>
          </a:p>
        </p:txBody>
      </p:sp>
      <p:sp>
        <p:nvSpPr>
          <p:cNvPr id="244"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Závislá práce může být vykonávána výlučně v základním pracovněprávním vztahu.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Základními pracovněprávními vztahy podle tohoto zákona jsou pracovní poměr a právní vztahy založené dohodami o pracích konaných mimo pracovní poměr.</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Přehled právních předpisů</a:t>
            </a:r>
            <a:endParaRPr lang="cs-CZ" sz="4400" b="0" strike="noStrike" spc="-1" dirty="0">
              <a:latin typeface="Arial"/>
            </a:endParaRPr>
          </a:p>
        </p:txBody>
      </p:sp>
      <p:sp>
        <p:nvSpPr>
          <p:cNvPr id="204"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Zákon č. 89/2012 Sb., občanský zákoník</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Zákon č. 262/2006 Sb., zákoník práce</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Zákon č. 563/2004 Sb., o pedagogických pracovnících a o změně některých zákonů</a:t>
            </a:r>
            <a:endParaRPr lang="cs-CZ" sz="2800" b="0" strike="noStrike" spc="-1" dirty="0">
              <a:latin typeface="Arial"/>
            </a:endParaRPr>
          </a:p>
          <a:p>
            <a:pPr>
              <a:lnSpc>
                <a:spcPct val="90000"/>
              </a:lnSpc>
              <a:spcBef>
                <a:spcPts val="1001"/>
              </a:spcBef>
            </a:pP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Postup před vznikem pracovního poměru</a:t>
            </a:r>
            <a:endParaRPr lang="cs-CZ" sz="4400" b="0" strike="noStrike" spc="-1">
              <a:latin typeface="Arial"/>
            </a:endParaRPr>
          </a:p>
        </p:txBody>
      </p:sp>
      <p:sp>
        <p:nvSpPr>
          <p:cNvPr id="246"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1000" lnSpcReduction="20000"/>
          </a:bodyPr>
          <a:lstStyle/>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Výběr fyzických osob </a:t>
            </a:r>
            <a:r>
              <a:rPr lang="cs-CZ" sz="2800" b="0" strike="noStrike" spc="-1">
                <a:solidFill>
                  <a:srgbClr val="000000"/>
                </a:solidFill>
                <a:latin typeface="Calibri"/>
              </a:rPr>
              <a:t>ucházejících se o zaměstnání z hlediska kvalifikace, nezbytných požadavků nebo zvláštních schopností je v působnosti zaměstnavatele; předpoklady kladené zvláštními právními předpisy na fyzickou osobu jako zaměstnance tím nejsou dotčeny.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Zaměstnavatel smí vyžadovat v souvislosti s jednáním před vznikem pracovního poměru od fyzické osoby, která se u něj uchází o práci, nebo od jiných osob </a:t>
            </a:r>
            <a:r>
              <a:rPr lang="cs-CZ" sz="2800" b="1" strike="noStrike" spc="-1">
                <a:solidFill>
                  <a:srgbClr val="000000"/>
                </a:solidFill>
                <a:latin typeface="Calibri"/>
              </a:rPr>
              <a:t>jen údaje, které bezprostředně souvisejí s uzavřením pracovní smlouvy.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Před uzavřením pracovní smlouvy je </a:t>
            </a:r>
            <a:r>
              <a:rPr lang="cs-CZ" sz="2800" b="1" strike="noStrike" spc="-1">
                <a:solidFill>
                  <a:srgbClr val="000000"/>
                </a:solidFill>
                <a:latin typeface="Calibri"/>
              </a:rPr>
              <a:t>zaměstnavatel povinen seznámit </a:t>
            </a:r>
            <a:r>
              <a:rPr lang="cs-CZ" sz="2800" b="0" strike="noStrike" spc="-1">
                <a:solidFill>
                  <a:srgbClr val="000000"/>
                </a:solidFill>
                <a:latin typeface="Calibri"/>
              </a:rPr>
              <a:t>fyzickou osobu s právy a povinnostmi, které by pro ni z pracovní smlouvy, popřípadě ze jmenování na pracovní místo vyplynuly, a s pracovními podmínkami a </a:t>
            </a:r>
            <a:r>
              <a:rPr lang="cs-CZ" sz="2800" b="1" strike="noStrike" spc="-1">
                <a:solidFill>
                  <a:srgbClr val="000000"/>
                </a:solidFill>
                <a:latin typeface="Calibri"/>
              </a:rPr>
              <a:t>podmínkami odměňování</a:t>
            </a:r>
            <a:r>
              <a:rPr lang="cs-CZ" sz="2800" b="0" strike="noStrike" spc="-1">
                <a:solidFill>
                  <a:srgbClr val="000000"/>
                </a:solidFill>
                <a:latin typeface="Calibri"/>
              </a:rPr>
              <a:t>, za nichž má práci konat, a povinnostmi, které vyplývají ze zvláštních právních předpisů vztahujících se k práci, která má být předmětem pracovního poměru.</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TextShape 1"/>
          <p:cNvSpPr txBox="1"/>
          <p:nvPr/>
        </p:nvSpPr>
        <p:spPr>
          <a:xfrm>
            <a:off x="838080" y="365040"/>
            <a:ext cx="10515240" cy="1325160"/>
          </a:xfrm>
          <a:prstGeom prst="rect">
            <a:avLst/>
          </a:prstGeom>
          <a:noFill/>
          <a:ln>
            <a:noFill/>
          </a:ln>
        </p:spPr>
        <p:txBody>
          <a:bodyPr anchor="ctr"/>
          <a:lstStyle/>
          <a:p>
            <a:pPr>
              <a:lnSpc>
                <a:spcPct val="90000"/>
              </a:lnSpc>
            </a:pPr>
            <a:r>
              <a:rPr lang="cs-CZ" sz="4400" b="1" strike="noStrike" spc="-1" dirty="0">
                <a:latin typeface="Calibri Light"/>
              </a:rPr>
              <a:t>§ 37 – Informování o obsahu pracovního poměru</a:t>
            </a:r>
            <a:endParaRPr lang="cs-CZ" sz="4400" b="0" strike="noStrike" spc="-1" dirty="0">
              <a:latin typeface="Calibri"/>
            </a:endParaRPr>
          </a:p>
        </p:txBody>
      </p:sp>
      <p:sp>
        <p:nvSpPr>
          <p:cNvPr id="248"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cs-CZ" sz="2800" b="1" strike="noStrike" spc="-1">
                <a:solidFill>
                  <a:srgbClr val="000000"/>
                </a:solidFill>
                <a:latin typeface="Calibri"/>
              </a:rPr>
              <a:t>Písemná informace do 7 dnů od vzniku pracovního poměru</a:t>
            </a:r>
            <a:endParaRPr lang="cs-CZ" sz="2800" b="0" strike="noStrike" spc="-1">
              <a:solidFill>
                <a:srgbClr val="000000"/>
              </a:solidFill>
              <a:latin typeface="Calibri"/>
            </a:endParaRPr>
          </a:p>
          <a:p>
            <a:pPr marL="228600" indent="-228240">
              <a:lnSpc>
                <a:spcPct val="90000"/>
              </a:lnSpc>
              <a:spcBef>
                <a:spcPts val="1001"/>
              </a:spcBef>
              <a:buClr>
                <a:srgbClr val="000000"/>
              </a:buClr>
              <a:buFont typeface="Arial"/>
              <a:buChar char="•"/>
            </a:pPr>
            <a:r>
              <a:rPr lang="cs-CZ" sz="2800" b="0" i="1" strike="noStrike" spc="-1">
                <a:solidFill>
                  <a:srgbClr val="000000"/>
                </a:solidFill>
                <a:latin typeface="Calibri"/>
              </a:rPr>
              <a:t>Je určena jednotná lhůta pro splnění informační povinnosti, a to 7 kalendářních dní od vzniku pracovního poměru (den nástupu do práce sjednaný v pracovní smlouvě), nikoliv tedy dne, kdy byla práce fakticky zahájena (první směna). Oproti stávající úpravě tak obecně dochází ke zkrácení lhůty, avšak okamžik počátku jejího běhu zůstává stejný.</a:t>
            </a:r>
            <a:endParaRPr lang="cs-CZ" sz="2800" b="0" strike="noStrike" spc="-1">
              <a:solidFill>
                <a:srgbClr val="000000"/>
              </a:solidFill>
              <a:latin typeface="Calibri"/>
            </a:endParaRPr>
          </a:p>
          <a:p>
            <a:pPr marL="228600" indent="-228240">
              <a:lnSpc>
                <a:spcPct val="90000"/>
              </a:lnSpc>
              <a:spcBef>
                <a:spcPts val="1001"/>
              </a:spcBef>
              <a:buClr>
                <a:srgbClr val="000000"/>
              </a:buClr>
              <a:buFont typeface="Arial"/>
              <a:buChar char="•"/>
            </a:pPr>
            <a:r>
              <a:rPr lang="cs-CZ" sz="2800" b="0" i="1" strike="noStrike" spc="-1">
                <a:solidFill>
                  <a:srgbClr val="000000"/>
                </a:solidFill>
                <a:latin typeface="Calibri"/>
              </a:rPr>
              <a:t>Je odstraněna výjimka podle stávajícího § 37 odst. 4 zákoníku práce, neboť směrnice TPWC již nepřipouští výjimku pro pracovní poměry kratší než 1 měsíc.</a:t>
            </a:r>
            <a:r>
              <a:rPr lang="cs-CZ" sz="2800" b="1" i="1" strike="noStrike" spc="-1">
                <a:solidFill>
                  <a:srgbClr val="000000"/>
                </a:solidFill>
                <a:latin typeface="Calibri"/>
              </a:rPr>
              <a:t> </a:t>
            </a:r>
            <a:endParaRPr lang="cs-CZ" sz="2800" b="0" strike="noStrike" spc="-1">
              <a:solidFill>
                <a:srgbClr val="000000"/>
              </a:solidFill>
              <a:latin typeface="Calibri"/>
            </a:endParaRPr>
          </a:p>
          <a:p>
            <a:pPr>
              <a:lnSpc>
                <a:spcPct val="90000"/>
              </a:lnSpc>
              <a:spcBef>
                <a:spcPts val="1001"/>
              </a:spcBef>
            </a:pPr>
            <a:endParaRPr lang="cs-CZ" sz="2800" b="0" strike="noStrike" spc="-1">
              <a:solidFill>
                <a:srgbClr val="000000"/>
              </a:solidFill>
              <a:latin typeface="Calibri"/>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TextShape 1"/>
          <p:cNvSpPr txBox="1"/>
          <p:nvPr/>
        </p:nvSpPr>
        <p:spPr>
          <a:xfrm>
            <a:off x="838080" y="365040"/>
            <a:ext cx="10515240" cy="1325160"/>
          </a:xfrm>
          <a:prstGeom prst="rect">
            <a:avLst/>
          </a:prstGeom>
          <a:noFill/>
          <a:ln>
            <a:noFill/>
          </a:ln>
        </p:spPr>
        <p:txBody>
          <a:bodyPr anchor="ctr"/>
          <a:lstStyle/>
          <a:p>
            <a:pPr>
              <a:lnSpc>
                <a:spcPct val="90000"/>
              </a:lnSpc>
            </a:pPr>
            <a:r>
              <a:rPr lang="cs-CZ" sz="4400" strike="noStrike" spc="-1" dirty="0">
                <a:latin typeface="Calibri Light"/>
              </a:rPr>
              <a:t>Obsah informace</a:t>
            </a:r>
            <a:endParaRPr lang="cs-CZ" sz="4400" strike="noStrike" spc="-1" dirty="0">
              <a:latin typeface="Calibri"/>
            </a:endParaRPr>
          </a:p>
        </p:txBody>
      </p:sp>
      <p:sp>
        <p:nvSpPr>
          <p:cNvPr id="250" name="TextShape 2"/>
          <p:cNvSpPr txBox="1"/>
          <p:nvPr/>
        </p:nvSpPr>
        <p:spPr>
          <a:xfrm>
            <a:off x="838080" y="1825560"/>
            <a:ext cx="10515240" cy="4350960"/>
          </a:xfrm>
          <a:prstGeom prst="rect">
            <a:avLst/>
          </a:prstGeom>
          <a:noFill/>
          <a:ln>
            <a:noFill/>
          </a:ln>
        </p:spPr>
        <p:txBody>
          <a:bodyPr>
            <a:normAutofit/>
          </a:bodyPr>
          <a:lstStyle/>
          <a:p>
            <a:pPr marL="457200" indent="-456840">
              <a:lnSpc>
                <a:spcPct val="90000"/>
              </a:lnSpc>
              <a:spcBef>
                <a:spcPts val="499"/>
              </a:spcBef>
            </a:pPr>
            <a:r>
              <a:rPr lang="cs-CZ" sz="2400" b="0" strike="noStrike" spc="-1">
                <a:solidFill>
                  <a:srgbClr val="000000"/>
                </a:solidFill>
                <a:latin typeface="Calibri"/>
                <a:ea typeface="Times New Roman"/>
              </a:rPr>
              <a:t>a) název a sídlo zaměstnavatele, je-li právnickou osobou, nebo o jméno, příjmení a adresa zaměstnavatele, je-li fyzickou osobou,</a:t>
            </a:r>
            <a:endParaRPr lang="cs-CZ" sz="2400" b="0" strike="noStrike" spc="-1">
              <a:solidFill>
                <a:srgbClr val="000000"/>
              </a:solidFill>
              <a:latin typeface="Calibri"/>
            </a:endParaRPr>
          </a:p>
          <a:p>
            <a:pPr algn="just">
              <a:lnSpc>
                <a:spcPct val="107000"/>
              </a:lnSpc>
              <a:spcBef>
                <a:spcPts val="1001"/>
              </a:spcBef>
              <a:spcAft>
                <a:spcPts val="799"/>
              </a:spcAft>
            </a:pPr>
            <a:r>
              <a:rPr lang="cs-CZ" sz="2400" b="0" strike="noStrike" spc="-1">
                <a:solidFill>
                  <a:srgbClr val="000000"/>
                </a:solidFill>
                <a:latin typeface="Calibri"/>
                <a:ea typeface="Times New Roman"/>
              </a:rPr>
              <a:t>b) bližší označení druhu a místa výkonu práce,</a:t>
            </a:r>
            <a:endParaRPr lang="cs-CZ" sz="2400" b="0" strike="noStrike" spc="-1">
              <a:solidFill>
                <a:srgbClr val="000000"/>
              </a:solidFill>
              <a:latin typeface="Calibri"/>
            </a:endParaRPr>
          </a:p>
          <a:p>
            <a:pPr algn="just">
              <a:lnSpc>
                <a:spcPct val="107000"/>
              </a:lnSpc>
              <a:spcBef>
                <a:spcPts val="1001"/>
              </a:spcBef>
              <a:spcAft>
                <a:spcPts val="799"/>
              </a:spcAft>
            </a:pPr>
            <a:r>
              <a:rPr lang="cs-CZ" sz="2400" b="0" strike="noStrike" spc="-1">
                <a:solidFill>
                  <a:srgbClr val="000000"/>
                </a:solidFill>
                <a:latin typeface="Calibri"/>
                <a:ea typeface="Times New Roman"/>
              </a:rPr>
              <a:t>c) o </a:t>
            </a:r>
            <a:r>
              <a:rPr lang="cs-CZ" sz="2400" b="1" strike="noStrike" spc="-1">
                <a:solidFill>
                  <a:srgbClr val="000000"/>
                </a:solidFill>
                <a:latin typeface="Calibri"/>
                <a:ea typeface="Times New Roman"/>
              </a:rPr>
              <a:t>výměře </a:t>
            </a:r>
            <a:r>
              <a:rPr lang="cs-CZ" sz="2400" b="0" strike="noStrike" spc="-1">
                <a:solidFill>
                  <a:srgbClr val="000000"/>
                </a:solidFill>
                <a:latin typeface="Calibri"/>
                <a:ea typeface="Times New Roman"/>
              </a:rPr>
              <a:t>dovolené </a:t>
            </a:r>
            <a:r>
              <a:rPr lang="cs-CZ" sz="2400" b="1" strike="noStrike" spc="-1">
                <a:solidFill>
                  <a:srgbClr val="000000"/>
                </a:solidFill>
                <a:latin typeface="Calibri"/>
                <a:ea typeface="Times New Roman"/>
              </a:rPr>
              <a:t>a</a:t>
            </a:r>
            <a:r>
              <a:rPr lang="cs-CZ" sz="2400" b="0" strike="noStrike" spc="-1">
                <a:solidFill>
                  <a:srgbClr val="000000"/>
                </a:solidFill>
                <a:latin typeface="Calibri"/>
                <a:ea typeface="Times New Roman"/>
              </a:rPr>
              <a:t> </a:t>
            </a:r>
            <a:r>
              <a:rPr lang="cs-CZ" sz="2400" b="1" strike="noStrike" spc="-1">
                <a:solidFill>
                  <a:srgbClr val="000000"/>
                </a:solidFill>
                <a:latin typeface="Calibri"/>
                <a:ea typeface="Times New Roman"/>
              </a:rPr>
              <a:t>o</a:t>
            </a:r>
            <a:r>
              <a:rPr lang="cs-CZ" sz="2400" b="0" strike="noStrike" spc="-1">
                <a:solidFill>
                  <a:srgbClr val="000000"/>
                </a:solidFill>
                <a:latin typeface="Calibri"/>
                <a:ea typeface="Times New Roman"/>
              </a:rPr>
              <a:t> způsobu určování </a:t>
            </a:r>
            <a:r>
              <a:rPr lang="cs-CZ" sz="2400" b="1" strike="noStrike" spc="-1">
                <a:solidFill>
                  <a:srgbClr val="000000"/>
                </a:solidFill>
                <a:latin typeface="Calibri"/>
                <a:ea typeface="Times New Roman"/>
              </a:rPr>
              <a:t>délky</a:t>
            </a:r>
            <a:r>
              <a:rPr lang="cs-CZ" sz="2400" b="0" strike="noStrike" spc="-1">
                <a:solidFill>
                  <a:srgbClr val="000000"/>
                </a:solidFill>
                <a:latin typeface="Calibri"/>
                <a:ea typeface="Times New Roman"/>
              </a:rPr>
              <a:t> dovolené,</a:t>
            </a:r>
            <a:endParaRPr lang="cs-CZ" sz="2400" b="0" strike="noStrike" spc="-1">
              <a:solidFill>
                <a:srgbClr val="000000"/>
              </a:solidFill>
              <a:latin typeface="Calibri"/>
            </a:endParaRPr>
          </a:p>
          <a:p>
            <a:pPr algn="just">
              <a:lnSpc>
                <a:spcPct val="107000"/>
              </a:lnSpc>
              <a:spcBef>
                <a:spcPts val="1001"/>
              </a:spcBef>
              <a:spcAft>
                <a:spcPts val="799"/>
              </a:spcAft>
            </a:pPr>
            <a:r>
              <a:rPr lang="cs-CZ" sz="2400" b="0" strike="noStrike" spc="-1">
                <a:solidFill>
                  <a:srgbClr val="000000"/>
                </a:solidFill>
                <a:latin typeface="Calibri"/>
                <a:ea typeface="Times New Roman"/>
              </a:rPr>
              <a:t>d) </a:t>
            </a:r>
            <a:r>
              <a:rPr lang="cs-CZ" sz="2400" b="1" strike="noStrike" spc="-1">
                <a:solidFill>
                  <a:srgbClr val="000000"/>
                </a:solidFill>
                <a:latin typeface="Calibri"/>
                <a:ea typeface="Times New Roman"/>
              </a:rPr>
              <a:t>o době trvání a podmínkách zkušební doby, je-li sjednána</a:t>
            </a:r>
            <a:endParaRPr lang="cs-CZ" sz="2400" b="0" strike="noStrike" spc="-1">
              <a:solidFill>
                <a:srgbClr val="000000"/>
              </a:solidFill>
              <a:latin typeface="Calibri"/>
            </a:endParaRPr>
          </a:p>
          <a:p>
            <a:pPr algn="just">
              <a:lnSpc>
                <a:spcPct val="107000"/>
              </a:lnSpc>
              <a:spcBef>
                <a:spcPts val="1001"/>
              </a:spcBef>
              <a:spcAft>
                <a:spcPts val="799"/>
              </a:spcAft>
            </a:pPr>
            <a:r>
              <a:rPr lang="cs-CZ" sz="2400" b="0" strike="noStrike" spc="-1">
                <a:solidFill>
                  <a:srgbClr val="000000"/>
                </a:solidFill>
                <a:latin typeface="Calibri"/>
                <a:ea typeface="Times New Roman"/>
              </a:rPr>
              <a:t>e) </a:t>
            </a:r>
            <a:r>
              <a:rPr lang="cs-CZ" sz="2400" b="1" strike="noStrike" spc="-1">
                <a:solidFill>
                  <a:srgbClr val="000000"/>
                </a:solidFill>
                <a:latin typeface="Calibri"/>
                <a:ea typeface="Times New Roman"/>
              </a:rPr>
              <a:t>o postupu, který je zaměstnavatel a zaměstnanec povinen dodržet při rozvazování pracovního poměru, a o běhu a délce výpovědní doby,</a:t>
            </a:r>
            <a:endParaRPr lang="cs-CZ" sz="2400" b="0" strike="noStrike" spc="-1">
              <a:solidFill>
                <a:srgbClr val="000000"/>
              </a:solidFill>
              <a:latin typeface="Calibri"/>
            </a:endParaRPr>
          </a:p>
          <a:p>
            <a:pPr algn="just">
              <a:lnSpc>
                <a:spcPct val="107000"/>
              </a:lnSpc>
              <a:spcBef>
                <a:spcPts val="1001"/>
              </a:spcBef>
              <a:spcAft>
                <a:spcPts val="799"/>
              </a:spcAft>
            </a:pPr>
            <a:r>
              <a:rPr lang="cs-CZ" sz="2400" b="1" strike="noStrike" spc="-1">
                <a:solidFill>
                  <a:srgbClr val="000000"/>
                </a:solidFill>
                <a:latin typeface="Calibri"/>
                <a:ea typeface="Times New Roman"/>
              </a:rPr>
              <a:t>f) o poskytovaném odborném rozvoji, pokud jej zaměstnavatel zabezpečuje,</a:t>
            </a:r>
            <a:endParaRPr lang="cs-CZ" sz="2400" b="0" strike="noStrike" spc="-1">
              <a:solidFill>
                <a:srgbClr val="000000"/>
              </a:solidFill>
              <a:latin typeface="Calibri"/>
            </a:endParaRPr>
          </a:p>
          <a:p>
            <a:pPr algn="just">
              <a:lnSpc>
                <a:spcPct val="107000"/>
              </a:lnSpc>
              <a:spcBef>
                <a:spcPts val="1001"/>
              </a:spcBef>
              <a:spcAft>
                <a:spcPts val="799"/>
              </a:spcAft>
            </a:pPr>
            <a:endParaRPr lang="cs-CZ" sz="2400" b="0" strike="noStrike" spc="-1">
              <a:solidFill>
                <a:srgbClr val="000000"/>
              </a:solidFill>
              <a:latin typeface="Calibri"/>
            </a:endParaRPr>
          </a:p>
          <a:p>
            <a:pPr>
              <a:lnSpc>
                <a:spcPct val="90000"/>
              </a:lnSpc>
              <a:spcBef>
                <a:spcPts val="1001"/>
              </a:spcBef>
            </a:pPr>
            <a:endParaRPr lang="cs-CZ" sz="2400" b="0" strike="noStrike" spc="-1">
              <a:solidFill>
                <a:srgbClr val="000000"/>
              </a:solidFill>
              <a:latin typeface="Calibri"/>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TextShape 1"/>
          <p:cNvSpPr txBox="1"/>
          <p:nvPr/>
        </p:nvSpPr>
        <p:spPr>
          <a:xfrm>
            <a:off x="838080" y="365040"/>
            <a:ext cx="10515240" cy="1325160"/>
          </a:xfrm>
          <a:prstGeom prst="rect">
            <a:avLst/>
          </a:prstGeom>
          <a:noFill/>
          <a:ln>
            <a:noFill/>
          </a:ln>
        </p:spPr>
        <p:txBody>
          <a:bodyPr anchor="ctr"/>
          <a:lstStyle/>
          <a:p>
            <a:pPr>
              <a:lnSpc>
                <a:spcPct val="90000"/>
              </a:lnSpc>
            </a:pPr>
            <a:r>
              <a:rPr lang="cs-CZ" sz="4400" strike="noStrike" spc="-1" dirty="0">
                <a:latin typeface="Calibri Light"/>
              </a:rPr>
              <a:t>Obsah informace</a:t>
            </a:r>
            <a:endParaRPr lang="cs-CZ" sz="4400" strike="noStrike" spc="-1" dirty="0">
              <a:latin typeface="Calibri"/>
            </a:endParaRPr>
          </a:p>
        </p:txBody>
      </p:sp>
      <p:sp>
        <p:nvSpPr>
          <p:cNvPr id="252" name="TextShape 2"/>
          <p:cNvSpPr txBox="1"/>
          <p:nvPr/>
        </p:nvSpPr>
        <p:spPr>
          <a:xfrm>
            <a:off x="838080" y="1825560"/>
            <a:ext cx="10515240" cy="4350960"/>
          </a:xfrm>
          <a:prstGeom prst="rect">
            <a:avLst/>
          </a:prstGeom>
          <a:noFill/>
          <a:ln>
            <a:noFill/>
          </a:ln>
        </p:spPr>
        <p:txBody>
          <a:bodyPr>
            <a:normAutofit lnSpcReduction="10000"/>
          </a:bodyPr>
          <a:lstStyle/>
          <a:p>
            <a:pPr algn="just">
              <a:lnSpc>
                <a:spcPct val="107000"/>
              </a:lnSpc>
              <a:spcBef>
                <a:spcPts val="1001"/>
              </a:spcBef>
              <a:spcAft>
                <a:spcPts val="799"/>
              </a:spcAft>
            </a:pPr>
            <a:r>
              <a:rPr lang="cs-CZ" sz="2000" b="1" strike="noStrike" spc="-1">
                <a:solidFill>
                  <a:srgbClr val="000000"/>
                </a:solidFill>
                <a:latin typeface="Calibri"/>
                <a:ea typeface="Times New Roman"/>
              </a:rPr>
              <a:t>g) </a:t>
            </a:r>
            <a:r>
              <a:rPr lang="cs-CZ" sz="2000" b="1" strike="noStrike" spc="-1">
                <a:solidFill>
                  <a:srgbClr val="000000"/>
                </a:solidFill>
                <a:latin typeface="Calibri"/>
                <a:ea typeface="Calibri"/>
              </a:rPr>
              <a:t>o stanovené týdenní pracovní době, o způsobu rozvržení pracovní doby včetně délky vyrovnávacího období, pokud je uplatněno nerovnoměrné rozvržení, a o rozsahu práce přesčas, </a:t>
            </a:r>
            <a:endParaRPr lang="cs-CZ" sz="2000" b="0" strike="noStrike" spc="-1">
              <a:solidFill>
                <a:srgbClr val="000000"/>
              </a:solidFill>
              <a:latin typeface="Calibri"/>
            </a:endParaRPr>
          </a:p>
          <a:p>
            <a:pPr algn="just">
              <a:lnSpc>
                <a:spcPct val="107000"/>
              </a:lnSpc>
              <a:spcBef>
                <a:spcPts val="1001"/>
              </a:spcBef>
              <a:spcAft>
                <a:spcPts val="799"/>
              </a:spcAft>
            </a:pPr>
            <a:r>
              <a:rPr lang="cs-CZ" sz="2000" b="1" strike="noStrike" spc="-1">
                <a:solidFill>
                  <a:srgbClr val="000000"/>
                </a:solidFill>
                <a:latin typeface="Calibri"/>
                <a:ea typeface="Calibri"/>
              </a:rPr>
              <a:t>h) o rozsahu minimálního nepřetržitého denního odpočinku a nepřetržitého odpočinku v týdnu a o poskytování přestávky v práci na jídlo a oddech nebo přiměřené doby na oddech a jídlo,</a:t>
            </a:r>
            <a:endParaRPr lang="cs-CZ" sz="2000" b="0" strike="noStrike" spc="-1">
              <a:solidFill>
                <a:srgbClr val="000000"/>
              </a:solidFill>
              <a:latin typeface="Calibri"/>
            </a:endParaRPr>
          </a:p>
          <a:p>
            <a:pPr algn="just">
              <a:lnSpc>
                <a:spcPct val="107000"/>
              </a:lnSpc>
              <a:spcBef>
                <a:spcPts val="1001"/>
              </a:spcBef>
              <a:spcAft>
                <a:spcPts val="799"/>
              </a:spcAft>
            </a:pPr>
            <a:r>
              <a:rPr lang="cs-CZ" sz="2000" b="1" strike="noStrike" spc="-1">
                <a:solidFill>
                  <a:srgbClr val="000000"/>
                </a:solidFill>
                <a:latin typeface="Calibri"/>
                <a:ea typeface="Times New Roman"/>
              </a:rPr>
              <a:t>i)</a:t>
            </a:r>
            <a:r>
              <a:rPr lang="cs-CZ" sz="2000" b="0" strike="noStrike" spc="-1">
                <a:solidFill>
                  <a:srgbClr val="000000"/>
                </a:solidFill>
                <a:latin typeface="Calibri"/>
                <a:ea typeface="Times New Roman"/>
              </a:rPr>
              <a:t> o mzdě nebo platu a způsobu odměňování, splatnosti mzdy nebo platu, termínu výplaty mzdy nebo platu, místu a způsobu vyplácení mzdy nebo platu,</a:t>
            </a:r>
            <a:endParaRPr lang="cs-CZ" sz="2000" b="0" strike="noStrike" spc="-1">
              <a:solidFill>
                <a:srgbClr val="000000"/>
              </a:solidFill>
              <a:latin typeface="Calibri"/>
            </a:endParaRPr>
          </a:p>
          <a:p>
            <a:pPr algn="just">
              <a:lnSpc>
                <a:spcPct val="107000"/>
              </a:lnSpc>
              <a:spcBef>
                <a:spcPts val="1001"/>
              </a:spcBef>
              <a:spcAft>
                <a:spcPts val="799"/>
              </a:spcAft>
            </a:pPr>
            <a:r>
              <a:rPr lang="cs-CZ" sz="2000" b="1" strike="noStrike" spc="-1">
                <a:solidFill>
                  <a:srgbClr val="000000"/>
                </a:solidFill>
                <a:latin typeface="Calibri"/>
                <a:ea typeface="Times New Roman"/>
              </a:rPr>
              <a:t>j)</a:t>
            </a:r>
            <a:r>
              <a:rPr lang="cs-CZ" sz="2000" b="0" strike="noStrike" spc="-1">
                <a:solidFill>
                  <a:srgbClr val="000000"/>
                </a:solidFill>
                <a:latin typeface="Calibri"/>
                <a:ea typeface="Times New Roman"/>
              </a:rPr>
              <a:t> o kolektivních smlouvách, které upravují pracovní podmínky zaměstnance, a označení smluvních stran těchto kolektivních smluv</a:t>
            </a:r>
            <a:r>
              <a:rPr lang="cs-CZ" sz="2000" b="0" strike="sngStrike" spc="-1">
                <a:solidFill>
                  <a:srgbClr val="000000"/>
                </a:solidFill>
                <a:latin typeface="Calibri"/>
                <a:ea typeface="Times New Roman"/>
              </a:rPr>
              <a:t>.</a:t>
            </a:r>
            <a:r>
              <a:rPr lang="cs-CZ" sz="2000" b="1" strike="noStrike" spc="-1">
                <a:solidFill>
                  <a:srgbClr val="000000"/>
                </a:solidFill>
                <a:latin typeface="Calibri"/>
                <a:ea typeface="Times New Roman"/>
              </a:rPr>
              <a:t>,</a:t>
            </a:r>
            <a:endParaRPr lang="cs-CZ" sz="2000" b="0" strike="noStrike" spc="-1">
              <a:solidFill>
                <a:srgbClr val="000000"/>
              </a:solidFill>
              <a:latin typeface="Calibri"/>
            </a:endParaRPr>
          </a:p>
          <a:p>
            <a:pPr algn="just">
              <a:lnSpc>
                <a:spcPct val="107000"/>
              </a:lnSpc>
              <a:spcBef>
                <a:spcPts val="1001"/>
              </a:spcBef>
              <a:spcAft>
                <a:spcPts val="799"/>
              </a:spcAft>
            </a:pPr>
            <a:r>
              <a:rPr lang="cs-CZ" sz="2000" b="1" strike="noStrike" spc="-1">
                <a:solidFill>
                  <a:srgbClr val="000000"/>
                </a:solidFill>
                <a:latin typeface="Calibri"/>
                <a:ea typeface="Times New Roman"/>
              </a:rPr>
              <a:t>k) o orgánu sociálního zabezpečení, kterému zaměstnavatel odvádí pojistné na sociální zabezpečení zaměstnance.</a:t>
            </a:r>
            <a:endParaRPr lang="cs-CZ" sz="2000" b="0" strike="noStrike" spc="-1">
              <a:solidFill>
                <a:srgbClr val="000000"/>
              </a:solidFill>
              <a:latin typeface="Calibri"/>
            </a:endParaRPr>
          </a:p>
          <a:p>
            <a:pPr algn="just">
              <a:lnSpc>
                <a:spcPct val="107000"/>
              </a:lnSpc>
              <a:spcBef>
                <a:spcPts val="1001"/>
              </a:spcBef>
              <a:spcAft>
                <a:spcPts val="799"/>
              </a:spcAft>
            </a:pPr>
            <a:endParaRPr lang="cs-CZ" sz="2000" b="0" strike="noStrike" spc="-1">
              <a:solidFill>
                <a:srgbClr val="000000"/>
              </a:solidFill>
              <a:latin typeface="Calibri"/>
            </a:endParaRPr>
          </a:p>
          <a:p>
            <a:pPr algn="just">
              <a:lnSpc>
                <a:spcPct val="107000"/>
              </a:lnSpc>
              <a:spcBef>
                <a:spcPts val="1001"/>
              </a:spcBef>
              <a:spcAft>
                <a:spcPts val="799"/>
              </a:spcAft>
            </a:pPr>
            <a:endParaRPr lang="cs-CZ" sz="2000" b="0" strike="noStrike" spc="-1">
              <a:solidFill>
                <a:srgbClr val="000000"/>
              </a:solidFill>
              <a:latin typeface="Calibri"/>
            </a:endParaRPr>
          </a:p>
          <a:p>
            <a:pPr algn="just">
              <a:lnSpc>
                <a:spcPct val="107000"/>
              </a:lnSpc>
              <a:spcBef>
                <a:spcPts val="1001"/>
              </a:spcBef>
              <a:spcAft>
                <a:spcPts val="799"/>
              </a:spcAft>
            </a:pPr>
            <a:endParaRPr lang="cs-CZ" sz="2000" b="0" strike="noStrike" spc="-1">
              <a:solidFill>
                <a:srgbClr val="000000"/>
              </a:solidFill>
              <a:latin typeface="Calibri"/>
            </a:endParaRPr>
          </a:p>
          <a:p>
            <a:pPr algn="just">
              <a:lnSpc>
                <a:spcPct val="107000"/>
              </a:lnSpc>
              <a:spcBef>
                <a:spcPts val="1001"/>
              </a:spcBef>
              <a:spcAft>
                <a:spcPts val="799"/>
              </a:spcAft>
            </a:pPr>
            <a:endParaRPr lang="cs-CZ" sz="2000" b="0" strike="noStrike" spc="-1">
              <a:solidFill>
                <a:srgbClr val="000000"/>
              </a:solidFill>
              <a:latin typeface="Calibri"/>
            </a:endParaRPr>
          </a:p>
          <a:p>
            <a:pPr>
              <a:lnSpc>
                <a:spcPct val="90000"/>
              </a:lnSpc>
              <a:spcBef>
                <a:spcPts val="1001"/>
              </a:spcBef>
            </a:pPr>
            <a:endParaRPr lang="cs-CZ" sz="2000" b="0" strike="noStrike" spc="-1">
              <a:solidFill>
                <a:srgbClr val="000000"/>
              </a:solidFill>
              <a:latin typeface="Calibri"/>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TextShape 1"/>
          <p:cNvSpPr txBox="1"/>
          <p:nvPr/>
        </p:nvSpPr>
        <p:spPr>
          <a:xfrm>
            <a:off x="838080" y="365040"/>
            <a:ext cx="10515240" cy="1325160"/>
          </a:xfrm>
          <a:prstGeom prst="rect">
            <a:avLst/>
          </a:prstGeom>
          <a:noFill/>
          <a:ln>
            <a:noFill/>
          </a:ln>
        </p:spPr>
        <p:txBody>
          <a:bodyPr anchor="ctr"/>
          <a:lstStyle/>
          <a:p>
            <a:pPr>
              <a:lnSpc>
                <a:spcPct val="90000"/>
              </a:lnSpc>
            </a:pPr>
            <a:r>
              <a:rPr lang="cs-CZ" sz="4400" strike="noStrike" spc="-1" dirty="0">
                <a:latin typeface="Calibri Light"/>
              </a:rPr>
              <a:t>Jak splnit povinnost informovat zaměstnance</a:t>
            </a:r>
            <a:endParaRPr lang="cs-CZ" sz="4400" strike="noStrike" spc="-1" dirty="0">
              <a:latin typeface="Calibri"/>
            </a:endParaRPr>
          </a:p>
        </p:txBody>
      </p:sp>
      <p:sp>
        <p:nvSpPr>
          <p:cNvPr id="254" name="TextShape 2"/>
          <p:cNvSpPr txBox="1"/>
          <p:nvPr/>
        </p:nvSpPr>
        <p:spPr>
          <a:xfrm>
            <a:off x="838080" y="1825560"/>
            <a:ext cx="10515240" cy="4350960"/>
          </a:xfrm>
          <a:prstGeom prst="rect">
            <a:avLst/>
          </a:prstGeom>
          <a:noFill/>
          <a:ln>
            <a:noFill/>
          </a:ln>
        </p:spPr>
        <p:txBody>
          <a:bodyPr>
            <a:normAutofit lnSpcReduction="10000"/>
          </a:bodyPr>
          <a:lstStyle/>
          <a:p>
            <a:pPr marL="228600" indent="-228240">
              <a:lnSpc>
                <a:spcPct val="90000"/>
              </a:lnSpc>
              <a:spcBef>
                <a:spcPts val="1001"/>
              </a:spcBef>
              <a:buClr>
                <a:srgbClr val="000000"/>
              </a:buClr>
              <a:buFont typeface="Arial"/>
              <a:buChar char="•"/>
            </a:pPr>
            <a:r>
              <a:rPr lang="cs-CZ" sz="2200" b="0" strike="noStrike" spc="-1">
                <a:solidFill>
                  <a:srgbClr val="000000"/>
                </a:solidFill>
                <a:latin typeface="Calibri"/>
                <a:ea typeface="Times New Roman"/>
              </a:rPr>
              <a:t>Informace uvedené v odstavci 1 písm. </a:t>
            </a:r>
            <a:r>
              <a:rPr lang="cs-CZ" sz="2200" b="1" strike="noStrike" spc="-1">
                <a:solidFill>
                  <a:srgbClr val="000000"/>
                </a:solidFill>
                <a:latin typeface="Calibri"/>
                <a:ea typeface="Times New Roman"/>
              </a:rPr>
              <a:t>c) až i) a k)</a:t>
            </a:r>
            <a:r>
              <a:rPr lang="cs-CZ" sz="2200" b="1" i="1" strike="noStrike" spc="-1">
                <a:solidFill>
                  <a:srgbClr val="000000"/>
                </a:solidFill>
                <a:latin typeface="Calibri"/>
                <a:ea typeface="Times New Roman"/>
              </a:rPr>
              <a:t> </a:t>
            </a:r>
            <a:r>
              <a:rPr lang="cs-CZ" sz="2200" b="0" strike="noStrike" spc="-1">
                <a:solidFill>
                  <a:srgbClr val="000000"/>
                </a:solidFill>
                <a:latin typeface="Calibri"/>
                <a:ea typeface="Times New Roman"/>
              </a:rPr>
              <a:t>mohou být nahrazeny odkazem na příslušný právní předpis, kolektivní smlouvu nebo vnitřní předpis</a:t>
            </a:r>
            <a:endParaRPr lang="cs-CZ" sz="2200" b="0" strike="noStrike" spc="-1">
              <a:solidFill>
                <a:srgbClr val="000000"/>
              </a:solidFill>
              <a:latin typeface="Calibri"/>
            </a:endParaRPr>
          </a:p>
          <a:p>
            <a:pPr marL="228600" indent="-228240">
              <a:lnSpc>
                <a:spcPct val="90000"/>
              </a:lnSpc>
              <a:spcBef>
                <a:spcPts val="1001"/>
              </a:spcBef>
              <a:buClr>
                <a:srgbClr val="000000"/>
              </a:buClr>
              <a:buFont typeface="Arial"/>
              <a:buChar char="•"/>
            </a:pPr>
            <a:r>
              <a:rPr lang="cs-CZ" sz="2200" b="1" strike="noStrike" spc="-1">
                <a:solidFill>
                  <a:srgbClr val="000000"/>
                </a:solidFill>
                <a:latin typeface="Calibri"/>
                <a:ea typeface="Times New Roman"/>
              </a:rPr>
              <a:t>O změnách údajů uvedených v odstavci 1 je zaměstnavatel povinen zaměstnance písemně informovat bez zbytečného odkladu, nejpozději však v den, kdy změna nabývá účinnosti. Tato povinnost se nevztahuje na změny právních předpisů, kolektivních smluv a vnitřních předpisů.</a:t>
            </a:r>
            <a:endParaRPr lang="cs-CZ" sz="2200" b="0" strike="noStrike" spc="-1">
              <a:solidFill>
                <a:srgbClr val="000000"/>
              </a:solidFill>
              <a:latin typeface="Calibri"/>
            </a:endParaRPr>
          </a:p>
          <a:p>
            <a:pPr marL="228600" indent="-228240">
              <a:lnSpc>
                <a:spcPct val="90000"/>
              </a:lnSpc>
              <a:spcBef>
                <a:spcPts val="1001"/>
              </a:spcBef>
              <a:buClr>
                <a:srgbClr val="000000"/>
              </a:buClr>
              <a:buFont typeface="Arial"/>
              <a:buChar char="•"/>
            </a:pPr>
            <a:r>
              <a:rPr lang="cs-CZ" sz="2200" b="1" strike="noStrike" spc="-1">
                <a:solidFill>
                  <a:srgbClr val="000000"/>
                </a:solidFill>
                <a:latin typeface="Calibri"/>
                <a:ea typeface="Times New Roman"/>
              </a:rPr>
              <a:t>Uskutečňuje-li se informování v elektronické podobě, musí být informace zaměstnanci přístupná zaměstnanci takovým způsobem, aby si ji zaměstnanec mohl uložit a vytisknout. Zaměstnavatel je povinen uschovat si doklad o předání informace zaměstnanci.</a:t>
            </a:r>
            <a:endParaRPr lang="cs-CZ" sz="2200" b="0" strike="noStrike" spc="-1">
              <a:solidFill>
                <a:srgbClr val="000000"/>
              </a:solidFill>
              <a:latin typeface="Calibri"/>
            </a:endParaRPr>
          </a:p>
          <a:p>
            <a:pPr marL="228600" indent="-228240">
              <a:lnSpc>
                <a:spcPct val="90000"/>
              </a:lnSpc>
              <a:spcBef>
                <a:spcPts val="1001"/>
              </a:spcBef>
              <a:buClr>
                <a:srgbClr val="000000"/>
              </a:buClr>
              <a:buFont typeface="Arial"/>
              <a:buChar char="•"/>
            </a:pPr>
            <a:r>
              <a:rPr lang="cs-CZ" sz="2200" b="0" strike="noStrike" spc="-1">
                <a:solidFill>
                  <a:srgbClr val="000000"/>
                </a:solidFill>
                <a:latin typeface="Calibri"/>
                <a:ea typeface="Times New Roman"/>
              </a:rPr>
              <a:t>Při nástupu do práce musí být zaměstnanec seznámen s pracovním řádem a s právními a ostatními předpisy k zajištění bezpečnosti a ochrany zdraví při práci, jež musí při své práci dodržovat. Zaměstnanec musí být také seznámen s kolektivní smlouvou a vnitřními předpisy.</a:t>
            </a:r>
            <a:endParaRPr lang="cs-CZ" sz="2200" b="0" strike="noStrike" spc="-1">
              <a:solidFill>
                <a:srgbClr val="000000"/>
              </a:solidFill>
              <a:latin typeface="Calibri"/>
            </a:endParaRPr>
          </a:p>
          <a:p>
            <a:pPr>
              <a:lnSpc>
                <a:spcPct val="90000"/>
              </a:lnSpc>
              <a:spcBef>
                <a:spcPts val="1001"/>
              </a:spcBef>
            </a:pPr>
            <a:endParaRPr lang="cs-CZ" sz="2200" b="0" strike="noStrike" spc="-1">
              <a:solidFill>
                <a:srgbClr val="000000"/>
              </a:solidFill>
              <a:latin typeface="Calibri"/>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Jmenování vedoucího zaměstnance</a:t>
            </a:r>
            <a:endParaRPr lang="cs-CZ" sz="4400" b="0" strike="noStrike" spc="-1">
              <a:latin typeface="Arial"/>
            </a:endParaRPr>
          </a:p>
        </p:txBody>
      </p:sp>
      <p:sp>
        <p:nvSpPr>
          <p:cNvPr id="256"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r>
              <a:rPr lang="cs-CZ" sz="2800" b="0" strike="noStrike" spc="-1">
                <a:solidFill>
                  <a:srgbClr val="000000"/>
                </a:solidFill>
                <a:latin typeface="Calibri"/>
              </a:rPr>
              <a:t>Jmenováním vzniká pracovní poměr:</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řediteli školy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vedoucímu organizačního útvaru příspěvkové organizace</a:t>
            </a:r>
            <a:endParaRPr lang="cs-CZ" sz="2800" b="0" strike="noStrike" spc="-1">
              <a:latin typeface="Arial"/>
            </a:endParaRPr>
          </a:p>
          <a:p>
            <a:pPr algn="just">
              <a:lnSpc>
                <a:spcPct val="90000"/>
              </a:lnSpc>
              <a:spcBef>
                <a:spcPts val="1001"/>
              </a:spcBef>
            </a:pPr>
            <a:endParaRPr lang="cs-CZ" sz="2800" b="0" strike="noStrike" spc="-1">
              <a:latin typeface="Arial"/>
            </a:endParaRPr>
          </a:p>
          <a:p>
            <a:pPr algn="just">
              <a:lnSpc>
                <a:spcPct val="90000"/>
              </a:lnSpc>
              <a:spcBef>
                <a:spcPts val="1001"/>
              </a:spcBef>
            </a:pPr>
            <a:r>
              <a:rPr lang="cs-CZ" sz="2800" b="0" i="1" strike="noStrike" spc="-1">
                <a:solidFill>
                  <a:srgbClr val="000000"/>
                </a:solidFill>
                <a:latin typeface="Calibri"/>
              </a:rPr>
              <a:t>Vedoucími zaměstnanci se rozumějí zaměstnanci, kteří jsou na jednotlivých stupních řízení zaměstnavatele oprávněni stanovit a ukládat podřízeným zaměstnancům pracovní úkoly, organizovat, řídit a kontrolovat jejich práci a dávat jim k tomu účelu závazné pokyny.</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Odvolání z vedoucího pracovního místa</a:t>
            </a:r>
            <a:endParaRPr lang="cs-CZ" sz="4400" b="0" strike="noStrike" spc="-1">
              <a:latin typeface="Arial"/>
            </a:endParaRPr>
          </a:p>
        </p:txBody>
      </p:sp>
      <p:sp>
        <p:nvSpPr>
          <p:cNvPr id="258"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 jakéhokoliv důvodu, nebo bez uvedení důvodu – výjimka ředitelé škol odvolání musí být písemné a doručení druhé straně</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Výkon práce na pracovním místě vedoucího zaměstnance končí dnem doručení odvolání nebo vzdání se tohoto místa, nebyl-li v odvolání nebo vzdání se pracovního místa uveden den pozdější</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 73a ZP</a:t>
            </a:r>
            <a:endParaRPr lang="cs-CZ" sz="4400" b="0" strike="noStrike" spc="-1">
              <a:latin typeface="Arial"/>
            </a:endParaRPr>
          </a:p>
        </p:txBody>
      </p:sp>
      <p:sp>
        <p:nvSpPr>
          <p:cNvPr id="260"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0000" lnSpcReduction="10000"/>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Odvoláním nebo vzdáním se pracovního místa vedoucího zaměstnance pracovní poměr nekončí</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Zaměstnavatel je povinen tomuto zaměstnanci navrhnout změnu jeho dalšího pracovního zařazení u zaměstnavatele na jinou práci odpovídající jeho zdravotnímu stavu a kvalifikaci</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Jestliže zaměstnavatel nemá pro zaměstnance takovou práci, nebo ji zaměstnanec odmítne, jde o překážku v práci na straně zaměstnavatele a současně platí, že je dán výpovědní důvod podle § 52 písm. c).</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Odstupné poskytované zaměstnanci při organizačních změnách náleží jen v případě rozvázání pracovního poměru po odvolání z místa vedoucího zaměstnance v souvislosti se zrušením tohoto místa v důsledku organizační změny.</a:t>
            </a:r>
            <a:endParaRPr lang="cs-CZ" sz="2800" b="0" strike="noStrike" spc="-1">
              <a:latin typeface="Arial"/>
            </a:endParaRPr>
          </a:p>
          <a:p>
            <a:pPr>
              <a:lnSpc>
                <a:spcPct val="90000"/>
              </a:lnSpc>
              <a:spcBef>
                <a:spcPts val="1001"/>
              </a:spcBef>
            </a:pP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Pracovní smlouva – podstatné náležitosti</a:t>
            </a:r>
            <a:endParaRPr lang="cs-CZ" sz="4400" b="0" strike="noStrike" spc="-1">
              <a:latin typeface="Arial"/>
            </a:endParaRPr>
          </a:p>
        </p:txBody>
      </p:sp>
      <p:sp>
        <p:nvSpPr>
          <p:cNvPr id="262"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Druh práce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Místo nebo místa výkonu práce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Den nástupu do práce</a:t>
            </a:r>
            <a:endParaRPr lang="cs-CZ" sz="2800" b="0" strike="noStrike" spc="-1">
              <a:latin typeface="Arial"/>
            </a:endParaRPr>
          </a:p>
          <a:p>
            <a:pPr>
              <a:lnSpc>
                <a:spcPct val="90000"/>
              </a:lnSpc>
              <a:spcBef>
                <a:spcPts val="1001"/>
              </a:spcBef>
            </a:pPr>
            <a:endParaRPr lang="cs-CZ" sz="2800" b="0" strike="noStrike" spc="-1">
              <a:latin typeface="Arial"/>
            </a:endParaRPr>
          </a:p>
        </p:txBody>
      </p:sp>
      <p:sp>
        <p:nvSpPr>
          <p:cNvPr id="263" name="CustomShape 3"/>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92CB10E9-944D-46E7-911E-25387DD63C63}" type="slidenum">
              <a:rPr lang="cs-CZ" sz="1200" b="0" strike="noStrike" spc="-1">
                <a:solidFill>
                  <a:srgbClr val="898989"/>
                </a:solidFill>
                <a:latin typeface="Calibri"/>
              </a:rPr>
              <a:t>38</a:t>
            </a:fld>
            <a:endParaRPr lang="cs-CZ" sz="1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Druh práce</a:t>
            </a:r>
            <a:endParaRPr lang="cs-CZ" sz="4400" b="0" strike="noStrike" spc="-1">
              <a:latin typeface="Arial"/>
            </a:endParaRPr>
          </a:p>
        </p:txBody>
      </p:sp>
      <p:sp>
        <p:nvSpPr>
          <p:cNvPr id="26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endParaRPr lang="cs-CZ" sz="18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Zaměstnavatel je povinen přidělovat zaměstnanci práci podle pracovní smlouvy; zaměstnanec je povinen podle pokynů zaměstnavatele konat práce podle pracovní smlouvy.</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Zaměstnanec v dalším základním pracovně právním vztahu (pracovní poměr, dohody o pracích konaných mimo pracovní poměr) u téhož zaměstnavatele nesmí vykonávat práce, které jsou stejně druhově vymezeny.</a:t>
            </a:r>
            <a:endParaRPr lang="cs-CZ" sz="2400" b="0" strike="noStrike" spc="-1">
              <a:latin typeface="Arial"/>
            </a:endParaRPr>
          </a:p>
        </p:txBody>
      </p:sp>
      <p:sp>
        <p:nvSpPr>
          <p:cNvPr id="266" name="CustomShape 3"/>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004D2D3C-0796-450A-8ED1-F5A9FA4841E5}" type="slidenum">
              <a:rPr lang="cs-CZ" sz="1200" b="0" strike="noStrike" spc="-1">
                <a:solidFill>
                  <a:srgbClr val="898989"/>
                </a:solidFill>
                <a:latin typeface="Calibri"/>
              </a:rPr>
              <a:t>39</a:t>
            </a:fld>
            <a:endParaRPr lang="cs-CZ" sz="1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Prováděcí předpisy</a:t>
            </a:r>
            <a:endParaRPr lang="cs-CZ" sz="4400" b="0" strike="noStrike" spc="-1" dirty="0">
              <a:latin typeface="Arial"/>
            </a:endParaRPr>
          </a:p>
        </p:txBody>
      </p:sp>
      <p:sp>
        <p:nvSpPr>
          <p:cNvPr id="206"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6000" lnSpcReduction="2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K ZP</a:t>
            </a:r>
            <a:endParaRPr lang="cs-CZ" sz="28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Nařízení vlády č. 341/2017 Sb., o platových poměrech zaměstnanců ve veřejných službách a správě</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Nařízení vlády č. 567/2006 Sb. o minimální mzdě, o nejnižších úrovních zaručené mzdy, o vymezení ztíženého pracovního prostředí a o výši příplatku ke mzdě za práci ve ztíženém pracovním prostředí</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Nařízení vlády č. 222/2010 Sb., o katalogu prací ve veřejných službách a správě</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K ZPP</a:t>
            </a:r>
            <a:endParaRPr lang="cs-CZ" sz="28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Nařízení vlády č. 75/2005 Sb., o stanovení rozsahu přímé vyučovací, přímé výchovné, přímé speciálně pedagogické a přímé pedagogicko-psychologické činnosti pedagogických pracovníků</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Vyhláška č. 317/2005 Sb., o dalším vzdělávání pedagogických pracovníků, akreditační komisi a kariérním systému pedagogických pracovníků</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Vyhláška č. 263/2007 Sb., kterou se stanoví pracovní řád pro zaměstnance škol a školských zařízení zřízených Ministerstvem školství, mládeže a tělovýchovy, krajem, obcí nebo dobrovolným svazkem obcí</a:t>
            </a: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CustomShape 1"/>
          <p:cNvSpPr/>
          <p:nvPr/>
        </p:nvSpPr>
        <p:spPr>
          <a:xfrm>
            <a:off x="838080" y="274680"/>
            <a:ext cx="10385640" cy="1129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Zkušební doba</a:t>
            </a:r>
            <a:endParaRPr lang="cs-CZ" sz="4400" b="0" strike="noStrike" spc="-1">
              <a:latin typeface="Arial"/>
            </a:endParaRPr>
          </a:p>
        </p:txBody>
      </p:sp>
      <p:sp>
        <p:nvSpPr>
          <p:cNvPr id="268" name="CustomShape 2"/>
          <p:cNvSpPr/>
          <p:nvPr/>
        </p:nvSpPr>
        <p:spPr>
          <a:xfrm>
            <a:off x="838080" y="1404720"/>
            <a:ext cx="9520920" cy="5144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Musí být sjednána písemně </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Nesmí být delší než</a:t>
            </a:r>
            <a:endParaRPr lang="cs-CZ" sz="2400" b="0" strike="noStrike" spc="-1">
              <a:latin typeface="Arial"/>
            </a:endParaRPr>
          </a:p>
          <a:p>
            <a:pPr>
              <a:lnSpc>
                <a:spcPct val="90000"/>
              </a:lnSpc>
              <a:spcBef>
                <a:spcPts val="1001"/>
              </a:spcBef>
            </a:pPr>
            <a:r>
              <a:rPr lang="cs-CZ" sz="2400" b="0" strike="noStrike" spc="-1">
                <a:solidFill>
                  <a:srgbClr val="000000"/>
                </a:solidFill>
                <a:latin typeface="Calibri"/>
              </a:rPr>
              <a:t>	3 měsíce po sobě jdoucí ode dne vzniku pracovního poměru ,</a:t>
            </a:r>
            <a:endParaRPr lang="cs-CZ" sz="2400" b="0" strike="noStrike" spc="-1">
              <a:latin typeface="Arial"/>
            </a:endParaRPr>
          </a:p>
          <a:p>
            <a:pPr>
              <a:lnSpc>
                <a:spcPct val="90000"/>
              </a:lnSpc>
              <a:spcBef>
                <a:spcPts val="1001"/>
              </a:spcBef>
            </a:pPr>
            <a:r>
              <a:rPr lang="cs-CZ" sz="2400" b="0" strike="noStrike" spc="-1">
                <a:solidFill>
                  <a:srgbClr val="000000"/>
                </a:solidFill>
                <a:latin typeface="Calibri"/>
              </a:rPr>
              <a:t>	6 měsíců u vedoucího zaměstnance,</a:t>
            </a:r>
            <a:endParaRPr lang="cs-CZ" sz="2400" b="0" strike="noStrike" spc="-1">
              <a:latin typeface="Arial"/>
            </a:endParaRPr>
          </a:p>
          <a:p>
            <a:pPr>
              <a:lnSpc>
                <a:spcPct val="90000"/>
              </a:lnSpc>
              <a:spcBef>
                <a:spcPts val="1001"/>
              </a:spcBef>
            </a:pPr>
            <a:r>
              <a:rPr lang="cs-CZ" sz="2400" b="0" strike="noStrike" spc="-1">
                <a:solidFill>
                  <a:srgbClr val="000000"/>
                </a:solidFill>
                <a:latin typeface="Calibri"/>
              </a:rPr>
              <a:t>	je polovina sjednané doby trvání pracovního poměru.</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Je možné sjednat nejpozději v den, který byl sjednán jako den nástupu do práce, nebo v den, který byl uveden jako den jmenování na pracovní místo vedoucího zaměstnance</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Nesmí být dodatečně prodlužována</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O dobu celodenních překážek v práci, pro které zaměstnanec nekoná práci v průběhu zkušební doby, a o dobu celodenní dovolené se však zkušební doba prodlužuje</a:t>
            </a:r>
            <a:endParaRPr lang="cs-CZ" sz="2400" b="0" strike="noStrike" spc="-1">
              <a:latin typeface="Arial"/>
            </a:endParaRPr>
          </a:p>
          <a:p>
            <a:pPr>
              <a:lnSpc>
                <a:spcPct val="90000"/>
              </a:lnSpc>
              <a:spcBef>
                <a:spcPts val="1001"/>
              </a:spcBef>
            </a:pPr>
            <a:r>
              <a:rPr lang="cs-CZ" sz="2000" b="0" strike="noStrike" spc="-1">
                <a:solidFill>
                  <a:srgbClr val="000000"/>
                </a:solidFill>
                <a:latin typeface="Calibri"/>
              </a:rPr>
              <a:t> </a:t>
            </a:r>
            <a:endParaRPr lang="cs-CZ" sz="2000" b="0" strike="noStrike" spc="-1">
              <a:latin typeface="Arial"/>
            </a:endParaRPr>
          </a:p>
          <a:p>
            <a:pPr>
              <a:lnSpc>
                <a:spcPct val="90000"/>
              </a:lnSpc>
              <a:spcBef>
                <a:spcPts val="1001"/>
              </a:spcBef>
            </a:pPr>
            <a:r>
              <a:rPr lang="cs-CZ" sz="1200" b="0" strike="noStrike" spc="-1">
                <a:solidFill>
                  <a:srgbClr val="000000"/>
                </a:solidFill>
                <a:latin typeface="Calibri"/>
              </a:rPr>
              <a:t>	</a:t>
            </a:r>
            <a:endParaRPr lang="cs-CZ" sz="1200" b="0" strike="noStrike" spc="-1">
              <a:latin typeface="Arial"/>
            </a:endParaRPr>
          </a:p>
        </p:txBody>
      </p:sp>
      <p:sp>
        <p:nvSpPr>
          <p:cNvPr id="269" name="CustomShape 3"/>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ACF81A76-EEC6-4DDD-858E-27226AD01690}" type="slidenum">
              <a:rPr lang="cs-CZ" sz="1200" b="0" strike="noStrike" spc="-1">
                <a:solidFill>
                  <a:srgbClr val="898989"/>
                </a:solidFill>
                <a:latin typeface="Calibri"/>
              </a:rPr>
              <a:t>40</a:t>
            </a:fld>
            <a:endParaRPr lang="cs-CZ" sz="1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Pracovní poměr na dobu určitou § 39 ZP</a:t>
            </a:r>
            <a:endParaRPr lang="cs-CZ" sz="4400" b="0" strike="noStrike" spc="-1">
              <a:latin typeface="Arial"/>
            </a:endParaRPr>
          </a:p>
        </p:txBody>
      </p:sp>
      <p:sp>
        <p:nvSpPr>
          <p:cNvPr id="27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44546A"/>
              </a:buClr>
              <a:buFont typeface="Arial"/>
              <a:buChar char="•"/>
            </a:pPr>
            <a:r>
              <a:rPr lang="cs-CZ" sz="2800" b="0" strike="noStrike" spc="-1" dirty="0">
                <a:solidFill>
                  <a:srgbClr val="44546A"/>
                </a:solidFill>
                <a:latin typeface="Calibri"/>
              </a:rPr>
              <a:t>Pracovní poměr trvá po dobu neurčitou, nebyla-li výslovně sjednána doba jeho trvání.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Doba trvání pracovního poměru na dobu určitou mezi týmiž smluvními stranami </a:t>
            </a:r>
            <a:r>
              <a:rPr lang="cs-CZ" sz="2800" b="0" u="sng" strike="noStrike" spc="-1" dirty="0">
                <a:solidFill>
                  <a:srgbClr val="000000"/>
                </a:solidFill>
                <a:uFillTx/>
                <a:latin typeface="Calibri"/>
              </a:rPr>
              <a:t>nesmí přesáhnout 3 roky </a:t>
            </a:r>
            <a:r>
              <a:rPr lang="cs-CZ" sz="2800" b="0" strike="noStrike" spc="-1" dirty="0">
                <a:solidFill>
                  <a:srgbClr val="000000"/>
                </a:solidFill>
                <a:latin typeface="Calibri"/>
              </a:rPr>
              <a:t>a ode dne vzniku prvního pracovního poměru na dobu určitou </a:t>
            </a:r>
            <a:r>
              <a:rPr lang="cs-CZ" sz="2800" b="0" u="sng" strike="noStrike" spc="-1" dirty="0">
                <a:solidFill>
                  <a:srgbClr val="000000"/>
                </a:solidFill>
                <a:uFillTx/>
                <a:latin typeface="Calibri"/>
              </a:rPr>
              <a:t>může být opakována nejvýše dvakrát</a:t>
            </a:r>
            <a:r>
              <a:rPr lang="cs-CZ" sz="2800" b="0" strike="noStrike" spc="-1" dirty="0">
                <a:solidFill>
                  <a:srgbClr val="000000"/>
                </a:solidFill>
                <a:latin typeface="Calibri"/>
              </a:rPr>
              <a:t>. Za opakování pracovního poměru na dobu určitou se považuje rovněž i jeho prodloužení. Jestliže od skončení předchozího pracovního poměru na dobu určitou </a:t>
            </a:r>
            <a:r>
              <a:rPr lang="cs-CZ" sz="2800" b="0" u="sng" strike="noStrike" spc="-1" dirty="0">
                <a:solidFill>
                  <a:srgbClr val="000000"/>
                </a:solidFill>
                <a:uFillTx/>
                <a:latin typeface="Calibri"/>
              </a:rPr>
              <a:t>uplynula doba 3 let</a:t>
            </a:r>
            <a:r>
              <a:rPr lang="cs-CZ" sz="2800" b="0" strike="noStrike" spc="-1" dirty="0">
                <a:solidFill>
                  <a:srgbClr val="000000"/>
                </a:solidFill>
                <a:latin typeface="Calibri"/>
              </a:rPr>
              <a:t>, k předchozímu pracovnímu poměru na dobu určitou mezi týmiž smluvními stranami se nepřihlíží. </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Pracovní poměr na dobu určitou PP - § 23a</a:t>
            </a:r>
            <a:endParaRPr lang="cs-CZ" sz="4400" b="0" strike="noStrike" spc="-1">
              <a:latin typeface="Arial"/>
            </a:endParaRPr>
          </a:p>
        </p:txBody>
      </p:sp>
      <p:sp>
        <p:nvSpPr>
          <p:cNvPr id="27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44546A"/>
              </a:buClr>
              <a:buFont typeface="Arial"/>
              <a:buChar char="•"/>
            </a:pPr>
            <a:r>
              <a:rPr lang="cs-CZ" sz="2800" b="0" strike="noStrike" spc="-1" dirty="0">
                <a:solidFill>
                  <a:srgbClr val="44546A"/>
                </a:solidFill>
                <a:latin typeface="Calibri"/>
              </a:rPr>
              <a:t>Doba trvání pracovního poměru na dobu určitou pedagogického pracovníka mezi týmiž smluvními stranami </a:t>
            </a:r>
            <a:r>
              <a:rPr lang="cs-CZ" sz="2800" b="0" u="sng" strike="noStrike" spc="-1" dirty="0">
                <a:solidFill>
                  <a:srgbClr val="44546A"/>
                </a:solidFill>
                <a:uFillTx/>
                <a:latin typeface="Calibri"/>
              </a:rPr>
              <a:t>činí nejméně 12 měsíců.</a:t>
            </a:r>
          </a:p>
          <a:p>
            <a:pPr marL="228600" indent="-227880">
              <a:lnSpc>
                <a:spcPct val="90000"/>
              </a:lnSpc>
              <a:spcBef>
                <a:spcPts val="1001"/>
              </a:spcBef>
              <a:buClr>
                <a:srgbClr val="44546A"/>
              </a:buClr>
              <a:buFont typeface="Arial"/>
              <a:buChar char="•"/>
            </a:pPr>
            <a:r>
              <a:rPr lang="cs-CZ" sz="2800" u="sng" spc="-1" dirty="0">
                <a:solidFill>
                  <a:srgbClr val="44546A"/>
                </a:solidFill>
                <a:latin typeface="Calibri"/>
              </a:rPr>
              <a:t>Pravidlo:</a:t>
            </a:r>
          </a:p>
          <a:p>
            <a:pPr marL="228600" indent="-227880">
              <a:lnSpc>
                <a:spcPct val="90000"/>
              </a:lnSpc>
              <a:spcBef>
                <a:spcPts val="1001"/>
              </a:spcBef>
              <a:buClr>
                <a:srgbClr val="44546A"/>
              </a:buClr>
              <a:buFont typeface="Arial"/>
              <a:buChar char="•"/>
            </a:pPr>
            <a:r>
              <a:rPr lang="cs-CZ" sz="2800" b="0" u="sng" strike="noStrike" spc="-1" dirty="0">
                <a:solidFill>
                  <a:srgbClr val="44546A"/>
                </a:solidFill>
                <a:latin typeface="Calibri"/>
              </a:rPr>
              <a:t>Minimálně 12 měsíců, maximálně 3 roky a ještě dvakrát to mohu opakovat</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Výjimky z uzavírání prac. poměru na dobu neurčitou PP</a:t>
            </a:r>
            <a:endParaRPr lang="cs-CZ" sz="4400" b="0" strike="noStrike" spc="-1">
              <a:latin typeface="Arial"/>
            </a:endParaRPr>
          </a:p>
        </p:txBody>
      </p:sp>
      <p:sp>
        <p:nvSpPr>
          <p:cNvPr id="27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44546A"/>
              </a:buClr>
              <a:buFont typeface="Arial"/>
              <a:buChar char="•"/>
            </a:pPr>
            <a:r>
              <a:rPr lang="cs-CZ" sz="2800" b="0" strike="noStrike" spc="-1">
                <a:solidFill>
                  <a:srgbClr val="44546A"/>
                </a:solidFill>
                <a:latin typeface="Calibri"/>
              </a:rPr>
              <a:t>Ustanovení odstavce 2 (minimálně 12 měsíců) se nevztahuje na případy, kdy byla doba trvání pracovního poměru na dobu určitou sjednána s pedagogickým pracovníkem</a:t>
            </a:r>
            <a:endParaRPr lang="cs-CZ" sz="2800" b="0" strike="noStrike" spc="-1">
              <a:latin typeface="Arial"/>
            </a:endParaRPr>
          </a:p>
          <a:p>
            <a:pPr marL="514440" indent="-513720">
              <a:lnSpc>
                <a:spcPct val="90000"/>
              </a:lnSpc>
              <a:spcBef>
                <a:spcPts val="1001"/>
              </a:spcBef>
              <a:buClr>
                <a:srgbClr val="44546A"/>
              </a:buClr>
              <a:buFont typeface="Calibri Light"/>
              <a:buAutoNum type="alphaLcParenR"/>
            </a:pPr>
            <a:r>
              <a:rPr lang="cs-CZ" sz="2800" b="0" strike="noStrike" spc="-1">
                <a:solidFill>
                  <a:srgbClr val="44546A"/>
                </a:solidFill>
                <a:latin typeface="Calibri"/>
              </a:rPr>
              <a:t>jako náhrada za dočasně nepřítomného pedagogického pracovníka na dobu překážek v práci na straně tohoto pracovníka nebo</a:t>
            </a:r>
            <a:endParaRPr lang="cs-CZ" sz="2800" b="0" strike="noStrike" spc="-1">
              <a:latin typeface="Arial"/>
            </a:endParaRPr>
          </a:p>
          <a:p>
            <a:pPr marL="514440" indent="-513720">
              <a:lnSpc>
                <a:spcPct val="90000"/>
              </a:lnSpc>
              <a:spcBef>
                <a:spcPts val="1001"/>
              </a:spcBef>
              <a:buClr>
                <a:srgbClr val="44546A"/>
              </a:buClr>
              <a:buFont typeface="Calibri Light"/>
              <a:buAutoNum type="alphaLcParenR"/>
            </a:pPr>
            <a:r>
              <a:rPr lang="cs-CZ" sz="2800" b="0" strike="noStrike" spc="-1">
                <a:solidFill>
                  <a:srgbClr val="44546A"/>
                </a:solidFill>
                <a:latin typeface="Calibri"/>
              </a:rPr>
              <a:t>který nesplňuje předpoklad odborné kvalifikace podle § 22 odst. 7.</a:t>
            </a:r>
            <a:endParaRPr lang="cs-CZ" sz="2800" b="0" strike="noStrike" spc="-1">
              <a:latin typeface="Arial"/>
            </a:endParaRPr>
          </a:p>
          <a:p>
            <a:pPr marL="514440" indent="-513720">
              <a:lnSpc>
                <a:spcPct val="90000"/>
              </a:lnSpc>
              <a:spcBef>
                <a:spcPts val="1001"/>
              </a:spcBef>
              <a:buClr>
                <a:srgbClr val="44546A"/>
              </a:buClr>
              <a:buFont typeface="Calibri Light"/>
              <a:buAutoNum type="alphaLcParenR"/>
            </a:pPr>
            <a:r>
              <a:rPr lang="cs-CZ" sz="2800" b="0" strike="noStrike" spc="-1">
                <a:solidFill>
                  <a:srgbClr val="44546A"/>
                </a:solidFill>
                <a:latin typeface="Calibri"/>
              </a:rPr>
              <a:t>Možnost využití § 39 odst. 4 ZP</a:t>
            </a:r>
            <a:r>
              <a:rPr lang="cs-CZ" sz="2800" b="0" strike="noStrike" spc="-1">
                <a:solidFill>
                  <a:srgbClr val="000000"/>
                </a:solidFill>
                <a:latin typeface="Calibri"/>
              </a:rPr>
              <a:t> </a:t>
            </a:r>
            <a:endParaRPr lang="cs-CZ" sz="2800" b="0" strike="noStrike" spc="-1">
              <a:latin typeface="Arial"/>
            </a:endParaRPr>
          </a:p>
          <a:p>
            <a:pPr>
              <a:lnSpc>
                <a:spcPct val="90000"/>
              </a:lnSpc>
              <a:spcBef>
                <a:spcPts val="1001"/>
              </a:spcBef>
            </a:pPr>
            <a:endParaRPr lang="cs-CZ" sz="2800" b="0" strike="noStrike" spc="-1">
              <a:latin typeface="Arial"/>
            </a:endParaRPr>
          </a:p>
          <a:p>
            <a:pPr>
              <a:lnSpc>
                <a:spcPct val="90000"/>
              </a:lnSpc>
              <a:spcBef>
                <a:spcPts val="1001"/>
              </a:spcBef>
            </a:pP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Výjimky pro zaměstnance § 39 odst. 4 ZP</a:t>
            </a:r>
            <a:endParaRPr lang="cs-CZ" sz="4400" b="0" strike="noStrike" spc="-1">
              <a:latin typeface="Arial"/>
            </a:endParaRPr>
          </a:p>
        </p:txBody>
      </p:sp>
      <p:sp>
        <p:nvSpPr>
          <p:cNvPr id="27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8500" lnSpcReduction="10000"/>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Jsou-li u zaměstnavatele dány </a:t>
            </a:r>
            <a:r>
              <a:rPr lang="cs-CZ" sz="2800" b="0" u="sng" strike="noStrike" spc="-1">
                <a:solidFill>
                  <a:srgbClr val="000000"/>
                </a:solidFill>
                <a:uFillTx/>
                <a:latin typeface="Calibri"/>
              </a:rPr>
              <a:t>vážné provozní důvody </a:t>
            </a:r>
            <a:r>
              <a:rPr lang="cs-CZ" sz="2800" b="0" strike="noStrike" spc="-1">
                <a:solidFill>
                  <a:srgbClr val="000000"/>
                </a:solidFill>
                <a:latin typeface="Calibri"/>
              </a:rPr>
              <a:t>nebo důvody spočívající </a:t>
            </a:r>
            <a:r>
              <a:rPr lang="cs-CZ" sz="2800" b="0" u="sng" strike="noStrike" spc="-1">
                <a:solidFill>
                  <a:srgbClr val="000000"/>
                </a:solidFill>
                <a:uFillTx/>
                <a:latin typeface="Calibri"/>
              </a:rPr>
              <a:t>ve zvláštní povaze práce</a:t>
            </a:r>
            <a:r>
              <a:rPr lang="cs-CZ" sz="2800" b="0" strike="noStrike" spc="-1">
                <a:solidFill>
                  <a:srgbClr val="000000"/>
                </a:solidFill>
                <a:latin typeface="Calibri"/>
              </a:rPr>
              <a:t>, na jejichž základě </a:t>
            </a:r>
            <a:r>
              <a:rPr lang="cs-CZ" sz="2800" b="0" u="sng" strike="noStrike" spc="-1">
                <a:solidFill>
                  <a:srgbClr val="000000"/>
                </a:solidFill>
                <a:uFillTx/>
                <a:latin typeface="Calibri"/>
              </a:rPr>
              <a:t>nelze na zaměstnavateli spravedlivě požadovat</a:t>
            </a:r>
            <a:r>
              <a:rPr lang="cs-CZ" sz="2800" b="0" strike="noStrike" spc="-1">
                <a:solidFill>
                  <a:srgbClr val="000000"/>
                </a:solidFill>
                <a:latin typeface="Calibri"/>
              </a:rPr>
              <a:t>, aby zaměstnanci, který má tuto práci vykonávat, navrhl </a:t>
            </a:r>
            <a:r>
              <a:rPr lang="cs-CZ" sz="2800" b="0" u="sng" strike="noStrike" spc="-1">
                <a:solidFill>
                  <a:srgbClr val="000000"/>
                </a:solidFill>
                <a:uFillTx/>
                <a:latin typeface="Calibri"/>
              </a:rPr>
              <a:t>založení pracovního poměru na dobu neurčitou</a:t>
            </a:r>
            <a:r>
              <a:rPr lang="cs-CZ" sz="2800" b="0" strike="noStrike" spc="-1">
                <a:solidFill>
                  <a:srgbClr val="000000"/>
                </a:solidFill>
                <a:latin typeface="Calibri"/>
              </a:rPr>
              <a:t>, nepostupuje se podle odstavce 2 za podmínky, že jiný postup bude těmto důvodům přiměřený a </a:t>
            </a:r>
            <a:r>
              <a:rPr lang="cs-CZ" sz="2800" b="0" u="sng" strike="noStrike" spc="-1">
                <a:solidFill>
                  <a:srgbClr val="000000"/>
                </a:solidFill>
                <a:uFillTx/>
                <a:latin typeface="Calibri"/>
              </a:rPr>
              <a:t>písemná dohoda zaměstnavatele s odborovou organizací upraví</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a) bližší vymezení těchto důvodů,</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b) pravidla jiného postupu zaměstnavatele při sjednávání a opakování pracovního poměru na dobu určitou,</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c) okruh zaměstnanců zaměstnavatele, kterých se bude jiný postup týkat,</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d) dobu, na kterou se tato dohoda uzavírá.</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Písemnou dohodu s odborovou organizací je možné nahradit </a:t>
            </a:r>
            <a:r>
              <a:rPr lang="cs-CZ" sz="2800" b="0" u="sng" strike="noStrike" spc="-1">
                <a:solidFill>
                  <a:srgbClr val="000000"/>
                </a:solidFill>
                <a:uFillTx/>
                <a:latin typeface="Calibri"/>
              </a:rPr>
              <a:t>vnitřním předpisem </a:t>
            </a:r>
            <a:r>
              <a:rPr lang="cs-CZ" sz="2800" b="0" strike="noStrike" spc="-1">
                <a:solidFill>
                  <a:srgbClr val="000000"/>
                </a:solidFill>
                <a:latin typeface="Calibri"/>
              </a:rPr>
              <a:t>jen v případě, že u zaměstnavatele nepůsobí odborová organizace; vnitřní předpis musí obsahovat náležitosti uvedené ve větě první.</a:t>
            </a:r>
            <a:endParaRPr lang="cs-CZ" sz="2800" b="0" strike="noStrike" spc="-1">
              <a:latin typeface="Arial"/>
            </a:endParaRPr>
          </a:p>
          <a:p>
            <a:pPr algn="ctr">
              <a:lnSpc>
                <a:spcPct val="90000"/>
              </a:lnSpc>
              <a:spcBef>
                <a:spcPts val="1001"/>
              </a:spcBef>
            </a:pP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 23a odst. 5 ZPP</a:t>
            </a:r>
            <a:endParaRPr lang="cs-CZ" sz="4400" b="0" strike="noStrike" spc="-1">
              <a:latin typeface="Arial"/>
            </a:endParaRPr>
          </a:p>
        </p:txBody>
      </p:sp>
      <p:sp>
        <p:nvSpPr>
          <p:cNvPr id="27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44546A"/>
              </a:buClr>
              <a:buFont typeface="Arial"/>
              <a:buChar char="•"/>
            </a:pPr>
            <a:r>
              <a:rPr lang="cs-CZ" sz="2800" b="0" strike="noStrike" spc="-1">
                <a:solidFill>
                  <a:srgbClr val="44546A"/>
                </a:solidFill>
                <a:latin typeface="Calibri"/>
              </a:rPr>
              <a:t>Sjedná-li zaměstnavatel s pedagogickým pracovníkem dobu trvání pracovního poměru na dobu určitou v rozporu s odstavci 2 až 4, a oznámil-li pedagogický pracovník před uplynutím sjednané doby písemně zaměstnavateli, že trvá na tom, aby ho dále zaměstnával, platí, že se jedná o pracovní poměr na dobu neurčitou. Návrh na určení, zda byly splněny podmínky uvedené v odstavcích 2 až 4, mohou zaměstnavatel i pedagogický pracovník uplatnit u soudu nejpozději do 2 měsíců ode dne, kdy měl pracovní poměr skončit uplynutím sjednané doby.</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 39 odst. 5 ZP</a:t>
            </a:r>
            <a:endParaRPr lang="cs-CZ" sz="4400" b="0" strike="noStrike" spc="-1">
              <a:latin typeface="Arial"/>
            </a:endParaRPr>
          </a:p>
        </p:txBody>
      </p:sp>
      <p:sp>
        <p:nvSpPr>
          <p:cNvPr id="28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Sjedná-li zaměstnavatel se zaměstnancem trvání pracovního poměru na dobu určitou v rozporu s  odstavci 2 až 4, a oznámil-li zaměstnanec před uplynutím sjednané doby písemně zaměstnavateli, že trvá na tom, aby ho dále zaměstnával, platí, že se jedná o pracovní poměr na dobu neurčitou. Návrh na určení, zda byly splněny podmínky uvedené v odstavcích 2 až 4, mohou zaměstnavatel i zaměstnanec uplatnit u soudu nejpozději do 2 měsíců ode dne, kdy měl pracovní poměr skončit uplynutím sjednané doby.</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Ukončování pracovních poměrů</a:t>
            </a:r>
            <a:endParaRPr lang="cs-CZ" sz="4400" b="0" strike="noStrike" spc="-1">
              <a:latin typeface="Arial"/>
            </a:endParaRPr>
          </a:p>
        </p:txBody>
      </p:sp>
      <p:sp>
        <p:nvSpPr>
          <p:cNvPr id="28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Rozvázání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Pracovní poměr na dobu určitou - uplynutím doby, na kterou byl sjednán</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Smrtí zaměstnance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Cizinci:	konec trvalého pobytu</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		vyhoštění</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		konec platnosti povolení k zaměstnání</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Rozvázání pracovního poměru</a:t>
            </a:r>
            <a:endParaRPr lang="cs-CZ" sz="4400" b="0" strike="noStrike" spc="-1">
              <a:latin typeface="Arial"/>
            </a:endParaRPr>
          </a:p>
        </p:txBody>
      </p:sp>
      <p:sp>
        <p:nvSpPr>
          <p:cNvPr id="28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r>
              <a:rPr lang="cs-CZ" sz="2800" b="0" strike="noStrike" spc="-1">
                <a:solidFill>
                  <a:srgbClr val="000000"/>
                </a:solidFill>
                <a:latin typeface="Calibri"/>
              </a:rPr>
              <a:t>Pracovní poměr může být rozvázán jen</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a) dohodou,</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b) výpovědí,</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c) okamžitým zrušením,</a:t>
            </a:r>
            <a:endParaRPr lang="cs-CZ" sz="2800" b="0" strike="noStrike" spc="-1">
              <a:latin typeface="Arial"/>
            </a:endParaRPr>
          </a:p>
          <a:p>
            <a:pPr>
              <a:lnSpc>
                <a:spcPct val="90000"/>
              </a:lnSpc>
              <a:spcBef>
                <a:spcPts val="1001"/>
              </a:spcBef>
            </a:pPr>
            <a:r>
              <a:rPr lang="cs-CZ" sz="2800" b="0" strike="noStrike" spc="-1">
                <a:solidFill>
                  <a:srgbClr val="000000"/>
                </a:solidFill>
                <a:latin typeface="Calibri"/>
              </a:rPr>
              <a:t>d) zrušením ve zkušební době.</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Dohoda o rozvázání pracovního poměru</a:t>
            </a:r>
            <a:endParaRPr lang="cs-CZ" sz="4400" b="0" strike="noStrike" spc="-1">
              <a:latin typeface="Arial"/>
            </a:endParaRPr>
          </a:p>
        </p:txBody>
      </p:sp>
      <p:sp>
        <p:nvSpPr>
          <p:cNvPr id="28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Dohodnou-li se zaměstnavatel a zaměstnanec na rozvázání pracovního poměru, končí pracovní poměr sjednaným dnem.</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Dohoda o rozvázání pracovního poměru musí být písemná.</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Každá smluvní strana musí obdržet jedno vyhotovení dohody o rozvázání pracovního poměru.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Byla-li dohoda uzavřena z důvodů uvedených v § 52 písm. a) až c) ZP, přísluší zaměstnanci odstupné.</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 166 ŠZ – ředitel právnické osoby vykonávající činnost školy, školského zařízení</a:t>
            </a:r>
            <a:endParaRPr lang="cs-CZ" sz="4400" b="0" strike="noStrike" spc="-1" dirty="0">
              <a:latin typeface="Arial"/>
            </a:endParaRPr>
          </a:p>
        </p:txBody>
      </p:sp>
      <p:sp>
        <p:nvSpPr>
          <p:cNvPr id="208"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500"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Jmenován může být pouze ten, kdo splňuje předpoklady pro výkon činnosti ředitele školy nebo školského zařízení stanovené ZPP</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Jmenuje na vedoucí pracovní místo zřizovatel na základě jím vyhlášeného konkursního řízení (</a:t>
            </a:r>
            <a:r>
              <a:rPr lang="cs-CZ" sz="2800" b="0" strike="noStrike" spc="-1" dirty="0" err="1">
                <a:solidFill>
                  <a:srgbClr val="000000"/>
                </a:solidFill>
                <a:latin typeface="Calibri"/>
              </a:rPr>
              <a:t>v.č</a:t>
            </a:r>
            <a:r>
              <a:rPr lang="cs-CZ" sz="2800" b="0" strike="noStrike" spc="-1">
                <a:solidFill>
                  <a:srgbClr val="000000"/>
                </a:solidFill>
                <a:latin typeface="Calibri"/>
              </a:rPr>
              <a:t>. 54/2005 Sb.) na dobu neurčitou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 období od začátku 6. měsíce do konce 4. měsíce před uplynutím období 6 let výkonu práce na pracovním místě ŘŠ </a:t>
            </a:r>
            <a:r>
              <a:rPr lang="cs-CZ" sz="2800" b="1" strike="noStrike" spc="-1">
                <a:solidFill>
                  <a:srgbClr val="000000"/>
                </a:solidFill>
                <a:latin typeface="Calibri"/>
              </a:rPr>
              <a:t>může</a:t>
            </a:r>
            <a:r>
              <a:rPr lang="cs-CZ" sz="2800" b="0" strike="noStrike" spc="-1">
                <a:solidFill>
                  <a:srgbClr val="000000"/>
                </a:solidFill>
                <a:latin typeface="Calibri"/>
              </a:rPr>
              <a:t> zřizovatel vyhlásit na toto pracovní místo konkurs; v takovém případě odvolá ředitele k poslednímu dni šestiletého období.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Zřizovatel vyhlásí konkurs a </a:t>
            </a:r>
            <a:r>
              <a:rPr lang="cs-CZ" sz="2800" b="1" strike="noStrike" spc="-1">
                <a:solidFill>
                  <a:srgbClr val="000000"/>
                </a:solidFill>
                <a:latin typeface="Calibri"/>
              </a:rPr>
              <a:t>odvolá</a:t>
            </a:r>
            <a:r>
              <a:rPr lang="cs-CZ" sz="2800" b="0" strike="noStrike" spc="-1">
                <a:solidFill>
                  <a:srgbClr val="000000"/>
                </a:solidFill>
                <a:latin typeface="Calibri"/>
              </a:rPr>
              <a:t> ředitele vždy, obdrží-li před začátkem lhůty pro vyhlášení konkursu návrh na jeho vyhlášení od ČŠI nebo ŠR.</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Jestliže zřizovatel nevyhlásí konkurs a neodvolá ŘŠ, počíná dnem následujícím po konci dosavadního šestiletého období běžet další šestileté období</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Zrušení pracovního poměru ve zkušební době</a:t>
            </a:r>
            <a:endParaRPr lang="cs-CZ" sz="4400" b="0" strike="noStrike" spc="-1">
              <a:latin typeface="Arial"/>
            </a:endParaRPr>
          </a:p>
        </p:txBody>
      </p:sp>
      <p:sp>
        <p:nvSpPr>
          <p:cNvPr id="28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 jakéhokoliv důvodu nebo bez uvedení důvodu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Zaměstnavatel nesmí ve zkušební době zrušit pracovní poměr v době prvních 14 kalendářních dnů trvání dočasné pracovní neschopnosti (karantény) zaměstnance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Zrušení pracovního poměru ve zkušební době musí být provedeno písemně; pracovní poměr skončí dnem doručení zrušení, není-li v něm uveden den pozdější</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Výpověď daná zaměstnancem</a:t>
            </a:r>
            <a:endParaRPr lang="cs-CZ" sz="4400" b="0" strike="noStrike" spc="-1">
              <a:latin typeface="Arial"/>
            </a:endParaRPr>
          </a:p>
        </p:txBody>
      </p:sp>
      <p:sp>
        <p:nvSpPr>
          <p:cNvPr id="29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 jakéhokoli důvodu nebo bez uvedení důvodu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Písemná forma</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Doručená zaměstnavateli</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Pracovní poměr končí uplynutím výpovědní doby</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Výpověď daná zaměstnavatelem</a:t>
            </a:r>
            <a:endParaRPr lang="cs-CZ" sz="4400" b="0" strike="noStrike" spc="-1">
              <a:latin typeface="Arial"/>
            </a:endParaRPr>
          </a:p>
        </p:txBody>
      </p:sp>
      <p:sp>
        <p:nvSpPr>
          <p:cNvPr id="29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Jen z důvodu výslovně stanoveného v § 52 ZP</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Důvod ve výpovědi skutkově vymezit tak, aby jej nebylo možno zaměnit s jiným důvodem; důvod výpovědi nesmí být dodatečně měněn</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Písemná forma</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Doručená zaměstnanci</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Pracovní poměr končí uplynutím výpovědní doby</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Odstupné</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Výpovědní důvody</a:t>
            </a:r>
            <a:endParaRPr lang="cs-CZ" sz="4400" b="0" strike="noStrike" spc="-1">
              <a:latin typeface="Arial"/>
            </a:endParaRPr>
          </a:p>
        </p:txBody>
      </p:sp>
      <p:sp>
        <p:nvSpPr>
          <p:cNvPr id="29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ruší-li se zaměstnavatel nebo jeho část</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přemísťuje-li se zaměstnavatel nebo jeho část</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stane-li se zaměstnanec nadbytečným vzhledem k rozhodnutí zaměstnavatele nebo příslušného orgánu o změně jeho úkolů, technického vybavení, o snížení stavu zaměstnanců za účelem zvýšení efektivnosti práce nebo o jiných organizačních změnách</a:t>
            </a:r>
            <a:endParaRPr lang="cs-CZ" sz="2800" b="0" strike="noStrike" spc="-1">
              <a:latin typeface="Arial"/>
            </a:endParaRPr>
          </a:p>
          <a:p>
            <a:pPr>
              <a:lnSpc>
                <a:spcPct val="90000"/>
              </a:lnSpc>
              <a:spcBef>
                <a:spcPts val="1001"/>
              </a:spcBef>
            </a:pP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odstupné vy výši nejméně jednonásobku až trojnásobku průměrného výdělku</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Odstupné</a:t>
            </a:r>
            <a:endParaRPr lang="cs-CZ" sz="4400" b="0" strike="noStrike" spc="-1">
              <a:latin typeface="Arial"/>
            </a:endParaRPr>
          </a:p>
        </p:txBody>
      </p:sp>
      <p:sp>
        <p:nvSpPr>
          <p:cNvPr id="29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Délka trvání PP u daného zaměstnavatele méně než 1 rok – nejméně jednonásobek průměrného výdělku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Délka trvání PP u daného zaměstnavatele alespoň 1 rok a méně než 2 roky - nejméně dvounásobek průměrného výdělku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Délka trvání PP u daného zaměstnavatele alespoň 2 roky - nejméně trojnásobek průměrného výdělku</a:t>
            </a:r>
            <a:endParaRPr lang="cs-CZ" sz="2800" b="0" strike="noStrike" spc="-1">
              <a:latin typeface="Arial"/>
            </a:endParaRPr>
          </a:p>
          <a:p>
            <a:pPr>
              <a:lnSpc>
                <a:spcPct val="90000"/>
              </a:lnSpc>
              <a:spcBef>
                <a:spcPts val="1001"/>
              </a:spcBef>
            </a:pPr>
            <a:r>
              <a:rPr lang="cs-CZ" sz="2400" b="0" strike="noStrike" spc="-1">
                <a:solidFill>
                  <a:srgbClr val="000000"/>
                </a:solidFill>
                <a:latin typeface="Calibri"/>
              </a:rPr>
              <a:t>Za dobu trvání pracovního poměru se považuje i doba trvání předchozího pracovního poměru u téhož zaměstnavatele, pokud doba od jeho skončení do vzniku následujícího pracovního poměru nepřesáhla dobu 6 měsíců.</a:t>
            </a:r>
            <a:endParaRPr lang="cs-CZ" sz="2400" b="0" strike="noStrike" spc="-1">
              <a:latin typeface="Arial"/>
            </a:endParaRPr>
          </a:p>
          <a:p>
            <a:pPr>
              <a:lnSpc>
                <a:spcPct val="90000"/>
              </a:lnSpc>
              <a:spcBef>
                <a:spcPts val="1001"/>
              </a:spcBef>
            </a:pPr>
            <a:endParaRPr lang="cs-CZ"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Výpovědní důvody</a:t>
            </a:r>
            <a:endParaRPr lang="cs-CZ" sz="4400" b="0" strike="noStrike" spc="-1">
              <a:latin typeface="Arial"/>
            </a:endParaRPr>
          </a:p>
        </p:txBody>
      </p:sp>
      <p:sp>
        <p:nvSpPr>
          <p:cNvPr id="29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Nesmí-li zaměstnanec podle lékařského posudku vydaného zařízením závodní preventivní péče nebo rozhodnutí příslušného správního orgánu, který lékařský posudek přezkoumává, dále konat dosavadní práci pro pracovní úraz, onemocnění nemocí z povolání nebo pro ohrožení touto nemocí, anebo dosáhl-li na pracovišti určeném rozhodnutím příslušného orgánu ochrany veřejného zdraví nejvyšší přípustné expozice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Odstupné ve výši nejméně dvanáctinásobku průměrného výdělku</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Výpovědní důvody</a:t>
            </a:r>
            <a:endParaRPr lang="cs-CZ" sz="4400" b="0" strike="noStrike" spc="-1">
              <a:latin typeface="Arial"/>
            </a:endParaRPr>
          </a:p>
        </p:txBody>
      </p:sp>
      <p:sp>
        <p:nvSpPr>
          <p:cNvPr id="30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pozbyl-li zaměstnanec vzhledem ke svému zdravotnímu stavu podle lékařského posudku vydaného zařízením závodní preventivní péče nebo rozhodnutí příslušného správního orgánu, který lékařský posudek přezkoumává, dlouhodobě způsobilosti konat dále dosavadní práci</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Výpovědní důvody</a:t>
            </a:r>
            <a:endParaRPr lang="cs-CZ" sz="4400" b="0" strike="noStrike" spc="-1">
              <a:latin typeface="Arial"/>
            </a:endParaRPr>
          </a:p>
        </p:txBody>
      </p:sp>
      <p:sp>
        <p:nvSpPr>
          <p:cNvPr id="30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Nesplňuje-li zaměstnanec </a:t>
            </a:r>
            <a:r>
              <a:rPr lang="cs-CZ" sz="2800" b="1" strike="noStrike" spc="-1">
                <a:solidFill>
                  <a:srgbClr val="000000"/>
                </a:solidFill>
                <a:latin typeface="Calibri"/>
              </a:rPr>
              <a:t>předpoklady</a:t>
            </a:r>
            <a:r>
              <a:rPr lang="cs-CZ" sz="2800" b="0" strike="noStrike" spc="-1">
                <a:solidFill>
                  <a:srgbClr val="000000"/>
                </a:solidFill>
                <a:latin typeface="Calibri"/>
              </a:rPr>
              <a:t> stanovené právními předpisy pro výkon sjednané práce nebo nesplňuje-li bez zavinění zaměstnavatele </a:t>
            </a:r>
            <a:r>
              <a:rPr lang="cs-CZ" sz="2800" b="1" strike="noStrike" spc="-1">
                <a:solidFill>
                  <a:srgbClr val="000000"/>
                </a:solidFill>
                <a:latin typeface="Calibri"/>
              </a:rPr>
              <a:t>požadavky</a:t>
            </a:r>
            <a:r>
              <a:rPr lang="cs-CZ" sz="2800" b="0" strike="noStrike" spc="-1">
                <a:solidFill>
                  <a:srgbClr val="000000"/>
                </a:solidFill>
                <a:latin typeface="Calibri"/>
              </a:rPr>
              <a:t> pro řádný výkon této práce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Spočívá-li nesplňování těchto požadavků v neuspokojivých pracovních výsledcích, je možné zaměstnanci z tohoto důvodu dát výpověď, jen jestliže byl zaměstnavatelem v době posledních 12 měsíců písemně vyzván k jejich odstranění a zaměstnanec je v přiměřené době neodstranil</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Výpovědní důvody</a:t>
            </a:r>
            <a:endParaRPr lang="cs-CZ" sz="4400" b="0" strike="noStrike" spc="-1">
              <a:latin typeface="Arial"/>
            </a:endParaRPr>
          </a:p>
        </p:txBody>
      </p:sp>
      <p:sp>
        <p:nvSpPr>
          <p:cNvPr id="30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Jsou-li u zaměstnance dány </a:t>
            </a:r>
            <a:r>
              <a:rPr lang="cs-CZ" sz="2800" b="1" strike="noStrike" spc="-1">
                <a:solidFill>
                  <a:srgbClr val="000000"/>
                </a:solidFill>
                <a:latin typeface="Calibri"/>
              </a:rPr>
              <a:t>důvody, pro které by s ním zaměstnavatel mohl okamžitě zrušit pracovní poměr</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Pro </a:t>
            </a:r>
            <a:r>
              <a:rPr lang="cs-CZ" sz="2800" b="1" strike="noStrike" spc="-1">
                <a:solidFill>
                  <a:srgbClr val="000000"/>
                </a:solidFill>
                <a:latin typeface="Calibri"/>
              </a:rPr>
              <a:t>závažné porušení </a:t>
            </a:r>
            <a:r>
              <a:rPr lang="cs-CZ" sz="2800" b="0" strike="noStrike" spc="-1">
                <a:solidFill>
                  <a:srgbClr val="000000"/>
                </a:solidFill>
                <a:latin typeface="Calibri"/>
              </a:rPr>
              <a:t>povinnosti vyplývající z právních předpisů vztahujících se k zaměstnancem vykonávané práci</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Pro </a:t>
            </a:r>
            <a:r>
              <a:rPr lang="cs-CZ" sz="2800" b="1" strike="noStrike" spc="-1">
                <a:solidFill>
                  <a:srgbClr val="000000"/>
                </a:solidFill>
                <a:latin typeface="Calibri"/>
              </a:rPr>
              <a:t>soustavné méně závažné </a:t>
            </a:r>
            <a:r>
              <a:rPr lang="cs-CZ" sz="2800" b="0" strike="noStrike" spc="-1">
                <a:solidFill>
                  <a:srgbClr val="000000"/>
                </a:solidFill>
                <a:latin typeface="Calibri"/>
              </a:rPr>
              <a:t>porušování povinnosti vyplývající z právních předpisů vztahujících se k vykonávané práci - jestliže byl v době posledních 6 měsíců v souvislosti s porušením povinnosti vyplývající z právních předpisů vztahujících se k vykonávané práci písemně upozorněn na možnost výpovědi</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Porušení pracovní kázně</a:t>
            </a:r>
            <a:endParaRPr lang="cs-CZ" sz="4400" b="0" strike="noStrike" spc="-1">
              <a:latin typeface="Arial"/>
            </a:endParaRPr>
          </a:p>
        </p:txBody>
      </p:sp>
      <p:sp>
        <p:nvSpPr>
          <p:cNvPr id="30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zvlášť hrubé</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závažné</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méně</a:t>
            </a:r>
            <a:r>
              <a:rPr lang="cs-CZ" sz="2800" b="0" strike="noStrike" spc="-1">
                <a:solidFill>
                  <a:srgbClr val="000000"/>
                </a:solidFill>
                <a:latin typeface="Calibri"/>
              </a:rPr>
              <a:t> závažné</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soustavné</a:t>
            </a:r>
            <a:r>
              <a:rPr lang="cs-CZ" sz="2800" b="0" strike="noStrike" spc="-1">
                <a:solidFill>
                  <a:srgbClr val="000000"/>
                </a:solidFill>
                <a:latin typeface="Calibri"/>
              </a:rPr>
              <a:t> méně závažné</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Novela ŠZ účinná od 1.10.2020 - § 166</a:t>
            </a:r>
            <a:endParaRPr lang="cs-CZ" sz="4400" b="0" strike="noStrike" spc="-1">
              <a:latin typeface="Arial"/>
            </a:endParaRPr>
          </a:p>
        </p:txBody>
      </p:sp>
      <p:sp>
        <p:nvSpPr>
          <p:cNvPr id="210"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1000" lnSpcReduction="10000"/>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(10) Pokud škola nebo školské zařízení nemá ředitele, může zřizovatel jmenovat ředitele školy na vedoucí pracovní místo bez konkursního řízení na dobu určitou do doby jmenování ředitele na základě výsledků KŘ.  Zřizovatel vyhlásí konkursní řízení bez zbytečného odkladu.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(11) Pokud řediteli školy nebo školského zařízení ve výkonu činnosti brání překážka v práci dlouhodobého charakteru, zejména uvolnění k výkonu veřejné funkce nebo rodičovská dovolená, může zřizovatel na základě jím vyhlášeného konkursního řízení jmenovat ředitele školy na vedoucí pracovní místo na dobu určitou po dobu překážky v práci ředitele, nejdéle však na 6 let; stejnou osobu je možné jmenovat opakovaně.</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Do doby jmenování ředitele podle věty první může zřizovatel jmenovat ředitele školy na vedoucí pracovní místo bez konkursního řízení.</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Výpovědní důvody</a:t>
            </a:r>
            <a:endParaRPr lang="cs-CZ" sz="4400" b="0" strike="noStrike" spc="-1">
              <a:latin typeface="Arial"/>
            </a:endParaRPr>
          </a:p>
        </p:txBody>
      </p:sp>
      <p:sp>
        <p:nvSpPr>
          <p:cNvPr id="30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Poruší-li zaměstnanec zvlášť hrubým způsobem jinou povinnost zaměstnance stanovenou v § 301a ZP:</a:t>
            </a:r>
            <a:endParaRPr lang="cs-CZ" sz="2800" b="0" strike="noStrike" spc="-1">
              <a:latin typeface="Arial"/>
            </a:endParaRPr>
          </a:p>
          <a:p>
            <a:pPr>
              <a:lnSpc>
                <a:spcPct val="90000"/>
              </a:lnSpc>
              <a:spcBef>
                <a:spcPts val="1001"/>
              </a:spcBef>
            </a:pPr>
            <a:endParaRPr lang="cs-CZ" sz="2800" b="0" strike="noStrike" spc="-1">
              <a:latin typeface="Arial"/>
            </a:endParaRPr>
          </a:p>
          <a:p>
            <a:pPr>
              <a:lnSpc>
                <a:spcPct val="90000"/>
              </a:lnSpc>
              <a:spcBef>
                <a:spcPts val="1001"/>
              </a:spcBef>
            </a:pPr>
            <a:r>
              <a:rPr lang="cs-CZ" sz="2800" b="0" i="1" strike="noStrike" spc="-1">
                <a:solidFill>
                  <a:srgbClr val="000000"/>
                </a:solidFill>
                <a:latin typeface="Calibri"/>
              </a:rPr>
              <a:t>Zaměstnanci jsou v době prvních 14 kalendářních trvání dočasné pracovní neschopnosti povinni dodržovat stanovený režim dočasně práce neschopného pojištěnce, pokud jde o povinnost zdržovat se v době dočasné pracovní neschopnosti v místě pobytu a dodržovat dobu a rozsah povolených vycházek podle zákona o nemocenském pojištění.</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Výpovědní doba</a:t>
            </a:r>
            <a:endParaRPr lang="cs-CZ" sz="4400" b="0" strike="noStrike" spc="-1">
              <a:latin typeface="Arial"/>
            </a:endParaRPr>
          </a:p>
        </p:txBody>
      </p:sp>
      <p:sp>
        <p:nvSpPr>
          <p:cNvPr id="31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Činí nejméně dva měsíce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Výpovědní doba začíná prvním dnem kalendářního měsíce následujícího po doručení výpovědi a končí uplynutím posledního dne příslušného kalendářního měsíce - výjimky</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Dovolená</a:t>
            </a:r>
            <a:endParaRPr lang="cs-CZ" sz="4400" b="0" strike="noStrike" spc="-1">
              <a:latin typeface="Arial"/>
            </a:endParaRPr>
          </a:p>
        </p:txBody>
      </p:sp>
      <p:sp>
        <p:nvSpPr>
          <p:cNvPr id="31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Zaměstnanci, který vykonává zaměstnání v pracovním poměru, vzniká za podmínek stanovených v této části právo na dovolenou za kalendářní rok nebo její poměrnou část a dále právo na dodatkovou dovolenou</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Výměra dovolené</a:t>
            </a:r>
            <a:endParaRPr lang="cs-CZ" sz="4400" b="0" strike="noStrike" spc="-1">
              <a:latin typeface="Arial"/>
            </a:endParaRPr>
          </a:p>
        </p:txBody>
      </p:sp>
      <p:sp>
        <p:nvSpPr>
          <p:cNvPr id="31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Výměra dovolené zaměstnanců zaměstnavatelů uvedených v § 109 odst. 3 činí 5 týdnů v kalendářním roce.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Výměra dovolené pedagogických pracovníků činí 8 týdnů v kalendářním roce.</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Dochází-li u zaměstnance v průběhu příslušného kalendářního roku ke změně délky stanovené týdenní pracovní doby nebo kratší týdenní pracovní doby, přísluší mu za tento rok dovolená v poměru, který odpovídá délce jednotlivých období s rozdílnou délkou stanovené týdenní pracovní doby nebo kratší týdenní pracovní doby</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Příklad – půl roku celý úvazek, půl roku kratší úvazek – 30 hodin týdně</a:t>
            </a:r>
            <a:endParaRPr lang="cs-CZ" sz="4400" b="0" strike="noStrike" spc="-1">
              <a:latin typeface="Arial"/>
            </a:endParaRPr>
          </a:p>
        </p:txBody>
      </p:sp>
      <p:sp>
        <p:nvSpPr>
          <p:cNvPr id="31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 prvé pololetí - 40 : 52 = 0,769 x 26 = 19,99 x 5 = 99,95</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 druhé pololetí - 30 : 52 = 0,576 x 26 = 14,99 x 5 = 74,95</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 rok 2021 - 99,95 + 74,95 = 174,90; zaokrouhleno na hodiny nahoru - 175 hodin</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Dovolená za kalendářní rok </a:t>
            </a:r>
            <a:endParaRPr lang="cs-CZ" sz="4400" b="0" strike="noStrike" spc="-1">
              <a:latin typeface="Arial"/>
            </a:endParaRPr>
          </a:p>
        </p:txBody>
      </p:sp>
      <p:sp>
        <p:nvSpPr>
          <p:cNvPr id="31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Zaměstnanci, který za nepřetržitého trvání pracovního poměru k témuž zaměstnavateli konal u něho v příslušném kalendářním roce práci po dobu 52 týdnů v rozsahu stanovené týdenní pracovní doby připadající na toto období, přísluší dovolená za kalendářní rok v délce stanovené týdenní pracovní doby vynásobené výměrou dovolené, na kterou má zaměstnanec v příslušném kalendářním roce právo. (8x 40= 320 hodin, 5x 40= 200 hodin)</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Konal-li zaměstnanec za podmínek uvedených v odstavci 1 práci po kratší týdenní pracovní dobu, přísluší mu dovolená odpovídající této kratší týdenní pracovní době.</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Poměrná část dovolené</a:t>
            </a:r>
            <a:endParaRPr lang="cs-CZ" sz="4400" b="0" strike="noStrike" spc="-1">
              <a:latin typeface="Arial"/>
            </a:endParaRPr>
          </a:p>
        </p:txBody>
      </p:sp>
      <p:sp>
        <p:nvSpPr>
          <p:cNvPr id="32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Zaměstnanci, kterému nevzniklo právo na dovolenou za kalendářní rok, avšak za nepřetržitého trvání pracovního poměru k témuž zaměstnavateli konal u něho v příslušném kalendářním roce práci alespoň po dobu 4 týdnů v rozsahu stanovené týdenní pracovní doby nebo kratší týdenní pracovní doby připadající na toto období, přísluší poměrná část dovolené.</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Poměrná část dovolené činí za každou odpracovanou stanovenou týdenní pracovní dobu nebo kratší týdenní pracovní dobu v příslušném kalendářním roce jednu dvaapadesátinu stanovené týdenní pracovní doby nebo kratší týdenní pracovní doby vynásobenou výměrou dovolené, na kterou má zaměstnanec v příslušném kalendářním roce právo.</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C00000"/>
                </a:solidFill>
                <a:latin typeface="Calibri Light"/>
              </a:rPr>
              <a:t>Příklad</a:t>
            </a:r>
            <a:endParaRPr lang="cs-CZ" sz="4400" b="0" strike="noStrike" spc="-1">
              <a:latin typeface="Arial"/>
            </a:endParaRPr>
          </a:p>
        </p:txBody>
      </p:sp>
      <p:sp>
        <p:nvSpPr>
          <p:cNvPr id="323" name="CustomShape 2"/>
          <p:cNvSpPr/>
          <p:nvPr/>
        </p:nvSpPr>
        <p:spPr>
          <a:xfrm>
            <a:off x="838080" y="1576800"/>
            <a:ext cx="1023984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Zaměstnanec odpracoval pouze 21 týdnů s týdenní pracovní dobou 40 hodin = odpracoval 840 hodin</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u="sng" strike="noStrike" spc="-1">
                <a:solidFill>
                  <a:srgbClr val="000000"/>
                </a:solidFill>
                <a:uFillTx/>
                <a:latin typeface="Calibri"/>
              </a:rPr>
              <a:t>Pokud výměra dovolené činí 5 týdnů </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Nárok na dovolenou činí 80 hodin (10 směn po 8 hodinách)</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Výpočet: 40:52= 0,769x21=16x5=80</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u="sng" strike="noStrike" spc="-1">
                <a:solidFill>
                  <a:srgbClr val="000000"/>
                </a:solidFill>
                <a:uFillTx/>
                <a:latin typeface="Calibri"/>
              </a:rPr>
              <a:t>Pokud výměra dovolené činí 8 týdnů</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Nárok na dovolenou činí 128 hodin (16 směn po 8 hodinách)</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Výpočet: 40:52=0,769x21=16x8=128</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sp>
      <p:sp>
        <p:nvSpPr>
          <p:cNvPr id="32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Odpracoval-li zaměstnanec v kalendářním roce podle rozvrhu směn více než dvaapadesátinásobek stanovené týdenní pracovní doby nebo kratší týdenní pracovní doby, prodlouží se délka dovolené vždy o jednu dvaapadesátinu dovolené za kalendářní rok za každou další odpracovanou stanovenou týdenní pracovní dobu nebo kratší týdenní pracovní dobu.</a:t>
            </a:r>
            <a:endParaRPr lang="cs-CZ" sz="2800" b="0" strike="noStrike" spc="-1">
              <a:latin typeface="Arial"/>
            </a:endParaRPr>
          </a:p>
          <a:p>
            <a:pPr marL="228600" indent="-227880">
              <a:lnSpc>
                <a:spcPct val="90000"/>
              </a:lnSpc>
              <a:spcBef>
                <a:spcPts val="1001"/>
              </a:spcBef>
              <a:buClr>
                <a:srgbClr val="FF0000"/>
              </a:buClr>
              <a:buFont typeface="Arial"/>
              <a:buChar char="•"/>
            </a:pPr>
            <a:r>
              <a:rPr lang="cs-CZ" sz="2800" b="0" i="1" strike="noStrike" spc="-1">
                <a:solidFill>
                  <a:srgbClr val="FF0000"/>
                </a:solidFill>
                <a:latin typeface="Calibri"/>
              </a:rPr>
              <a:t>přihlíží se pouze k celým násobkům stanovené týdenní doby nad 52, které nezahrnují přesčasovou práci zaměstnance</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3600" b="0" strike="noStrike" spc="-1">
                <a:solidFill>
                  <a:srgbClr val="FF0000"/>
                </a:solidFill>
                <a:latin typeface="Calibri Light"/>
              </a:rPr>
              <a:t>Nerovnoměrné rozvržení pracovní doby</a:t>
            </a:r>
            <a:endParaRPr lang="cs-CZ" sz="3600" b="0" strike="noStrike" spc="-1">
              <a:latin typeface="Arial"/>
            </a:endParaRPr>
          </a:p>
        </p:txBody>
      </p:sp>
      <p:sp>
        <p:nvSpPr>
          <p:cNvPr id="327" name="CustomShape 2"/>
          <p:cNvSpPr/>
          <p:nvPr/>
        </p:nvSpPr>
        <p:spPr>
          <a:xfrm>
            <a:off x="967320" y="1788840"/>
            <a:ext cx="1025640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Vyrovnávací období (26 týdnů) přesahuje do dalšího roku (září až únor)</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Zaměstnanec odpracoval větší počet směn do konce roku – odpracoval 2240 hodin při 40 hodinovém pracovním týdnu = 56 směn</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Zaměstnanci vznikne právo na dovolenou v délce 216 hodiny (5 týdnů dovolené), 345 hodin (8 týdnů dovolené)</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40:52=0,77 x  56 =43,08 x 5 =215,38 zaokrouhleno 216 hodin ŘD</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40:52=0,77 x 56= 43,08 x 8 = 344,64 zaokrouhleno 345 hodin ŘD</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 166 odst. 4 – zřizovatel musí odvolat ŘŠ</a:t>
            </a:r>
            <a:endParaRPr lang="cs-CZ" sz="4400" b="0" strike="noStrike" spc="-1">
              <a:latin typeface="Arial"/>
            </a:endParaRPr>
          </a:p>
        </p:txBody>
      </p:sp>
      <p:sp>
        <p:nvSpPr>
          <p:cNvPr id="212"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a) pozbytí některého z předpokladů pro výkon činností ředitele školy nebo školského zařízení stanovených zvláštním právním předpisem,</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b) nesplnění podmínky zahájení a úspěšného ukončení studia k získání odborné kvalifikace podle zvláštního právního předpisu,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c) nesplnění podmínky získání znalostí z oblasti řízení školství studiem pro ředitele škol a školských zařízení podle zvláštního právního předpisu 2), nebo</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d) organizačních změn, jejichž důsledkem je zánik vedoucího pracovního místa ředitele.</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22A6A0-D565-4A7F-8F20-F7AEA0A9DAC1}"/>
              </a:ext>
            </a:extLst>
          </p:cNvPr>
          <p:cNvSpPr>
            <a:spLocks noGrp="1"/>
          </p:cNvSpPr>
          <p:nvPr>
            <p:ph type="title"/>
          </p:nvPr>
        </p:nvSpPr>
        <p:spPr/>
        <p:txBody>
          <a:bodyPr/>
          <a:lstStyle/>
          <a:p>
            <a:r>
              <a:rPr lang="cs-CZ" dirty="0"/>
              <a:t>§ 77 odst. 8 – nárok na dovolenou u dohod</a:t>
            </a:r>
          </a:p>
        </p:txBody>
      </p:sp>
      <p:sp>
        <p:nvSpPr>
          <p:cNvPr id="3" name="Zástupný symbol pro obsah 2">
            <a:extLst>
              <a:ext uri="{FF2B5EF4-FFF2-40B4-BE49-F238E27FC236}">
                <a16:creationId xmlns:a16="http://schemas.microsoft.com/office/drawing/2014/main" id="{9E68DB8D-B576-4480-A7CC-BAF165C6D7DA}"/>
              </a:ext>
            </a:extLst>
          </p:cNvPr>
          <p:cNvSpPr>
            <a:spLocks noGrp="1"/>
          </p:cNvSpPr>
          <p:nvPr>
            <p:ph idx="1"/>
          </p:nvPr>
        </p:nvSpPr>
        <p:spPr/>
        <p:txBody>
          <a:bodyPr>
            <a:normAutofit lnSpcReduction="10000"/>
          </a:bodyPr>
          <a:lstStyle/>
          <a:p>
            <a:r>
              <a:rPr lang="cs-CZ" dirty="0"/>
              <a:t>U zaměstnance pracujícího na základě dohody o provedení práce nebo dohody o pracovní činnosti platí, že pro účely dovolené činí délka pracovní doby 20 hodin týdně.</a:t>
            </a:r>
          </a:p>
          <a:p>
            <a:r>
              <a:rPr lang="cs-CZ" i="1" dirty="0"/>
              <a:t>Zaměstnancům pracujícím na základě dohod o provedení práce a dohod o pracovní činnosti tak automaticky ze zákona při splnění zákonem stanovených podmínek vznikne právo na dovolenou. </a:t>
            </a:r>
          </a:p>
          <a:p>
            <a:r>
              <a:rPr lang="cs-CZ" i="1" dirty="0"/>
              <a:t>Právo na dovolenou bude zaměstnancům pracujícím na základě dohod o pracích konaných mimo pracovní poměr náležet za stejných podmínek, jako je tomu u zaměstnanců v pracovním poměru (totéž platí o jejím čerpání a případném krácení).</a:t>
            </a:r>
          </a:p>
          <a:p>
            <a:endParaRPr lang="cs-CZ" dirty="0"/>
          </a:p>
        </p:txBody>
      </p:sp>
    </p:spTree>
    <p:extLst>
      <p:ext uri="{BB962C8B-B14F-4D97-AF65-F5344CB8AC3E}">
        <p14:creationId xmlns:p14="http://schemas.microsoft.com/office/powerpoint/2010/main" val="246229801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A17175-C30A-47FE-AF7E-98323EE30773}"/>
              </a:ext>
            </a:extLst>
          </p:cNvPr>
          <p:cNvSpPr>
            <a:spLocks noGrp="1"/>
          </p:cNvSpPr>
          <p:nvPr>
            <p:ph type="title"/>
          </p:nvPr>
        </p:nvSpPr>
        <p:spPr/>
        <p:txBody>
          <a:bodyPr/>
          <a:lstStyle/>
          <a:p>
            <a:r>
              <a:rPr lang="cs-CZ" dirty="0"/>
              <a:t>Z důvodové zprávy</a:t>
            </a:r>
          </a:p>
        </p:txBody>
      </p:sp>
      <p:sp>
        <p:nvSpPr>
          <p:cNvPr id="3" name="Zástupný symbol pro obsah 2">
            <a:extLst>
              <a:ext uri="{FF2B5EF4-FFF2-40B4-BE49-F238E27FC236}">
                <a16:creationId xmlns:a16="http://schemas.microsoft.com/office/drawing/2014/main" id="{7EFD05E7-EB01-43E4-9BF5-D3D1AE86ED19}"/>
              </a:ext>
            </a:extLst>
          </p:cNvPr>
          <p:cNvSpPr>
            <a:spLocks noGrp="1"/>
          </p:cNvSpPr>
          <p:nvPr>
            <p:ph idx="1"/>
          </p:nvPr>
        </p:nvSpPr>
        <p:spPr/>
        <p:txBody>
          <a:bodyPr>
            <a:normAutofit lnSpcReduction="10000"/>
          </a:bodyPr>
          <a:lstStyle/>
          <a:p>
            <a:pPr algn="just">
              <a:lnSpc>
                <a:spcPct val="115000"/>
              </a:lnSpc>
              <a:spcAft>
                <a:spcPts val="1000"/>
              </a:spcAft>
            </a:pPr>
            <a:r>
              <a:rPr lang="cs-CZ" sz="2400" i="1" dirty="0">
                <a:effectLst/>
                <a:ea typeface="Times New Roman" panose="02020603050405020304" pitchFamily="18" charset="0"/>
                <a:cs typeface="Times New Roman" panose="02020603050405020304" pitchFamily="18" charset="0"/>
              </a:rPr>
              <a:t>Příklady výpočtu nároku na dovolenou</a:t>
            </a:r>
          </a:p>
          <a:p>
            <a:pPr algn="just">
              <a:lnSpc>
                <a:spcPct val="115000"/>
              </a:lnSpc>
              <a:spcAft>
                <a:spcPts val="1000"/>
              </a:spcAft>
            </a:pPr>
            <a:r>
              <a:rPr lang="cs-CZ" sz="2400" i="1" dirty="0">
                <a:effectLst/>
                <a:ea typeface="Times New Roman" panose="02020603050405020304" pitchFamily="18" charset="0"/>
                <a:cs typeface="Times New Roman" panose="02020603050405020304" pitchFamily="18" charset="0"/>
              </a:rPr>
              <a:t>Zaměstnanec pracující na žních má k výkonu této práce uzavřenou se zaměstnavatelem dohodu o provedení práce, a to na dobu od června do září. Zaměstnanec takto odpracoval 292 hodin, jeho výměra dovolené činí 4 týdny (tj. zákonné minimum). Zaměstnanec odpracoval 14násobek fiktivní 20hodinové týdenní pracovní doby (292 : 20 = 14,6), za což mu vznikne právo na 22 hodin dovolené (14/52 × 20 × 4 = 21,54). Nebudou-li tyto hodiny za trvání pracovněprávního vztahu vyčerpány, dojde k jejich proplacení při jeho skončení. </a:t>
            </a:r>
            <a:endParaRPr lang="cs-CZ" sz="2400" dirty="0">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09362140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AD6C0D-354F-4BD0-887F-375C3F5FB341}"/>
              </a:ext>
            </a:extLst>
          </p:cNvPr>
          <p:cNvSpPr>
            <a:spLocks noGrp="1"/>
          </p:cNvSpPr>
          <p:nvPr>
            <p:ph type="title"/>
          </p:nvPr>
        </p:nvSpPr>
        <p:spPr/>
        <p:txBody>
          <a:bodyPr/>
          <a:lstStyle/>
          <a:p>
            <a:r>
              <a:rPr lang="cs-CZ" dirty="0"/>
              <a:t>Z důvodové zprávy</a:t>
            </a:r>
          </a:p>
        </p:txBody>
      </p:sp>
      <p:sp>
        <p:nvSpPr>
          <p:cNvPr id="3" name="Zástupný symbol pro obsah 2">
            <a:extLst>
              <a:ext uri="{FF2B5EF4-FFF2-40B4-BE49-F238E27FC236}">
                <a16:creationId xmlns:a16="http://schemas.microsoft.com/office/drawing/2014/main" id="{B78EB3E6-7235-4A44-8DA4-447E9F8D6ABA}"/>
              </a:ext>
            </a:extLst>
          </p:cNvPr>
          <p:cNvSpPr>
            <a:spLocks noGrp="1"/>
          </p:cNvSpPr>
          <p:nvPr>
            <p:ph idx="1"/>
          </p:nvPr>
        </p:nvSpPr>
        <p:spPr/>
        <p:txBody>
          <a:bodyPr>
            <a:normAutofit/>
          </a:bodyPr>
          <a:lstStyle/>
          <a:p>
            <a:pPr algn="just">
              <a:lnSpc>
                <a:spcPct val="115000"/>
              </a:lnSpc>
              <a:spcAft>
                <a:spcPts val="1000"/>
              </a:spcAft>
            </a:pPr>
            <a:r>
              <a:rPr lang="cs-CZ" sz="2400" i="1" dirty="0">
                <a:effectLst/>
                <a:ea typeface="Times New Roman" panose="02020603050405020304" pitchFamily="18" charset="0"/>
                <a:cs typeface="Times New Roman" panose="02020603050405020304" pitchFamily="18" charset="0"/>
              </a:rPr>
              <a:t>Příklady výpočtu nároku na dovolenou</a:t>
            </a:r>
          </a:p>
          <a:p>
            <a:pPr algn="just">
              <a:lnSpc>
                <a:spcPct val="115000"/>
              </a:lnSpc>
              <a:spcAft>
                <a:spcPts val="1000"/>
              </a:spcAft>
            </a:pPr>
            <a:r>
              <a:rPr lang="cs-CZ" sz="2400" i="1" dirty="0">
                <a:effectLst/>
                <a:ea typeface="Times New Roman" panose="02020603050405020304" pitchFamily="18" charset="0"/>
                <a:cs typeface="Times New Roman" panose="02020603050405020304" pitchFamily="18" charset="0"/>
              </a:rPr>
              <a:t>Student si při studiu na VŠ přivydělává na základě dohody o pracovní činnosti, kterou má se zaměstnavatelem uzavřenou na dobu neurčitou. Má přitom sjednaný rozsah práce na 8 hodin týdně, kdy pracuje pravidelně dvakrát týdně po dobu 4 hodin. Za kalendářní rok 2024 odpracoval pro účely dovolené celkem 416 hodin. Jeho výměra dovolené činí 4 týdny. Zaměstnanec odpracoval 20násobek fiktivní 20hodinové týdenní pracovní doby (416 : 20 = 20,8), za což mu vznikne právo na 31 hodin dovolené (20/52 × 20 × 4 = 30,77).</a:t>
            </a:r>
            <a:endParaRPr lang="cs-CZ"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1567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BD2F8-96C0-2824-6122-7320D6FCB7C3}"/>
              </a:ext>
            </a:extLst>
          </p:cNvPr>
          <p:cNvSpPr>
            <a:spLocks noGrp="1"/>
          </p:cNvSpPr>
          <p:nvPr>
            <p:ph type="title"/>
          </p:nvPr>
        </p:nvSpPr>
        <p:spPr/>
        <p:txBody>
          <a:bodyPr/>
          <a:lstStyle/>
          <a:p>
            <a:r>
              <a:rPr lang="cs-CZ" dirty="0"/>
              <a:t>Z důvodové zprávy</a:t>
            </a:r>
          </a:p>
        </p:txBody>
      </p:sp>
      <p:sp>
        <p:nvSpPr>
          <p:cNvPr id="3" name="Zástupný obsah 2">
            <a:extLst>
              <a:ext uri="{FF2B5EF4-FFF2-40B4-BE49-F238E27FC236}">
                <a16:creationId xmlns:a16="http://schemas.microsoft.com/office/drawing/2014/main" id="{85CC43A7-C72C-1E73-88AA-A29950F70B5A}"/>
              </a:ext>
            </a:extLst>
          </p:cNvPr>
          <p:cNvSpPr>
            <a:spLocks noGrp="1"/>
          </p:cNvSpPr>
          <p:nvPr>
            <p:ph idx="1"/>
          </p:nvPr>
        </p:nvSpPr>
        <p:spPr/>
        <p:txBody>
          <a:bodyPr/>
          <a:lstStyle/>
          <a:p>
            <a:r>
              <a:rPr lang="cs-CZ" sz="2400" i="1" dirty="0">
                <a:effectLst/>
                <a:ea typeface="Times New Roman" panose="02020603050405020304" pitchFamily="18" charset="0"/>
                <a:cs typeface="Times New Roman" panose="02020603050405020304" pitchFamily="18" charset="0"/>
              </a:rPr>
              <a:t>Příklady výpočtu nároku na dovolenou</a:t>
            </a:r>
          </a:p>
          <a:p>
            <a:endParaRPr lang="cs-CZ" sz="2400" i="1" dirty="0">
              <a:effectLst/>
              <a:ea typeface="Times New Roman" panose="02020603050405020304" pitchFamily="18" charset="0"/>
              <a:cs typeface="Times New Roman" panose="02020603050405020304" pitchFamily="18" charset="0"/>
            </a:endParaRPr>
          </a:p>
          <a:p>
            <a:r>
              <a:rPr lang="cs-CZ" sz="2400" i="1" dirty="0">
                <a:effectLst/>
                <a:ea typeface="Times New Roman" panose="02020603050405020304" pitchFamily="18" charset="0"/>
                <a:cs typeface="Times New Roman" panose="02020603050405020304" pitchFamily="18" charset="0"/>
              </a:rPr>
              <a:t>Středoškolský student uzavřel se zaměstnavatelem dohodu o provedení práce, podle níž má 15. 7. odpracovat 6 hodin v rámci pořadatelské činnosti na běžeckých závodech. Pracovněprávní vztah zaměstnance netrval alespoň 28 kalendářních dní, nadto ani neodpracoval alespoň 4násobek fiktivní 20hodinové týdenní pracovní doby (80 hodin), tudíž mu právo na dovolenou nevznikne.</a:t>
            </a:r>
            <a:endParaRPr lang="cs-CZ" sz="2400" dirty="0">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7918259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 216 – společná ustanovení o dovolené</a:t>
            </a:r>
            <a:endParaRPr lang="cs-CZ" sz="4400" b="0" strike="noStrike" spc="-1">
              <a:latin typeface="Arial"/>
            </a:endParaRPr>
          </a:p>
        </p:txBody>
      </p:sp>
      <p:sp>
        <p:nvSpPr>
          <p:cNvPr id="32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5500" lnSpcReduction="10000"/>
          </a:bodyPr>
          <a:lstStyle/>
          <a:p>
            <a:pPr marL="228600" indent="-227880">
              <a:lnSpc>
                <a:spcPct val="90000"/>
              </a:lnSpc>
              <a:spcBef>
                <a:spcPts val="1001"/>
              </a:spcBef>
              <a:buClr>
                <a:srgbClr val="000000"/>
              </a:buClr>
              <a:buFont typeface="Arial"/>
              <a:buChar char="•"/>
            </a:pPr>
            <a:r>
              <a:rPr lang="cs-CZ" sz="2800" b="0" u="sng" strike="noStrike" spc="-1">
                <a:solidFill>
                  <a:srgbClr val="000000"/>
                </a:solidFill>
                <a:uFillTx/>
                <a:latin typeface="Calibri"/>
              </a:rPr>
              <a:t>Jen do výše dvacetinásobku stanovení týdenní pracovní doby </a:t>
            </a:r>
            <a:r>
              <a:rPr lang="cs-CZ" sz="2800" b="0" strike="noStrike" spc="-1">
                <a:solidFill>
                  <a:srgbClr val="000000"/>
                </a:solidFill>
                <a:latin typeface="Calibri"/>
              </a:rPr>
              <a:t>nebo dvacetinásobku kratší týdenní pracovní doby </a:t>
            </a:r>
            <a:r>
              <a:rPr lang="cs-CZ" sz="2800" b="0" u="sng" strike="noStrike" spc="-1">
                <a:solidFill>
                  <a:srgbClr val="000000"/>
                </a:solidFill>
                <a:uFillTx/>
                <a:latin typeface="Calibri"/>
              </a:rPr>
              <a:t>se pro účely dovolené považuje za výkon práce doba </a:t>
            </a:r>
            <a:r>
              <a:rPr lang="cs-CZ" sz="2800" b="0" strike="noStrike" spc="-1">
                <a:solidFill>
                  <a:srgbClr val="000000"/>
                </a:solidFill>
                <a:latin typeface="Calibri"/>
              </a:rPr>
              <a:t>zameškaná v témže kalendářním roce z důvodu</a:t>
            </a:r>
            <a:endParaRPr lang="cs-CZ" sz="28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Dočasné pracovní neschopnosti (výjimka pro pracovní úraz a nemoc z povolání)</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Karantény nařízené podle jiného právního předpisu</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Čerpání RD (výjimka zaměstnanec čerpající RD v rozsahu čerpání MD)</a:t>
            </a: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0" strike="noStrike" spc="-1">
                <a:solidFill>
                  <a:srgbClr val="000000"/>
                </a:solidFill>
                <a:latin typeface="Calibri"/>
              </a:rPr>
              <a:t>Jiné důležité osobní překážky v práci podle § 199, s výjimkou překážek uvedených v prováděcím právním předpise</a:t>
            </a:r>
            <a:endParaRPr lang="cs-CZ" sz="2400" b="0" strike="noStrike" spc="-1">
              <a:latin typeface="Arial"/>
            </a:endParaRPr>
          </a:p>
          <a:p>
            <a:pPr marL="685800" lvl="1" indent="-227880">
              <a:lnSpc>
                <a:spcPct val="90000"/>
              </a:lnSpc>
              <a:spcBef>
                <a:spcPts val="499"/>
              </a:spcBef>
              <a:buClr>
                <a:srgbClr val="C00000"/>
              </a:buClr>
              <a:buFont typeface="Arial"/>
              <a:buChar char="•"/>
            </a:pPr>
            <a:r>
              <a:rPr lang="cs-CZ" sz="2400" b="0" strike="noStrike" spc="-1">
                <a:solidFill>
                  <a:srgbClr val="C00000"/>
                </a:solidFill>
                <a:latin typeface="Calibri"/>
              </a:rPr>
              <a:t>Odpovídá stávajícím 100 zameškaných směn</a:t>
            </a:r>
            <a:endParaRPr lang="cs-CZ" sz="2400" b="0" strike="noStrike" spc="-1">
              <a:latin typeface="Arial"/>
            </a:endParaRPr>
          </a:p>
          <a:p>
            <a:pPr>
              <a:lnSpc>
                <a:spcPct val="100000"/>
              </a:lnSpc>
            </a:pPr>
            <a:endParaRPr lang="cs-CZ" sz="2400" b="0" strike="noStrike" spc="-1">
              <a:latin typeface="Arial"/>
            </a:endParaRPr>
          </a:p>
          <a:p>
            <a:pPr marL="685800" lvl="1" indent="-227880">
              <a:lnSpc>
                <a:spcPct val="90000"/>
              </a:lnSpc>
              <a:spcBef>
                <a:spcPts val="499"/>
              </a:spcBef>
              <a:buClr>
                <a:srgbClr val="000000"/>
              </a:buClr>
              <a:buFont typeface="Arial"/>
              <a:buChar char="•"/>
            </a:pPr>
            <a:r>
              <a:rPr lang="cs-CZ" sz="2400" b="1" strike="noStrike" spc="-1">
                <a:solidFill>
                  <a:srgbClr val="000000"/>
                </a:solidFill>
                <a:latin typeface="Calibri"/>
              </a:rPr>
              <a:t>Mimoto musí zaměstnanec v kalendářním roce odpracovat alespoň dvanáctinásobek stanovené týdenní pracovní doby nebo dvanáctinásobek kratší týdenní pracovní doby (= standardních 60 směn – posunutý význam původní podmínky pro vznik nároku na dovolenou)</a:t>
            </a:r>
            <a:endParaRPr lang="cs-CZ"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Ostatní náhradní doby uvedené v § 348</a:t>
            </a:r>
            <a:endParaRPr lang="cs-CZ" sz="4400" b="0" strike="noStrike" spc="-1">
              <a:latin typeface="Arial"/>
            </a:endParaRPr>
          </a:p>
        </p:txBody>
      </p:sp>
      <p:sp>
        <p:nvSpPr>
          <p:cNvPr id="331" name="CustomShape 2"/>
          <p:cNvSpPr/>
          <p:nvPr/>
        </p:nvSpPr>
        <p:spPr>
          <a:xfrm>
            <a:off x="954000" y="1690560"/>
            <a:ext cx="10084320" cy="4000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1" strike="noStrike" spc="-1">
                <a:solidFill>
                  <a:srgbClr val="000000"/>
                </a:solidFill>
                <a:latin typeface="Calibri"/>
              </a:rPr>
              <a:t>Považují se za výkon práce v plném rozsahu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kdy zaměstnanec nepracuje pro překážky v práci (s odchylkou některých započítaných pouze do výše 20násobku týdenní pracovní doby), s výjimkou doby pracovního volna poskytnutého na žádost zaměstnance, bylo-li předem sjednáno jeho napracování, a doby, po kterou byla práce přerušena pro nepříznivé povětrnostní vlivy,</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dovolené,</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kdy si zaměstnanec vybírá náhradní volno za práci přesčas nebo za práci ve svátek,</a:t>
            </a:r>
            <a:endParaRPr lang="cs-CZ" sz="2400" b="0" strike="noStrike" spc="-1">
              <a:latin typeface="Arial"/>
            </a:endParaRPr>
          </a:p>
          <a:p>
            <a:pPr marL="228600" indent="-227880">
              <a:lnSpc>
                <a:spcPct val="90000"/>
              </a:lnSpc>
              <a:spcBef>
                <a:spcPts val="1001"/>
              </a:spcBef>
              <a:buClr>
                <a:srgbClr val="000000"/>
              </a:buClr>
              <a:buFont typeface="Arial"/>
              <a:buChar char="•"/>
            </a:pPr>
            <a:r>
              <a:rPr lang="cs-CZ" sz="2400" b="0" strike="noStrike" spc="-1">
                <a:solidFill>
                  <a:srgbClr val="000000"/>
                </a:solidFill>
                <a:latin typeface="Calibri"/>
              </a:rPr>
              <a:t>kdy zaměstnanec nepracuje proto, že je svátek, za který mu přísluší náhrada mzdy, popřípadě za který se mu jeho mzda nebo plat nekrátí.</a:t>
            </a:r>
            <a:endParaRPr lang="cs-CZ" sz="2400" b="0" strike="noStrike" spc="-1">
              <a:latin typeface="Arial"/>
            </a:endParaRPr>
          </a:p>
        </p:txBody>
      </p:sp>
      <p:sp>
        <p:nvSpPr>
          <p:cNvPr id="332"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333"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715BD77C-62F6-41C2-BADF-5227FCF50049}" type="slidenum">
              <a:rPr lang="cs-CZ" sz="1200" b="0" strike="noStrike" spc="-1">
                <a:solidFill>
                  <a:srgbClr val="8B8B8B"/>
                </a:solidFill>
                <a:latin typeface="Calibri"/>
              </a:rPr>
              <a:t>75</a:t>
            </a:fld>
            <a:endParaRPr lang="cs-CZ" sz="1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dirty="0">
                <a:solidFill>
                  <a:srgbClr val="000000"/>
                </a:solidFill>
                <a:latin typeface="Calibri Light"/>
              </a:rPr>
              <a:t>Zaměstnanec dočasně uvolněn pro výkon veřejné funkce a jeho dovolená</a:t>
            </a:r>
            <a:endParaRPr lang="cs-CZ" sz="4400" b="0" strike="noStrike" spc="-1" dirty="0">
              <a:latin typeface="Arial"/>
            </a:endParaRPr>
          </a:p>
        </p:txBody>
      </p:sp>
      <p:sp>
        <p:nvSpPr>
          <p:cNvPr id="33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Dovolenou nebo její část je povinen poskytnout ten, pro koho byl zaměstnanec uvolněn</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Je povinen poskytnout i tu část dovolené, kterou nevyčerpal před uvolněním</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Nevyčerpal-li uvolněný zaměstnanec dovolenou před skončením uvolnění – poskytuje mu ji uvolňující zaměstnavatel</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Splnění podmínek pro vznik práva na dovolenou se posuzuje vcelku za dobu před uvolněním a po uvolnění</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 216, nový odst. 5</a:t>
            </a:r>
            <a:endParaRPr lang="cs-CZ" sz="4400" b="0" strike="noStrike" spc="-1" dirty="0">
              <a:latin typeface="Arial"/>
            </a:endParaRPr>
          </a:p>
        </p:txBody>
      </p:sp>
      <p:sp>
        <p:nvSpPr>
          <p:cNvPr id="33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Dovolená, na níž vzniklo právo v příslušném kalendářním roce se zaokrouhluje na celé hodiny nahoru</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Čerpání dovolené</a:t>
            </a:r>
            <a:endParaRPr lang="cs-CZ" sz="4400" b="0" strike="noStrike" spc="-1" dirty="0">
              <a:latin typeface="Arial"/>
            </a:endParaRPr>
          </a:p>
        </p:txBody>
      </p:sp>
      <p:sp>
        <p:nvSpPr>
          <p:cNvPr id="33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8500" lnSpcReduction="2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Dobu čerpání dovolené je povinen zaměstnavatel určit podle </a:t>
            </a:r>
            <a:r>
              <a:rPr lang="cs-CZ" sz="2800" b="0" u="sng" strike="noStrike" spc="-1" dirty="0">
                <a:solidFill>
                  <a:srgbClr val="000000"/>
                </a:solidFill>
                <a:uFillTx/>
                <a:latin typeface="Calibri"/>
              </a:rPr>
              <a:t>písemného rozvrhu čerpání dovolené </a:t>
            </a:r>
            <a:r>
              <a:rPr lang="cs-CZ" sz="2800" b="0" strike="noStrike" spc="-1" dirty="0">
                <a:solidFill>
                  <a:srgbClr val="000000"/>
                </a:solidFill>
                <a:latin typeface="Calibri"/>
              </a:rPr>
              <a:t>vydaného s předchozím souhlasem odborové organizace a rady zaměstnanců tak, aby dovolená mohla být vyčerpána zpravidla vcelku a do konce kalendářního roku, ve kterém právo na dovolenou vzniklo, pokud v tomto zákoně není dále stanoveno jinak.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Při určení rozvrhu čerpání dovolené je nutno přihlížet k provozním důvodům zaměstnavatele a k oprávněným zájmům zaměstnance.</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Poskytuje-li se zaměstnanci dovolená v několika částech, musí alespoň jedna část činit </a:t>
            </a:r>
            <a:r>
              <a:rPr lang="cs-CZ" sz="2800" b="0" u="sng" strike="noStrike" spc="-1" dirty="0">
                <a:solidFill>
                  <a:srgbClr val="000000"/>
                </a:solidFill>
                <a:uFillTx/>
                <a:latin typeface="Calibri"/>
              </a:rPr>
              <a:t>nejméně 2 týdny vcelku</a:t>
            </a:r>
            <a:r>
              <a:rPr lang="cs-CZ" sz="2800" b="0" strike="noStrike" spc="-1" dirty="0">
                <a:solidFill>
                  <a:srgbClr val="000000"/>
                </a:solidFill>
                <a:latin typeface="Calibri"/>
              </a:rPr>
              <a:t>, pokud se zaměstnanec se zaměstnavatelem nedohodne na jiné délce čerpané dovolené.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u="sng" strike="noStrike" spc="-1" dirty="0">
                <a:solidFill>
                  <a:srgbClr val="000000"/>
                </a:solidFill>
                <a:uFillTx/>
                <a:latin typeface="Calibri"/>
              </a:rPr>
              <a:t>Určenou dobu čerpání dovolené je zaměstnavatel povinen písemně oznámit zaměstnanci alespoň 14 dnů předem, pokud se nedohodne se zaměstnancem na kratší době</a:t>
            </a:r>
            <a:r>
              <a:rPr lang="cs-CZ" sz="2800" b="0" strike="noStrike" spc="-1" dirty="0">
                <a:solidFill>
                  <a:srgbClr val="000000"/>
                </a:solidFill>
                <a:latin typeface="Calibri"/>
              </a:rPr>
              <a:t>.</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Čerpání dovolené</a:t>
            </a:r>
            <a:endParaRPr lang="cs-CZ" sz="4400" b="0" strike="noStrike" spc="-1" dirty="0">
              <a:latin typeface="Arial"/>
            </a:endParaRPr>
          </a:p>
        </p:txBody>
      </p:sp>
      <p:sp>
        <p:nvSpPr>
          <p:cNvPr id="34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3500" lnSpcReduction="2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Určuje zaměstnavatel tak, aby zaměstnanec dovolenou vyčerpal v kalendářním roce, ve kterém zaměstnanci právo na dovolenou vzniklo, ledaže v tom zaměstnavateli brání překážky v práci na straně zaměstnance nebo naléhavé provozní důvody.</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u="sng" strike="noStrike" spc="-1" dirty="0">
                <a:solidFill>
                  <a:srgbClr val="000000"/>
                </a:solidFill>
                <a:uFillTx/>
                <a:latin typeface="Calibri"/>
              </a:rPr>
              <a:t>S přihlédnutím k oprávněným zájmům zaměstnance lze na základě jeho písemné žádosti část dovolené za kalendářní rok, na kterou vzniklo právo v příslušném kalendářním roce a která přesahuje 4 týdny a u pedagogických pracovníků a akademických pracovníků vysokých škol 6 týdnů, převést do následujícího kalendářního roku</a:t>
            </a:r>
            <a:r>
              <a:rPr lang="cs-CZ" sz="2800" b="0" strike="noStrike" spc="-1" dirty="0">
                <a:solidFill>
                  <a:srgbClr val="000000"/>
                </a:solidFill>
                <a:latin typeface="Calibri"/>
              </a:rPr>
              <a:t>.</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Nemůže-li být dovolená vyčerpána do konce roku, nebo byla-li její část převedena na žádost zaměstnance do následujícího roku, je zaměstnavatel povinen určit ji zaměstnanci tak, aby byla vyčerpána nejpozději do konce následujícího kalendářního roku, není-li v odstavci 5 stanoveno jinak.</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 Není-li čerpání dovolené určeno nejpozději do 30. června následujícího kalendářního roku, má právo určit čerpání dovolené rovněž zaměstnanec. Čerpání dovolené je zaměstnanec povinen písemně oznámit zaměstnavateli alespoň 14 dnů předem, pokud se nedohodne se zaměstnavatelem na jiné době oznámení.</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 </a:t>
            </a:r>
            <a:r>
              <a:rPr lang="cs-CZ" sz="2800" b="0" u="sng" strike="noStrike" spc="-1" dirty="0">
                <a:solidFill>
                  <a:srgbClr val="000000"/>
                </a:solidFill>
                <a:uFillTx/>
                <a:latin typeface="Calibri"/>
              </a:rPr>
              <a:t>(5) Nemůže-li být dovolená vyčerpána ani do konce následujícího kalendářního roku proto, že zaměstnanec byl uznán dočasně práce neschopným nebo z důvodu čerpání mateřské anebo rodičovské dovolené, je zaměstnavatel povinen určit dobu čerpání této dovolené po skončení těchto překážek v práci</a:t>
            </a:r>
            <a:r>
              <a:rPr lang="cs-CZ" sz="2800" b="0" strike="noStrike" spc="-1" dirty="0">
                <a:solidFill>
                  <a:srgbClr val="000000"/>
                </a:solidFill>
                <a:latin typeface="Calibri"/>
              </a:rPr>
              <a:t>.</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a:solidFill>
                  <a:srgbClr val="000000"/>
                </a:solidFill>
                <a:latin typeface="Calibri Light"/>
              </a:rPr>
              <a:t>§ 166 odst. 5 ŠZ – zřizovatel může odvolat ředitele</a:t>
            </a:r>
            <a:endParaRPr lang="cs-CZ" sz="4400" b="0" strike="noStrike" spc="-1">
              <a:latin typeface="Arial"/>
            </a:endParaRPr>
          </a:p>
        </p:txBody>
      </p:sp>
      <p:sp>
        <p:nvSpPr>
          <p:cNvPr id="214"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2000" lnSpcReduction="10000"/>
          </a:bodyPr>
          <a:lstStyle/>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a) závažného porušení nebo neplnění právních povinností vyplývajících z jeho činností, úkolů a pravomocí na vedoucím pracovním místě ředitele, které bylo zjištěno zejména inspekční činností České školní inspekce nebo zřizovatelem,</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b) návrhu České školní inspekce podle § 174 odst. 14,</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c) pravomocného rozhodnutí soudu o neplatnosti odvolání předchozího ředitele z funkce nebo pravomocného rozhodnutí o neplatnosti rozvázání pracovního poměru s předchozím ředitelem.</a:t>
            </a:r>
            <a:endParaRPr lang="cs-CZ" sz="2800" b="0" strike="noStrike" spc="-1">
              <a:latin typeface="Arial"/>
            </a:endParaRPr>
          </a:p>
          <a:p>
            <a:pPr>
              <a:lnSpc>
                <a:spcPct val="90000"/>
              </a:lnSpc>
              <a:spcBef>
                <a:spcPts val="1001"/>
              </a:spcBef>
            </a:pP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Řediteli odvolanému podle odstavce 5 písm. c) náleží odstupné ve výši nejméně čtyřnásobku jeho průměrného výdělku.</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Šestileté období se prodlužuje o dobu, po kterou byl ředitel uvolněn pro výkon veřejné funkce</a:t>
            </a:r>
            <a:endParaRPr lang="cs-CZ" sz="2800" b="0" strike="noStrike" spc="-1">
              <a:latin typeface="Arial"/>
            </a:endParaRPr>
          </a:p>
          <a:p>
            <a:pPr>
              <a:lnSpc>
                <a:spcPct val="90000"/>
              </a:lnSpc>
              <a:spcBef>
                <a:spcPts val="1001"/>
              </a:spcBef>
            </a:pP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Čerpání dovolené</a:t>
            </a:r>
            <a:endParaRPr lang="cs-CZ" sz="4400" b="0" strike="noStrike" spc="-1" dirty="0">
              <a:latin typeface="Arial"/>
            </a:endParaRPr>
          </a:p>
        </p:txBody>
      </p:sp>
      <p:sp>
        <p:nvSpPr>
          <p:cNvPr id="34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Čerpání dovolené může zaměstnavatel zaměstnanci s jeho souhlasem výjimečně určit v rozsahu kratším, než činí délka směny, nejméně však v délce její jedné poloviny, nejde-li o zbývající část nevyčerpané dovolené, která je kratší než polovina směny.</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Přerušení čerpání dovolené</a:t>
            </a:r>
            <a:endParaRPr lang="cs-CZ" sz="4400" b="0" strike="noStrike" spc="-1" dirty="0">
              <a:latin typeface="Arial"/>
            </a:endParaRPr>
          </a:p>
        </p:txBody>
      </p:sp>
      <p:sp>
        <p:nvSpPr>
          <p:cNvPr id="34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Nastoupí-li zaměstnanec během dovolené vojenské cvičení nebo službu v operačním nasazení v ozbrojených silách, byl-li uznán dočasně práce neschopným, poskytuje-li dlouhodobou péči nebo ošetřuje-li nemocného člena rodiny, dovolená se mu přerušuje; k přerušení dovolené v době poskytování dlouhodobé péče, ošetřování nemocného člena rodiny, vojenského cvičení nebo služby v operačním nasazení nedojde, </a:t>
            </a:r>
            <a:r>
              <a:rPr lang="cs-CZ" sz="2800" b="0" u="sng" strike="noStrike" spc="-1" dirty="0">
                <a:solidFill>
                  <a:srgbClr val="000000"/>
                </a:solidFill>
                <a:uFillTx/>
                <a:latin typeface="Calibri"/>
              </a:rPr>
              <a:t>požádá-li zaměstnanec o pokračování v čerpání dovolené během těchto překážek v práci</a:t>
            </a:r>
            <a:r>
              <a:rPr lang="cs-CZ" sz="2800" b="0" strike="noStrike" spc="-1" dirty="0">
                <a:solidFill>
                  <a:srgbClr val="000000"/>
                </a:solidFill>
                <a:latin typeface="Calibri"/>
              </a:rPr>
              <a:t>.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Dovolená zaměstnankyně se přerušuje také nástupem mateřské a rodičovské dovolené a zaměstnance také nástupem rodičovské dovolené.</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Čerpání dovolené</a:t>
            </a:r>
            <a:endParaRPr lang="cs-CZ" sz="4400" b="0" strike="noStrike" spc="-1" dirty="0">
              <a:latin typeface="Arial"/>
            </a:endParaRPr>
          </a:p>
        </p:txBody>
      </p:sp>
      <p:sp>
        <p:nvSpPr>
          <p:cNvPr id="34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Připadne-li v době dovolené zaměstnance svátek na den, který je jinak jeho obvyklým pracovním dnem, nezapočítává se mu do dovolené</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To neplatí v případě, kdy zaměstnanec by byl jinak povinen v den svátku směnu odpracovat podle § 91 odst. 4 a čerpání dovolené v tento den bylo určeno na jeho žádost. </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Změna zaměstnání</a:t>
            </a:r>
            <a:endParaRPr lang="cs-CZ" sz="4400" b="0" strike="noStrike" spc="-1" dirty="0">
              <a:latin typeface="Arial"/>
            </a:endParaRPr>
          </a:p>
        </p:txBody>
      </p:sp>
      <p:sp>
        <p:nvSpPr>
          <p:cNvPr id="34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Změní-li zaměstnanec v průběhu téhož kalendářního roku zaměstnání, může mu nový zaměstnavatel poskytnout dovolenou (část dovolené), na kterou mu vzniklo právo u dosavadního zaměstnavatele, jestliže o to zaměstnanec požádá nejpozději před skončením pracovního poměru u dosavadního zaměstnavatele a zúčastnění zaměstnavatelé se dohodnou na výši úhrady náhrady mzdy nebo platu za dovolenou (její část), na niž zaměstnanci u zaměstnavatele poskytujícího dovolenou (její část) právo nevzniklo.</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Náhrada za dovolenou</a:t>
            </a:r>
            <a:endParaRPr lang="cs-CZ" sz="4400" b="0" strike="noStrike" spc="-1" dirty="0">
              <a:latin typeface="Arial"/>
            </a:endParaRPr>
          </a:p>
        </p:txBody>
      </p:sp>
      <p:sp>
        <p:nvSpPr>
          <p:cNvPr id="35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Zaměstnanci přísluší za dobu čerpání dovolené náhrada mzdy nebo platu ve výši průměrného výdělku.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Zaměstnanci přísluší náhrada mzdy nebo platu za nevyčerpanou dovolenou </a:t>
            </a:r>
            <a:r>
              <a:rPr lang="cs-CZ" sz="2800" b="0" u="sng" strike="noStrike" spc="-1" dirty="0">
                <a:solidFill>
                  <a:srgbClr val="000000"/>
                </a:solidFill>
                <a:uFillTx/>
                <a:latin typeface="Calibri"/>
              </a:rPr>
              <a:t>pouze v případě skončení pracovního poměru</a:t>
            </a:r>
            <a:r>
              <a:rPr lang="cs-CZ" sz="2800" b="0" strike="noStrike" spc="-1" dirty="0">
                <a:solidFill>
                  <a:srgbClr val="000000"/>
                </a:solidFill>
                <a:latin typeface="Calibri"/>
              </a:rPr>
              <a:t>.</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Jestliže vznikne zaměstnanci právo na náhradu mzdy nebo platu za nevyčerpanou dovolenou nebo její část, tato náhrada přísluší ve výši průměrného výdělku.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u="sng" strike="noStrike" spc="-1" dirty="0">
                <a:solidFill>
                  <a:srgbClr val="000000"/>
                </a:solidFill>
                <a:uFillTx/>
                <a:latin typeface="Calibri"/>
              </a:rPr>
              <a:t>Zaměstnanec je povinen vrátit vyplacenou náhradu mzdy nebo platu za dovolenou nebo její část, na niž ztratil právo, popřípadě na niž mu právo nevzniklo</a:t>
            </a:r>
            <a:r>
              <a:rPr lang="cs-CZ" sz="2800" b="0" strike="noStrike" spc="-1" dirty="0">
                <a:solidFill>
                  <a:srgbClr val="000000"/>
                </a:solidFill>
                <a:latin typeface="Calibri"/>
              </a:rPr>
              <a:t>.</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 223 krácení dovolené</a:t>
            </a:r>
            <a:endParaRPr lang="cs-CZ" sz="4400" b="0" strike="noStrike" spc="-1" dirty="0">
              <a:latin typeface="Arial"/>
            </a:endParaRPr>
          </a:p>
        </p:txBody>
      </p:sp>
      <p:sp>
        <p:nvSpPr>
          <p:cNvPr id="35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Zaměstnavatel může krátit dovolenou jen za neomluveně zameškanou směnu, a to o počet neomluveně zameškaných hodin; neomluvená zameškání kratších částí jednotlivých směn lze sčítat. </a:t>
            </a:r>
            <a:r>
              <a:rPr lang="cs-CZ" sz="2400" b="0" strike="noStrike" spc="-1" dirty="0">
                <a:solidFill>
                  <a:srgbClr val="FF0000"/>
                </a:solidFill>
                <a:latin typeface="Calibri"/>
              </a:rPr>
              <a:t>Zda se jedná o neomluvené zameškání práce, určuje zaměstnavatel po projednání s odborovou organizací (§348/3)</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Dovolená, na kterou vzniklo právo v příslušném kalendářním roce, se krátí pouze z důvodů, který vznikl v tomto roce</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400" b="0" strike="noStrike" spc="-1" dirty="0">
                <a:solidFill>
                  <a:srgbClr val="000000"/>
                </a:solidFill>
                <a:latin typeface="Calibri"/>
              </a:rPr>
              <a:t>Při krácení dovolené musí být zaměstnanci, jehož pracovní poměr k témuž zaměstnavateli trval po celý kalendářní rok, poskytnuta dovolená alespoň v délce 2 týdnů</a:t>
            </a:r>
            <a:endParaRPr lang="cs-CZ" sz="24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dirty="0">
                <a:solidFill>
                  <a:srgbClr val="000000"/>
                </a:solidFill>
                <a:latin typeface="Calibri Light"/>
              </a:rPr>
              <a:t>Zrušení krácení dovolené pro překážky v práci</a:t>
            </a:r>
            <a:endParaRPr lang="cs-CZ" sz="4400" b="0" strike="noStrike" spc="-1" dirty="0">
              <a:latin typeface="Arial"/>
            </a:endParaRPr>
          </a:p>
        </p:txBody>
      </p:sp>
      <p:sp>
        <p:nvSpPr>
          <p:cNvPr id="35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Nově se posuzují jako částečně započitatelné náhradní doby</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Vypouští se toleranční pravidlo, že dovolená vyčerpaná před nástupem na RD se z důvodu jejího čerpání nekrátí</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RD je napříště částečně započitatelnou náhradní dobou podle § 216 odst. 2 (nejde o krácení, ale vznik nároku)</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
        <p:nvSpPr>
          <p:cNvPr id="356" name="CustomShape 3"/>
          <p:cNvSpPr/>
          <p:nvPr/>
        </p:nvSpPr>
        <p:spPr>
          <a:xfrm>
            <a:off x="4038480" y="6356520"/>
            <a:ext cx="4114080" cy="364320"/>
          </a:xfrm>
          <a:prstGeom prst="rect">
            <a:avLst/>
          </a:prstGeom>
          <a:noFill/>
          <a:ln>
            <a:noFill/>
          </a:ln>
        </p:spPr>
        <p:style>
          <a:lnRef idx="0">
            <a:scrgbClr r="0" g="0" b="0"/>
          </a:lnRef>
          <a:fillRef idx="0">
            <a:scrgbClr r="0" g="0" b="0"/>
          </a:fillRef>
          <a:effectRef idx="0">
            <a:scrgbClr r="0" g="0" b="0"/>
          </a:effectRef>
          <a:fontRef idx="minor"/>
        </p:style>
      </p:sp>
      <p:sp>
        <p:nvSpPr>
          <p:cNvPr id="357" name="CustomShape 4"/>
          <p:cNvSpPr/>
          <p:nvPr/>
        </p:nvSpPr>
        <p:spPr>
          <a:xfrm>
            <a:off x="8610480" y="6356520"/>
            <a:ext cx="274248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r">
              <a:lnSpc>
                <a:spcPct val="100000"/>
              </a:lnSpc>
            </a:pPr>
            <a:fld id="{5B797FED-17DE-4C07-8846-975292375AC0}" type="slidenum">
              <a:rPr lang="cs-CZ" sz="1200" b="0" strike="noStrike" spc="-1">
                <a:solidFill>
                  <a:srgbClr val="8B8B8B"/>
                </a:solidFill>
                <a:latin typeface="Calibri"/>
              </a:rPr>
              <a:t>86</a:t>
            </a:fld>
            <a:endParaRPr lang="cs-CZ" sz="1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Pracovní doba</a:t>
            </a:r>
            <a:endParaRPr lang="cs-CZ" sz="4400" b="0" strike="noStrike" spc="-1" dirty="0">
              <a:latin typeface="Arial"/>
            </a:endParaRPr>
          </a:p>
        </p:txBody>
      </p:sp>
      <p:sp>
        <p:nvSpPr>
          <p:cNvPr id="36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Délka stanovené týdenní pracovní doby činí 40 hodin týdně.</a:t>
            </a:r>
            <a:endParaRPr lang="cs-CZ" sz="2800" b="0" strike="noStrike" spc="-1" dirty="0">
              <a:latin typeface="Arial"/>
            </a:endParaRPr>
          </a:p>
          <a:p>
            <a:pPr>
              <a:lnSpc>
                <a:spcPct val="90000"/>
              </a:lnSpc>
              <a:spcBef>
                <a:spcPts val="1001"/>
              </a:spcBef>
            </a:pP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Délka stanovené týdenní pracovní doby činí u zaměstnanců:</a:t>
            </a:r>
            <a:endParaRPr lang="cs-CZ" sz="2800" b="0" strike="noStrike" spc="-1" dirty="0">
              <a:latin typeface="Arial"/>
            </a:endParaRPr>
          </a:p>
          <a:p>
            <a:pPr marL="685800" lvl="1" indent="-227880">
              <a:lnSpc>
                <a:spcPct val="90000"/>
              </a:lnSpc>
              <a:spcBef>
                <a:spcPts val="499"/>
              </a:spcBef>
              <a:buClr>
                <a:srgbClr val="000000"/>
              </a:buClr>
              <a:buFont typeface="Arial"/>
              <a:buChar char="-"/>
            </a:pPr>
            <a:r>
              <a:rPr lang="cs-CZ" sz="2800" b="0" strike="noStrike" spc="-1" dirty="0">
                <a:solidFill>
                  <a:srgbClr val="000000"/>
                </a:solidFill>
                <a:latin typeface="Calibri"/>
              </a:rPr>
              <a:t>s vícesměnným a nepřetržitým pracovním režimem 37,5 hodiny týdně,</a:t>
            </a:r>
            <a:endParaRPr lang="cs-CZ" sz="2800" b="0" strike="noStrike" spc="-1" dirty="0">
              <a:latin typeface="Arial"/>
            </a:endParaRPr>
          </a:p>
          <a:p>
            <a:pPr marL="685800" lvl="1" indent="-227880">
              <a:lnSpc>
                <a:spcPct val="90000"/>
              </a:lnSpc>
              <a:spcBef>
                <a:spcPts val="499"/>
              </a:spcBef>
              <a:buClr>
                <a:srgbClr val="000000"/>
              </a:buClr>
              <a:buFont typeface="Arial"/>
              <a:buChar char="-"/>
            </a:pPr>
            <a:r>
              <a:rPr lang="cs-CZ" sz="2800" b="0" strike="noStrike" spc="-1" dirty="0">
                <a:solidFill>
                  <a:srgbClr val="000000"/>
                </a:solidFill>
                <a:latin typeface="Calibri"/>
              </a:rPr>
              <a:t>s dvousměnným pracovním režimem 38,75 hodiny týdně.</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Rozvržení pracovní doby</a:t>
            </a:r>
            <a:endParaRPr lang="cs-CZ" sz="4400" b="0" strike="noStrike" spc="-1" dirty="0">
              <a:latin typeface="Arial"/>
            </a:endParaRPr>
          </a:p>
        </p:txBody>
      </p:sp>
      <p:sp>
        <p:nvSpPr>
          <p:cNvPr id="36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Pracovní dobu zaměstnavatel rozvrhuje do směn</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Zaměstnanec je povinen být na začátku směny na svém pracovišti a odcházet z něho až po skončení směny.</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Délka směny nesmí přesáhnout 12 hodin.</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Zaměstnavatel je povinen vypracovat písemný rozvrh týdenní pracovní doby a seznámit s ním nebo s jeho změnou zaměstnance nejpozději 2 týdny předem.</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Přestávka na jídlo a oddech</a:t>
            </a:r>
            <a:endParaRPr lang="cs-CZ" sz="4400" b="0" strike="noStrike" spc="-1" dirty="0">
              <a:latin typeface="Arial"/>
            </a:endParaRPr>
          </a:p>
        </p:txBody>
      </p:sp>
      <p:sp>
        <p:nvSpPr>
          <p:cNvPr id="37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Nejdéle po 6 hodinách nepřetržité práce v trvání nejméně 30 minut</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Jde-li o práce, které nemohou být přerušeny, musí být zaměstnanci i bez přerušení provozu nebo práce zajištěna přiměřená doba na oddech a jídlo; tato doba se započítává do pracovní doby.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Byla-li přestávka v práci na jídlo a oddech rozdělena, musí alespoň jedna její část činit nejméně 15 minut.</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Přestávky v práci na jídlo a oddech se neposkytují na začátku a konci pracovní doby.</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Poskytnuté přestávky v práci na jídlo a oddech se nezapočítávají do pracovní doby.</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nSpc>
                <a:spcPct val="90000"/>
              </a:lnSpc>
            </a:pPr>
            <a:r>
              <a:rPr lang="cs-CZ" sz="4400" b="0" strike="noStrike" spc="-1">
                <a:solidFill>
                  <a:srgbClr val="000000"/>
                </a:solidFill>
                <a:latin typeface="Calibri Light"/>
              </a:rPr>
              <a:t>Definice pedagogického pracovníka</a:t>
            </a:r>
            <a:endParaRPr lang="cs-CZ" sz="4400" b="0" strike="noStrike" spc="-1">
              <a:latin typeface="Arial"/>
            </a:endParaRPr>
          </a:p>
        </p:txBody>
      </p:sp>
      <p:sp>
        <p:nvSpPr>
          <p:cNvPr id="216"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endParaRPr lang="cs-CZ" sz="1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Koná přímou pedagogickou činnost přímým působením na vzdělávaného, kterým uskutečňuje výchovu a vzdělávání na základě školského zákona</a:t>
            </a:r>
            <a:endParaRPr lang="cs-CZ" sz="2800" b="0" strike="noStrike" spc="-1">
              <a:latin typeface="Arial"/>
            </a:endParaRPr>
          </a:p>
          <a:p>
            <a:pPr marL="228600" indent="-227880">
              <a:lnSpc>
                <a:spcPct val="90000"/>
              </a:lnSpc>
              <a:spcBef>
                <a:spcPts val="1001"/>
              </a:spcBef>
              <a:buClr>
                <a:srgbClr val="000000"/>
              </a:buClr>
              <a:buFont typeface="Arial"/>
              <a:buChar char="•"/>
            </a:pPr>
            <a:r>
              <a:rPr lang="cs-CZ" sz="2800" b="0" strike="noStrike" spc="-1">
                <a:solidFill>
                  <a:srgbClr val="000000"/>
                </a:solidFill>
                <a:latin typeface="Calibri"/>
              </a:rPr>
              <a:t>Je zaměstnancem právnické osoby, která vykonává činnost školy, zařízení sociálních služeb</a:t>
            </a:r>
            <a:endParaRPr lang="cs-CZ"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Nepřetržitý denní odpočinek </a:t>
            </a:r>
            <a:endParaRPr lang="cs-CZ" sz="4400" b="0" strike="noStrike" spc="-1" dirty="0">
              <a:latin typeface="Arial"/>
            </a:endParaRPr>
          </a:p>
        </p:txBody>
      </p:sp>
      <p:sp>
        <p:nvSpPr>
          <p:cNvPr id="37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Zaměstnavatel je povinen rozvrhnout pracovní dobu tak, aby zaměstnanec měl mezi koncem jedné směny a začátkem následující směny nepřetržitý odpočinek po dobu alespoň 11 hodin během 24 hodin po sobě jdoucích.</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Práce přesčas</a:t>
            </a:r>
            <a:endParaRPr lang="cs-CZ" sz="4400" b="0" strike="noStrike" spc="-1" dirty="0">
              <a:latin typeface="Arial"/>
            </a:endParaRPr>
          </a:p>
        </p:txBody>
      </p:sp>
      <p:sp>
        <p:nvSpPr>
          <p:cNvPr id="37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Práci přesčas je možné konat jen výjimečně.</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Práci přesčas může zaměstnavatel zaměstnanci nařídit jen z vážných provozních důvodů,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Max. 8 hodin v jednotlivých týdnech a 150 hodin v kalendářním roce, nad tento limit pouze na základě dohody se zaměstnancem – pak:</a:t>
            </a:r>
            <a:endParaRPr lang="cs-CZ" sz="2800" b="0" strike="noStrike" spc="-1" dirty="0">
              <a:latin typeface="Arial"/>
            </a:endParaRPr>
          </a:p>
          <a:p>
            <a:pPr>
              <a:lnSpc>
                <a:spcPct val="90000"/>
              </a:lnSpc>
              <a:spcBef>
                <a:spcPts val="1001"/>
              </a:spcBef>
            </a:pPr>
            <a:endParaRPr lang="cs-CZ" sz="2800" b="0" strike="noStrike" spc="-1" dirty="0">
              <a:latin typeface="Arial"/>
            </a:endParaRPr>
          </a:p>
          <a:p>
            <a:pPr marL="399960">
              <a:lnSpc>
                <a:spcPct val="90000"/>
              </a:lnSpc>
              <a:spcBef>
                <a:spcPts val="499"/>
              </a:spcBef>
            </a:pPr>
            <a:r>
              <a:rPr lang="cs-CZ" sz="2800" b="0" i="1" strike="noStrike" spc="-1" dirty="0">
                <a:solidFill>
                  <a:srgbClr val="000000"/>
                </a:solidFill>
                <a:latin typeface="Calibri"/>
              </a:rPr>
              <a:t>Celkový rozsah práce přesčas nesmí činit v průměru více než 8 hodin týdně v období, které může činit nejvýše 26 týdnů po sobě jdoucích – celkem 416 hodin ročně.</a:t>
            </a:r>
            <a:endParaRPr lang="cs-CZ" sz="2800" b="0" strike="noStrike" spc="-1" dirty="0">
              <a:latin typeface="Arial"/>
            </a:endParaRPr>
          </a:p>
          <a:p>
            <a:pPr marL="399960">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Evidence pracovní doby</a:t>
            </a:r>
            <a:endParaRPr lang="cs-CZ" sz="4400" b="0" strike="noStrike" spc="-1" dirty="0">
              <a:latin typeface="Arial"/>
            </a:endParaRPr>
          </a:p>
        </p:txBody>
      </p:sp>
      <p:sp>
        <p:nvSpPr>
          <p:cNvPr id="37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a:lnSpc>
                <a:spcPct val="90000"/>
              </a:lnSpc>
              <a:spcBef>
                <a:spcPts val="1001"/>
              </a:spcBef>
            </a:pPr>
            <a:r>
              <a:rPr lang="cs-CZ" sz="2800" b="0" strike="noStrike" spc="-1" dirty="0">
                <a:solidFill>
                  <a:srgbClr val="000000"/>
                </a:solidFill>
                <a:latin typeface="Calibri"/>
              </a:rPr>
              <a:t>Zaměstnavatel je povinen vést u jednotlivých zaměstnanců evidenci s vyznačením začátku a konce</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a) odpracované</a:t>
            </a:r>
            <a:endParaRPr lang="cs-CZ" sz="2800" b="0" strike="noStrike" spc="-1" dirty="0">
              <a:latin typeface="Arial"/>
            </a:endParaRPr>
          </a:p>
          <a:p>
            <a:pPr marL="399960">
              <a:lnSpc>
                <a:spcPct val="90000"/>
              </a:lnSpc>
              <a:spcBef>
                <a:spcPts val="499"/>
              </a:spcBef>
            </a:pPr>
            <a:r>
              <a:rPr lang="cs-CZ" sz="2800" b="0" strike="noStrike" spc="-1" dirty="0">
                <a:solidFill>
                  <a:srgbClr val="000000"/>
                </a:solidFill>
                <a:latin typeface="Calibri"/>
              </a:rPr>
              <a:t>1. směny </a:t>
            </a:r>
            <a:endParaRPr lang="cs-CZ" sz="2800" b="0" strike="noStrike" spc="-1" dirty="0">
              <a:latin typeface="Arial"/>
            </a:endParaRPr>
          </a:p>
          <a:p>
            <a:pPr marL="399960">
              <a:lnSpc>
                <a:spcPct val="90000"/>
              </a:lnSpc>
              <a:spcBef>
                <a:spcPts val="499"/>
              </a:spcBef>
            </a:pPr>
            <a:r>
              <a:rPr lang="cs-CZ" sz="2800" b="0" strike="noStrike" spc="-1" dirty="0">
                <a:solidFill>
                  <a:srgbClr val="000000"/>
                </a:solidFill>
                <a:latin typeface="Calibri"/>
              </a:rPr>
              <a:t>2. práce přesčas </a:t>
            </a:r>
            <a:endParaRPr lang="cs-CZ" sz="2800" b="0" strike="noStrike" spc="-1" dirty="0">
              <a:latin typeface="Arial"/>
            </a:endParaRPr>
          </a:p>
          <a:p>
            <a:pPr marL="399960">
              <a:lnSpc>
                <a:spcPct val="90000"/>
              </a:lnSpc>
              <a:spcBef>
                <a:spcPts val="499"/>
              </a:spcBef>
            </a:pPr>
            <a:r>
              <a:rPr lang="cs-CZ" sz="2800" b="0" strike="noStrike" spc="-1" dirty="0">
                <a:solidFill>
                  <a:srgbClr val="000000"/>
                </a:solidFill>
                <a:latin typeface="Calibri"/>
              </a:rPr>
              <a:t>3. další dohodnuté práce přesčas </a:t>
            </a:r>
            <a:endParaRPr lang="cs-CZ" sz="2800" b="0" strike="noStrike" spc="-1" dirty="0">
              <a:latin typeface="Arial"/>
            </a:endParaRPr>
          </a:p>
          <a:p>
            <a:pPr marL="399960">
              <a:lnSpc>
                <a:spcPct val="90000"/>
              </a:lnSpc>
              <a:spcBef>
                <a:spcPts val="499"/>
              </a:spcBef>
            </a:pPr>
            <a:r>
              <a:rPr lang="cs-CZ" sz="2800" b="0" strike="noStrike" spc="-1" dirty="0">
                <a:solidFill>
                  <a:srgbClr val="000000"/>
                </a:solidFill>
                <a:latin typeface="Calibri"/>
              </a:rPr>
              <a:t>4. noční práce </a:t>
            </a:r>
            <a:endParaRPr lang="cs-CZ" sz="2800" b="0" strike="noStrike" spc="-1" dirty="0">
              <a:latin typeface="Arial"/>
            </a:endParaRPr>
          </a:p>
          <a:p>
            <a:pPr marL="399960">
              <a:lnSpc>
                <a:spcPct val="90000"/>
              </a:lnSpc>
              <a:spcBef>
                <a:spcPts val="499"/>
              </a:spcBef>
            </a:pPr>
            <a:r>
              <a:rPr lang="cs-CZ" sz="2800" b="0" strike="noStrike" spc="-1" dirty="0">
                <a:solidFill>
                  <a:srgbClr val="000000"/>
                </a:solidFill>
                <a:latin typeface="Calibri"/>
              </a:rPr>
              <a:t>5. doby v době pracovní pohotovosti </a:t>
            </a:r>
            <a:endParaRPr lang="cs-CZ" sz="2800" b="0" strike="noStrike" spc="-1" dirty="0">
              <a:latin typeface="Arial"/>
            </a:endParaRPr>
          </a:p>
          <a:p>
            <a:pPr marL="399960">
              <a:lnSpc>
                <a:spcPct val="90000"/>
              </a:lnSpc>
              <a:spcBef>
                <a:spcPts val="1001"/>
              </a:spcBef>
            </a:pPr>
            <a:r>
              <a:rPr lang="cs-CZ" sz="2800" b="0" strike="noStrike" spc="-1" dirty="0">
                <a:solidFill>
                  <a:srgbClr val="000000"/>
                </a:solidFill>
                <a:latin typeface="Calibri"/>
              </a:rPr>
              <a:t>b) pracovní pohotovosti, kterou zaměstnanec držel </a:t>
            </a:r>
            <a:endParaRPr lang="cs-CZ" sz="2800" b="0" strike="noStrike" spc="-1" dirty="0">
              <a:latin typeface="Arial"/>
            </a:endParaRPr>
          </a:p>
          <a:p>
            <a:pPr marL="399960">
              <a:lnSpc>
                <a:spcPct val="90000"/>
              </a:lnSpc>
              <a:spcBef>
                <a:spcPts val="1001"/>
              </a:spcBef>
            </a:pPr>
            <a:r>
              <a:rPr lang="cs-CZ" sz="2800" b="0" strike="noStrike" spc="-1" dirty="0">
                <a:solidFill>
                  <a:srgbClr val="000000"/>
                </a:solidFill>
                <a:latin typeface="Calibri"/>
              </a:rPr>
              <a:t>c) u pedagogických pracovníků „přespočetné hodiny“</a:t>
            </a:r>
            <a:endParaRPr lang="cs-CZ" sz="2800" b="0" strike="noStrike" spc="-1" dirty="0">
              <a:latin typeface="Arial"/>
            </a:endParaRPr>
          </a:p>
          <a:p>
            <a:pPr marL="399960">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Pracovní doba pedagogických pracovníků</a:t>
            </a:r>
            <a:endParaRPr lang="cs-CZ" sz="4400" b="0" strike="noStrike" spc="-1" dirty="0">
              <a:latin typeface="Arial"/>
            </a:endParaRPr>
          </a:p>
        </p:txBody>
      </p:sp>
      <p:sp>
        <p:nvSpPr>
          <p:cNvPr id="37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spcBef>
                <a:spcPts val="1001"/>
              </a:spcBef>
            </a:pPr>
            <a:r>
              <a:rPr lang="cs-CZ" sz="2800" b="0" strike="noStrike" spc="-1" dirty="0">
                <a:solidFill>
                  <a:srgbClr val="000000"/>
                </a:solidFill>
                <a:latin typeface="Calibri"/>
              </a:rPr>
              <a:t>Pedagogičtí pracovníci vykonávají v pracovní době</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a) přímou pedagogickou činnost,</a:t>
            </a:r>
            <a:endParaRPr lang="cs-CZ" sz="2800" b="0" strike="noStrike" spc="-1" dirty="0">
              <a:latin typeface="Arial"/>
            </a:endParaRPr>
          </a:p>
          <a:p>
            <a:pPr>
              <a:lnSpc>
                <a:spcPct val="90000"/>
              </a:lnSpc>
              <a:spcBef>
                <a:spcPts val="1001"/>
              </a:spcBef>
            </a:pPr>
            <a:r>
              <a:rPr lang="cs-CZ" sz="2800" b="0" strike="noStrike" spc="-1" dirty="0">
                <a:solidFill>
                  <a:srgbClr val="000000"/>
                </a:solidFill>
                <a:latin typeface="Calibri"/>
              </a:rPr>
              <a:t>b) práce související s přímou pedagogickou činností.</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Definice přímé pedagogické činnosti</a:t>
            </a:r>
            <a:endParaRPr lang="cs-CZ" sz="4400" b="0" strike="noStrike" spc="-1" dirty="0">
              <a:latin typeface="Arial"/>
            </a:endParaRPr>
          </a:p>
        </p:txBody>
      </p:sp>
      <p:sp>
        <p:nvSpPr>
          <p:cNvPr id="38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Přímá vyučovací, přímá výchovná, přímá speciálně pedagogická nebo přímá pedagogicko-psychologická činnost přímým působením na vzdělávaného, kterým se uskutečňuje výchovu a vzdělávání na základě školského zákona</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Další práce související s přímou pedagogickou činností</a:t>
            </a:r>
            <a:endParaRPr lang="cs-CZ" sz="4400" b="0" strike="noStrike" spc="-1" dirty="0">
              <a:latin typeface="Arial"/>
            </a:endParaRPr>
          </a:p>
        </p:txBody>
      </p:sp>
      <p:sp>
        <p:nvSpPr>
          <p:cNvPr id="383"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Příprava na přímou pedagogickou činnost,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Příprava učebních pomůcek,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Hodnocení písemných, grafických a jiných prací žáků a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Dále práce, které vyplývají z organizace vzdělávání a výchovy ve školách a školských zařízeních</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Práce související s organizací vzdělávání</a:t>
            </a:r>
            <a:endParaRPr lang="cs-CZ" sz="4400" b="0" strike="noStrike" spc="-1" dirty="0">
              <a:latin typeface="Arial"/>
            </a:endParaRPr>
          </a:p>
        </p:txBody>
      </p:sp>
      <p:sp>
        <p:nvSpPr>
          <p:cNvPr id="38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88000" lnSpcReduction="20000"/>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dohled nad dětmi a nezletilými žáky (dále jen "žáci") ve škole a při akcích organizovaných školou,</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spolupráce s ostatními pedagogickými pracovníky, s výchovným poradcem, se školním metodikem prevence, s metodikem informačních a komunikačních technologií,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spolupráce se zákonnými zástupci žáků,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odborná péče o kabinety, knihovny a další zařízení sloužící potřebám vzdělávání,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výkon prací spojených s funkcí třídního učitele a výchovného poradce,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účast na poradách svolaných vedoucím zaměstnancem  školy nebo školského zařízení,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studium a účast na DVPP</a:t>
            </a: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Povinnost PP být na pracovišti</a:t>
            </a:r>
            <a:endParaRPr lang="cs-CZ" sz="4400" b="0" strike="noStrike" spc="-1" dirty="0">
              <a:latin typeface="Arial"/>
            </a:endParaRPr>
          </a:p>
        </p:txBody>
      </p:sp>
      <p:sp>
        <p:nvSpPr>
          <p:cNvPr id="387"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 době stanovené rozvrhem jeho přímé pedagogické činnosti,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 době stanovené rozvrhem jeho dohledu nad dětmi a žáky,</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 době zastupování jiného pedagogického pracovníka a </a:t>
            </a: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 případech, které stanoví v souladu se zákoníkem práce zaměstnavatel.</a:t>
            </a:r>
            <a:endParaRPr lang="cs-CZ" sz="2800" b="0" strike="noStrike" spc="-1" dirty="0">
              <a:latin typeface="Arial"/>
            </a:endParaRPr>
          </a:p>
          <a:p>
            <a:pPr>
              <a:lnSpc>
                <a:spcPct val="90000"/>
              </a:lnSpc>
              <a:spcBef>
                <a:spcPts val="1001"/>
              </a:spcBef>
            </a:pPr>
            <a:endParaRPr lang="cs-CZ" sz="28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Jde-li o výkon jiné práce, vykonává PP sjednanou práci v pracovní době, kterou si sám rozvrhuje, a na místě, které si sám určí. </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Týdenní rozsah přímé pedagogické činnosti</a:t>
            </a:r>
            <a:endParaRPr lang="cs-CZ" sz="4400" b="0" strike="noStrike" spc="-1" dirty="0">
              <a:latin typeface="Arial"/>
            </a:endParaRPr>
          </a:p>
        </p:txBody>
      </p:sp>
      <p:sp>
        <p:nvSpPr>
          <p:cNvPr id="389"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Určuje ŘŠ </a:t>
            </a:r>
            <a:endParaRPr lang="cs-CZ" sz="28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na období školního vyučování nebo </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na pololetí školního vyučování</a:t>
            </a:r>
            <a:endParaRPr lang="cs-CZ" sz="2400" b="0" strike="noStrike" spc="-1" dirty="0">
              <a:latin typeface="Arial"/>
            </a:endParaRPr>
          </a:p>
          <a:p>
            <a:pPr marL="685800" lvl="1" indent="-227880">
              <a:lnSpc>
                <a:spcPct val="90000"/>
              </a:lnSpc>
              <a:spcBef>
                <a:spcPts val="499"/>
              </a:spcBef>
              <a:buClr>
                <a:srgbClr val="000000"/>
              </a:buClr>
              <a:buFont typeface="Arial"/>
              <a:buChar char="•"/>
            </a:pPr>
            <a:r>
              <a:rPr lang="cs-CZ" sz="2400" b="0" strike="noStrike" spc="-1" dirty="0">
                <a:solidFill>
                  <a:srgbClr val="000000"/>
                </a:solidFill>
                <a:latin typeface="Calibri"/>
              </a:rPr>
              <a:t>u škol s celoročním provozem na období školního roku</a:t>
            </a:r>
            <a:endParaRPr lang="cs-CZ" sz="2400" b="0" strike="noStrike" spc="-1" dirty="0">
              <a:latin typeface="Arial"/>
            </a:endParaRPr>
          </a:p>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Ve veřejných školách podle přílohy nařízení vlády č. 75/2005 Sb.</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nSpc>
                <a:spcPct val="90000"/>
              </a:lnSpc>
            </a:pPr>
            <a:r>
              <a:rPr lang="cs-CZ" sz="4400" b="0" strike="noStrike" spc="-1" dirty="0">
                <a:solidFill>
                  <a:srgbClr val="000000"/>
                </a:solidFill>
                <a:latin typeface="Calibri Light"/>
              </a:rPr>
              <a:t>Přespočetné hodiny</a:t>
            </a:r>
            <a:endParaRPr lang="cs-CZ" sz="4400" b="0" strike="noStrike" spc="-1" dirty="0">
              <a:latin typeface="Arial"/>
            </a:endParaRPr>
          </a:p>
        </p:txBody>
      </p:sp>
      <p:sp>
        <p:nvSpPr>
          <p:cNvPr id="391"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228600" indent="-227880">
              <a:lnSpc>
                <a:spcPct val="90000"/>
              </a:lnSpc>
              <a:spcBef>
                <a:spcPts val="1001"/>
              </a:spcBef>
              <a:buClr>
                <a:srgbClr val="000000"/>
              </a:buClr>
              <a:buFont typeface="Arial"/>
              <a:buChar char="•"/>
            </a:pPr>
            <a:r>
              <a:rPr lang="cs-CZ" sz="2800" b="0" strike="noStrike" spc="-1" dirty="0">
                <a:solidFill>
                  <a:srgbClr val="000000"/>
                </a:solidFill>
                <a:latin typeface="Calibri"/>
              </a:rPr>
              <a:t>Za přímou pedagogickou činnost nad rozsah hodin stanovený ředitelem školy nebo zařízením sociálních služeb se považuje vykonaná přímá pedagogická činnost podle odstavce 3 i v případě, že pedagogický pracovník nesplnil ředitelem stanovený týdenní rozsah hodin přímé pedagogické činnosti vyplývající z týdenního rozvrhu přímé pedagogické činnosti, protože v době, která se posuzuje jako výkon práce (§348 ZP), přímou pedagogickou činnost nevykonával.</a:t>
            </a:r>
            <a:endParaRPr lang="cs-CZ" sz="2800" b="0" strike="noStrike" spc="-1" dirty="0">
              <a:latin typeface="Arial"/>
            </a:endParaRPr>
          </a:p>
          <a:p>
            <a:pPr>
              <a:lnSpc>
                <a:spcPct val="90000"/>
              </a:lnSpc>
              <a:spcBef>
                <a:spcPts val="1001"/>
              </a:spcBef>
            </a:pPr>
            <a:endParaRPr lang="cs-CZ" sz="28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379</TotalTime>
  <Words>18208</Words>
  <Application>Microsoft Office PowerPoint</Application>
  <PresentationFormat>Širokoúhlá obrazovka</PresentationFormat>
  <Paragraphs>1333</Paragraphs>
  <Slides>248</Slides>
  <Notes>1</Notes>
  <HiddenSlides>0</HiddenSlides>
  <MMClips>0</MMClips>
  <ScaleCrop>false</ScaleCrop>
  <HeadingPairs>
    <vt:vector size="6" baseType="variant">
      <vt:variant>
        <vt:lpstr>Použitá písma</vt:lpstr>
      </vt:variant>
      <vt:variant>
        <vt:i4>6</vt:i4>
      </vt:variant>
      <vt:variant>
        <vt:lpstr>Motiv</vt:lpstr>
      </vt:variant>
      <vt:variant>
        <vt:i4>5</vt:i4>
      </vt:variant>
      <vt:variant>
        <vt:lpstr>Nadpisy snímků</vt:lpstr>
      </vt:variant>
      <vt:variant>
        <vt:i4>248</vt:i4>
      </vt:variant>
    </vt:vector>
  </HeadingPairs>
  <TitlesOfParts>
    <vt:vector size="259" baseType="lpstr">
      <vt:lpstr>Arial</vt:lpstr>
      <vt:lpstr>Calibri</vt:lpstr>
      <vt:lpstr>Calibri Light</vt:lpstr>
      <vt:lpstr>Symbol</vt:lpstr>
      <vt:lpstr>Times New Roman</vt:lpstr>
      <vt:lpstr>Wingdings</vt:lpstr>
      <vt:lpstr>Office Theme</vt:lpstr>
      <vt:lpstr>Office Theme</vt:lpstr>
      <vt:lpstr>Office Theme</vt:lpstr>
      <vt:lpstr>Office Theme</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Novela od 1.9.2023</vt:lpstr>
      <vt:lpstr>Prezentace aplikace PowerPoint</vt:lpstr>
      <vt:lpstr>Prezentace aplikace PowerPoint</vt:lpstr>
      <vt:lpstr>Prezentace aplikace PowerPoint</vt:lpstr>
      <vt:lpstr>§ 22 – Společná ustanovení ke kvalifikaci</vt:lpstr>
      <vt:lpstr>Prezentace aplikace PowerPoint</vt:lpstr>
      <vt:lpstr>Prezentace aplikace PowerPoint</vt:lpstr>
      <vt:lpstr>Prezentace aplikace PowerPoint</vt:lpstr>
      <vt:lpstr>Rodilí mluvčí; kdo plní odbornou kvalifikaci</vt:lpstr>
      <vt:lpstr>Zaměstnávání nekvalifikovaných PP</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77 odst. 8 – nárok na dovolenou u dohod</vt:lpstr>
      <vt:lpstr>Z důvodové zprávy</vt:lpstr>
      <vt:lpstr>Z důvodové zprávy</vt:lpstr>
      <vt:lpstr>Z důvodové zprávy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138</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Pracovní právo ve školství</dc:title>
  <dc:subject/>
  <dc:creator>Hana Poláková</dc:creator>
  <dc:description/>
  <cp:lastModifiedBy>Hana Poláková</cp:lastModifiedBy>
  <cp:revision>39</cp:revision>
  <dcterms:created xsi:type="dcterms:W3CDTF">2021-02-03T06:25:03Z</dcterms:created>
  <dcterms:modified xsi:type="dcterms:W3CDTF">2023-10-04T12:54:09Z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vt:i4>
  </property>
  <property fmtid="{D5CDD505-2E9C-101B-9397-08002B2CF9AE}" pid="8" name="PresentationFormat">
    <vt:lpwstr>Širokoúhlá obrazovka</vt:lpwstr>
  </property>
  <property fmtid="{D5CDD505-2E9C-101B-9397-08002B2CF9AE}" pid="9" name="ScaleCrop">
    <vt:bool>false</vt:bool>
  </property>
  <property fmtid="{D5CDD505-2E9C-101B-9397-08002B2CF9AE}" pid="10" name="ShareDoc">
    <vt:bool>false</vt:bool>
  </property>
  <property fmtid="{D5CDD505-2E9C-101B-9397-08002B2CF9AE}" pid="11" name="Slides">
    <vt:i4>225</vt:i4>
  </property>
</Properties>
</file>