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4"/>
  </p:notesMasterIdLst>
  <p:handoutMasterIdLst>
    <p:handoutMasterId r:id="rId15"/>
  </p:handoutMasterIdLst>
  <p:sldIdLst>
    <p:sldId id="256" r:id="rId5"/>
    <p:sldId id="337" r:id="rId6"/>
    <p:sldId id="336" r:id="rId7"/>
    <p:sldId id="279" r:id="rId8"/>
    <p:sldId id="274" r:id="rId9"/>
    <p:sldId id="273" r:id="rId10"/>
    <p:sldId id="275" r:id="rId11"/>
    <p:sldId id="276" r:id="rId12"/>
    <p:sldId id="278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9F8C8789-9758-484D-AE5B-0C11AEEC3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9492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efres.cz/en/cefres" TargetMode="External"/><Relationship Id="rId2" Type="http://schemas.openxmlformats.org/officeDocument/2006/relationships/hyperlink" Target="https://www.flu.cas.cz/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lf.phil.muni.cz/elf3/course/view.php?id=2459&amp;section=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stivalfilozofie.cz/" TargetMode="External"/><Relationship Id="rId2" Type="http://schemas.openxmlformats.org/officeDocument/2006/relationships/hyperlink" Target="https://www.flu.cas.cz/cz/pracovnici/vedecke-utvary/537-oddeleni-pro-studium-moderni-ceske-filosofi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efres.cz/cs/noc-filozofie" TargetMode="External"/><Relationship Id="rId4" Type="http://schemas.openxmlformats.org/officeDocument/2006/relationships/hyperlink" Target="https://www.unesco.org/en/days/philosophy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jarda.peregrin.cz/mybibl/PDFTxt/671.pdf" TargetMode="External"/><Relationship Id="rId7" Type="http://schemas.openxmlformats.org/officeDocument/2006/relationships/hyperlink" Target="https://www.irozhlas.cz/zpravy-domov/marek-hrubec-odvolani-centrum-globalnich-studii-cina-akademie-ved-cr_2111121620_ern" TargetMode="External"/><Relationship Id="rId2" Type="http://schemas.openxmlformats.org/officeDocument/2006/relationships/hyperlink" Target="https://www.advojka.cz/archiv/2008/5/mysleni-a-zivot-v-prav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eznamzpravy.cz/clanek/domaci-kauzy-byvaly-velvyslanec-nahrava-ruske-propagande-stat-ho-propustil-kvuli-usporam-222944" TargetMode="External"/><Relationship Id="rId5" Type="http://schemas.openxmlformats.org/officeDocument/2006/relationships/hyperlink" Target="https://hip.ff.cuni.cz/2018/10/10/jak-my-v-te-filosofii-rikame-bytostne-zvaneni-anny-hogenove-nekracena-verze-stati-s-hyperodkazy/" TargetMode="External"/><Relationship Id="rId4" Type="http://schemas.openxmlformats.org/officeDocument/2006/relationships/hyperlink" Target="https://www.novinky.cz/clanek/kultura-salon-kdyz-filosof-neumi-rict-ne-o-medialnim-pusobeni-anny-hogenove-40406115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QZNfyuMHHY&amp;ab_channel=DVTV" TargetMode="External"/><Relationship Id="rId2" Type="http://schemas.openxmlformats.org/officeDocument/2006/relationships/hyperlink" Target="https://www.youtube.com/watch?v=Dn2dyeI5c3U&amp;ab_channel=DVT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XUzzQCdZ-8I&amp;ab_channel=Filosofick%C3%BD%C3%BAstavAV%C4%8C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1">
            <a:extLst>
              <a:ext uri="{FF2B5EF4-FFF2-40B4-BE49-F238E27FC236}">
                <a16:creationId xmlns:a16="http://schemas.microsoft.com/office/drawing/2014/main" id="{4202A525-1978-5F08-0F51-73AAEA3935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DE708CC-0C3F-4567-9698-B54C0F35BD31}" type="slidenum">
              <a:rPr lang="cs-CZ" altLang="cs-CZ" noProof="0" smtClean="0"/>
              <a:pPr>
                <a:spcAft>
                  <a:spcPts val="600"/>
                </a:spcAft>
              </a:pPr>
              <a:t>1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>
            <a:normAutofit/>
          </a:bodyPr>
          <a:lstStyle/>
          <a:p>
            <a:r>
              <a:rPr lang="cs-CZ" sz="3400" dirty="0"/>
              <a:t>Česká filozofie 21. století</a:t>
            </a:r>
            <a:br>
              <a:rPr lang="cs-CZ" sz="3400" dirty="0"/>
            </a:br>
            <a:endParaRPr lang="cs-CZ" sz="340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>
            <a:normAutofit fontScale="92500"/>
          </a:bodyPr>
          <a:lstStyle/>
          <a:p>
            <a:pPr>
              <a:lnSpc>
                <a:spcPct val="104000"/>
              </a:lnSpc>
              <a:spcAft>
                <a:spcPts val="600"/>
              </a:spcAft>
            </a:pPr>
            <a:r>
              <a:rPr lang="cs-CZ" sz="2200" dirty="0"/>
              <a:t>Česká filozofie</a:t>
            </a:r>
          </a:p>
          <a:p>
            <a:pPr>
              <a:lnSpc>
                <a:spcPct val="104000"/>
              </a:lnSpc>
              <a:spcAft>
                <a:spcPts val="600"/>
              </a:spcAft>
            </a:pPr>
            <a:r>
              <a:rPr lang="cs-CZ" sz="2200" dirty="0"/>
              <a:t>jaro 2023</a:t>
            </a:r>
          </a:p>
        </p:txBody>
      </p:sp>
      <p:sp>
        <p:nvSpPr>
          <p:cNvPr id="1033" name="Footer Placeholder 5">
            <a:extLst>
              <a:ext uri="{FF2B5EF4-FFF2-40B4-BE49-F238E27FC236}">
                <a16:creationId xmlns:a16="http://schemas.microsoft.com/office/drawing/2014/main" id="{1F241821-7554-3679-BCFB-89F0D7A956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filozofie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Co je právě in ve filozofii? Jak to zjistit? (podle členů katedry filozofie)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programy velkých konferencí nebo seznamy podpořených grantů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přehledové knihy</a:t>
            </a:r>
          </a:p>
          <a:p>
            <a:pPr marL="72000" indent="0" algn="just">
              <a:buClr>
                <a:srgbClr val="0000DC"/>
              </a:buClr>
              <a:buNone/>
              <a:defRPr/>
            </a:pP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72000" indent="0" algn="just">
              <a:buNone/>
            </a:pPr>
            <a:endParaRPr lang="cs-CZ" sz="2400" b="0" kern="1200" dirty="0">
              <a:solidFill>
                <a:schemeClr val="tx1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5438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filozofie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Co je právě in ve filozofii? (podle členů katedry filozofie)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autonomní vozy, etika spojená s novými technologiemi - editování genomu, reprodukční technologie, možnosti vylepšování člověka (</a:t>
            </a:r>
            <a:r>
              <a:rPr lang="cs-CZ" sz="1800" b="1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transhumanismus</a:t>
            </a: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jak je možné porozumět expertnímu/vědeckému názoru na společensky palčivá témata (globální oteplování, původ pandemie, rozdělení bohatství a přírodních zdrojů...)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Blumenberg</a:t>
            </a: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a </a:t>
            </a:r>
            <a:r>
              <a:rPr lang="cs-CZ" sz="1800" kern="1200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posthumanismus</a:t>
            </a: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multimodality</a:t>
            </a: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(spojování logik založených na možných světech), teorie typů a </a:t>
            </a:r>
            <a:r>
              <a:rPr lang="cs-CZ" sz="1800" kern="1200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hyperintenzionalita</a:t>
            </a: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principy vícehlasé diskuse, formalizace vyvratitelného usuzování, rozšiřování dialektiky o postupy rétorického přesvědčování, epistemologie autorit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experimentální filozofie 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promýšlení marxismu (mediální/kontroverzní hvězda Slavoj </a:t>
            </a:r>
            <a:r>
              <a:rPr lang="cs-CZ" sz="1800" kern="1200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Žižek</a:t>
            </a: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dějiny žen ve filozofii, postavení minoritních skupin (základní výzkum), enviromentální témata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reflexe pandemie</a:t>
            </a:r>
          </a:p>
          <a:p>
            <a:pPr marL="72000" indent="0" algn="just">
              <a:buNone/>
            </a:pPr>
            <a:endParaRPr lang="cs-CZ" sz="2400" b="0" kern="1200" dirty="0">
              <a:solidFill>
                <a:schemeClr val="tx1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9686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29B664-FE7D-AA72-A01F-EC52A16199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6693F7-9FE7-A98F-596F-3A5B3A487C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altLang="cs-CZ" dirty="0">
                <a:cs typeface="Arial"/>
              </a:rPr>
              <a:t>2</a:t>
            </a:r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3DB4D-CB2B-68F3-767F-8B2725D5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Česká filozofie 21. století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E661109-0CF7-FBCF-8085-CB9837491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 algn="just">
              <a:lnSpc>
                <a:spcPct val="100000"/>
              </a:lnSpc>
              <a:buNone/>
            </a:pPr>
            <a:r>
              <a:rPr lang="cs-CZ" sz="2000" dirty="0">
                <a:ea typeface="+mn-lt"/>
                <a:cs typeface="+mn-lt"/>
              </a:rPr>
              <a:t>Osnova:</a:t>
            </a:r>
          </a:p>
          <a:p>
            <a:pPr marL="71755" indent="0" algn="just">
              <a:lnSpc>
                <a:spcPct val="100000"/>
              </a:lnSpc>
              <a:buNone/>
            </a:pPr>
            <a:endParaRPr lang="cs-CZ" sz="2000" dirty="0">
              <a:ea typeface="+mn-lt"/>
              <a:cs typeface="+mn-lt"/>
            </a:endParaRP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r>
              <a:rPr lang="cs-CZ" sz="2000" dirty="0">
                <a:ea typeface="+mn-lt"/>
                <a:cs typeface="+mn-lt"/>
              </a:rPr>
              <a:t>„Česká“ filozofie od roku 2000: kritéria geografická, jazyková, tematická?</a:t>
            </a: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r>
              <a:rPr lang="cs-CZ" sz="2000" dirty="0">
                <a:ea typeface="+mn-lt"/>
                <a:cs typeface="+mn-lt"/>
              </a:rPr>
              <a:t>Instituce (kde?)</a:t>
            </a: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r>
              <a:rPr lang="cs-CZ" sz="2000" dirty="0">
                <a:ea typeface="+mn-lt"/>
                <a:cs typeface="+mn-lt"/>
              </a:rPr>
              <a:t>Témata (co?)</a:t>
            </a: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r>
              <a:rPr lang="cs-CZ" sz="2000" dirty="0">
                <a:ea typeface="+mn-lt"/>
                <a:cs typeface="+mn-lt"/>
              </a:rPr>
              <a:t>Lidé (kdo?)</a:t>
            </a: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r>
              <a:rPr lang="cs-CZ" sz="2000" dirty="0">
                <a:ea typeface="+mn-lt"/>
                <a:cs typeface="+mn-lt"/>
              </a:rPr>
              <a:t>Rozepře (kdo/kde/komu/co?)</a:t>
            </a:r>
          </a:p>
          <a:p>
            <a:pPr marL="71755" indent="0" algn="just">
              <a:lnSpc>
                <a:spcPct val="100000"/>
              </a:lnSpc>
              <a:buNone/>
            </a:pPr>
            <a:endParaRPr lang="cs-CZ" sz="2000" dirty="0">
              <a:ea typeface="+mn-lt"/>
              <a:cs typeface="+mn-lt"/>
            </a:endParaRPr>
          </a:p>
          <a:p>
            <a:pPr marL="71755" indent="0" algn="just">
              <a:lnSpc>
                <a:spcPct val="100000"/>
              </a:lnSpc>
              <a:buNone/>
            </a:pPr>
            <a:endParaRPr lang="cs-CZ" sz="20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9118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29B664-FE7D-AA72-A01F-EC52A16199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6693F7-9FE7-A98F-596F-3A5B3A487C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altLang="cs-CZ" dirty="0">
                <a:cs typeface="Arial"/>
              </a:rPr>
              <a:t>2</a:t>
            </a:r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3DB4D-CB2B-68F3-767F-8B2725D5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Česká filozofie 21. století – instituce</a:t>
            </a:r>
            <a:br>
              <a:rPr lang="cs-CZ" sz="4000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E661109-0CF7-FBCF-8085-CB9837491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 algn="just">
              <a:lnSpc>
                <a:spcPct val="100000"/>
              </a:lnSpc>
              <a:buNone/>
            </a:pPr>
            <a:endParaRPr lang="cs-CZ" sz="2000" dirty="0">
              <a:ea typeface="+mn-lt"/>
              <a:cs typeface="+mn-lt"/>
            </a:endParaRP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r>
              <a:rPr lang="cs-CZ" sz="2000" dirty="0">
                <a:ea typeface="+mn-lt"/>
                <a:cs typeface="+mn-lt"/>
              </a:rPr>
              <a:t>Katedry filozofie (společenských věd): Praha, Brno, Olomouc, Ostrava, České Budějovice, Hradec Králové, Pardubice, Liberec, Plzeň, Ústí nad Labem</a:t>
            </a: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r>
              <a:rPr lang="cs-CZ" sz="2000" dirty="0">
                <a:ea typeface="+mn-lt"/>
                <a:cs typeface="+mn-lt"/>
              </a:rPr>
              <a:t>Výuka filozofie i na pedagogických a dalších fakultách</a:t>
            </a: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r>
              <a:rPr lang="cs-CZ" sz="2000" dirty="0">
                <a:ea typeface="+mn-lt"/>
                <a:cs typeface="+mn-lt"/>
              </a:rPr>
              <a:t>Filosofický ústav Akademie věd ČR </a:t>
            </a:r>
            <a:r>
              <a:rPr lang="cs-CZ" sz="2000" dirty="0">
                <a:ea typeface="+mn-lt"/>
                <a:cs typeface="+mn-lt"/>
                <a:hlinkClick r:id="rId2"/>
              </a:rPr>
              <a:t>https://www.flu.cas.cz/cz/</a:t>
            </a:r>
            <a:endParaRPr lang="cs-CZ" sz="2000" dirty="0">
              <a:ea typeface="+mn-lt"/>
              <a:cs typeface="+mn-lt"/>
            </a:endParaRP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r>
              <a:rPr lang="cs-CZ" sz="2000" dirty="0">
                <a:ea typeface="+mn-lt"/>
                <a:cs typeface="+mn-lt"/>
              </a:rPr>
              <a:t>Interdisciplinární instituce, např. fr. CEFRES </a:t>
            </a:r>
            <a:r>
              <a:rPr lang="cs-CZ" sz="2000" dirty="0">
                <a:ea typeface="+mn-lt"/>
                <a:cs typeface="+mn-lt"/>
                <a:hlinkClick r:id="rId3"/>
              </a:rPr>
              <a:t>https://cefres.cz/en/cefres</a:t>
            </a:r>
            <a:endParaRPr lang="cs-CZ" sz="2000" dirty="0">
              <a:ea typeface="+mn-lt"/>
              <a:cs typeface="+mn-lt"/>
            </a:endParaRPr>
          </a:p>
          <a:p>
            <a:pPr marL="71755" indent="0" algn="just">
              <a:lnSpc>
                <a:spcPct val="100000"/>
              </a:lnSpc>
              <a:buNone/>
            </a:pPr>
            <a:endParaRPr lang="cs-CZ" sz="2000" dirty="0">
              <a:ea typeface="+mn-lt"/>
              <a:cs typeface="+mn-lt"/>
            </a:endParaRPr>
          </a:p>
          <a:p>
            <a:pPr marL="71755" indent="0" algn="just">
              <a:lnSpc>
                <a:spcPct val="100000"/>
              </a:lnSpc>
              <a:buNone/>
            </a:pPr>
            <a:r>
              <a:rPr lang="cs-CZ" sz="2000" dirty="0">
                <a:ea typeface="+mn-lt"/>
                <a:cs typeface="+mn-lt"/>
              </a:rPr>
              <a:t>Filosofická první pomoc (Filosofie v ČR a filozofie v SR)</a:t>
            </a:r>
          </a:p>
          <a:p>
            <a:pPr marL="71755" indent="0" algn="just">
              <a:lnSpc>
                <a:spcPct val="100000"/>
              </a:lnSpc>
              <a:buNone/>
            </a:pPr>
            <a:r>
              <a:rPr lang="cs-CZ" sz="2000" dirty="0">
                <a:ea typeface="+mn-lt"/>
                <a:cs typeface="+mn-lt"/>
                <a:hlinkClick r:id="rId4"/>
              </a:rPr>
              <a:t>https://elf.phil.muni.cz/elf3/course/view.php?id=2459&amp;section=9</a:t>
            </a:r>
            <a:endParaRPr lang="cs-CZ" sz="2000" dirty="0">
              <a:ea typeface="+mn-lt"/>
              <a:cs typeface="+mn-lt"/>
            </a:endParaRPr>
          </a:p>
          <a:p>
            <a:pPr marL="71755" indent="0" algn="just">
              <a:lnSpc>
                <a:spcPct val="100000"/>
              </a:lnSpc>
              <a:buNone/>
            </a:pPr>
            <a:r>
              <a:rPr lang="cs-CZ" sz="2000" dirty="0">
                <a:ea typeface="+mn-lt"/>
                <a:cs typeface="+mn-lt"/>
              </a:rPr>
              <a:t>(není aktualizováno)</a:t>
            </a:r>
          </a:p>
        </p:txBody>
      </p:sp>
    </p:spTree>
    <p:extLst>
      <p:ext uri="{BB962C8B-B14F-4D97-AF65-F5344CB8AC3E}">
        <p14:creationId xmlns:p14="http://schemas.microsoft.com/office/powerpoint/2010/main" val="3425775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29B664-FE7D-AA72-A01F-EC52A16199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6693F7-9FE7-A98F-596F-3A5B3A487C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altLang="cs-CZ" dirty="0">
                <a:cs typeface="Arial"/>
              </a:rPr>
              <a:t>2</a:t>
            </a:r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3DB4D-CB2B-68F3-767F-8B2725D5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Česká filozofie 21. století – témata</a:t>
            </a:r>
            <a:br>
              <a:rPr lang="cs-CZ" sz="4000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E661109-0CF7-FBCF-8085-CB9837491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 algn="just">
              <a:lnSpc>
                <a:spcPct val="100000"/>
              </a:lnSpc>
              <a:buNone/>
            </a:pPr>
            <a:endParaRPr lang="cs-CZ" sz="2000" dirty="0">
              <a:ea typeface="+mn-lt"/>
              <a:cs typeface="+mn-lt"/>
            </a:endParaRP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r>
              <a:rPr lang="cs-CZ" sz="2000" dirty="0">
                <a:ea typeface="+mn-lt"/>
                <a:cs typeface="+mn-lt"/>
              </a:rPr>
              <a:t>Česká filozofie: FLÚ AV </a:t>
            </a:r>
            <a:r>
              <a:rPr lang="cs-CZ" sz="2000" dirty="0">
                <a:ea typeface="+mn-lt"/>
                <a:cs typeface="+mn-lt"/>
                <a:hlinkClick r:id="rId2"/>
              </a:rPr>
              <a:t>https://www.flu.cas.cz/cz/pracovnici/vedecke-utvary/537-oddeleni-pro-studium-moderni-ceske-filosofie</a:t>
            </a:r>
            <a:endParaRPr lang="cs-CZ" sz="2000" dirty="0">
              <a:ea typeface="+mn-lt"/>
              <a:cs typeface="+mn-lt"/>
            </a:endParaRP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r>
              <a:rPr lang="cs-CZ" sz="2000" dirty="0">
                <a:ea typeface="+mn-lt"/>
                <a:cs typeface="+mn-lt"/>
              </a:rPr>
              <a:t>Dějiny filozofie</a:t>
            </a: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r>
              <a:rPr lang="cs-CZ" sz="2000" dirty="0">
                <a:ea typeface="+mn-lt"/>
                <a:cs typeface="+mn-lt"/>
              </a:rPr>
              <a:t>Analytická a kontinentální filozofie</a:t>
            </a: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r>
              <a:rPr lang="cs-CZ" sz="2000" dirty="0">
                <a:ea typeface="+mn-lt"/>
                <a:cs typeface="+mn-lt"/>
              </a:rPr>
              <a:t>Interdisciplinární témata</a:t>
            </a: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r>
              <a:rPr lang="cs-CZ" sz="2000" dirty="0">
                <a:ea typeface="+mn-lt"/>
                <a:cs typeface="+mn-lt"/>
              </a:rPr>
              <a:t>Popularizace filozofie: </a:t>
            </a:r>
            <a:r>
              <a:rPr lang="cs-CZ" sz="2000">
                <a:ea typeface="+mn-lt"/>
                <a:cs typeface="+mn-lt"/>
              </a:rPr>
              <a:t>např. Evropský </a:t>
            </a:r>
            <a:r>
              <a:rPr lang="cs-CZ" sz="2000" dirty="0">
                <a:ea typeface="+mn-lt"/>
                <a:cs typeface="+mn-lt"/>
              </a:rPr>
              <a:t>festival filozofie </a:t>
            </a:r>
            <a:r>
              <a:rPr lang="cs-CZ" sz="2000" dirty="0">
                <a:ea typeface="+mn-lt"/>
                <a:cs typeface="+mn-lt"/>
                <a:hlinkClick r:id="rId3"/>
              </a:rPr>
              <a:t>https://www.festivalfilozofie.cz/</a:t>
            </a:r>
            <a:r>
              <a:rPr lang="cs-CZ" sz="2000" dirty="0">
                <a:ea typeface="+mn-lt"/>
                <a:cs typeface="+mn-lt"/>
              </a:rPr>
              <a:t>, Světový den filozofie </a:t>
            </a:r>
            <a:r>
              <a:rPr lang="cs-CZ" sz="2000" dirty="0">
                <a:ea typeface="+mn-lt"/>
                <a:cs typeface="+mn-lt"/>
                <a:hlinkClick r:id="rId4"/>
              </a:rPr>
              <a:t>https://www.unesco.org/en/</a:t>
            </a:r>
            <a:r>
              <a:rPr lang="cs-CZ" sz="2000" dirty="0" err="1">
                <a:ea typeface="+mn-lt"/>
                <a:cs typeface="+mn-lt"/>
                <a:hlinkClick r:id="rId4"/>
              </a:rPr>
              <a:t>days</a:t>
            </a:r>
            <a:r>
              <a:rPr lang="cs-CZ" sz="2000" dirty="0">
                <a:ea typeface="+mn-lt"/>
                <a:cs typeface="+mn-lt"/>
                <a:hlinkClick r:id="rId4"/>
              </a:rPr>
              <a:t>/</a:t>
            </a:r>
            <a:r>
              <a:rPr lang="cs-CZ" sz="2000" dirty="0" err="1">
                <a:ea typeface="+mn-lt"/>
                <a:cs typeface="+mn-lt"/>
                <a:hlinkClick r:id="rId4"/>
              </a:rPr>
              <a:t>philosophy</a:t>
            </a:r>
            <a:r>
              <a:rPr lang="cs-CZ" sz="2000" dirty="0">
                <a:ea typeface="+mn-lt"/>
                <a:cs typeface="+mn-lt"/>
              </a:rPr>
              <a:t>, Noc filozofie (2016) </a:t>
            </a:r>
            <a:r>
              <a:rPr lang="cs-CZ" sz="2000" dirty="0">
                <a:ea typeface="+mn-lt"/>
                <a:cs typeface="+mn-lt"/>
                <a:hlinkClick r:id="rId5"/>
              </a:rPr>
              <a:t>https://cefres.cz/cs/noc-filozofie</a:t>
            </a:r>
            <a:endParaRPr lang="cs-CZ" sz="2000" dirty="0">
              <a:ea typeface="+mn-lt"/>
              <a:cs typeface="+mn-lt"/>
            </a:endParaRP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endParaRPr lang="cs-CZ" sz="2000" dirty="0">
              <a:ea typeface="+mn-lt"/>
              <a:cs typeface="+mn-lt"/>
            </a:endParaRPr>
          </a:p>
          <a:p>
            <a:pPr marL="71755" indent="0" algn="just">
              <a:lnSpc>
                <a:spcPct val="100000"/>
              </a:lnSpc>
              <a:buNone/>
            </a:pPr>
            <a:endParaRPr lang="cs-CZ" sz="2000" dirty="0">
              <a:ea typeface="+mn-lt"/>
              <a:cs typeface="+mn-lt"/>
            </a:endParaRP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endParaRPr lang="cs-CZ" sz="20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6494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29B664-FE7D-AA72-A01F-EC52A16199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6693F7-9FE7-A98F-596F-3A5B3A487C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altLang="cs-CZ" dirty="0">
                <a:cs typeface="Arial"/>
              </a:rPr>
              <a:t>2</a:t>
            </a:r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3DB4D-CB2B-68F3-767F-8B2725D5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Česká filozofie 21. století – </a:t>
            </a:r>
            <a:r>
              <a:rPr lang="cs-CZ" dirty="0"/>
              <a:t>lidé</a:t>
            </a:r>
            <a:br>
              <a:rPr lang="cs-CZ" sz="4000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E661109-0CF7-FBCF-8085-CB9837491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 algn="just">
              <a:lnSpc>
                <a:spcPct val="100000"/>
              </a:lnSpc>
              <a:buNone/>
            </a:pPr>
            <a:endParaRPr lang="cs-CZ" sz="2000" dirty="0">
              <a:ea typeface="+mn-lt"/>
              <a:cs typeface="+mn-lt"/>
            </a:endParaRP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r>
              <a:rPr lang="cs-CZ" sz="2000" dirty="0">
                <a:ea typeface="+mn-lt"/>
                <a:cs typeface="+mn-lt"/>
              </a:rPr>
              <a:t>Recepce v zahraničí (metrika </a:t>
            </a:r>
            <a:r>
              <a:rPr lang="cs-CZ" sz="2000" dirty="0" err="1">
                <a:ea typeface="+mn-lt"/>
                <a:cs typeface="+mn-lt"/>
              </a:rPr>
              <a:t>WoS</a:t>
            </a:r>
            <a:r>
              <a:rPr lang="cs-CZ" sz="2000" dirty="0">
                <a:ea typeface="+mn-lt"/>
                <a:cs typeface="+mn-lt"/>
              </a:rPr>
              <a:t>, </a:t>
            </a:r>
            <a:r>
              <a:rPr lang="cs-CZ" sz="2000" dirty="0" err="1">
                <a:ea typeface="+mn-lt"/>
                <a:cs typeface="+mn-lt"/>
              </a:rPr>
              <a:t>Scopus</a:t>
            </a:r>
            <a:r>
              <a:rPr lang="cs-CZ" sz="2000" dirty="0">
                <a:ea typeface="+mn-lt"/>
                <a:cs typeface="+mn-lt"/>
              </a:rPr>
              <a:t>, působení na zahraničních univerzitách, publikace v zahraničí): J. </a:t>
            </a:r>
            <a:r>
              <a:rPr lang="cs-CZ" sz="2000" dirty="0" err="1">
                <a:ea typeface="+mn-lt"/>
                <a:cs typeface="+mn-lt"/>
              </a:rPr>
              <a:t>Peregrin</a:t>
            </a:r>
            <a:r>
              <a:rPr lang="cs-CZ" sz="2000" dirty="0">
                <a:ea typeface="+mn-lt"/>
                <a:cs typeface="+mn-lt"/>
              </a:rPr>
              <a:t> (</a:t>
            </a:r>
            <a:r>
              <a:rPr lang="cs-CZ" sz="2000" dirty="0" err="1">
                <a:ea typeface="+mn-lt"/>
                <a:cs typeface="+mn-lt"/>
              </a:rPr>
              <a:t>WoS</a:t>
            </a:r>
            <a:r>
              <a:rPr lang="cs-CZ" sz="2000" dirty="0">
                <a:ea typeface="+mn-lt"/>
                <a:cs typeface="+mn-lt"/>
              </a:rPr>
              <a:t>), např. ve francouzském prostředí K. Thein (mimo metriku </a:t>
            </a:r>
            <a:r>
              <a:rPr lang="cs-CZ" sz="2000" dirty="0" err="1">
                <a:ea typeface="+mn-lt"/>
                <a:cs typeface="+mn-lt"/>
              </a:rPr>
              <a:t>WoS</a:t>
            </a:r>
            <a:r>
              <a:rPr lang="cs-CZ" sz="2000" dirty="0">
                <a:ea typeface="+mn-lt"/>
                <a:cs typeface="+mn-lt"/>
              </a:rPr>
              <a:t>), odborníci na Patočku atd.</a:t>
            </a: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r>
              <a:rPr lang="cs-CZ" sz="2000" dirty="0">
                <a:ea typeface="+mn-lt"/>
                <a:cs typeface="+mn-lt"/>
              </a:rPr>
              <a:t>Interdisciplinarita: P. </a:t>
            </a:r>
            <a:r>
              <a:rPr lang="cs-CZ" sz="2000" dirty="0" err="1">
                <a:ea typeface="+mn-lt"/>
                <a:cs typeface="+mn-lt"/>
              </a:rPr>
              <a:t>Vopěnka</a:t>
            </a:r>
            <a:r>
              <a:rPr lang="cs-CZ" sz="2000" dirty="0">
                <a:ea typeface="+mn-lt"/>
                <a:cs typeface="+mn-lt"/>
              </a:rPr>
              <a:t>, J. Fiala, Z. Neubauer atd.</a:t>
            </a: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r>
              <a:rPr lang="cs-CZ" sz="2000" dirty="0">
                <a:ea typeface="+mn-lt"/>
                <a:cs typeface="+mn-lt"/>
              </a:rPr>
              <a:t>Ohlas ve společnosti (A. </a:t>
            </a:r>
            <a:r>
              <a:rPr lang="cs-CZ" sz="2000" dirty="0" err="1">
                <a:ea typeface="+mn-lt"/>
                <a:cs typeface="+mn-lt"/>
              </a:rPr>
              <a:t>Hogenová</a:t>
            </a:r>
            <a:r>
              <a:rPr lang="cs-CZ" sz="2000" dirty="0">
                <a:ea typeface="+mn-lt"/>
                <a:cs typeface="+mn-lt"/>
              </a:rPr>
              <a:t>, M. Petříček, V. Bělohradský, A. Koubová, T. Matějčková atd.)</a:t>
            </a:r>
          </a:p>
          <a:p>
            <a:pPr marL="71755" indent="0" algn="just">
              <a:lnSpc>
                <a:spcPct val="100000"/>
              </a:lnSpc>
              <a:buNone/>
            </a:pPr>
            <a:endParaRPr lang="cs-CZ" sz="2000" dirty="0">
              <a:ea typeface="+mn-lt"/>
              <a:cs typeface="+mn-lt"/>
            </a:endParaRP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endParaRPr lang="cs-CZ" sz="20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3411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29B664-FE7D-AA72-A01F-EC52A16199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6693F7-9FE7-A98F-596F-3A5B3A487C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altLang="cs-CZ" dirty="0">
                <a:cs typeface="Arial"/>
              </a:rPr>
              <a:t>2</a:t>
            </a:r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3DB4D-CB2B-68F3-767F-8B2725D5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Česká filozofie 21. století – rozepře a kauzy</a:t>
            </a:r>
            <a:br>
              <a:rPr lang="cs-CZ" sz="4000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E661109-0CF7-FBCF-8085-CB9837491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528955" indent="-457200">
              <a:lnSpc>
                <a:spcPct val="100000"/>
              </a:lnSpc>
              <a:buFontTx/>
              <a:buChar char="-"/>
            </a:pPr>
            <a:r>
              <a:rPr lang="cs-CZ" sz="2000" dirty="0">
                <a:ea typeface="+mn-lt"/>
                <a:cs typeface="+mn-lt"/>
              </a:rPr>
              <a:t>Kritický přístup k českému filozofickému myšlení: P. Rezek (např. Démanty české filozofie, 2011) </a:t>
            </a:r>
            <a:r>
              <a:rPr lang="cs-CZ" sz="2000" dirty="0">
                <a:ea typeface="+mn-lt"/>
                <a:cs typeface="+mn-lt"/>
                <a:hlinkClick r:id="rId2"/>
              </a:rPr>
              <a:t>https://www.advojka.cz/archiv/2008/5/mysleni-a-zivot-v-pravde</a:t>
            </a:r>
            <a:r>
              <a:rPr lang="cs-CZ" sz="2000" dirty="0">
                <a:ea typeface="+mn-lt"/>
                <a:cs typeface="+mn-lt"/>
              </a:rPr>
              <a:t> (Filosofie a politika kýče)</a:t>
            </a: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r>
              <a:rPr lang="cs-CZ" sz="2000" dirty="0">
                <a:ea typeface="+mn-lt"/>
                <a:cs typeface="+mn-lt"/>
              </a:rPr>
              <a:t>Analytická versus kontinentální: J. </a:t>
            </a:r>
            <a:r>
              <a:rPr lang="cs-CZ" sz="2000" dirty="0" err="1">
                <a:ea typeface="+mn-lt"/>
                <a:cs typeface="+mn-lt"/>
              </a:rPr>
              <a:t>Peregrin</a:t>
            </a:r>
            <a:r>
              <a:rPr lang="cs-CZ" sz="2000" dirty="0">
                <a:ea typeface="+mn-lt"/>
                <a:cs typeface="+mn-lt"/>
              </a:rPr>
              <a:t> a M. Petříček (reakce na knihu Co je nového ve filosofii?, 2018) </a:t>
            </a:r>
            <a:r>
              <a:rPr lang="cs-CZ" sz="2000" dirty="0">
                <a:ea typeface="+mn-lt"/>
                <a:cs typeface="+mn-lt"/>
                <a:hlinkClick r:id="rId3"/>
              </a:rPr>
              <a:t>http://jarda.peregrin.cz/mybibl/PDFTxt/671.pdf</a:t>
            </a:r>
            <a:endParaRPr lang="cs-CZ" sz="2000" dirty="0">
              <a:ea typeface="+mn-lt"/>
              <a:cs typeface="+mn-lt"/>
            </a:endParaRP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r>
              <a:rPr lang="cs-CZ" sz="2000" dirty="0">
                <a:ea typeface="+mn-lt"/>
                <a:cs typeface="+mn-lt"/>
              </a:rPr>
              <a:t>Komunistická nostalgie: A. </a:t>
            </a:r>
            <a:r>
              <a:rPr lang="cs-CZ" sz="2000" dirty="0" err="1">
                <a:ea typeface="+mn-lt"/>
                <a:cs typeface="+mn-lt"/>
              </a:rPr>
              <a:t>Hogenová</a:t>
            </a:r>
            <a:r>
              <a:rPr lang="cs-CZ" sz="2000" dirty="0">
                <a:ea typeface="+mn-lt"/>
                <a:cs typeface="+mn-lt"/>
              </a:rPr>
              <a:t> </a:t>
            </a:r>
            <a:r>
              <a:rPr lang="cs-CZ" sz="2000" dirty="0">
                <a:ea typeface="+mn-lt"/>
                <a:cs typeface="+mn-lt"/>
                <a:hlinkClick r:id="rId4"/>
              </a:rPr>
              <a:t>https://www.novinky.cz/clanek/kultura-salon-kdyz-filosof-neumi-rict-ne-o-medialnim-pusobeni-anny-hogenove-40406115</a:t>
            </a:r>
            <a:r>
              <a:rPr lang="cs-CZ" sz="2000" dirty="0">
                <a:ea typeface="+mn-lt"/>
                <a:cs typeface="+mn-lt"/>
              </a:rPr>
              <a:t>, </a:t>
            </a:r>
            <a:r>
              <a:rPr lang="cs-CZ" sz="2000" dirty="0">
                <a:ea typeface="+mn-lt"/>
                <a:cs typeface="+mn-lt"/>
                <a:hlinkClick r:id="rId5"/>
              </a:rPr>
              <a:t>https://hip.ff.cuni.cz/2018/10/10/jak-my-v-te-filosofii-rikame-bytostne-zvaneni-anny-hogenove-nekracena-verze-stati-s-hyperodkazy/</a:t>
            </a:r>
            <a:endParaRPr lang="cs-CZ" sz="2000" dirty="0">
              <a:ea typeface="+mn-lt"/>
              <a:cs typeface="+mn-lt"/>
            </a:endParaRP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r>
              <a:rPr lang="cs-CZ" sz="2000" dirty="0">
                <a:ea typeface="+mn-lt"/>
                <a:cs typeface="+mn-lt"/>
              </a:rPr>
              <a:t>Kontroverzní výstupy: P. </a:t>
            </a:r>
            <a:r>
              <a:rPr lang="cs-CZ" sz="2000" dirty="0" err="1">
                <a:ea typeface="+mn-lt"/>
                <a:cs typeface="+mn-lt"/>
              </a:rPr>
              <a:t>Drulák</a:t>
            </a:r>
            <a:r>
              <a:rPr lang="cs-CZ" sz="2000" dirty="0">
                <a:ea typeface="+mn-lt"/>
                <a:cs typeface="+mn-lt"/>
              </a:rPr>
              <a:t>, M. Hrubec</a:t>
            </a: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r>
              <a:rPr lang="cs-CZ" sz="2000" dirty="0">
                <a:ea typeface="+mn-lt"/>
                <a:cs typeface="+mn-lt"/>
                <a:hlinkClick r:id="rId6"/>
              </a:rPr>
              <a:t>https://www.seznamzpravy.cz/clanek/domaci-kauzy-byvaly-velvyslanec-nahrava-ruske-propagande-stat-ho-propustil-kvuli-usporam-222944</a:t>
            </a:r>
            <a:endParaRPr lang="cs-CZ" sz="2000" dirty="0">
              <a:ea typeface="+mn-lt"/>
              <a:cs typeface="+mn-lt"/>
            </a:endParaRP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r>
              <a:rPr lang="cs-CZ" sz="2000" dirty="0">
                <a:ea typeface="+mn-lt"/>
                <a:cs typeface="+mn-lt"/>
                <a:hlinkClick r:id="rId7"/>
              </a:rPr>
              <a:t>https://www.irozhlas.cz/zpravy-domov/marek-hrubec-odvolani-centrum-globalnich-studii-cina-akademie-ved-cr_2111121620_ern</a:t>
            </a:r>
            <a:endParaRPr lang="cs-CZ" sz="2000" dirty="0">
              <a:ea typeface="+mn-lt"/>
              <a:cs typeface="+mn-lt"/>
            </a:endParaRP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endParaRPr lang="cs-CZ" sz="2000" dirty="0">
              <a:ea typeface="+mn-lt"/>
              <a:cs typeface="+mn-lt"/>
            </a:endParaRPr>
          </a:p>
          <a:p>
            <a:pPr marL="71755" indent="0" algn="just">
              <a:lnSpc>
                <a:spcPct val="100000"/>
              </a:lnSpc>
              <a:buNone/>
            </a:pPr>
            <a:endParaRPr lang="cs-CZ" sz="20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5514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29B664-FE7D-AA72-A01F-EC52A16199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6693F7-9FE7-A98F-596F-3A5B3A487C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altLang="cs-CZ" dirty="0">
                <a:cs typeface="Arial"/>
              </a:rPr>
              <a:t>2</a:t>
            </a:r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3DB4D-CB2B-68F3-767F-8B2725D5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Česká filozofie 21. století </a:t>
            </a:r>
            <a:br>
              <a:rPr lang="cs-CZ" sz="4000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E661109-0CF7-FBCF-8085-CB9837491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 algn="just">
              <a:lnSpc>
                <a:spcPct val="100000"/>
              </a:lnSpc>
              <a:buNone/>
            </a:pPr>
            <a:r>
              <a:rPr lang="cs-CZ" sz="2000" dirty="0">
                <a:ea typeface="+mn-lt"/>
                <a:cs typeface="+mn-lt"/>
              </a:rPr>
              <a:t>Jak mluvit o filozofii?</a:t>
            </a: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r>
              <a:rPr lang="cs-CZ" sz="2000" dirty="0">
                <a:ea typeface="+mn-lt"/>
                <a:cs typeface="+mn-lt"/>
              </a:rPr>
              <a:t>Anna </a:t>
            </a:r>
            <a:r>
              <a:rPr lang="cs-CZ" sz="2000" dirty="0" err="1">
                <a:ea typeface="+mn-lt"/>
                <a:cs typeface="+mn-lt"/>
              </a:rPr>
              <a:t>Hogenová</a:t>
            </a:r>
            <a:endParaRPr lang="cs-CZ" sz="2000" dirty="0">
              <a:ea typeface="+mn-lt"/>
              <a:cs typeface="+mn-lt"/>
            </a:endParaRP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r>
              <a:rPr lang="cs-CZ" sz="2000" dirty="0">
                <a:ea typeface="+mn-lt"/>
                <a:cs typeface="+mn-lt"/>
                <a:hlinkClick r:id="rId2"/>
              </a:rPr>
              <a:t>https://www.youtube.com/watch?v=Dn2dyeI5c3U&amp;ab_channel=DVTV</a:t>
            </a:r>
            <a:endParaRPr lang="cs-CZ" sz="2000" dirty="0">
              <a:ea typeface="+mn-lt"/>
              <a:cs typeface="+mn-lt"/>
            </a:endParaRP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r>
              <a:rPr lang="cs-CZ" sz="2000" dirty="0">
                <a:ea typeface="+mn-lt"/>
                <a:cs typeface="+mn-lt"/>
              </a:rPr>
              <a:t>Tereza Matějčková</a:t>
            </a: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r>
              <a:rPr lang="cs-CZ" sz="2000" dirty="0">
                <a:ea typeface="+mn-lt"/>
                <a:cs typeface="+mn-lt"/>
                <a:hlinkClick r:id="rId3"/>
              </a:rPr>
              <a:t>https://www.youtube.com/watch?v=9QZNfyuMHHY&amp;ab_channel</a:t>
            </a:r>
            <a:r>
              <a:rPr lang="cs-CZ" sz="2000">
                <a:ea typeface="+mn-lt"/>
                <a:cs typeface="+mn-lt"/>
                <a:hlinkClick r:id="rId3"/>
              </a:rPr>
              <a:t>=DVTV</a:t>
            </a:r>
            <a:endParaRPr lang="cs-CZ" sz="2000">
              <a:ea typeface="+mn-lt"/>
              <a:cs typeface="+mn-lt"/>
            </a:endParaRPr>
          </a:p>
          <a:p>
            <a:pPr marL="71755" indent="0" algn="just">
              <a:lnSpc>
                <a:spcPct val="100000"/>
              </a:lnSpc>
              <a:buNone/>
            </a:pPr>
            <a:endParaRPr lang="cs-CZ" sz="2000" dirty="0">
              <a:ea typeface="+mn-lt"/>
              <a:cs typeface="+mn-lt"/>
            </a:endParaRP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r>
              <a:rPr lang="cs-CZ" sz="2000" dirty="0">
                <a:ea typeface="+mn-lt"/>
                <a:cs typeface="+mn-lt"/>
              </a:rPr>
              <a:t>Alice Koubová</a:t>
            </a:r>
            <a:endParaRPr lang="cs-CZ" sz="2000" dirty="0">
              <a:ea typeface="+mn-lt"/>
              <a:cs typeface="+mn-lt"/>
              <a:hlinkClick r:id="rId4"/>
            </a:endParaRP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r>
              <a:rPr lang="cs-CZ" sz="2000" dirty="0">
                <a:ea typeface="+mn-lt"/>
                <a:cs typeface="+mn-lt"/>
                <a:hlinkClick r:id="rId4"/>
              </a:rPr>
              <a:t>https://www.youtube.com/watch?v=cyczraUaZ6M&amp;ab_channel=Sdru%C5%BEen%C3%ADknihoven</a:t>
            </a: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r>
              <a:rPr lang="cs-CZ" sz="2000" dirty="0">
                <a:ea typeface="+mn-lt"/>
                <a:cs typeface="+mn-lt"/>
              </a:rPr>
              <a:t>Filozofie a válka – diskuse FLÚ (2022)</a:t>
            </a:r>
            <a:endParaRPr lang="cs-CZ" sz="2000" dirty="0">
              <a:ea typeface="+mn-lt"/>
              <a:cs typeface="+mn-lt"/>
              <a:hlinkClick r:id="rId4"/>
            </a:endParaRP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r>
              <a:rPr lang="cs-CZ" sz="2000" dirty="0">
                <a:ea typeface="+mn-lt"/>
                <a:cs typeface="+mn-lt"/>
                <a:hlinkClick r:id="rId4"/>
              </a:rPr>
              <a:t>https://www.youtube.com/watch?v=XUzzQCdZ-8I&amp;ab_channel=Filosofick%C3%BD%C3%BAstavAV%C4%8CR</a:t>
            </a:r>
            <a:endParaRPr lang="cs-CZ" sz="2000" dirty="0">
              <a:ea typeface="+mn-lt"/>
              <a:cs typeface="+mn-lt"/>
            </a:endParaRP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endParaRPr lang="cs-CZ" sz="2000" dirty="0">
              <a:ea typeface="+mn-lt"/>
              <a:cs typeface="+mn-lt"/>
            </a:endParaRPr>
          </a:p>
          <a:p>
            <a:pPr marL="528955" indent="-457200" algn="just">
              <a:lnSpc>
                <a:spcPct val="100000"/>
              </a:lnSpc>
              <a:buFontTx/>
              <a:buChar char="-"/>
            </a:pPr>
            <a:endParaRPr lang="cs-CZ" sz="20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431047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C6E5B4-B4FC-4F28-8247-821219E2A5F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BE9073B-39CA-4037-B2EE-0F591172E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D92384E-3F8F-47CB-8C76-E8AD097BDC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784</Words>
  <Application>Microsoft Office PowerPoint</Application>
  <PresentationFormat>Širokoúhlá obrazovka</PresentationFormat>
  <Paragraphs>98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Česká filozofie 21. století </vt:lpstr>
      <vt:lpstr>Současná filozofie</vt:lpstr>
      <vt:lpstr>Současná filozofie</vt:lpstr>
      <vt:lpstr>Česká filozofie 21. století</vt:lpstr>
      <vt:lpstr>Česká filozofie 21. století – instituce </vt:lpstr>
      <vt:lpstr>Česká filozofie 21. století – témata </vt:lpstr>
      <vt:lpstr>Česká filozofie 21. století – lidé </vt:lpstr>
      <vt:lpstr>Česká filozofie 21. století – rozepře a kauzy </vt:lpstr>
      <vt:lpstr>Česká filozofie 21. století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Dagmar Pichová</dc:creator>
  <cp:lastModifiedBy>Dagmar Pichová</cp:lastModifiedBy>
  <cp:revision>72</cp:revision>
  <cp:lastPrinted>1601-01-01T00:00:00Z</cp:lastPrinted>
  <dcterms:created xsi:type="dcterms:W3CDTF">2022-09-06T08:55:32Z</dcterms:created>
  <dcterms:modified xsi:type="dcterms:W3CDTF">2023-12-12T10:38:26Z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