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337" r:id="rId6"/>
    <p:sldId id="336" r:id="rId7"/>
    <p:sldId id="279" r:id="rId8"/>
    <p:sldId id="274" r:id="rId9"/>
    <p:sldId id="273" r:id="rId10"/>
    <p:sldId id="275" r:id="rId11"/>
    <p:sldId id="276" r:id="rId12"/>
    <p:sldId id="278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/>
              <a:t>Click here to insert heading</a:t>
            </a:r>
            <a:endParaRPr lang="cs-CZ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en-GB" noProof="0"/>
              <a:t>Click here to insert text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pic>
        <p:nvPicPr>
          <p:cNvPr id="9" name="Obrázek 1">
            <a:extLst>
              <a:ext uri="{FF2B5EF4-FFF2-40B4-BE49-F238E27FC236}">
                <a16:creationId xmlns:a16="http://schemas.microsoft.com/office/drawing/2014/main" id="{9F8C8789-9758-484D-AE5B-0C11AEEC3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9492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  <p:sldLayoutId id="2147483699" r:id="rId18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0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efres.cz/en/cefres" TargetMode="External"/><Relationship Id="rId2" Type="http://schemas.openxmlformats.org/officeDocument/2006/relationships/hyperlink" Target="https://www.flu.cas.cz/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lf.phil.muni.cz/elf3/course/view.php?id=2459&amp;section=9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estivalfilozofie.cz/" TargetMode="External"/><Relationship Id="rId2" Type="http://schemas.openxmlformats.org/officeDocument/2006/relationships/hyperlink" Target="https://www.flu.cas.cz/cz/pracovnici/vedecke-utvary/537-oddeleni-pro-studium-moderni-ceske-filosofi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efres.cz/cs/noc-filozofie" TargetMode="External"/><Relationship Id="rId4" Type="http://schemas.openxmlformats.org/officeDocument/2006/relationships/hyperlink" Target="https://www.unesco.org/en/days/philosophy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arda.peregrin.cz/mybibl/PDFTxt/671.pdf" TargetMode="External"/><Relationship Id="rId7" Type="http://schemas.openxmlformats.org/officeDocument/2006/relationships/hyperlink" Target="https://www.irozhlas.cz/zpravy-domov/marek-hrubec-odvolani-centrum-globalnich-studii-cina-akademie-ved-cr_2111121620_ern" TargetMode="External"/><Relationship Id="rId2" Type="http://schemas.openxmlformats.org/officeDocument/2006/relationships/hyperlink" Target="https://www.advojka.cz/archiv/2008/5/mysleni-a-zivot-v-pravd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eznamzpravy.cz/clanek/domaci-kauzy-byvaly-velvyslanec-nahrava-ruske-propagande-stat-ho-propustil-kvuli-usporam-222944" TargetMode="External"/><Relationship Id="rId5" Type="http://schemas.openxmlformats.org/officeDocument/2006/relationships/hyperlink" Target="https://hip.ff.cuni.cz/2018/10/10/jak-my-v-te-filosofii-rikame-bytostne-zvaneni-anny-hogenove-nekracena-verze-stati-s-hyperodkazy/" TargetMode="External"/><Relationship Id="rId4" Type="http://schemas.openxmlformats.org/officeDocument/2006/relationships/hyperlink" Target="https://www.novinky.cz/clanek/kultura-salon-kdyz-filosof-neumi-rict-ne-o-medialnim-pusobeni-anny-hogenove-40406115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QZNfyuMHHY&amp;ab_channel=DVTV" TargetMode="External"/><Relationship Id="rId2" Type="http://schemas.openxmlformats.org/officeDocument/2006/relationships/hyperlink" Target="https://www.youtube.com/watch?v=Dn2dyeI5c3U&amp;ab_channel=DVT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XUzzQCdZ-8I&amp;ab_channel=Filosofick%C3%BD%C3%BAstavAV%C4%8C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Slide Number Placeholder 1">
            <a:extLst>
              <a:ext uri="{FF2B5EF4-FFF2-40B4-BE49-F238E27FC236}">
                <a16:creationId xmlns:a16="http://schemas.microsoft.com/office/drawing/2014/main" id="{4202A525-1978-5F08-0F51-73AAEA39357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fld id="{0DE708CC-0C3F-4567-9698-B54C0F35BD31}" type="slidenum">
              <a:rPr lang="cs-CZ" altLang="cs-CZ" noProof="0" smtClean="0"/>
              <a:pPr>
                <a:spcAft>
                  <a:spcPts val="600"/>
                </a:spcAft>
              </a:pPr>
              <a:t>1</a:t>
            </a:fld>
            <a:endParaRPr lang="cs-CZ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>
            <a:normAutofit/>
          </a:bodyPr>
          <a:lstStyle/>
          <a:p>
            <a:r>
              <a:rPr lang="cs-CZ" sz="3400" dirty="0"/>
              <a:t>Česká filozofie 21. století</a:t>
            </a:r>
            <a:br>
              <a:rPr lang="cs-CZ" sz="3400" dirty="0"/>
            </a:br>
            <a:endParaRPr lang="cs-CZ" sz="3400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>
            <a:normAutofit fontScale="92500"/>
          </a:bodyPr>
          <a:lstStyle/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/>
              <a:t>Česká filozofie</a:t>
            </a:r>
          </a:p>
          <a:p>
            <a:pPr>
              <a:lnSpc>
                <a:spcPct val="104000"/>
              </a:lnSpc>
              <a:spcAft>
                <a:spcPts val="600"/>
              </a:spcAft>
            </a:pPr>
            <a:r>
              <a:rPr lang="cs-CZ" sz="2200" dirty="0"/>
              <a:t>jaro 2023</a:t>
            </a:r>
          </a:p>
        </p:txBody>
      </p:sp>
      <p:sp>
        <p:nvSpPr>
          <p:cNvPr id="1033" name="Footer Placeholder 5">
            <a:extLst>
              <a:ext uri="{FF2B5EF4-FFF2-40B4-BE49-F238E27FC236}">
                <a16:creationId xmlns:a16="http://schemas.microsoft.com/office/drawing/2014/main" id="{1F241821-7554-3679-BCFB-89F0D7A9564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filozofie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Co je právě in ve filozofii? Jak to zjistit? (podle členů katedry filozofie)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programy velkých konferencí nebo seznamy podpořených grantů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přehledové knihy</a:t>
            </a:r>
          </a:p>
          <a:p>
            <a:pPr marL="72000" indent="0" algn="just"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54389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0E3C742-36AB-F442-4A85-36A482A0CFE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A7940D-7064-471F-6FA3-ECCB680E9D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C6C4D4B-8995-3B7D-1D4D-F5FE53F5C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Současná filozofie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455710E-B684-C8DD-B164-92E09D599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Co je právě in ve filozofii? (podle členů katedry filozofie)</a:t>
            </a:r>
          </a:p>
          <a:p>
            <a:pPr marL="72000" indent="0" algn="just">
              <a:lnSpc>
                <a:spcPct val="100000"/>
              </a:lnSpc>
              <a:buClr>
                <a:srgbClr val="0000DC"/>
              </a:buClr>
              <a:buNone/>
              <a:defRPr/>
            </a:pP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autonomní vozy, etika spojená s novými technologiemi - editování genomu, reprodukční technologie, možnosti vylepšování člověka (</a:t>
            </a:r>
            <a:r>
              <a:rPr lang="cs-CZ" sz="1800" b="1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transhumanismus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jak je možné porozumět expertnímu/vědeckému názoru na společensky palčivá témata (globální oteplování, původ pandemie, rozdělení bohatství a přírodních zdrojů...)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Blumenberg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a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posthumanismus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multimodality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 (spojování logik založených na možných světech), teorie typů a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hyperintenzionalita</a:t>
            </a:r>
            <a:endParaRPr lang="cs-CZ" sz="1800" kern="1200" dirty="0">
              <a:solidFill>
                <a:srgbClr val="000000"/>
              </a:solidFill>
              <a:latin typeface="+mj-lt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principy vícehlasé diskuse, formalizace vyvratitelného usuzování, rozšiřování dialektiky o postupy rétorického přesvědčování, epistemologie autorit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experimentální filozofie 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promýšlení marxismu (mediální/kontroverzní hvězda Slavoj </a:t>
            </a:r>
            <a:r>
              <a:rPr lang="cs-CZ" sz="1800" kern="1200" dirty="0" err="1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Žižek</a:t>
            </a: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)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dějiny žen ve filozofii, postavení minoritních skupin (základní výzkum), enviromentální témata</a:t>
            </a:r>
          </a:p>
          <a:p>
            <a:pPr algn="just">
              <a:lnSpc>
                <a:spcPct val="100000"/>
              </a:lnSpc>
              <a:buClr>
                <a:srgbClr val="0000DC"/>
              </a:buClr>
              <a:defRPr/>
            </a:pPr>
            <a:r>
              <a:rPr lang="cs-CZ" sz="1800" kern="1200" dirty="0">
                <a:solidFill>
                  <a:srgbClr val="000000"/>
                </a:solidFill>
                <a:latin typeface="+mj-lt"/>
                <a:cs typeface="Times New Roman" panose="02020603050405020304" pitchFamily="18" charset="0"/>
              </a:rPr>
              <a:t>reflexe pandemie</a:t>
            </a:r>
          </a:p>
          <a:p>
            <a:pPr marL="72000" indent="0" algn="just">
              <a:buNone/>
            </a:pPr>
            <a:endParaRPr lang="cs-CZ" sz="2400" b="0" kern="1200" dirty="0">
              <a:solidFill>
                <a:schemeClr val="tx1"/>
              </a:solidFill>
              <a:effectLst/>
              <a:ea typeface="+mn-ea"/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dirty="0">
              <a:cs typeface="Times New Roman" panose="02020603050405020304" pitchFamily="18" charset="0"/>
            </a:endParaRPr>
          </a:p>
          <a:p>
            <a:pPr marL="72000" indent="0">
              <a:lnSpc>
                <a:spcPct val="100000"/>
              </a:lnSpc>
              <a:buNone/>
            </a:pPr>
            <a:endParaRPr lang="cs-CZ" sz="2400" baseline="0" dirty="0">
              <a:cs typeface="Times New Roman" panose="02020603050405020304" pitchFamily="18" charset="0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Arial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71755" indent="0">
              <a:buNone/>
            </a:pPr>
            <a:endParaRPr lang="cs-CZ" dirty="0">
              <a:ea typeface="+mn-lt"/>
              <a:cs typeface="+mn-lt"/>
            </a:endParaRPr>
          </a:p>
          <a:p>
            <a:pPr marL="251460" indent="-179705"/>
            <a:endParaRPr lang="cs-CZ" dirty="0">
              <a:cs typeface="Arial"/>
            </a:endParaRPr>
          </a:p>
          <a:p>
            <a:pPr marL="251460" indent="-179705"/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39686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Česká filozofie 21. století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ea typeface="+mn-lt"/>
                <a:cs typeface="+mn-lt"/>
              </a:rPr>
              <a:t>Osnova:</a:t>
            </a: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„Česká“ filozofie od roku 2000: kritéria geografická, jazyková, tematická?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Instituce (kde?)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Témata (co?)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Lidé (kdo?)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Rozepře (kdo/kde/komu/co?)</a:t>
            </a: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49118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Česká filozofie 21. století – instituce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Katedry filozofie (společenských věd): Praha, Brno, Olomouc, Ostrava, České Budějovice, Hradec Králové, Pardubice, Liberec, Plzeň, Ústí nad Labem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Výuka filozofie i na pedagogických a dalších fakultách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Filosofický ústav Akademie věd ČR </a:t>
            </a:r>
            <a:r>
              <a:rPr lang="cs-CZ" sz="2000" dirty="0">
                <a:ea typeface="+mn-lt"/>
                <a:cs typeface="+mn-lt"/>
                <a:hlinkClick r:id="rId2"/>
              </a:rPr>
              <a:t>https://www.flu.cas.cz/cz/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Interdisciplinární instituce, např. fr. CEFRES </a:t>
            </a:r>
            <a:r>
              <a:rPr lang="cs-CZ" sz="2000" dirty="0">
                <a:ea typeface="+mn-lt"/>
                <a:cs typeface="+mn-lt"/>
                <a:hlinkClick r:id="rId3"/>
              </a:rPr>
              <a:t>https://cefres.cz/en/cefres</a:t>
            </a:r>
            <a:endParaRPr lang="cs-CZ" sz="2000" dirty="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ea typeface="+mn-lt"/>
                <a:cs typeface="+mn-lt"/>
              </a:rPr>
              <a:t>Filosofická první pomoc (Filosofie v ČR a filozofie v SR)</a:t>
            </a: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ea typeface="+mn-lt"/>
                <a:cs typeface="+mn-lt"/>
                <a:hlinkClick r:id="rId4"/>
              </a:rPr>
              <a:t>https://elf.phil.muni.cz/elf3/course/view.php?id=2459&amp;section=9</a:t>
            </a:r>
            <a:endParaRPr lang="cs-CZ" sz="2000" dirty="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ea typeface="+mn-lt"/>
                <a:cs typeface="+mn-lt"/>
              </a:rPr>
              <a:t>(není aktualizováno)</a:t>
            </a:r>
          </a:p>
        </p:txBody>
      </p:sp>
    </p:spTree>
    <p:extLst>
      <p:ext uri="{BB962C8B-B14F-4D97-AF65-F5344CB8AC3E}">
        <p14:creationId xmlns:p14="http://schemas.microsoft.com/office/powerpoint/2010/main" val="3425775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Česká filozofie 21. století – témata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Česká filozofie: FLÚ AV </a:t>
            </a:r>
            <a:r>
              <a:rPr lang="cs-CZ" sz="2000" dirty="0">
                <a:ea typeface="+mn-lt"/>
                <a:cs typeface="+mn-lt"/>
                <a:hlinkClick r:id="rId2"/>
              </a:rPr>
              <a:t>https://www.flu.cas.cz/cz/pracovnici/vedecke-utvary/537-oddeleni-pro-studium-moderni-ceske-filosofie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Dějiny filozofie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Analytická a kontinentální filozofie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Interdisciplinární témata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Popularizace filozofie: </a:t>
            </a:r>
            <a:r>
              <a:rPr lang="cs-CZ" sz="2000">
                <a:ea typeface="+mn-lt"/>
                <a:cs typeface="+mn-lt"/>
              </a:rPr>
              <a:t>např. Evropský </a:t>
            </a:r>
            <a:r>
              <a:rPr lang="cs-CZ" sz="2000" dirty="0">
                <a:ea typeface="+mn-lt"/>
                <a:cs typeface="+mn-lt"/>
              </a:rPr>
              <a:t>festival filozofie </a:t>
            </a:r>
            <a:r>
              <a:rPr lang="cs-CZ" sz="2000" dirty="0">
                <a:ea typeface="+mn-lt"/>
                <a:cs typeface="+mn-lt"/>
                <a:hlinkClick r:id="rId3"/>
              </a:rPr>
              <a:t>https://www.festivalfilozofie.cz/</a:t>
            </a:r>
            <a:r>
              <a:rPr lang="cs-CZ" sz="2000" dirty="0">
                <a:ea typeface="+mn-lt"/>
                <a:cs typeface="+mn-lt"/>
              </a:rPr>
              <a:t>, Světový den filozofie </a:t>
            </a:r>
            <a:r>
              <a:rPr lang="cs-CZ" sz="2000" dirty="0">
                <a:ea typeface="+mn-lt"/>
                <a:cs typeface="+mn-lt"/>
                <a:hlinkClick r:id="rId4"/>
              </a:rPr>
              <a:t>https://www.unesco.org/en/</a:t>
            </a:r>
            <a:r>
              <a:rPr lang="cs-CZ" sz="2000" dirty="0" err="1">
                <a:ea typeface="+mn-lt"/>
                <a:cs typeface="+mn-lt"/>
                <a:hlinkClick r:id="rId4"/>
              </a:rPr>
              <a:t>days</a:t>
            </a:r>
            <a:r>
              <a:rPr lang="cs-CZ" sz="2000" dirty="0">
                <a:ea typeface="+mn-lt"/>
                <a:cs typeface="+mn-lt"/>
                <a:hlinkClick r:id="rId4"/>
              </a:rPr>
              <a:t>/</a:t>
            </a:r>
            <a:r>
              <a:rPr lang="cs-CZ" sz="2000" dirty="0" err="1">
                <a:ea typeface="+mn-lt"/>
                <a:cs typeface="+mn-lt"/>
                <a:hlinkClick r:id="rId4"/>
              </a:rPr>
              <a:t>philosophy</a:t>
            </a:r>
            <a:r>
              <a:rPr lang="cs-CZ" sz="2000" dirty="0">
                <a:ea typeface="+mn-lt"/>
                <a:cs typeface="+mn-lt"/>
              </a:rPr>
              <a:t>, Noc filozofie (2016) </a:t>
            </a:r>
            <a:r>
              <a:rPr lang="cs-CZ" sz="2000" dirty="0">
                <a:ea typeface="+mn-lt"/>
                <a:cs typeface="+mn-lt"/>
                <a:hlinkClick r:id="rId5"/>
              </a:rPr>
              <a:t>https://cefres.cz/cs/noc-filozofie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endParaRPr lang="cs-CZ" sz="2000" dirty="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endParaRPr lang="cs-CZ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46494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Česká filozofie 21. století – </a:t>
            </a:r>
            <a:r>
              <a:rPr lang="cs-CZ" dirty="0"/>
              <a:t>lidé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Recepce v zahraničí (metrika </a:t>
            </a:r>
            <a:r>
              <a:rPr lang="cs-CZ" sz="2000" dirty="0" err="1">
                <a:ea typeface="+mn-lt"/>
                <a:cs typeface="+mn-lt"/>
              </a:rPr>
              <a:t>WoS</a:t>
            </a:r>
            <a:r>
              <a:rPr lang="cs-CZ" sz="2000" dirty="0">
                <a:ea typeface="+mn-lt"/>
                <a:cs typeface="+mn-lt"/>
              </a:rPr>
              <a:t>, </a:t>
            </a:r>
            <a:r>
              <a:rPr lang="cs-CZ" sz="2000" dirty="0" err="1">
                <a:ea typeface="+mn-lt"/>
                <a:cs typeface="+mn-lt"/>
              </a:rPr>
              <a:t>Scopus</a:t>
            </a:r>
            <a:r>
              <a:rPr lang="cs-CZ" sz="2000" dirty="0">
                <a:ea typeface="+mn-lt"/>
                <a:cs typeface="+mn-lt"/>
              </a:rPr>
              <a:t>, působení na zahraničních univerzitách, publikace v zahraničí): J. </a:t>
            </a:r>
            <a:r>
              <a:rPr lang="cs-CZ" sz="2000" dirty="0" err="1">
                <a:ea typeface="+mn-lt"/>
                <a:cs typeface="+mn-lt"/>
              </a:rPr>
              <a:t>Peregrin</a:t>
            </a:r>
            <a:r>
              <a:rPr lang="cs-CZ" sz="2000" dirty="0">
                <a:ea typeface="+mn-lt"/>
                <a:cs typeface="+mn-lt"/>
              </a:rPr>
              <a:t> (</a:t>
            </a:r>
            <a:r>
              <a:rPr lang="cs-CZ" sz="2000" dirty="0" err="1">
                <a:ea typeface="+mn-lt"/>
                <a:cs typeface="+mn-lt"/>
              </a:rPr>
              <a:t>WoS</a:t>
            </a:r>
            <a:r>
              <a:rPr lang="cs-CZ" sz="2000" dirty="0">
                <a:ea typeface="+mn-lt"/>
                <a:cs typeface="+mn-lt"/>
              </a:rPr>
              <a:t>), např. ve francouzském prostředí K. Thein (mimo metriku </a:t>
            </a:r>
            <a:r>
              <a:rPr lang="cs-CZ" sz="2000" dirty="0" err="1">
                <a:ea typeface="+mn-lt"/>
                <a:cs typeface="+mn-lt"/>
              </a:rPr>
              <a:t>WoS</a:t>
            </a:r>
            <a:r>
              <a:rPr lang="cs-CZ" sz="2000" dirty="0">
                <a:ea typeface="+mn-lt"/>
                <a:cs typeface="+mn-lt"/>
              </a:rPr>
              <a:t>), odborníci na Patočku atd.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Interdisciplinarita: P. </a:t>
            </a:r>
            <a:r>
              <a:rPr lang="cs-CZ" sz="2000" dirty="0" err="1">
                <a:ea typeface="+mn-lt"/>
                <a:cs typeface="+mn-lt"/>
              </a:rPr>
              <a:t>Vopěnka</a:t>
            </a:r>
            <a:r>
              <a:rPr lang="cs-CZ" sz="2000" dirty="0">
                <a:ea typeface="+mn-lt"/>
                <a:cs typeface="+mn-lt"/>
              </a:rPr>
              <a:t>, J. Fiala, Z. Neubauer atd.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Ohlas ve společnosti (A. </a:t>
            </a:r>
            <a:r>
              <a:rPr lang="cs-CZ" sz="2000" dirty="0" err="1">
                <a:ea typeface="+mn-lt"/>
                <a:cs typeface="+mn-lt"/>
              </a:rPr>
              <a:t>Hogenová</a:t>
            </a:r>
            <a:r>
              <a:rPr lang="cs-CZ" sz="2000" dirty="0">
                <a:ea typeface="+mn-lt"/>
                <a:cs typeface="+mn-lt"/>
              </a:rPr>
              <a:t>, M. Petříček, V. Bělohradský, A. Koubová, T. Matějčková atd.)</a:t>
            </a: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endParaRPr lang="cs-CZ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23411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Česká filozofie 21. století – rozepře a kauzy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528955" indent="-457200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Kritický přístup k českému filozofickému myšlení: P. Rezek (např. Démanty české filozofie, 2011) </a:t>
            </a:r>
            <a:r>
              <a:rPr lang="cs-CZ" sz="2000" dirty="0">
                <a:ea typeface="+mn-lt"/>
                <a:cs typeface="+mn-lt"/>
                <a:hlinkClick r:id="rId2"/>
              </a:rPr>
              <a:t>https://www.advojka.cz/archiv/2008/5/mysleni-a-zivot-v-pravde</a:t>
            </a:r>
            <a:r>
              <a:rPr lang="cs-CZ" sz="2000" dirty="0">
                <a:ea typeface="+mn-lt"/>
                <a:cs typeface="+mn-lt"/>
              </a:rPr>
              <a:t> (Filosofie a politika kýče)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Analytická versus kontinentální: J. </a:t>
            </a:r>
            <a:r>
              <a:rPr lang="cs-CZ" sz="2000" dirty="0" err="1">
                <a:ea typeface="+mn-lt"/>
                <a:cs typeface="+mn-lt"/>
              </a:rPr>
              <a:t>Peregrin</a:t>
            </a:r>
            <a:r>
              <a:rPr lang="cs-CZ" sz="2000" dirty="0">
                <a:ea typeface="+mn-lt"/>
                <a:cs typeface="+mn-lt"/>
              </a:rPr>
              <a:t> a M. Petříček (reakce na knihu Co je nového ve filosofii?, 2018) </a:t>
            </a:r>
            <a:r>
              <a:rPr lang="cs-CZ" sz="2000" dirty="0">
                <a:ea typeface="+mn-lt"/>
                <a:cs typeface="+mn-lt"/>
                <a:hlinkClick r:id="rId3"/>
              </a:rPr>
              <a:t>http://jarda.peregrin.cz/mybibl/PDFTxt/671.pdf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Komunistická nostalgie: A. </a:t>
            </a:r>
            <a:r>
              <a:rPr lang="cs-CZ" sz="2000" dirty="0" err="1">
                <a:ea typeface="+mn-lt"/>
                <a:cs typeface="+mn-lt"/>
              </a:rPr>
              <a:t>Hogenová</a:t>
            </a:r>
            <a:r>
              <a:rPr lang="cs-CZ" sz="2000" dirty="0">
                <a:ea typeface="+mn-lt"/>
                <a:cs typeface="+mn-lt"/>
              </a:rPr>
              <a:t> </a:t>
            </a:r>
            <a:r>
              <a:rPr lang="cs-CZ" sz="2000" dirty="0">
                <a:ea typeface="+mn-lt"/>
                <a:cs typeface="+mn-lt"/>
                <a:hlinkClick r:id="rId4"/>
              </a:rPr>
              <a:t>https://www.novinky.cz/clanek/kultura-salon-kdyz-filosof-neumi-rict-ne-o-medialnim-pusobeni-anny-hogenove-40406115</a:t>
            </a:r>
            <a:r>
              <a:rPr lang="cs-CZ" sz="2000" dirty="0">
                <a:ea typeface="+mn-lt"/>
                <a:cs typeface="+mn-lt"/>
              </a:rPr>
              <a:t>, </a:t>
            </a:r>
            <a:r>
              <a:rPr lang="cs-CZ" sz="2000" dirty="0">
                <a:ea typeface="+mn-lt"/>
                <a:cs typeface="+mn-lt"/>
                <a:hlinkClick r:id="rId5"/>
              </a:rPr>
              <a:t>https://hip.ff.cuni.cz/2018/10/10/jak-my-v-te-filosofii-rikame-bytostne-zvaneni-anny-hogenove-nekracena-verze-stati-s-hyperodkazy/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Kontroverzní výstupy: P. </a:t>
            </a:r>
            <a:r>
              <a:rPr lang="cs-CZ" sz="2000" dirty="0" err="1">
                <a:ea typeface="+mn-lt"/>
                <a:cs typeface="+mn-lt"/>
              </a:rPr>
              <a:t>Drulák</a:t>
            </a:r>
            <a:r>
              <a:rPr lang="cs-CZ" sz="2000" dirty="0">
                <a:ea typeface="+mn-lt"/>
                <a:cs typeface="+mn-lt"/>
              </a:rPr>
              <a:t>, M. Hrubec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  <a:hlinkClick r:id="rId6"/>
              </a:rPr>
              <a:t>https://www.seznamzpravy.cz/clanek/domaci-kauzy-byvaly-velvyslanec-nahrava-ruske-propagande-stat-ho-propustil-kvuli-usporam-222944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  <a:hlinkClick r:id="rId7"/>
              </a:rPr>
              <a:t>https://www.irozhlas.cz/zpravy-domov/marek-hrubec-odvolani-centrum-globalnich-studii-cina-akademie-ved-cr_2111121620_ern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endParaRPr lang="cs-CZ" sz="2000" dirty="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25514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029B664-FE7D-AA72-A01F-EC52A16199C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6693F7-9FE7-A98F-596F-3A5B3A487CB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cs-CZ" altLang="cs-CZ" dirty="0">
                <a:cs typeface="Arial"/>
              </a:rPr>
              <a:t>2</a:t>
            </a:r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E3DB4D-CB2B-68F3-767F-8B2725D56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Česká filozofie 21. století </a:t>
            </a:r>
            <a:br>
              <a:rPr lang="cs-CZ" sz="4000" dirty="0"/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661109-0CF7-FBCF-8085-CB9837491D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pPr marL="71755" indent="0" algn="just">
              <a:lnSpc>
                <a:spcPct val="100000"/>
              </a:lnSpc>
              <a:buNone/>
            </a:pPr>
            <a:r>
              <a:rPr lang="cs-CZ" sz="2000" dirty="0">
                <a:ea typeface="+mn-lt"/>
                <a:cs typeface="+mn-lt"/>
              </a:rPr>
              <a:t>Jak mluvit o filozofii?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Anna </a:t>
            </a:r>
            <a:r>
              <a:rPr lang="cs-CZ" sz="2000" dirty="0" err="1">
                <a:ea typeface="+mn-lt"/>
                <a:cs typeface="+mn-lt"/>
              </a:rPr>
              <a:t>Hogenová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  <a:hlinkClick r:id="rId2"/>
              </a:rPr>
              <a:t>https://www.youtube.com/watch?v=Dn2dyeI5c3U&amp;ab_channel=DVTV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Tereza Matějčková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  <a:hlinkClick r:id="rId3"/>
              </a:rPr>
              <a:t>https://www.youtube.com/watch?v=9QZNfyuMHHY&amp;ab_channel</a:t>
            </a:r>
            <a:r>
              <a:rPr lang="cs-CZ" sz="2000">
                <a:ea typeface="+mn-lt"/>
                <a:cs typeface="+mn-lt"/>
                <a:hlinkClick r:id="rId3"/>
              </a:rPr>
              <a:t>=DVTV</a:t>
            </a:r>
            <a:endParaRPr lang="cs-CZ" sz="2000">
              <a:ea typeface="+mn-lt"/>
              <a:cs typeface="+mn-lt"/>
            </a:endParaRPr>
          </a:p>
          <a:p>
            <a:pPr marL="71755" indent="0" algn="just">
              <a:lnSpc>
                <a:spcPct val="100000"/>
              </a:lnSpc>
              <a:buNone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Alice Koubová</a:t>
            </a:r>
            <a:endParaRPr lang="cs-CZ" sz="2000" dirty="0">
              <a:ea typeface="+mn-lt"/>
              <a:cs typeface="+mn-lt"/>
              <a:hlinkClick r:id="rId4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  <a:hlinkClick r:id="rId4"/>
              </a:rPr>
              <a:t>https://www.youtube.com/watch?v=cyczraUaZ6M&amp;ab_channel=Sdru%C5%BEen%C3%ADknihoven</a:t>
            </a: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</a:rPr>
              <a:t>Filozofie a válka – diskuse FLÚ (2022)</a:t>
            </a:r>
            <a:endParaRPr lang="cs-CZ" sz="2000" dirty="0">
              <a:ea typeface="+mn-lt"/>
              <a:cs typeface="+mn-lt"/>
              <a:hlinkClick r:id="rId4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r>
              <a:rPr lang="cs-CZ" sz="2000" dirty="0">
                <a:ea typeface="+mn-lt"/>
                <a:cs typeface="+mn-lt"/>
                <a:hlinkClick r:id="rId4"/>
              </a:rPr>
              <a:t>https://www.youtube.com/watch?v=XUzzQCdZ-8I&amp;ab_channel=Filosofick%C3%BD%C3%BAstavAV%C4%8CR</a:t>
            </a: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endParaRPr lang="cs-CZ" sz="2000" dirty="0">
              <a:ea typeface="+mn-lt"/>
              <a:cs typeface="+mn-lt"/>
            </a:endParaRPr>
          </a:p>
          <a:p>
            <a:pPr marL="528955" indent="-457200" algn="just">
              <a:lnSpc>
                <a:spcPct val="100000"/>
              </a:lnSpc>
              <a:buFontTx/>
              <a:buChar char="-"/>
            </a:pPr>
            <a:endParaRPr lang="cs-CZ" sz="20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431047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784</Words>
  <Application>Microsoft Office PowerPoint</Application>
  <PresentationFormat>Širokoúhlá obrazovka</PresentationFormat>
  <Paragraphs>98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Česká filozofie 21. století </vt:lpstr>
      <vt:lpstr>Současná filozofie</vt:lpstr>
      <vt:lpstr>Současná filozofie</vt:lpstr>
      <vt:lpstr>Česká filozofie 21. století</vt:lpstr>
      <vt:lpstr>Česká filozofie 21. století – instituce </vt:lpstr>
      <vt:lpstr>Česká filozofie 21. století – témata </vt:lpstr>
      <vt:lpstr>Česká filozofie 21. století – lidé </vt:lpstr>
      <vt:lpstr>Česká filozofie 21. století – rozepře a kauzy </vt:lpstr>
      <vt:lpstr>Česká filozofie 21. století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Dagmar Pichová</dc:creator>
  <cp:lastModifiedBy>Dagmar Pichová</cp:lastModifiedBy>
  <cp:revision>72</cp:revision>
  <cp:lastPrinted>1601-01-01T00:00:00Z</cp:lastPrinted>
  <dcterms:created xsi:type="dcterms:W3CDTF">2022-09-06T08:55:32Z</dcterms:created>
  <dcterms:modified xsi:type="dcterms:W3CDTF">2023-12-12T10:38:26Z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