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411584-CDDB-4ADE-B84E-FDE93FA79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EDA90C-D227-4A29-A452-95D1DE0B8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28B0E-B376-434E-8474-C61BCD23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4B3529-0AF1-4F21-8E2F-C0A1F336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9D98B9-6707-4A76-A8BD-030C368BC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09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0BB36-D7F4-44A8-A51A-4D8B3E67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32A612-B1DA-4284-9588-397E0BE0C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0D7909-1BC1-440F-926E-815DC0907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1E46A3-8FE4-42F0-A7EA-7BC3C3918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20C70D-F899-4313-96BD-D9F78675B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56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A82A7A2-D284-41DB-AFAA-F3710FECED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15D4F1-96E8-4EC6-87DE-91CBEEB8E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A47791-4F87-4A82-BD6B-4015BB23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F82C06-9572-4A0E-AD0F-BA4718F5D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B686B7-87B8-432B-8B15-77ACE2281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99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B6A1A-FA90-4FE9-AC48-7B0CD8EC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96A2B2-D829-4E19-A4F3-4DAA22DB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4DE13-4635-4115-96F1-BDDAD272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AED413-6084-4BCC-8373-3AF06A11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E9A335-A48B-4B1E-AE85-61CD6C9D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09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17B70-11BE-41FA-AC15-E9B3C4D9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8A5420C-9154-439B-A812-B78250842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CE7065-DD2E-44E6-900A-50B848D8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34144F-22C5-4762-967B-D5F2C579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179E23-A0D9-4EA5-BEA1-0284F17E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90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B4A86-4798-4449-AF6F-628BB8291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4E4090-50B1-462B-B1CD-FA92484F2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8071CB5-AD4E-4ECC-979B-EA19310E2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949D84-6E81-4519-9D27-357EA43D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7DA27A-B8E7-40AA-A0BA-D5D1EA69B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94E9D8-EC25-458F-A902-0332DF967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47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CE2C9-8ACE-4A89-828F-D43914F53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683596-487A-4CD3-8A7B-0EC64ACF0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3D8BD95-0E95-4245-A598-4B5DB2A9D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EF244F3-5344-4D83-A03B-B67AA8507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BCB429A-34C8-40C8-BD2A-AB8CB1A81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C8CF025-6693-4B6A-A5C0-46FA60F8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4F7FD2-BF32-4F3E-920D-DECAFD8D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3EBA3D3-6E8F-4916-9DF2-BF3A9547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8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F21E3-8445-49DE-A151-D3D4A958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4F7B1B-86C0-44A6-9457-9779B851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2E1A33-080E-4BD2-A27D-EFE259DD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D482B1-EEB3-4290-9E1A-CE5BBB7D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7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5BF817-19A2-49EB-84B6-694F585C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1B9DA1-7974-42A2-8C81-33956B52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C8A2A2-262E-440C-965E-ED48553B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39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31C60-3FCE-46F7-9B8A-E4C50868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6E0AD6-F013-4424-B01E-C28331A9F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EB42236-E0B7-472D-955B-2A81DE937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3CF466-AE22-4415-9F38-44FD4F861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65F5DD-3048-4540-9984-01488C56B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E93D30-0D1A-4564-B7DB-58B2C78A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37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AF61A-ACAC-4485-8B6B-80B7EC72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43C92FE-CC6E-40A3-B9DF-69C58C978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5A2B93-C940-4B13-BADC-7EB4634BB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ABC207-8CBA-464E-AA9A-146813827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0D4CB8-13E6-471C-86BB-DADFF512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1BFE9C-97B4-4C08-9165-CBF79C49E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00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BBF2285-2021-4149-981B-D2A3802E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C0DDD7-AC2F-4FCE-BAAC-8D8EAE3E2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F301C7-39D8-41CD-8E59-39BDD2E85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18E7C-5365-4AF7-BE82-3DFB61393DFD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E82F7C-B2C1-42DE-AE83-CD17B11F7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7F2C03-B366-486C-8444-431F45923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C4DAD-2097-4716-908B-1D13AEAFA0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83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C1086-AC03-4AF3-91C3-19CB7B4829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Právo pro slavisty 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AF8BB9-CE21-4974-A2D7-E7939DDCE7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534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0174B-A651-4189-BA7F-14850EAD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3A530D-005D-4962-8BD0-BB5E313A8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Časová – platnost, účinnost; retroaktivita</a:t>
            </a:r>
          </a:p>
          <a:p>
            <a:r>
              <a:rPr lang="cs-CZ" dirty="0"/>
              <a:t>Prostorová – celostátní, omezená, exteritoriální</a:t>
            </a:r>
          </a:p>
          <a:p>
            <a:r>
              <a:rPr lang="cs-CZ" dirty="0"/>
              <a:t>Osobní – každý, občan, rezident, skupina osob</a:t>
            </a:r>
          </a:p>
          <a:p>
            <a:r>
              <a:rPr lang="cs-CZ" dirty="0"/>
              <a:t>Věcná – okruh společenských vztahů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345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4176C-49FF-4962-8B28-105DFD075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A0DF2B-A8F1-4A8E-8A57-56A0FE786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Legislativa = postup při tvorbě právních předpisů – Legislativní pravidla vlády, Jednací řád Poslanecké sněmovny Parlamentu České republiky</a:t>
            </a:r>
          </a:p>
          <a:p>
            <a:r>
              <a:rPr lang="cs-CZ" dirty="0"/>
              <a:t>Formální znaky normativního aktu: legitimita schvalovatele, příslušná forma právního předpisu, publikace – Sbírka zákonů, úřední deska</a:t>
            </a:r>
          </a:p>
          <a:p>
            <a:r>
              <a:rPr lang="cs-CZ" dirty="0"/>
              <a:t>Struktura právního předpisu: Preambule, části, hlavy, oddíly, články, paragrafy, rubriky</a:t>
            </a:r>
          </a:p>
        </p:txBody>
      </p:sp>
    </p:spTree>
    <p:extLst>
      <p:ext uri="{BB962C8B-B14F-4D97-AF65-F5344CB8AC3E}">
        <p14:creationId xmlns:p14="http://schemas.microsoft.com/office/powerpoint/2010/main" val="3196459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33A62C-EA49-403F-B31A-4FC649DE2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osa legislativy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41FB78-9ED5-40A1-9DE8-C87B3EFD6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Příprava</a:t>
            </a:r>
          </a:p>
          <a:p>
            <a:r>
              <a:rPr lang="cs-CZ" dirty="0"/>
              <a:t>Věcný záměr</a:t>
            </a:r>
          </a:p>
          <a:p>
            <a:r>
              <a:rPr lang="cs-CZ" dirty="0"/>
              <a:t>Paragrafované znění</a:t>
            </a:r>
          </a:p>
          <a:p>
            <a:r>
              <a:rPr lang="cs-CZ" dirty="0"/>
              <a:t>Návrh </a:t>
            </a:r>
          </a:p>
          <a:p>
            <a:r>
              <a:rPr lang="cs-CZ" dirty="0"/>
              <a:t>Schvalování </a:t>
            </a:r>
          </a:p>
          <a:p>
            <a:r>
              <a:rPr lang="cs-CZ" dirty="0"/>
              <a:t>Signace</a:t>
            </a:r>
          </a:p>
          <a:p>
            <a:r>
              <a:rPr lang="cs-CZ" dirty="0"/>
              <a:t>Publikace</a:t>
            </a:r>
          </a:p>
          <a:p>
            <a:r>
              <a:rPr lang="cs-CZ" dirty="0" err="1"/>
              <a:t>Legisvakance</a:t>
            </a:r>
            <a:r>
              <a:rPr lang="cs-CZ" dirty="0"/>
              <a:t> (</a:t>
            </a:r>
            <a:r>
              <a:rPr lang="cs-CZ" dirty="0" err="1"/>
              <a:t>vacatio</a:t>
            </a:r>
            <a:r>
              <a:rPr lang="cs-CZ" dirty="0"/>
              <a:t> </a:t>
            </a:r>
            <a:r>
              <a:rPr lang="cs-CZ" dirty="0" err="1"/>
              <a:t>legis</a:t>
            </a:r>
            <a:r>
              <a:rPr lang="cs-CZ" dirty="0"/>
              <a:t>)</a:t>
            </a:r>
          </a:p>
          <a:p>
            <a:r>
              <a:rPr lang="cs-CZ" dirty="0"/>
              <a:t>Účinnost</a:t>
            </a:r>
          </a:p>
        </p:txBody>
      </p:sp>
    </p:spTree>
    <p:extLst>
      <p:ext uri="{BB962C8B-B14F-4D97-AF65-F5344CB8AC3E}">
        <p14:creationId xmlns:p14="http://schemas.microsoft.com/office/powerpoint/2010/main" val="1658284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DE2FB-9F50-4324-A59C-C43A83AB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6AD796-9012-4AA0-A2CF-18360FA29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6000" dirty="0"/>
              <a:t>HOWGH</a:t>
            </a:r>
          </a:p>
        </p:txBody>
      </p:sp>
    </p:spTree>
    <p:extLst>
      <p:ext uri="{BB962C8B-B14F-4D97-AF65-F5344CB8AC3E}">
        <p14:creationId xmlns:p14="http://schemas.microsoft.com/office/powerpoint/2010/main" val="420593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0D581-4941-46A6-9643-4B2012F61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1C8DA0-D4F4-4C43-8D5F-316FD5E14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Hlavním cílem kurzu je naučit se praktickým dovednostem při práci s právními předpisy; osvojit si obecnou právní terminologii, interpretační a aplikační postupy a základy právního myšlení. K tomu slouží základní soubor přednášek zaměřený za základní právní pojmy, systém práva a interpretační postupy a formy realizace práva.</a:t>
            </a:r>
          </a:p>
        </p:txBody>
      </p:sp>
    </p:spTree>
    <p:extLst>
      <p:ext uri="{BB962C8B-B14F-4D97-AF65-F5344CB8AC3E}">
        <p14:creationId xmlns:p14="http://schemas.microsoft.com/office/powerpoint/2010/main" val="369220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66568-BEE8-433E-89F8-286EABDB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jazykovědy a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287E19-C290-4458-AACD-D400BE9BD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norma = pravidlo chování ve společenských vztazích vynutitelné veřejnou mocí.</a:t>
            </a:r>
          </a:p>
          <a:p>
            <a:r>
              <a:rPr lang="cs-CZ" dirty="0"/>
              <a:t>Právní norma – právo psané x právo nepsané (obyčej – sbírky obyčejového práva)</a:t>
            </a:r>
          </a:p>
          <a:p>
            <a:r>
              <a:rPr lang="cs-CZ" dirty="0"/>
              <a:t>Právní norma – jazyk zákonodárce – úřední jazyk, právnický jazyk</a:t>
            </a:r>
          </a:p>
          <a:p>
            <a:r>
              <a:rPr lang="cs-CZ" dirty="0"/>
              <a:t>Jazykový výklad právní normy</a:t>
            </a:r>
          </a:p>
          <a:p>
            <a:r>
              <a:rPr lang="cs-CZ" dirty="0"/>
              <a:t>Právní terminologie, pojmový aparát – definice pojmu</a:t>
            </a:r>
          </a:p>
          <a:p>
            <a:r>
              <a:rPr lang="cs-CZ" dirty="0"/>
              <a:t>Jazyk mezinárodních smluv – „třetí jazyk“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42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E1931-2C55-4739-AF3E-FBD638EF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text a jeho překlad/tlumočení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B5B19-6660-415E-AF97-DF33C7FF5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tlumočníka</a:t>
            </a:r>
          </a:p>
          <a:p>
            <a:r>
              <a:rPr lang="cs-CZ" dirty="0"/>
              <a:t>Kategorie tlumočníků a překladatelů</a:t>
            </a:r>
          </a:p>
          <a:p>
            <a:r>
              <a:rPr lang="cs-CZ" dirty="0"/>
              <a:t>Neutrální postavení tlumočníka</a:t>
            </a:r>
          </a:p>
          <a:p>
            <a:r>
              <a:rPr lang="cs-CZ" dirty="0"/>
              <a:t>Nebezpečí překladu – nutná znalost právní terminologie a reálií (výkladová poznámka: doslovný překlad + zorientování adresáta)</a:t>
            </a:r>
          </a:p>
          <a:p>
            <a:r>
              <a:rPr lang="cs-CZ" dirty="0"/>
              <a:t>Falešní přátelé a právní text. Nebezpečí podobnosti slovanských jazyků.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25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CB0BC-4A25-452C-8BFD-B24810EA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Komparace právních norem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69A8C0-96A7-43DE-980C-F3E0279B8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Komparace = srovnání</a:t>
            </a:r>
          </a:p>
          <a:p>
            <a:r>
              <a:rPr lang="cs-CZ" dirty="0"/>
              <a:t>Ve studijních materiálech k předmětu máte základní právní předpisy ČR, Polska, Ruska, Ukrajiny … co s tím?</a:t>
            </a:r>
          </a:p>
          <a:p>
            <a:r>
              <a:rPr lang="cs-CZ" dirty="0"/>
              <a:t>Podle studijního zaměření si vyberte český předpis a k tomu odpovídající předpis zahraniční.</a:t>
            </a:r>
          </a:p>
          <a:p>
            <a:r>
              <a:rPr lang="cs-CZ" dirty="0"/>
              <a:t>Všimněte si rozdílů v konstrukci předpisu, citaci norem a vytvářejte si pojmový aparát</a:t>
            </a:r>
          </a:p>
          <a:p>
            <a:r>
              <a:rPr lang="cs-CZ" dirty="0"/>
              <a:t>Všimněte si věcných rozdílů</a:t>
            </a:r>
          </a:p>
        </p:txBody>
      </p:sp>
    </p:spTree>
    <p:extLst>
      <p:ext uri="{BB962C8B-B14F-4D97-AF65-F5344CB8AC3E}">
        <p14:creationId xmlns:p14="http://schemas.microsoft.com/office/powerpoint/2010/main" val="267112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B7AD5-5BCA-4576-99DE-1FCFF00A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norma a právní předpis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5D18F1-B3B4-4334-A7FD-C01F50D2F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se stírá, ale přece je</a:t>
            </a:r>
          </a:p>
          <a:p>
            <a:r>
              <a:rPr lang="cs-CZ" dirty="0"/>
              <a:t>Právní norma = pravidlo chování</a:t>
            </a:r>
          </a:p>
          <a:p>
            <a:r>
              <a:rPr lang="cs-CZ" dirty="0"/>
              <a:t>Právní předpis = nositel právních norem (kde se právní norma nachází), každá právní norma musí být v právním předpise (normativní právní akt)</a:t>
            </a:r>
          </a:p>
        </p:txBody>
      </p:sp>
    </p:spTree>
    <p:extLst>
      <p:ext uri="{BB962C8B-B14F-4D97-AF65-F5344CB8AC3E}">
        <p14:creationId xmlns:p14="http://schemas.microsoft.com/office/powerpoint/2010/main" val="5040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7C1B3-5921-4DD0-9B2C-E96396663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právní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EEE635-9F2D-4DA3-A551-BDFE94B17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Antecedent</a:t>
            </a:r>
          </a:p>
          <a:p>
            <a:r>
              <a:rPr lang="cs-CZ" dirty="0"/>
              <a:t>Konsekvent</a:t>
            </a:r>
          </a:p>
          <a:p>
            <a:pPr marL="0" indent="0">
              <a:buNone/>
            </a:pPr>
            <a:r>
              <a:rPr lang="cs-CZ" dirty="0"/>
              <a:t>-------</a:t>
            </a:r>
          </a:p>
          <a:p>
            <a:r>
              <a:rPr lang="cs-CZ" dirty="0"/>
              <a:t>Hypotéza – předpoklady vlastního pravidla chování</a:t>
            </a:r>
          </a:p>
          <a:p>
            <a:r>
              <a:rPr lang="cs-CZ" dirty="0"/>
              <a:t>Dispozice – vlastní pravidlo chování</a:t>
            </a:r>
          </a:p>
          <a:p>
            <a:r>
              <a:rPr lang="cs-CZ" dirty="0"/>
              <a:t>Sankce – nepříznivé následky za porušení dispozice</a:t>
            </a:r>
          </a:p>
        </p:txBody>
      </p:sp>
    </p:spTree>
    <p:extLst>
      <p:ext uri="{BB962C8B-B14F-4D97-AF65-F5344CB8AC3E}">
        <p14:creationId xmlns:p14="http://schemas.microsoft.com/office/powerpoint/2010/main" val="305420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98B37-BC3E-4BF8-BB04-3C450BCDF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právních norem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7B944B-96D6-4208-8399-A7D2E0EE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Kogentní</a:t>
            </a:r>
          </a:p>
          <a:p>
            <a:r>
              <a:rPr lang="cs-CZ" dirty="0"/>
              <a:t>Dispozitivní </a:t>
            </a:r>
          </a:p>
          <a:p>
            <a:endParaRPr lang="cs-CZ" dirty="0"/>
          </a:p>
          <a:p>
            <a:r>
              <a:rPr lang="cs-CZ" dirty="0"/>
              <a:t>Zavazující</a:t>
            </a:r>
          </a:p>
          <a:p>
            <a:r>
              <a:rPr lang="cs-CZ" dirty="0"/>
              <a:t>Opravňující</a:t>
            </a:r>
          </a:p>
          <a:p>
            <a:endParaRPr lang="cs-CZ" dirty="0"/>
          </a:p>
          <a:p>
            <a:r>
              <a:rPr lang="cs-CZ" dirty="0"/>
              <a:t>Výkladové</a:t>
            </a:r>
          </a:p>
          <a:p>
            <a:r>
              <a:rPr lang="cs-CZ" dirty="0"/>
              <a:t>Parametrické</a:t>
            </a:r>
          </a:p>
        </p:txBody>
      </p:sp>
    </p:spTree>
    <p:extLst>
      <p:ext uri="{BB962C8B-B14F-4D97-AF65-F5344CB8AC3E}">
        <p14:creationId xmlns:p14="http://schemas.microsoft.com/office/powerpoint/2010/main" val="423084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5F3A7-0ABC-40EF-83FD-656FC235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právních norem/právních předpisů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A0B493-6639-4E84-BE2E-AC532A391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mezinárodní a právo unijní</a:t>
            </a:r>
          </a:p>
          <a:p>
            <a:r>
              <a:rPr lang="cs-CZ" dirty="0"/>
              <a:t>Právo vnitrostátní:</a:t>
            </a:r>
          </a:p>
          <a:p>
            <a:pPr marL="514350" indent="-514350">
              <a:buAutoNum type="arabicPeriod"/>
            </a:pPr>
            <a:r>
              <a:rPr lang="cs-CZ" dirty="0"/>
              <a:t>Ústava a ústavní zákony (ústavní pořádek)</a:t>
            </a:r>
          </a:p>
          <a:p>
            <a:pPr marL="514350" indent="-514350">
              <a:buAutoNum type="arabicPeriod"/>
            </a:pPr>
            <a:r>
              <a:rPr lang="cs-CZ" dirty="0"/>
              <a:t>Zákony</a:t>
            </a:r>
          </a:p>
          <a:p>
            <a:pPr marL="514350" indent="-514350">
              <a:buAutoNum type="arabicPeriod"/>
            </a:pPr>
            <a:r>
              <a:rPr lang="cs-CZ" dirty="0"/>
              <a:t>Obecně závazné vyhlášky územních samosprávných celků</a:t>
            </a:r>
          </a:p>
          <a:p>
            <a:pPr marL="514350" indent="-514350">
              <a:buAutoNum type="arabicPeriod"/>
            </a:pPr>
            <a:r>
              <a:rPr lang="cs-CZ" dirty="0"/>
              <a:t>Nařízení vlády</a:t>
            </a:r>
          </a:p>
          <a:p>
            <a:pPr marL="514350" indent="-514350">
              <a:buAutoNum type="arabicPeriod"/>
            </a:pPr>
            <a:r>
              <a:rPr lang="cs-CZ" dirty="0"/>
              <a:t>Vyhlášky ústředních správních orgánů</a:t>
            </a:r>
          </a:p>
          <a:p>
            <a:pPr marL="514350" indent="-514350">
              <a:buAutoNum type="arabicPeriod"/>
            </a:pPr>
            <a:r>
              <a:rPr lang="cs-CZ" dirty="0"/>
              <a:t>Obecně závazná nařízení územních samosprávných celků</a:t>
            </a:r>
          </a:p>
        </p:txBody>
      </p:sp>
    </p:spTree>
    <p:extLst>
      <p:ext uri="{BB962C8B-B14F-4D97-AF65-F5344CB8AC3E}">
        <p14:creationId xmlns:p14="http://schemas.microsoft.com/office/powerpoint/2010/main" val="32859802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450</Words>
  <Application>Microsoft Office PowerPoint</Application>
  <PresentationFormat>Širokoúhlá obrazovka</PresentationFormat>
  <Paragraphs>74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Právo pro slavisty I</vt:lpstr>
      <vt:lpstr>Cíl předmětu</vt:lpstr>
      <vt:lpstr>Vztah jazykovědy a práva</vt:lpstr>
      <vt:lpstr>Právní text a jeho překlad/tlumočení</vt:lpstr>
      <vt:lpstr>Komparace právních norem</vt:lpstr>
      <vt:lpstr>Právní norma a právní předpis</vt:lpstr>
      <vt:lpstr>Struktura právní normy</vt:lpstr>
      <vt:lpstr>Druhy právních norem</vt:lpstr>
      <vt:lpstr>Hierarchie právních norem/právních předpisů</vt:lpstr>
      <vt:lpstr>Působnost </vt:lpstr>
      <vt:lpstr>Legislativa</vt:lpstr>
      <vt:lpstr>Časová osa legislativy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a stát</dc:title>
  <dc:creator>Hewlett-Packard Company</dc:creator>
  <cp:lastModifiedBy>Hewlett-Packard Company</cp:lastModifiedBy>
  <cp:revision>8</cp:revision>
  <dcterms:created xsi:type="dcterms:W3CDTF">2020-10-06T12:47:48Z</dcterms:created>
  <dcterms:modified xsi:type="dcterms:W3CDTF">2020-10-06T13:56:38Z</dcterms:modified>
</cp:coreProperties>
</file>