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9" r:id="rId3"/>
    <p:sldId id="271" r:id="rId4"/>
    <p:sldId id="272" r:id="rId5"/>
    <p:sldId id="274" r:id="rId6"/>
    <p:sldId id="275" r:id="rId7"/>
    <p:sldId id="273" r:id="rId8"/>
    <p:sldId id="276" r:id="rId9"/>
    <p:sldId id="277" r:id="rId10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7EB70B2-DEC6-4144-82B6-505459D1050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7A6C6905-7AF3-4840-9108-F3C16F9D08A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7DC2004A-372F-4335-B031-FCD11EEBEE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0B36-1B94-45B0-A26F-635274A02EA7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F80628DE-004C-4C8B-AADB-D06B773AB3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77A6EEB9-D118-458B-BD79-1A210408B0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5B1B-57BC-43C4-BE4B-AF4E367DEC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60018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D6EDEF8-0CC2-4B07-A719-BA28E61A2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F7465AB3-6B71-4573-AAF8-26F89E21BB6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85443FAE-AF59-443B-BAE4-980521ACF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0B36-1B94-45B0-A26F-635274A02EA7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E93795-292C-46EB-9277-F7C37E1901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8ED4EE0-956C-487A-AFFA-F5770EB8DC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5B1B-57BC-43C4-BE4B-AF4E367DEC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85006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647BF1A6-72DC-4CA6-A680-7262BC86779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3C21BB27-C64C-4FED-9F8D-20F8554656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64D2A3F-E58A-490F-A3F2-99DC930AD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0B36-1B94-45B0-A26F-635274A02EA7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EEC6E8F5-968E-48DF-B59A-442B7736C8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98429BFC-D224-487B-8ACF-6825D5CE1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5B1B-57BC-43C4-BE4B-AF4E367DEC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688371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95494-B400-469C-9433-96742979D8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3E62401-06A8-4818-8AF4-274EBC461E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F81F6F84-1A2C-4F63-B311-B08D93FDD09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0B36-1B94-45B0-A26F-635274A02EA7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2A5461B-95F2-4E52-83D1-54A9C2B7B92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2877956-9E35-42F3-BD6B-C572972308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5B1B-57BC-43C4-BE4B-AF4E367DEC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48308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12EAD2B-0DCB-457B-AC74-10417D19D57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51374E76-BA77-466A-9ABC-C1F75784BA9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E6089DB-97E4-4B4B-863A-4CE2FE8AE7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0B36-1B94-45B0-A26F-635274A02EA7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667E7A2-4325-4BD8-993C-BCF1D41344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DD9D0DA4-EC19-4FFC-96AD-A1BC738B10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5B1B-57BC-43C4-BE4B-AF4E367DEC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023789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EE78E52-676A-4432-9F18-65CC6244DE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74D6495C-920B-4CFC-B90D-6C8AAB83024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C9F3D059-51FC-4C62-A705-FD9000A2386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171C4BA2-5BFB-41D0-86D3-745EB645C8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0B36-1B94-45B0-A26F-635274A02EA7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928EFBDC-EA20-4698-B220-3A024BAA4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50B40F42-FD80-4093-A981-D256C91272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5B1B-57BC-43C4-BE4B-AF4E367DEC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18112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78E73F-75A5-4CA0-85A1-E7FEA8A85C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F38D8D36-CF10-4659-AA77-056A93FD09A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>
            <a:extLst>
              <a:ext uri="{FF2B5EF4-FFF2-40B4-BE49-F238E27FC236}">
                <a16:creationId xmlns:a16="http://schemas.microsoft.com/office/drawing/2014/main" id="{76DCCE59-CA56-46E2-B250-C19DD466A09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>
            <a:extLst>
              <a:ext uri="{FF2B5EF4-FFF2-40B4-BE49-F238E27FC236}">
                <a16:creationId xmlns:a16="http://schemas.microsoft.com/office/drawing/2014/main" id="{3E5A8E16-35FE-46D7-ADBF-711A3D51454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>
            <a:extLst>
              <a:ext uri="{FF2B5EF4-FFF2-40B4-BE49-F238E27FC236}">
                <a16:creationId xmlns:a16="http://schemas.microsoft.com/office/drawing/2014/main" id="{19E6B549-1637-46EC-8BE5-234B1FCE80F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DA1415D2-F630-4A33-86D6-5801D64F2D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0B36-1B94-45B0-A26F-635274A02EA7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B6ED8CC3-93BC-40F7-AF2C-47BDF5820C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E64EC313-CF72-4C5B-A609-1AC079B6C8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5B1B-57BC-43C4-BE4B-AF4E367DEC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13073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16132CC-42A0-4D63-BFC9-5AE893559C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01AF9A65-6CCC-4D27-9117-F5E606253B9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0B36-1B94-45B0-A26F-635274A02EA7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DB54B40E-EA9C-42E2-94EC-856E1EDC3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2D838358-A10C-4DD2-9054-9541F7693C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5B1B-57BC-43C4-BE4B-AF4E367DEC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231553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8667E82E-37A8-4596-A929-77B1F84BC5D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0B36-1B94-45B0-A26F-635274A02EA7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1C4F4133-8B90-411A-B089-8B2975C90D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C4042A7-340D-4058-B696-65D67634C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5B1B-57BC-43C4-BE4B-AF4E367DEC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866012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E74F94D-A86A-4FCE-88C3-6688DD6250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0571E5D1-1362-4A66-8F68-CD77E4A5BD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9EAF4D5C-88C8-4B6D-883A-0A986A54AD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AC4332E-7603-4308-B987-6B1D7E7025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0B36-1B94-45B0-A26F-635274A02EA7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33A07C50-2560-49F6-8C5E-053E486744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48F888BC-7C12-4D09-A606-228DEAC53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5B1B-57BC-43C4-BE4B-AF4E367DEC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25024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A7BE2C3-F4FF-4537-8166-DA02C7DDF0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B9CBE05F-06A7-49E0-BD98-7B83DF9E9EE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>
            <a:extLst>
              <a:ext uri="{FF2B5EF4-FFF2-40B4-BE49-F238E27FC236}">
                <a16:creationId xmlns:a16="http://schemas.microsoft.com/office/drawing/2014/main" id="{BFCB0CBE-A822-468F-AA7F-345E07D92F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A1CEF368-F91C-4849-84F3-B799687F8D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FF0B36-1B94-45B0-A26F-635274A02EA7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E9F4D37-722E-4BA2-9098-F496C2AF0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23B155A-3873-40F9-B06F-9584EA7781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715B1B-57BC-43C4-BE4B-AF4E367DEC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0340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AC1255D6-615C-4497-A61B-DBD87989AC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070DFFB2-331E-4FF1-A96E-4B043879BF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6EFA13-C25F-4D3E-8896-4E7EE1EA109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F0B36-1B94-45B0-A26F-635274A02EA7}" type="datetimeFigureOut">
              <a:rPr lang="cs-CZ" smtClean="0"/>
              <a:t>10.11.2020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D16C047D-27F8-4F4A-A2CB-FF13D5B4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E790D9B-98F3-43D1-A0D8-BCE2AE0881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715B1B-57BC-43C4-BE4B-AF4E367DECF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134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justice.cz/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aplikace.mvcr.cz/seznam-politickych-stran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1B522DF-A706-4CA9-A0FF-6E885EEBF896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Subjekty právních vztahů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9A2DDEDB-0926-40B9-A29F-C9B67455BB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-645994" y="3724868"/>
            <a:ext cx="9144000" cy="1655762"/>
          </a:xfrm>
        </p:spPr>
        <p:txBody>
          <a:bodyPr/>
          <a:lstStyle/>
          <a:p>
            <a:endParaRPr lang="cs-CZ" dirty="0"/>
          </a:p>
          <a:p>
            <a:r>
              <a:rPr lang="cs-CZ" dirty="0"/>
              <a:t>Právnické osoby</a:t>
            </a:r>
          </a:p>
        </p:txBody>
      </p:sp>
    </p:spTree>
    <p:extLst>
      <p:ext uri="{BB962C8B-B14F-4D97-AF65-F5344CB8AC3E}">
        <p14:creationId xmlns:p14="http://schemas.microsoft.com/office/powerpoint/2010/main" val="17916735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703A447-C534-4522-88E8-3F0CCA8647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Právnické osoby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98E64B0-78D7-4F26-9A11-E99DBBEECB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cs-CZ" dirty="0"/>
              <a:t>Společenský útvar, kterému právní řád přiznává právní osobnost (subjektivitu)</a:t>
            </a:r>
          </a:p>
          <a:p>
            <a:r>
              <a:rPr lang="cs-CZ" dirty="0"/>
              <a:t>Vznik – zánik</a:t>
            </a:r>
          </a:p>
          <a:p>
            <a:r>
              <a:rPr lang="cs-CZ" dirty="0"/>
              <a:t>Formy</a:t>
            </a:r>
          </a:p>
          <a:p>
            <a:r>
              <a:rPr lang="cs-CZ" dirty="0"/>
              <a:t>Stát, územní samosprávný celek</a:t>
            </a:r>
          </a:p>
          <a:p>
            <a:r>
              <a:rPr lang="cs-CZ" dirty="0"/>
              <a:t>Státní fond, příspěvková organizace, Česká národní banka</a:t>
            </a:r>
          </a:p>
          <a:p>
            <a:r>
              <a:rPr lang="cs-CZ" dirty="0"/>
              <a:t>Korporace</a:t>
            </a:r>
          </a:p>
          <a:p>
            <a:r>
              <a:rPr lang="cs-CZ" dirty="0"/>
              <a:t>Obchodní korporace: obchodní společnosti, družstva</a:t>
            </a:r>
          </a:p>
          <a:p>
            <a:r>
              <a:rPr lang="cs-CZ" dirty="0"/>
              <a:t>Spolky</a:t>
            </a:r>
          </a:p>
          <a:p>
            <a:r>
              <a:rPr lang="cs-CZ" dirty="0"/>
              <a:t>Fundace: nadace, nadační fond,</a:t>
            </a:r>
          </a:p>
          <a:p>
            <a:r>
              <a:rPr lang="cs-CZ" dirty="0"/>
              <a:t>Ústav</a:t>
            </a:r>
          </a:p>
          <a:p>
            <a:r>
              <a:rPr lang="cs-CZ" dirty="0"/>
              <a:t>Společenství vlastníků jednotek</a:t>
            </a:r>
          </a:p>
          <a:p>
            <a:r>
              <a:rPr lang="cs-CZ" dirty="0"/>
              <a:t>Politické strany a hnutí </a:t>
            </a:r>
          </a:p>
          <a:p>
            <a:r>
              <a:rPr lang="cs-CZ" dirty="0"/>
              <a:t>Církve a náboženské společnosti</a:t>
            </a:r>
          </a:p>
        </p:txBody>
      </p:sp>
    </p:spTree>
    <p:extLst>
      <p:ext uri="{BB962C8B-B14F-4D97-AF65-F5344CB8AC3E}">
        <p14:creationId xmlns:p14="http://schemas.microsoft.com/office/powerpoint/2010/main" val="3099569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901DC0D-C10F-4453-AA5A-5722A0CC7B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Veřejný rejstřík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61D88C69-A612-4549-AF39-670369C3E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/>
              <a:t>Veřejný rejstřík je součástí informačního systému veřejné správy</a:t>
            </a:r>
          </a:p>
          <a:p>
            <a:r>
              <a:rPr lang="cs-CZ" dirty="0"/>
              <a:t>Právní úprava: </a:t>
            </a:r>
            <a:r>
              <a:rPr lang="cs-CZ" b="1" dirty="0"/>
              <a:t>zákon </a:t>
            </a:r>
            <a:r>
              <a:rPr lang="cs-CZ" dirty="0"/>
              <a:t>č. 304/2013 Sb., </a:t>
            </a:r>
            <a:r>
              <a:rPr lang="cs-CZ" b="1" dirty="0"/>
              <a:t>o veřejných rejstřících právnických a fyzických osob</a:t>
            </a:r>
            <a:r>
              <a:rPr lang="cs-CZ" dirty="0"/>
              <a:t>, ve znění pozdějších předpisů</a:t>
            </a:r>
          </a:p>
          <a:p>
            <a:r>
              <a:rPr lang="cs-CZ" u="sng" dirty="0"/>
              <a:t>Kategorie rejstříků</a:t>
            </a:r>
            <a:r>
              <a:rPr lang="cs-CZ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spolkový rejstřík,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nadační rejstřík,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rejstřík ústavů,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rejstřík společenství vlastníků jednotek,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obchodní rejstřík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rejstřík obecně prospěšných společností.</a:t>
            </a:r>
          </a:p>
        </p:txBody>
      </p:sp>
    </p:spTree>
    <p:extLst>
      <p:ext uri="{BB962C8B-B14F-4D97-AF65-F5344CB8AC3E}">
        <p14:creationId xmlns:p14="http://schemas.microsoft.com/office/powerpoint/2010/main" val="6641052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4F30AC-5F07-4470-8A63-1DCD64A909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Rejstříkový soud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1AC65A98-3E1E-4C21-9240-C965BF4000E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Krajský soud (podle sídla):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Městský soud v Praze (i pro KS v Praze)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KS v Brně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KS v Ostravě</a:t>
            </a:r>
            <a:endParaRPr lang="cs-CZ" i="1" dirty="0"/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KS v Hradci Králové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KS v Ústí nad Labem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KS v Českých Budějovicích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KS v Plzni</a:t>
            </a:r>
          </a:p>
        </p:txBody>
      </p:sp>
    </p:spTree>
    <p:extLst>
      <p:ext uri="{BB962C8B-B14F-4D97-AF65-F5344CB8AC3E}">
        <p14:creationId xmlns:p14="http://schemas.microsoft.com/office/powerpoint/2010/main" val="16389097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F0D4C9C-DBE9-4DCB-80CA-5B813D8BAA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Obchodní rejstřík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DD1F9BD-CDFE-44AF-865E-7C1E30205D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www.justice.cz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13514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CB9399B-E729-41F3-94B7-7227DBA524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Právnické osoby nezapisující se do rejstříků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D808309A-556C-4DBB-BC0D-C516CC6A9A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Stát</a:t>
            </a:r>
          </a:p>
          <a:p>
            <a:r>
              <a:rPr lang="cs-CZ" dirty="0"/>
              <a:t>Obce</a:t>
            </a:r>
          </a:p>
          <a:p>
            <a:r>
              <a:rPr lang="cs-CZ" dirty="0"/>
              <a:t>Kraje</a:t>
            </a:r>
          </a:p>
          <a:p>
            <a:r>
              <a:rPr lang="cs-CZ" dirty="0"/>
              <a:t>Česká národní banka</a:t>
            </a:r>
          </a:p>
          <a:p>
            <a:r>
              <a:rPr lang="cs-CZ" dirty="0"/>
              <a:t>Další </a:t>
            </a:r>
            <a:r>
              <a:rPr lang="cs-CZ" b="1" dirty="0"/>
              <a:t>veřejnoprávní korporace</a:t>
            </a:r>
          </a:p>
        </p:txBody>
      </p:sp>
    </p:spTree>
    <p:extLst>
      <p:ext uri="{BB962C8B-B14F-4D97-AF65-F5344CB8AC3E}">
        <p14:creationId xmlns:p14="http://schemas.microsoft.com/office/powerpoint/2010/main" val="225080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9B3AA19-D90C-45C5-966D-59B91A3D69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Jiné rejstříky 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BC36193-396E-4F70-8DCF-0466DF1AB7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>
                <a:hlinkClick r:id="rId2"/>
              </a:rPr>
              <a:t>https://aplikace.mvcr.cz/seznam-politickych-stran/</a:t>
            </a:r>
            <a:endParaRPr lang="cs-CZ" dirty="0"/>
          </a:p>
          <a:p>
            <a:r>
              <a:rPr lang="cs-CZ" dirty="0">
                <a:hlinkClick r:id="rId2"/>
              </a:rPr>
              <a:t>https://aplikace.mvcr.cz/seznam-politickych-stran/</a:t>
            </a:r>
            <a:endParaRPr lang="cs-CZ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000003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F5DE63D-1871-4A56-A4BD-C64D549189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Veřejnoprávní korporace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FC52593-C6CF-4F46-89FA-E8B55757EE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Právnická osoba </a:t>
            </a:r>
          </a:p>
          <a:p>
            <a:r>
              <a:rPr lang="cs-CZ" dirty="0"/>
              <a:t>Ustavuje se zákonem nebo je zákon jako právnické osoby akceptuje</a:t>
            </a:r>
          </a:p>
          <a:p>
            <a:r>
              <a:rPr lang="cs-CZ" dirty="0"/>
              <a:t>Stát</a:t>
            </a:r>
          </a:p>
          <a:p>
            <a:r>
              <a:rPr lang="cs-CZ" dirty="0"/>
              <a:t>Územní samosprávné celky</a:t>
            </a:r>
          </a:p>
          <a:p>
            <a:r>
              <a:rPr lang="cs-CZ" dirty="0"/>
              <a:t>Státní fondy</a:t>
            </a:r>
          </a:p>
          <a:p>
            <a:r>
              <a:rPr lang="cs-CZ" dirty="0"/>
              <a:t>Veřejné vysoké školy</a:t>
            </a:r>
          </a:p>
          <a:p>
            <a:r>
              <a:rPr lang="cs-CZ" dirty="0"/>
              <a:t>Profesní komory</a:t>
            </a:r>
          </a:p>
        </p:txBody>
      </p:sp>
    </p:spTree>
    <p:extLst>
      <p:ext uri="{BB962C8B-B14F-4D97-AF65-F5344CB8AC3E}">
        <p14:creationId xmlns:p14="http://schemas.microsoft.com/office/powerpoint/2010/main" val="21162922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2F0C37-EB56-4D61-ABE6-DEBEE3EC40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Úkoly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8201C70-F39B-4512-8D5A-8DB8684DD8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cs-CZ" dirty="0"/>
              <a:t>Vysvětlete rozdíl mezi právnickou osobou soukromého práva a veřejného práva.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Charakterizujte obchodní společnosti podle forem a obdobně družstvo.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Co je to územní samosprávný celek?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/>
              <a:t>Proč existují profesní komory jako veřejnoprávní korporace a </a:t>
            </a:r>
            <a:r>
              <a:rPr lang="cs-CZ"/>
              <a:t>jaké znáte?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93041663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269</Words>
  <Application>Microsoft Office PowerPoint</Application>
  <PresentationFormat>Širokoúhlá obrazovka</PresentationFormat>
  <Paragraphs>60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Motiv Office</vt:lpstr>
      <vt:lpstr>Subjekty právních vztahů</vt:lpstr>
      <vt:lpstr>Právnické osoby</vt:lpstr>
      <vt:lpstr>Veřejný rejstřík</vt:lpstr>
      <vt:lpstr>Rejstříkový soud</vt:lpstr>
      <vt:lpstr>Obchodní rejstřík</vt:lpstr>
      <vt:lpstr>Právnické osoby nezapisující se do rejstříků</vt:lpstr>
      <vt:lpstr>Jiné rejstříky </vt:lpstr>
      <vt:lpstr>Veřejnoprávní korporace</vt:lpstr>
      <vt:lpstr>Úkoly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Subjekty právních vztahů</dc:title>
  <dc:creator>Petr Mrkývka</dc:creator>
  <cp:lastModifiedBy>Petr Mrkývka</cp:lastModifiedBy>
  <cp:revision>6</cp:revision>
  <dcterms:created xsi:type="dcterms:W3CDTF">2020-11-10T13:50:05Z</dcterms:created>
  <dcterms:modified xsi:type="dcterms:W3CDTF">2020-11-10T14:41:42Z</dcterms:modified>
</cp:coreProperties>
</file>