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82" r:id="rId5"/>
    <p:sldId id="286" r:id="rId6"/>
    <p:sldId id="287" r:id="rId7"/>
    <p:sldId id="288" r:id="rId8"/>
    <p:sldId id="28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8" autoAdjust="0"/>
    <p:restoredTop sz="94619" autoAdjust="0"/>
  </p:normalViewPr>
  <p:slideViewPr>
    <p:cSldViewPr snapToGrid="0">
      <p:cViewPr varScale="1">
        <p:scale>
          <a:sx n="67" d="100"/>
          <a:sy n="67" d="100"/>
        </p:scale>
        <p:origin x="456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1332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977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680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11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386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5993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71746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1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817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855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465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9/14/2023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97890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nlp.fi.muni.cz/cs/OCemSeMluvi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>
            <a:extLst>
              <a:ext uri="{FF2B5EF4-FFF2-40B4-BE49-F238E27FC236}">
                <a16:creationId xmlns:a16="http://schemas.microsoft.com/office/drawing/2014/main" id="{E08D4B6A-8113-4DFB-B82E-B60CAC8E0A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822E561-F97C-4CBB-A9A6-A6BF6317BC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1FC5398-C628-478A-822A-BE6CBC5155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09235" y="863695"/>
            <a:ext cx="3511233" cy="3779995"/>
          </a:xfrm>
        </p:spPr>
        <p:txBody>
          <a:bodyPr anchor="ctr">
            <a:normAutofit/>
          </a:bodyPr>
          <a:lstStyle/>
          <a:p>
            <a:r>
              <a:rPr lang="cs-CZ" dirty="0"/>
              <a:t>PLIN021 Sémantická analýza v</a:t>
            </a:r>
            <a:r>
              <a:rPr lang="cs-CZ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cs-CZ" dirty="0"/>
              <a:t>praxi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730D41-D3A4-4CFC-91DC-62E6A5AE503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09236" y="4739780"/>
            <a:ext cx="3511233" cy="1147054"/>
          </a:xfrm>
        </p:spPr>
        <p:txBody>
          <a:bodyPr anchor="t">
            <a:normAutofit/>
          </a:bodyPr>
          <a:lstStyle/>
          <a:p>
            <a:r>
              <a:rPr lang="cs-CZ" sz="2000" dirty="0"/>
              <a:t>Zuzana Nevěřilová</a:t>
            </a:r>
          </a:p>
          <a:p>
            <a:r>
              <a:rPr lang="cs-CZ" sz="2000" dirty="0"/>
              <a:t>2020/21</a:t>
            </a:r>
            <a:endParaRPr lang="en-US" sz="2000" dirty="0"/>
          </a:p>
        </p:txBody>
      </p:sp>
      <p:pic>
        <p:nvPicPr>
          <p:cNvPr id="5" name="Picture 4" descr="A bowl of oranges ">
            <a:extLst>
              <a:ext uri="{FF2B5EF4-FFF2-40B4-BE49-F238E27FC236}">
                <a16:creationId xmlns:a16="http://schemas.microsoft.com/office/drawing/2014/main" id="{46FD3043-02B3-4F91-A2CB-FF01D76F3F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-1"/>
          <a:stretch/>
        </p:blipFill>
        <p:spPr>
          <a:xfrm>
            <a:off x="20" y="10"/>
            <a:ext cx="7537685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01B0E58-A5C8-4CDA-A2E0-35DF94E59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9235" y="457200"/>
            <a:ext cx="3511233" cy="9143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48736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Organizace</a:t>
            </a:r>
            <a:r>
              <a:rPr lang="en-US" dirty="0"/>
              <a:t> </a:t>
            </a:r>
            <a:r>
              <a:rPr lang="en-US" dirty="0" err="1"/>
              <a:t>semestru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7C05-BC96-4DD2-BE1A-9974F6FA5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Nahr</a:t>
            </a:r>
            <a:r>
              <a:rPr lang="cs-CZ" dirty="0"/>
              <a:t>ávky přednášek a prezentace – k čtení a poslechu.</a:t>
            </a:r>
          </a:p>
          <a:p>
            <a:r>
              <a:rPr lang="cs-CZ" dirty="0"/>
              <a:t>K dalšímu čtení: odkazy na literaturu na konci prezentací</a:t>
            </a:r>
          </a:p>
          <a:p>
            <a:r>
              <a:rPr lang="cs-CZ" dirty="0"/>
              <a:t>Cvičení na počítači – k vyzkoušení na vlastním počítači nebo na počítači v G13.</a:t>
            </a:r>
          </a:p>
          <a:p>
            <a:pPr lvl="1"/>
            <a:r>
              <a:rPr lang="cs-CZ" dirty="0"/>
              <a:t>Všechno by mělo fungovat pro Windows, co bude pro Linux, budu avizovat.</a:t>
            </a:r>
          </a:p>
          <a:p>
            <a:pPr lvl="1"/>
            <a:r>
              <a:rPr lang="cs-CZ" dirty="0"/>
              <a:t>Tam, kde bude potřeba něco instalovat, dostanete návod.</a:t>
            </a:r>
          </a:p>
          <a:p>
            <a:r>
              <a:rPr lang="cs-CZ" dirty="0"/>
              <a:t>Hodnocení: </a:t>
            </a:r>
            <a:r>
              <a:rPr lang="cs-CZ" b="1" dirty="0"/>
              <a:t>závěrečný projekt odevzdaný do konce ledna 2024</a:t>
            </a:r>
          </a:p>
          <a:p>
            <a:endParaRPr lang="cs-CZ" sz="2400" b="1" dirty="0"/>
          </a:p>
          <a:p>
            <a:pPr marL="0" indent="0" algn="ctr">
              <a:buNone/>
            </a:pPr>
            <a:r>
              <a:rPr lang="cs-CZ" sz="2400" b="1" dirty="0"/>
              <a:t>Cílem závěrečného projektu je sdělit svoje zjištění ostatním</a:t>
            </a:r>
          </a:p>
        </p:txBody>
      </p:sp>
    </p:spTree>
    <p:extLst>
      <p:ext uri="{BB962C8B-B14F-4D97-AF65-F5344CB8AC3E}">
        <p14:creationId xmlns:p14="http://schemas.microsoft.com/office/powerpoint/2010/main" val="3830167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0C73B-C549-4CD0-8BA6-65F48EEBC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Závěrečný projekt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A7F39-F7E6-42E3-8D45-BFB1C93340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dirty="0"/>
              <a:t>Zvolte téma vztahující se k libovolné části kurzu a formu</a:t>
            </a:r>
          </a:p>
          <a:p>
            <a:pPr lvl="1"/>
            <a:r>
              <a:rPr lang="cs-CZ" dirty="0"/>
              <a:t>Přečtení článku v konferenčním sborníku nebo odborném časopisu</a:t>
            </a:r>
          </a:p>
          <a:p>
            <a:pPr lvl="1"/>
            <a:r>
              <a:rPr lang="cs-CZ" dirty="0"/>
              <a:t>Vlastní prozkoumání nového software </a:t>
            </a:r>
          </a:p>
          <a:p>
            <a:pPr lvl="1"/>
            <a:r>
              <a:rPr lang="cs-CZ" dirty="0"/>
              <a:t>Aplikace „jazykově nezávislého“ software na český jazyk</a:t>
            </a:r>
          </a:p>
          <a:p>
            <a:pPr lvl="1"/>
            <a:r>
              <a:rPr lang="cs-CZ" dirty="0"/>
              <a:t>Srovnání dvou nebo více programů</a:t>
            </a:r>
          </a:p>
          <a:p>
            <a:pPr lvl="1"/>
            <a:r>
              <a:rPr lang="cs-CZ" dirty="0"/>
              <a:t>Zkoumání určitého jevu v korpusu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Zvolte formu: </a:t>
            </a:r>
          </a:p>
          <a:p>
            <a:pPr lvl="1"/>
            <a:r>
              <a:rPr lang="cs-CZ" dirty="0"/>
              <a:t>Text</a:t>
            </a:r>
          </a:p>
          <a:p>
            <a:pPr lvl="1"/>
            <a:r>
              <a:rPr lang="cs-CZ" dirty="0"/>
              <a:t>Prezentace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Orientační rozsah: 2-3 strany A4, 5minutové video</a:t>
            </a:r>
          </a:p>
          <a:p>
            <a:pPr marL="342900" indent="-342900">
              <a:buFont typeface="+mj-lt"/>
              <a:buAutoNum type="arabicPeriod"/>
            </a:pPr>
            <a:r>
              <a:rPr lang="cs-CZ" dirty="0"/>
              <a:t>Na projektu může pracovat více lidí (2-3), rozsah musí být odpovídající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298D69-A7BC-46CA-AFFB-9D5833E715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4375" y="0"/>
            <a:ext cx="38576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85616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Referát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7C05-BC96-4DD2-BE1A-9974F6FA5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Zvolte si vhodný článek ke zpracování</a:t>
            </a:r>
          </a:p>
          <a:p>
            <a:pPr lvl="1"/>
            <a:r>
              <a:rPr lang="cs-CZ" dirty="0"/>
              <a:t>Renomované konference z oblasti zpracování přirozeného jazyka, počítačové lingvistiky, korpusové lingvistiky:</a:t>
            </a:r>
            <a:br>
              <a:rPr lang="cs-CZ" dirty="0"/>
            </a:br>
            <a:r>
              <a:rPr lang="cs-CZ" dirty="0"/>
              <a:t>ACL, EACL, EMNLP, RANLP, COLING, PACLIC, CICLing, LTC, TSD, Slovko, NAACL, CoNLL, LREC</a:t>
            </a:r>
          </a:p>
          <a:p>
            <a:pPr lvl="1"/>
            <a:r>
              <a:rPr lang="cs-CZ" dirty="0"/>
              <a:t>Dejte pozor na predátorské konference a časopisy</a:t>
            </a:r>
          </a:p>
          <a:p>
            <a:r>
              <a:rPr lang="cs-CZ" dirty="0"/>
              <a:t>Pokud si nejste jistí, zeptejte se</a:t>
            </a:r>
          </a:p>
          <a:p>
            <a:r>
              <a:rPr lang="cs-CZ" dirty="0"/>
              <a:t>Inspirace: </a:t>
            </a:r>
            <a:r>
              <a:rPr lang="cs-CZ" dirty="0">
                <a:hlinkClick r:id="rId2"/>
              </a:rPr>
              <a:t>https://nlp.fi.muni.cz/cs/OCemSeMluvi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00485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BEE89-9A0A-4767-9B6E-17000E53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Držte se tématu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37C05-BC96-4DD2-BE1A-9974F6FA5C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zkoumat význam z pohledu počítačové lingvistiky</a:t>
            </a:r>
          </a:p>
          <a:p>
            <a:r>
              <a:rPr lang="cs-CZ" dirty="0"/>
              <a:t>jak formálně uchopit význam, když nemáme formální definici</a:t>
            </a:r>
          </a:p>
          <a:p>
            <a:r>
              <a:rPr lang="cs-CZ" dirty="0"/>
              <a:t>seznámit se s tradičními i současnými přístupy k sémantické analýze</a:t>
            </a:r>
          </a:p>
          <a:p>
            <a:r>
              <a:rPr lang="cs-CZ" dirty="0"/>
              <a:t>přemýšlet o aplikaci různých přístupů na český jazyk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202452558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Aspect">
      <a:dk1>
        <a:sysClr val="windowText" lastClr="000000"/>
      </a:dk1>
      <a:lt1>
        <a:sysClr val="window" lastClr="FFFFFF"/>
      </a:lt1>
      <a:dk2>
        <a:srgbClr val="585753"/>
      </a:dk2>
      <a:lt2>
        <a:srgbClr val="EBDDC3"/>
      </a:lt2>
      <a:accent1>
        <a:srgbClr val="71B9E4"/>
      </a:accent1>
      <a:accent2>
        <a:srgbClr val="E25D3C"/>
      </a:accent2>
      <a:accent3>
        <a:srgbClr val="BDB59D"/>
      </a:accent3>
      <a:accent4>
        <a:srgbClr val="A5AB81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Override1.xml><?xml version="1.0" encoding="utf-8"?>
<a:themeOverride xmlns:a="http://schemas.openxmlformats.org/drawingml/2006/main">
  <a:clrScheme name="DividendVTI">
    <a:dk1>
      <a:sysClr val="windowText" lastClr="000000"/>
    </a:dk1>
    <a:lt1>
      <a:sysClr val="window" lastClr="FFFFFF"/>
    </a:lt1>
    <a:dk2>
      <a:srgbClr val="3D3D3D"/>
    </a:dk2>
    <a:lt2>
      <a:srgbClr val="EBEBEB"/>
    </a:lt2>
    <a:accent1>
      <a:srgbClr val="ED8428"/>
    </a:accent1>
    <a:accent2>
      <a:srgbClr val="E6C46D"/>
    </a:accent2>
    <a:accent3>
      <a:srgbClr val="537685"/>
    </a:accent3>
    <a:accent4>
      <a:srgbClr val="969FA7"/>
    </a:accent4>
    <a:accent5>
      <a:srgbClr val="A9C37C"/>
    </a:accent5>
    <a:accent6>
      <a:srgbClr val="5A8071"/>
    </a:accent6>
    <a:hlink>
      <a:srgbClr val="828282"/>
    </a:hlink>
    <a:folHlink>
      <a:srgbClr val="A5A5A5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DF95FD5-1F25-4FA5-84C8-2AB1AFB896F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8C6403A-684A-431F-8F36-A24C99E2866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455B2D-BAB7-438A-85DA-0266A24CB79F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{78BB64AE-2FF0-47E6-B3DC-ECC9AFD6283C}tf11964407</Template>
  <TotalTime>0</TotalTime>
  <Words>271</Words>
  <Application>Microsoft Office PowerPoint</Application>
  <PresentationFormat>Widescreen</PresentationFormat>
  <Paragraphs>35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Franklin Gothic Book</vt:lpstr>
      <vt:lpstr>Franklin Gothic Demi</vt:lpstr>
      <vt:lpstr>Gill Sans MT</vt:lpstr>
      <vt:lpstr>Times New Roman</vt:lpstr>
      <vt:lpstr>Wingdings 2</vt:lpstr>
      <vt:lpstr>DividendVTI</vt:lpstr>
      <vt:lpstr>PLIN021 Sémantická analýza v praxi</vt:lpstr>
      <vt:lpstr>Organizace semestru</vt:lpstr>
      <vt:lpstr>Závěrečný projekt</vt:lpstr>
      <vt:lpstr>Referát</vt:lpstr>
      <vt:lpstr>Držte se tématu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2020-09-28T10:47:38Z</dcterms:created>
  <dcterms:modified xsi:type="dcterms:W3CDTF">2023-09-14T11:49:53Z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