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2"/>
  </p:notesMasterIdLst>
  <p:sldIdLst>
    <p:sldId id="282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30" r:id="rId15"/>
    <p:sldId id="327" r:id="rId16"/>
    <p:sldId id="328" r:id="rId17"/>
    <p:sldId id="329" r:id="rId18"/>
    <p:sldId id="331" r:id="rId19"/>
    <p:sldId id="332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74569" autoAdjust="0"/>
  </p:normalViewPr>
  <p:slideViewPr>
    <p:cSldViewPr snapToGrid="0">
      <p:cViewPr varScale="1">
        <p:scale>
          <a:sx n="74" d="100"/>
          <a:sy n="74" d="100"/>
        </p:scale>
        <p:origin x="121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en.wikipedia.org/wiki/Definition" TargetMode="External"/><Relationship Id="rId1" Type="http://schemas.openxmlformats.org/officeDocument/2006/relationships/image" Target="../media/image2.jpg"/><Relationship Id="rId5" Type="http://schemas.openxmlformats.org/officeDocument/2006/relationships/image" Target="../media/image4.PNG"/><Relationship Id="rId4" Type="http://schemas.openxmlformats.org/officeDocument/2006/relationships/hyperlink" Target="http://www.flickr.com/photos/ciro/4904655/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en.wikipedia.org/wiki/Definition" TargetMode="External"/><Relationship Id="rId1" Type="http://schemas.openxmlformats.org/officeDocument/2006/relationships/image" Target="../media/image2.jpg"/><Relationship Id="rId4" Type="http://schemas.openxmlformats.org/officeDocument/2006/relationships/hyperlink" Target="http://www.flickr.com/photos/ciro/4904655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en.wikipedia.org/wiki/Definition" TargetMode="External"/><Relationship Id="rId1" Type="http://schemas.openxmlformats.org/officeDocument/2006/relationships/image" Target="../media/image2.jpg"/><Relationship Id="rId5" Type="http://schemas.openxmlformats.org/officeDocument/2006/relationships/image" Target="../media/image4.PNG"/><Relationship Id="rId4" Type="http://schemas.openxmlformats.org/officeDocument/2006/relationships/hyperlink" Target="http://www.flickr.com/photos/ciro/4904655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en.wikipedia.org/wiki/Definition" TargetMode="External"/><Relationship Id="rId1" Type="http://schemas.openxmlformats.org/officeDocument/2006/relationships/image" Target="../media/image2.jpg"/><Relationship Id="rId4" Type="http://schemas.openxmlformats.org/officeDocument/2006/relationships/hyperlink" Target="http://www.flickr.com/photos/ciro/4904655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F13C93-9D05-40C0-997E-510D2E97E4B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41A1D6A6-CC94-43FB-AF12-1D7C045C948B}">
      <dgm:prSet phldrT="[Text]"/>
      <dgm:spPr/>
      <dgm:t>
        <a:bodyPr/>
        <a:lstStyle/>
        <a:p>
          <a:r>
            <a:rPr lang="cs-CZ" dirty="0"/>
            <a:t>Výkladový slovník</a:t>
          </a:r>
        </a:p>
      </dgm:t>
    </dgm:pt>
    <dgm:pt modelId="{203A9649-0CCD-488D-8217-04ACBE8CF71A}" type="parTrans" cxnId="{36CE6971-26C0-4CFE-9AFD-AAC84839F087}">
      <dgm:prSet/>
      <dgm:spPr/>
      <dgm:t>
        <a:bodyPr/>
        <a:lstStyle/>
        <a:p>
          <a:endParaRPr lang="cs-CZ"/>
        </a:p>
      </dgm:t>
    </dgm:pt>
    <dgm:pt modelId="{34838D82-C782-41D9-A1D8-1A21B7C211B1}" type="sibTrans" cxnId="{36CE6971-26C0-4CFE-9AFD-AAC84839F087}">
      <dgm:prSet/>
      <dgm:spPr/>
      <dgm:t>
        <a:bodyPr/>
        <a:lstStyle/>
        <a:p>
          <a:endParaRPr lang="cs-CZ"/>
        </a:p>
      </dgm:t>
    </dgm:pt>
    <dgm:pt modelId="{59F199C0-E028-4C5A-AFB8-511499D6FB79}">
      <dgm:prSet phldrT="[Text]"/>
      <dgm:spPr/>
      <dgm:t>
        <a:bodyPr/>
        <a:lstStyle/>
        <a:p>
          <a:r>
            <a:rPr lang="cs-CZ" dirty="0"/>
            <a:t>Specializovaný inventář</a:t>
          </a:r>
        </a:p>
      </dgm:t>
    </dgm:pt>
    <dgm:pt modelId="{314BC992-0B59-4C90-9E40-E2D0AF9F57F6}" type="parTrans" cxnId="{2989F131-6B62-4F69-AC66-69A2C04A0A8D}">
      <dgm:prSet/>
      <dgm:spPr/>
      <dgm:t>
        <a:bodyPr/>
        <a:lstStyle/>
        <a:p>
          <a:endParaRPr lang="cs-CZ"/>
        </a:p>
      </dgm:t>
    </dgm:pt>
    <dgm:pt modelId="{BF094319-4D09-48BA-AFA6-BFFA8E2D1278}" type="sibTrans" cxnId="{2989F131-6B62-4F69-AC66-69A2C04A0A8D}">
      <dgm:prSet/>
      <dgm:spPr/>
      <dgm:t>
        <a:bodyPr/>
        <a:lstStyle/>
        <a:p>
          <a:endParaRPr lang="cs-CZ"/>
        </a:p>
      </dgm:t>
    </dgm:pt>
    <dgm:pt modelId="{5C1CAC65-DF4A-4127-B1E2-6C56C0D26E0E}">
      <dgm:prSet phldrT="[Text]"/>
      <dgm:spPr/>
      <dgm:t>
        <a:bodyPr/>
        <a:lstStyle/>
        <a:p>
          <a:r>
            <a:rPr lang="cs-CZ" dirty="0"/>
            <a:t>Korpus</a:t>
          </a:r>
        </a:p>
      </dgm:t>
    </dgm:pt>
    <dgm:pt modelId="{553E4855-2349-4406-8CB3-06DCEAF98B4E}" type="parTrans" cxnId="{C55BE413-7093-4BC8-ADB3-D64BF5E6F4D7}">
      <dgm:prSet/>
      <dgm:spPr/>
      <dgm:t>
        <a:bodyPr/>
        <a:lstStyle/>
        <a:p>
          <a:endParaRPr lang="cs-CZ"/>
        </a:p>
      </dgm:t>
    </dgm:pt>
    <dgm:pt modelId="{0D1851E2-CA47-4B57-A4D8-5D08E0B5B510}" type="sibTrans" cxnId="{C55BE413-7093-4BC8-ADB3-D64BF5E6F4D7}">
      <dgm:prSet/>
      <dgm:spPr/>
      <dgm:t>
        <a:bodyPr/>
        <a:lstStyle/>
        <a:p>
          <a:endParaRPr lang="cs-CZ"/>
        </a:p>
      </dgm:t>
    </dgm:pt>
    <dgm:pt modelId="{5EB568CE-8B22-45C7-9982-A49CABF2B3F7}">
      <dgm:prSet phldrT="[Text]"/>
      <dgm:spPr/>
      <dgm:t>
        <a:bodyPr/>
        <a:lstStyle/>
        <a:p>
          <a:r>
            <a:rPr lang="cs-CZ" dirty="0"/>
            <a:t>Implicitní informace</a:t>
          </a:r>
        </a:p>
      </dgm:t>
    </dgm:pt>
    <dgm:pt modelId="{94343812-6A8A-49B0-82C2-C3BDA78C2D07}" type="parTrans" cxnId="{CE693E84-D5FF-4EDC-BFC5-D7CD6509BEC9}">
      <dgm:prSet/>
      <dgm:spPr/>
      <dgm:t>
        <a:bodyPr/>
        <a:lstStyle/>
        <a:p>
          <a:endParaRPr lang="cs-CZ"/>
        </a:p>
      </dgm:t>
    </dgm:pt>
    <dgm:pt modelId="{133A9DB0-4D76-4D0C-9BAE-C171D90CC6C9}" type="sibTrans" cxnId="{CE693E84-D5FF-4EDC-BFC5-D7CD6509BEC9}">
      <dgm:prSet/>
      <dgm:spPr/>
      <dgm:t>
        <a:bodyPr/>
        <a:lstStyle/>
        <a:p>
          <a:endParaRPr lang="cs-CZ"/>
        </a:p>
      </dgm:t>
    </dgm:pt>
    <dgm:pt modelId="{03FA98FE-DB5C-4F66-B8F5-74029BF3DC41}">
      <dgm:prSet phldrT="[Text]"/>
      <dgm:spPr/>
      <dgm:t>
        <a:bodyPr/>
        <a:lstStyle/>
        <a:p>
          <a:r>
            <a:rPr lang="cs-CZ" dirty="0"/>
            <a:t>Co udělat jinak oproti výkladovému slovníku?</a:t>
          </a:r>
        </a:p>
      </dgm:t>
    </dgm:pt>
    <dgm:pt modelId="{841E1AF1-FFFB-4071-9339-D526BA51254D}" type="parTrans" cxnId="{8A2B6CE9-371F-4381-A787-734309950534}">
      <dgm:prSet/>
      <dgm:spPr/>
      <dgm:t>
        <a:bodyPr/>
        <a:lstStyle/>
        <a:p>
          <a:endParaRPr lang="cs-CZ"/>
        </a:p>
      </dgm:t>
    </dgm:pt>
    <dgm:pt modelId="{DF1E4A1F-7548-4D87-8C04-16A2A67042FD}" type="sibTrans" cxnId="{8A2B6CE9-371F-4381-A787-734309950534}">
      <dgm:prSet/>
      <dgm:spPr/>
      <dgm:t>
        <a:bodyPr/>
        <a:lstStyle/>
        <a:p>
          <a:endParaRPr lang="cs-CZ"/>
        </a:p>
      </dgm:t>
    </dgm:pt>
    <dgm:pt modelId="{B1064338-EF7D-4A92-94D0-46BC1EA4C63B}">
      <dgm:prSet phldrT="[Text]"/>
      <dgm:spPr/>
      <dgm:t>
        <a:bodyPr/>
        <a:lstStyle/>
        <a:p>
          <a:r>
            <a:rPr lang="cs-CZ" dirty="0"/>
            <a:t>Jsou v korpusu všechna užití?</a:t>
          </a:r>
        </a:p>
      </dgm:t>
    </dgm:pt>
    <dgm:pt modelId="{C3BFF1DB-9A21-47ED-8F17-6A8A5293E48F}" type="parTrans" cxnId="{D8AB3A4F-6B6C-47EB-ABE7-94F683499CB7}">
      <dgm:prSet/>
      <dgm:spPr/>
      <dgm:t>
        <a:bodyPr/>
        <a:lstStyle/>
        <a:p>
          <a:endParaRPr lang="cs-CZ"/>
        </a:p>
      </dgm:t>
    </dgm:pt>
    <dgm:pt modelId="{E459D467-8213-4207-99A3-AD661619E191}" type="sibTrans" cxnId="{D8AB3A4F-6B6C-47EB-ABE7-94F683499CB7}">
      <dgm:prSet/>
      <dgm:spPr/>
      <dgm:t>
        <a:bodyPr/>
        <a:lstStyle/>
        <a:p>
          <a:endParaRPr lang="cs-CZ"/>
        </a:p>
      </dgm:t>
    </dgm:pt>
    <dgm:pt modelId="{D596C12B-7F9B-4401-B207-868FCAD0E0E5}">
      <dgm:prSet phldrT="[Text]"/>
      <dgm:spPr/>
      <dgm:t>
        <a:bodyPr/>
        <a:lstStyle/>
        <a:p>
          <a:endParaRPr lang="cs-CZ" dirty="0"/>
        </a:p>
      </dgm:t>
    </dgm:pt>
    <dgm:pt modelId="{582358A2-6CB5-4344-B3F8-2CB8D0ED779E}" type="parTrans" cxnId="{130A0E07-E6A6-4732-BD3B-CC746E6BBF7E}">
      <dgm:prSet/>
      <dgm:spPr/>
      <dgm:t>
        <a:bodyPr/>
        <a:lstStyle/>
        <a:p>
          <a:endParaRPr lang="cs-CZ"/>
        </a:p>
      </dgm:t>
    </dgm:pt>
    <dgm:pt modelId="{77E18889-EAF8-47E7-9DF4-0EA9C7FFD1C4}" type="sibTrans" cxnId="{130A0E07-E6A6-4732-BD3B-CC746E6BBF7E}">
      <dgm:prSet/>
      <dgm:spPr/>
      <dgm:t>
        <a:bodyPr/>
        <a:lstStyle/>
        <a:p>
          <a:endParaRPr lang="cs-CZ"/>
        </a:p>
      </dgm:t>
    </dgm:pt>
    <dgm:pt modelId="{3D4BDDF4-A0F5-4FA0-B8FD-CF9D1DCA3B06}">
      <dgm:prSet phldrT="[Text]"/>
      <dgm:spPr/>
      <dgm:t>
        <a:bodyPr/>
        <a:lstStyle/>
        <a:p>
          <a:r>
            <a:rPr lang="cs-CZ" dirty="0"/>
            <a:t>Aktuálnost, stáří</a:t>
          </a:r>
        </a:p>
      </dgm:t>
    </dgm:pt>
    <dgm:pt modelId="{44AC94E5-4298-43E0-9689-AB4F0602DDAB}" type="parTrans" cxnId="{140604E0-59D0-4665-93AA-15C6D8D090BD}">
      <dgm:prSet/>
      <dgm:spPr/>
      <dgm:t>
        <a:bodyPr/>
        <a:lstStyle/>
        <a:p>
          <a:endParaRPr lang="cs-CZ"/>
        </a:p>
      </dgm:t>
    </dgm:pt>
    <dgm:pt modelId="{C9DA6582-BF42-4E30-AAB9-C266D07EA9B0}" type="sibTrans" cxnId="{140604E0-59D0-4665-93AA-15C6D8D090BD}">
      <dgm:prSet/>
      <dgm:spPr/>
      <dgm:t>
        <a:bodyPr/>
        <a:lstStyle/>
        <a:p>
          <a:endParaRPr lang="cs-CZ"/>
        </a:p>
      </dgm:t>
    </dgm:pt>
    <dgm:pt modelId="{38765DAA-FE74-4B4B-8C70-4AB27A1906E5}">
      <dgm:prSet phldrT="[Text]"/>
      <dgm:spPr/>
      <dgm:t>
        <a:bodyPr/>
        <a:lstStyle/>
        <a:p>
          <a:r>
            <a:rPr lang="cs-CZ" dirty="0"/>
            <a:t>Související významy</a:t>
          </a:r>
        </a:p>
      </dgm:t>
    </dgm:pt>
    <dgm:pt modelId="{5E4491E8-BC8B-4E11-ABF6-4F1FC9ACE75E}" type="parTrans" cxnId="{F9F133FF-3F2A-4300-B962-4AA3BFC54908}">
      <dgm:prSet/>
      <dgm:spPr/>
      <dgm:t>
        <a:bodyPr/>
        <a:lstStyle/>
        <a:p>
          <a:endParaRPr lang="cs-CZ"/>
        </a:p>
      </dgm:t>
    </dgm:pt>
    <dgm:pt modelId="{8293B09C-0C78-435B-83BD-BD029193B1A4}" type="sibTrans" cxnId="{F9F133FF-3F2A-4300-B962-4AA3BFC54908}">
      <dgm:prSet/>
      <dgm:spPr/>
      <dgm:t>
        <a:bodyPr/>
        <a:lstStyle/>
        <a:p>
          <a:endParaRPr lang="cs-CZ"/>
        </a:p>
      </dgm:t>
    </dgm:pt>
    <dgm:pt modelId="{5CF9AC40-D3EA-4B4B-99C8-41D6DB3A49BB}">
      <dgm:prSet phldrT="[Text]"/>
      <dgm:spPr/>
      <dgm:t>
        <a:bodyPr/>
        <a:lstStyle/>
        <a:p>
          <a:r>
            <a:rPr lang="cs-CZ" dirty="0"/>
            <a:t>Granularita</a:t>
          </a:r>
        </a:p>
      </dgm:t>
    </dgm:pt>
    <dgm:pt modelId="{CA7C79DC-2C55-4A0A-8094-B01656EBD7E7}" type="parTrans" cxnId="{3DDBF641-E1DB-4FA9-933D-C8A5C60A2818}">
      <dgm:prSet/>
      <dgm:spPr/>
    </dgm:pt>
    <dgm:pt modelId="{8F4EEE10-1434-4720-AF94-7E80C8FEB1FC}" type="sibTrans" cxnId="{3DDBF641-E1DB-4FA9-933D-C8A5C60A2818}">
      <dgm:prSet/>
      <dgm:spPr/>
    </dgm:pt>
    <dgm:pt modelId="{69BFEA89-E874-439B-8CD8-BE9A0109B26F}">
      <dgm:prSet phldrT="[Text]"/>
      <dgm:spPr/>
      <dgm:t>
        <a:bodyPr/>
        <a:lstStyle/>
        <a:p>
          <a:r>
            <a:rPr lang="cs-CZ" dirty="0"/>
            <a:t>Nestrukturovaná data</a:t>
          </a:r>
        </a:p>
      </dgm:t>
    </dgm:pt>
    <dgm:pt modelId="{83AF7FE6-8D50-42D7-9D6F-E656E8B5D5D7}" type="parTrans" cxnId="{660D85EA-9F1E-42BE-B431-1A9D0BF6FB05}">
      <dgm:prSet/>
      <dgm:spPr/>
    </dgm:pt>
    <dgm:pt modelId="{B4BCC3BC-7E3B-4998-A232-361A23973CBF}" type="sibTrans" cxnId="{660D85EA-9F1E-42BE-B431-1A9D0BF6FB05}">
      <dgm:prSet/>
      <dgm:spPr/>
    </dgm:pt>
    <dgm:pt modelId="{4985553F-DB8D-462E-A79A-7FBF8E152EF4}">
      <dgm:prSet phldrT="[Text]"/>
      <dgm:spPr/>
      <dgm:t>
        <a:bodyPr/>
        <a:lstStyle/>
        <a:p>
          <a:r>
            <a:rPr lang="cs-CZ" dirty="0"/>
            <a:t>Méně kontroly</a:t>
          </a:r>
        </a:p>
      </dgm:t>
    </dgm:pt>
    <dgm:pt modelId="{43D0EEA1-3279-4967-8F3C-88B532390C0E}" type="parTrans" cxnId="{5790C42D-DFDB-45E6-9F75-562DF8C98ADF}">
      <dgm:prSet/>
      <dgm:spPr/>
    </dgm:pt>
    <dgm:pt modelId="{C9491FDF-DE3D-442B-8C23-85891534038F}" type="sibTrans" cxnId="{5790C42D-DFDB-45E6-9F75-562DF8C98ADF}">
      <dgm:prSet/>
      <dgm:spPr/>
    </dgm:pt>
    <dgm:pt modelId="{5D41920B-F65F-41D2-92E1-29865E93D8AA}" type="pres">
      <dgm:prSet presAssocID="{37F13C93-9D05-40C0-997E-510D2E97E4B7}" presName="diagram" presStyleCnt="0">
        <dgm:presLayoutVars>
          <dgm:dir/>
          <dgm:animLvl val="lvl"/>
          <dgm:resizeHandles val="exact"/>
        </dgm:presLayoutVars>
      </dgm:prSet>
      <dgm:spPr/>
    </dgm:pt>
    <dgm:pt modelId="{52F9F46F-4CF9-48EA-ADD5-6ED489AC8E2B}" type="pres">
      <dgm:prSet presAssocID="{41A1D6A6-CC94-43FB-AF12-1D7C045C948B}" presName="compNode" presStyleCnt="0"/>
      <dgm:spPr/>
    </dgm:pt>
    <dgm:pt modelId="{4E602DEB-EF04-4271-8F38-385A41524726}" type="pres">
      <dgm:prSet presAssocID="{41A1D6A6-CC94-43FB-AF12-1D7C045C948B}" presName="childRect" presStyleLbl="bgAcc1" presStyleIdx="0" presStyleCnt="3">
        <dgm:presLayoutVars>
          <dgm:bulletEnabled val="1"/>
        </dgm:presLayoutVars>
      </dgm:prSet>
      <dgm:spPr/>
    </dgm:pt>
    <dgm:pt modelId="{87E9D504-22A8-440A-BF00-C46011209B5D}" type="pres">
      <dgm:prSet presAssocID="{41A1D6A6-CC94-43FB-AF12-1D7C045C948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CF8E1EF-B7AF-4A81-BFE9-8CBAE37BB211}" type="pres">
      <dgm:prSet presAssocID="{41A1D6A6-CC94-43FB-AF12-1D7C045C948B}" presName="parentRect" presStyleLbl="alignNode1" presStyleIdx="0" presStyleCnt="3"/>
      <dgm:spPr/>
    </dgm:pt>
    <dgm:pt modelId="{856BA6BE-EA2B-490F-9D6B-ACC0723B122E}" type="pres">
      <dgm:prSet presAssocID="{41A1D6A6-CC94-43FB-AF12-1D7C045C948B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9000" r="-19000"/>
          </a:stretch>
        </a:blipFill>
      </dgm:spPr>
    </dgm:pt>
    <dgm:pt modelId="{F8A61D63-8C14-4B56-BAFC-B9C646698FB5}" type="pres">
      <dgm:prSet presAssocID="{34838D82-C782-41D9-A1D8-1A21B7C211B1}" presName="sibTrans" presStyleLbl="sibTrans2D1" presStyleIdx="0" presStyleCnt="0"/>
      <dgm:spPr/>
    </dgm:pt>
    <dgm:pt modelId="{4EEF4483-24B6-4254-97D3-1742518BD1DF}" type="pres">
      <dgm:prSet presAssocID="{59F199C0-E028-4C5A-AFB8-511499D6FB79}" presName="compNode" presStyleCnt="0"/>
      <dgm:spPr/>
    </dgm:pt>
    <dgm:pt modelId="{E4A33EF2-7714-4EC3-88E5-6FECEAA9408D}" type="pres">
      <dgm:prSet presAssocID="{59F199C0-E028-4C5A-AFB8-511499D6FB79}" presName="childRect" presStyleLbl="bgAcc1" presStyleIdx="1" presStyleCnt="3">
        <dgm:presLayoutVars>
          <dgm:bulletEnabled val="1"/>
        </dgm:presLayoutVars>
      </dgm:prSet>
      <dgm:spPr/>
    </dgm:pt>
    <dgm:pt modelId="{40284499-1101-41F8-9EEE-9E7D342F8D77}" type="pres">
      <dgm:prSet presAssocID="{59F199C0-E028-4C5A-AFB8-511499D6FB7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BD89912-9EFF-4269-BAFF-45FDDF04FCA7}" type="pres">
      <dgm:prSet presAssocID="{59F199C0-E028-4C5A-AFB8-511499D6FB79}" presName="parentRect" presStyleLbl="alignNode1" presStyleIdx="1" presStyleCnt="3"/>
      <dgm:spPr/>
    </dgm:pt>
    <dgm:pt modelId="{DC4897D9-D4FC-40E9-A11D-F1CB666AB9AD}" type="pres">
      <dgm:prSet presAssocID="{59F199C0-E028-4C5A-AFB8-511499D6FB79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1000" r="-11000"/>
          </a:stretch>
        </a:blipFill>
      </dgm:spPr>
    </dgm:pt>
    <dgm:pt modelId="{914255BA-7743-4673-9E33-729F2BED64C6}" type="pres">
      <dgm:prSet presAssocID="{BF094319-4D09-48BA-AFA6-BFFA8E2D1278}" presName="sibTrans" presStyleLbl="sibTrans2D1" presStyleIdx="0" presStyleCnt="0"/>
      <dgm:spPr/>
    </dgm:pt>
    <dgm:pt modelId="{878B435B-8EC9-49AB-89DC-24B3D9BC0272}" type="pres">
      <dgm:prSet presAssocID="{5C1CAC65-DF4A-4127-B1E2-6C56C0D26E0E}" presName="compNode" presStyleCnt="0"/>
      <dgm:spPr/>
    </dgm:pt>
    <dgm:pt modelId="{9299CE80-457D-4046-BF9E-34AFCA2ADB89}" type="pres">
      <dgm:prSet presAssocID="{5C1CAC65-DF4A-4127-B1E2-6C56C0D26E0E}" presName="childRect" presStyleLbl="bgAcc1" presStyleIdx="2" presStyleCnt="3">
        <dgm:presLayoutVars>
          <dgm:bulletEnabled val="1"/>
        </dgm:presLayoutVars>
      </dgm:prSet>
      <dgm:spPr/>
    </dgm:pt>
    <dgm:pt modelId="{AC564B95-1EF9-47ED-BB7E-7013FF97B697}" type="pres">
      <dgm:prSet presAssocID="{5C1CAC65-DF4A-4127-B1E2-6C56C0D26E0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D93CA57-80F2-47F4-A6BD-8ABB88878F80}" type="pres">
      <dgm:prSet presAssocID="{5C1CAC65-DF4A-4127-B1E2-6C56C0D26E0E}" presName="parentRect" presStyleLbl="alignNode1" presStyleIdx="2" presStyleCnt="3"/>
      <dgm:spPr/>
    </dgm:pt>
    <dgm:pt modelId="{9489A053-4E24-4EDD-900E-4ED73FDB9E39}" type="pres">
      <dgm:prSet presAssocID="{5C1CAC65-DF4A-4127-B1E2-6C56C0D26E0E}" presName="adorn" presStyleLbl="fgAccFollowNode1" presStyleIdx="2" presStyleCnt="3"/>
      <dgm:spPr>
        <a:blipFill>
          <a:blip xmlns:r="http://schemas.openxmlformats.org/officeDocument/2006/relationships" r:embed="rId5"/>
          <a:srcRect/>
          <a:stretch>
            <a:fillRect l="-25000" r="-25000"/>
          </a:stretch>
        </a:blipFill>
      </dgm:spPr>
    </dgm:pt>
  </dgm:ptLst>
  <dgm:cxnLst>
    <dgm:cxn modelId="{130A0E07-E6A6-4732-BD3B-CC746E6BBF7E}" srcId="{5C1CAC65-DF4A-4127-B1E2-6C56C0D26E0E}" destId="{D596C12B-7F9B-4401-B207-868FCAD0E0E5}" srcOrd="3" destOrd="0" parTransId="{582358A2-6CB5-4344-B3F8-2CB8D0ED779E}" sibTransId="{77E18889-EAF8-47E7-9DF4-0EA9C7FFD1C4}"/>
    <dgm:cxn modelId="{C55BE413-7093-4BC8-ADB3-D64BF5E6F4D7}" srcId="{37F13C93-9D05-40C0-997E-510D2E97E4B7}" destId="{5C1CAC65-DF4A-4127-B1E2-6C56C0D26E0E}" srcOrd="2" destOrd="0" parTransId="{553E4855-2349-4406-8CB3-06DCEAF98B4E}" sibTransId="{0D1851E2-CA47-4B57-A4D8-5D08E0B5B510}"/>
    <dgm:cxn modelId="{D9E43E28-0DB2-4EE2-BCEA-FC23F734DEB7}" type="presOf" srcId="{5CF9AC40-D3EA-4B4B-99C8-41D6DB3A49BB}" destId="{4E602DEB-EF04-4271-8F38-385A41524726}" srcOrd="0" destOrd="1" presId="urn:microsoft.com/office/officeart/2005/8/layout/bList2"/>
    <dgm:cxn modelId="{6598932A-2053-4E81-810F-3062068EB1B4}" type="presOf" srcId="{3D4BDDF4-A0F5-4FA0-B8FD-CF9D1DCA3B06}" destId="{4E602DEB-EF04-4271-8F38-385A41524726}" srcOrd="0" destOrd="3" presId="urn:microsoft.com/office/officeart/2005/8/layout/bList2"/>
    <dgm:cxn modelId="{5790C42D-DFDB-45E6-9F75-562DF8C98ADF}" srcId="{5C1CAC65-DF4A-4127-B1E2-6C56C0D26E0E}" destId="{4985553F-DB8D-462E-A79A-7FBF8E152EF4}" srcOrd="1" destOrd="0" parTransId="{43D0EEA1-3279-4967-8F3C-88B532390C0E}" sibTransId="{C9491FDF-DE3D-442B-8C23-85891534038F}"/>
    <dgm:cxn modelId="{2989F131-6B62-4F69-AC66-69A2C04A0A8D}" srcId="{37F13C93-9D05-40C0-997E-510D2E97E4B7}" destId="{59F199C0-E028-4C5A-AFB8-511499D6FB79}" srcOrd="1" destOrd="0" parTransId="{314BC992-0B59-4C90-9E40-E2D0AF9F57F6}" sibTransId="{BF094319-4D09-48BA-AFA6-BFFA8E2D1278}"/>
    <dgm:cxn modelId="{7512F53C-7FAA-48FB-9707-E152B92BBFC1}" type="presOf" srcId="{41A1D6A6-CC94-43FB-AF12-1D7C045C948B}" destId="{2CF8E1EF-B7AF-4A81-BFE9-8CBAE37BB211}" srcOrd="1" destOrd="0" presId="urn:microsoft.com/office/officeart/2005/8/layout/bList2"/>
    <dgm:cxn modelId="{BA14C45E-7BC2-4D95-843B-5A11072764DB}" type="presOf" srcId="{4985553F-DB8D-462E-A79A-7FBF8E152EF4}" destId="{9299CE80-457D-4046-BF9E-34AFCA2ADB89}" srcOrd="0" destOrd="1" presId="urn:microsoft.com/office/officeart/2005/8/layout/bList2"/>
    <dgm:cxn modelId="{3DDBF641-E1DB-4FA9-933D-C8A5C60A2818}" srcId="{41A1D6A6-CC94-43FB-AF12-1D7C045C948B}" destId="{5CF9AC40-D3EA-4B4B-99C8-41D6DB3A49BB}" srcOrd="1" destOrd="0" parTransId="{CA7C79DC-2C55-4A0A-8094-B01656EBD7E7}" sibTransId="{8F4EEE10-1434-4720-AF94-7E80C8FEB1FC}"/>
    <dgm:cxn modelId="{3E54F46C-4535-4F01-88DC-CAF6D125BF8B}" type="presOf" srcId="{5EB568CE-8B22-45C7-9982-A49CABF2B3F7}" destId="{4E602DEB-EF04-4271-8F38-385A41524726}" srcOrd="0" destOrd="0" presId="urn:microsoft.com/office/officeart/2005/8/layout/bList2"/>
    <dgm:cxn modelId="{C59AD86E-67BF-4207-A901-4073E22C91F2}" type="presOf" srcId="{34838D82-C782-41D9-A1D8-1A21B7C211B1}" destId="{F8A61D63-8C14-4B56-BAFC-B9C646698FB5}" srcOrd="0" destOrd="0" presId="urn:microsoft.com/office/officeart/2005/8/layout/bList2"/>
    <dgm:cxn modelId="{D8AB3A4F-6B6C-47EB-ABE7-94F683499CB7}" srcId="{5C1CAC65-DF4A-4127-B1E2-6C56C0D26E0E}" destId="{B1064338-EF7D-4A92-94D0-46BC1EA4C63B}" srcOrd="2" destOrd="0" parTransId="{C3BFF1DB-9A21-47ED-8F17-6A8A5293E48F}" sibTransId="{E459D467-8213-4207-99A3-AD661619E191}"/>
    <dgm:cxn modelId="{36CE6971-26C0-4CFE-9AFD-AAC84839F087}" srcId="{37F13C93-9D05-40C0-997E-510D2E97E4B7}" destId="{41A1D6A6-CC94-43FB-AF12-1D7C045C948B}" srcOrd="0" destOrd="0" parTransId="{203A9649-0CCD-488D-8217-04ACBE8CF71A}" sibTransId="{34838D82-C782-41D9-A1D8-1A21B7C211B1}"/>
    <dgm:cxn modelId="{171BA872-31CD-473B-9E6F-994C65FE6932}" type="presOf" srcId="{59F199C0-E028-4C5A-AFB8-511499D6FB79}" destId="{0BD89912-9EFF-4269-BAFF-45FDDF04FCA7}" srcOrd="1" destOrd="0" presId="urn:microsoft.com/office/officeart/2005/8/layout/bList2"/>
    <dgm:cxn modelId="{CD46C173-C004-42D9-978B-F3E35172C015}" type="presOf" srcId="{38765DAA-FE74-4B4B-8C70-4AB27A1906E5}" destId="{4E602DEB-EF04-4271-8F38-385A41524726}" srcOrd="0" destOrd="2" presId="urn:microsoft.com/office/officeart/2005/8/layout/bList2"/>
    <dgm:cxn modelId="{CE693E84-D5FF-4EDC-BFC5-D7CD6509BEC9}" srcId="{41A1D6A6-CC94-43FB-AF12-1D7C045C948B}" destId="{5EB568CE-8B22-45C7-9982-A49CABF2B3F7}" srcOrd="0" destOrd="0" parTransId="{94343812-6A8A-49B0-82C2-C3BDA78C2D07}" sibTransId="{133A9DB0-4D76-4D0C-9BAE-C171D90CC6C9}"/>
    <dgm:cxn modelId="{251F8A9D-5EC7-41DD-AC63-B375E15D13FB}" type="presOf" srcId="{BF094319-4D09-48BA-AFA6-BFFA8E2D1278}" destId="{914255BA-7743-4673-9E33-729F2BED64C6}" srcOrd="0" destOrd="0" presId="urn:microsoft.com/office/officeart/2005/8/layout/bList2"/>
    <dgm:cxn modelId="{77095BAA-02D5-4536-A006-77ECD31EF2EA}" type="presOf" srcId="{69BFEA89-E874-439B-8CD8-BE9A0109B26F}" destId="{9299CE80-457D-4046-BF9E-34AFCA2ADB89}" srcOrd="0" destOrd="0" presId="urn:microsoft.com/office/officeart/2005/8/layout/bList2"/>
    <dgm:cxn modelId="{48CAA2AA-736E-4FD5-B5ED-32569ECDE4DC}" type="presOf" srcId="{03FA98FE-DB5C-4F66-B8F5-74029BF3DC41}" destId="{E4A33EF2-7714-4EC3-88E5-6FECEAA9408D}" srcOrd="0" destOrd="0" presId="urn:microsoft.com/office/officeart/2005/8/layout/bList2"/>
    <dgm:cxn modelId="{56205FB0-7672-451A-9769-DF8A7EB696E0}" type="presOf" srcId="{5C1CAC65-DF4A-4127-B1E2-6C56C0D26E0E}" destId="{7D93CA57-80F2-47F4-A6BD-8ABB88878F80}" srcOrd="1" destOrd="0" presId="urn:microsoft.com/office/officeart/2005/8/layout/bList2"/>
    <dgm:cxn modelId="{BA2386B8-824E-4531-9C8F-CF7A414E62F9}" type="presOf" srcId="{D596C12B-7F9B-4401-B207-868FCAD0E0E5}" destId="{9299CE80-457D-4046-BF9E-34AFCA2ADB89}" srcOrd="0" destOrd="3" presId="urn:microsoft.com/office/officeart/2005/8/layout/bList2"/>
    <dgm:cxn modelId="{6EDC38C4-0525-4AE7-8B72-CC3911A1A84A}" type="presOf" srcId="{59F199C0-E028-4C5A-AFB8-511499D6FB79}" destId="{40284499-1101-41F8-9EEE-9E7D342F8D77}" srcOrd="0" destOrd="0" presId="urn:microsoft.com/office/officeart/2005/8/layout/bList2"/>
    <dgm:cxn modelId="{5C6D69DD-D306-47B5-9237-0DDE6CEC85D5}" type="presOf" srcId="{B1064338-EF7D-4A92-94D0-46BC1EA4C63B}" destId="{9299CE80-457D-4046-BF9E-34AFCA2ADB89}" srcOrd="0" destOrd="2" presId="urn:microsoft.com/office/officeart/2005/8/layout/bList2"/>
    <dgm:cxn modelId="{1FB347DF-F371-49FD-8BB2-EFFFBD1AB3DD}" type="presOf" srcId="{5C1CAC65-DF4A-4127-B1E2-6C56C0D26E0E}" destId="{AC564B95-1EF9-47ED-BB7E-7013FF97B697}" srcOrd="0" destOrd="0" presId="urn:microsoft.com/office/officeart/2005/8/layout/bList2"/>
    <dgm:cxn modelId="{140604E0-59D0-4665-93AA-15C6D8D090BD}" srcId="{41A1D6A6-CC94-43FB-AF12-1D7C045C948B}" destId="{3D4BDDF4-A0F5-4FA0-B8FD-CF9D1DCA3B06}" srcOrd="3" destOrd="0" parTransId="{44AC94E5-4298-43E0-9689-AB4F0602DDAB}" sibTransId="{C9DA6582-BF42-4E30-AAB9-C266D07EA9B0}"/>
    <dgm:cxn modelId="{FC00E5E0-9E82-43E5-9B62-074DCD10C978}" type="presOf" srcId="{37F13C93-9D05-40C0-997E-510D2E97E4B7}" destId="{5D41920B-F65F-41D2-92E1-29865E93D8AA}" srcOrd="0" destOrd="0" presId="urn:microsoft.com/office/officeart/2005/8/layout/bList2"/>
    <dgm:cxn modelId="{8A2B6CE9-371F-4381-A787-734309950534}" srcId="{59F199C0-E028-4C5A-AFB8-511499D6FB79}" destId="{03FA98FE-DB5C-4F66-B8F5-74029BF3DC41}" srcOrd="0" destOrd="0" parTransId="{841E1AF1-FFFB-4071-9339-D526BA51254D}" sibTransId="{DF1E4A1F-7548-4D87-8C04-16A2A67042FD}"/>
    <dgm:cxn modelId="{2CD575E9-431D-4FB2-9BFD-0FE6919E8197}" type="presOf" srcId="{41A1D6A6-CC94-43FB-AF12-1D7C045C948B}" destId="{87E9D504-22A8-440A-BF00-C46011209B5D}" srcOrd="0" destOrd="0" presId="urn:microsoft.com/office/officeart/2005/8/layout/bList2"/>
    <dgm:cxn modelId="{660D85EA-9F1E-42BE-B431-1A9D0BF6FB05}" srcId="{5C1CAC65-DF4A-4127-B1E2-6C56C0D26E0E}" destId="{69BFEA89-E874-439B-8CD8-BE9A0109B26F}" srcOrd="0" destOrd="0" parTransId="{83AF7FE6-8D50-42D7-9D6F-E656E8B5D5D7}" sibTransId="{B4BCC3BC-7E3B-4998-A232-361A23973CBF}"/>
    <dgm:cxn modelId="{F9F133FF-3F2A-4300-B962-4AA3BFC54908}" srcId="{41A1D6A6-CC94-43FB-AF12-1D7C045C948B}" destId="{38765DAA-FE74-4B4B-8C70-4AB27A1906E5}" srcOrd="2" destOrd="0" parTransId="{5E4491E8-BC8B-4E11-ABF6-4F1FC9ACE75E}" sibTransId="{8293B09C-0C78-435B-83BD-BD029193B1A4}"/>
    <dgm:cxn modelId="{4C517950-94AC-4A63-B65D-B8D6A37079E4}" type="presParOf" srcId="{5D41920B-F65F-41D2-92E1-29865E93D8AA}" destId="{52F9F46F-4CF9-48EA-ADD5-6ED489AC8E2B}" srcOrd="0" destOrd="0" presId="urn:microsoft.com/office/officeart/2005/8/layout/bList2"/>
    <dgm:cxn modelId="{7AAF47D2-C44C-4709-BBE5-14880B3D8840}" type="presParOf" srcId="{52F9F46F-4CF9-48EA-ADD5-6ED489AC8E2B}" destId="{4E602DEB-EF04-4271-8F38-385A41524726}" srcOrd="0" destOrd="0" presId="urn:microsoft.com/office/officeart/2005/8/layout/bList2"/>
    <dgm:cxn modelId="{EE6BBC7A-354D-4F56-882A-A79D677A8764}" type="presParOf" srcId="{52F9F46F-4CF9-48EA-ADD5-6ED489AC8E2B}" destId="{87E9D504-22A8-440A-BF00-C46011209B5D}" srcOrd="1" destOrd="0" presId="urn:microsoft.com/office/officeart/2005/8/layout/bList2"/>
    <dgm:cxn modelId="{20A618C8-A9A3-4266-AA33-45CCA31695BD}" type="presParOf" srcId="{52F9F46F-4CF9-48EA-ADD5-6ED489AC8E2B}" destId="{2CF8E1EF-B7AF-4A81-BFE9-8CBAE37BB211}" srcOrd="2" destOrd="0" presId="urn:microsoft.com/office/officeart/2005/8/layout/bList2"/>
    <dgm:cxn modelId="{BD4FDEB8-045A-4BD1-B785-276166EE0A2F}" type="presParOf" srcId="{52F9F46F-4CF9-48EA-ADD5-6ED489AC8E2B}" destId="{856BA6BE-EA2B-490F-9D6B-ACC0723B122E}" srcOrd="3" destOrd="0" presId="urn:microsoft.com/office/officeart/2005/8/layout/bList2"/>
    <dgm:cxn modelId="{4EE5EA2E-E928-4F09-93C8-AE228BE4B726}" type="presParOf" srcId="{5D41920B-F65F-41D2-92E1-29865E93D8AA}" destId="{F8A61D63-8C14-4B56-BAFC-B9C646698FB5}" srcOrd="1" destOrd="0" presId="urn:microsoft.com/office/officeart/2005/8/layout/bList2"/>
    <dgm:cxn modelId="{F1E40864-6B5C-48CE-9D04-31E0CE1E44AE}" type="presParOf" srcId="{5D41920B-F65F-41D2-92E1-29865E93D8AA}" destId="{4EEF4483-24B6-4254-97D3-1742518BD1DF}" srcOrd="2" destOrd="0" presId="urn:microsoft.com/office/officeart/2005/8/layout/bList2"/>
    <dgm:cxn modelId="{88475D7A-20E5-4E9B-A30A-F232A55D119B}" type="presParOf" srcId="{4EEF4483-24B6-4254-97D3-1742518BD1DF}" destId="{E4A33EF2-7714-4EC3-88E5-6FECEAA9408D}" srcOrd="0" destOrd="0" presId="urn:microsoft.com/office/officeart/2005/8/layout/bList2"/>
    <dgm:cxn modelId="{5CCF73DC-98CD-438C-AF72-487073482DDE}" type="presParOf" srcId="{4EEF4483-24B6-4254-97D3-1742518BD1DF}" destId="{40284499-1101-41F8-9EEE-9E7D342F8D77}" srcOrd="1" destOrd="0" presId="urn:microsoft.com/office/officeart/2005/8/layout/bList2"/>
    <dgm:cxn modelId="{CCA23915-2593-4E29-A1FE-249DEDACC5F3}" type="presParOf" srcId="{4EEF4483-24B6-4254-97D3-1742518BD1DF}" destId="{0BD89912-9EFF-4269-BAFF-45FDDF04FCA7}" srcOrd="2" destOrd="0" presId="urn:microsoft.com/office/officeart/2005/8/layout/bList2"/>
    <dgm:cxn modelId="{2BD3C8E8-C775-41A9-947B-A524B8DF858A}" type="presParOf" srcId="{4EEF4483-24B6-4254-97D3-1742518BD1DF}" destId="{DC4897D9-D4FC-40E9-A11D-F1CB666AB9AD}" srcOrd="3" destOrd="0" presId="urn:microsoft.com/office/officeart/2005/8/layout/bList2"/>
    <dgm:cxn modelId="{38846A4B-CD98-4182-BE87-8CBB3715C311}" type="presParOf" srcId="{5D41920B-F65F-41D2-92E1-29865E93D8AA}" destId="{914255BA-7743-4673-9E33-729F2BED64C6}" srcOrd="3" destOrd="0" presId="urn:microsoft.com/office/officeart/2005/8/layout/bList2"/>
    <dgm:cxn modelId="{287BBBF5-F76F-4501-85C5-565045D55182}" type="presParOf" srcId="{5D41920B-F65F-41D2-92E1-29865E93D8AA}" destId="{878B435B-8EC9-49AB-89DC-24B3D9BC0272}" srcOrd="4" destOrd="0" presId="urn:microsoft.com/office/officeart/2005/8/layout/bList2"/>
    <dgm:cxn modelId="{B40EE546-C60A-4B18-93F8-45BDCB739C34}" type="presParOf" srcId="{878B435B-8EC9-49AB-89DC-24B3D9BC0272}" destId="{9299CE80-457D-4046-BF9E-34AFCA2ADB89}" srcOrd="0" destOrd="0" presId="urn:microsoft.com/office/officeart/2005/8/layout/bList2"/>
    <dgm:cxn modelId="{DE13E959-47E7-45B7-B27B-3CD47A7D9BFF}" type="presParOf" srcId="{878B435B-8EC9-49AB-89DC-24B3D9BC0272}" destId="{AC564B95-1EF9-47ED-BB7E-7013FF97B697}" srcOrd="1" destOrd="0" presId="urn:microsoft.com/office/officeart/2005/8/layout/bList2"/>
    <dgm:cxn modelId="{E08239BF-EE62-4FDA-B6B0-F8C71C260202}" type="presParOf" srcId="{878B435B-8EC9-49AB-89DC-24B3D9BC0272}" destId="{7D93CA57-80F2-47F4-A6BD-8ABB88878F80}" srcOrd="2" destOrd="0" presId="urn:microsoft.com/office/officeart/2005/8/layout/bList2"/>
    <dgm:cxn modelId="{DE38E0A2-E95D-42DE-A129-21887216A822}" type="presParOf" srcId="{878B435B-8EC9-49AB-89DC-24B3D9BC0272}" destId="{9489A053-4E24-4EDD-900E-4ED73FDB9E3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F13C93-9D05-40C0-997E-510D2E97E4B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41A1D6A6-CC94-43FB-AF12-1D7C045C948B}">
      <dgm:prSet phldrT="[Text]"/>
      <dgm:spPr/>
      <dgm:t>
        <a:bodyPr/>
        <a:lstStyle/>
        <a:p>
          <a:r>
            <a:rPr lang="cs-CZ" dirty="0"/>
            <a:t>Výkladový slovník</a:t>
          </a:r>
        </a:p>
      </dgm:t>
    </dgm:pt>
    <dgm:pt modelId="{203A9649-0CCD-488D-8217-04ACBE8CF71A}" type="parTrans" cxnId="{36CE6971-26C0-4CFE-9AFD-AAC84839F087}">
      <dgm:prSet/>
      <dgm:spPr/>
      <dgm:t>
        <a:bodyPr/>
        <a:lstStyle/>
        <a:p>
          <a:endParaRPr lang="cs-CZ"/>
        </a:p>
      </dgm:t>
    </dgm:pt>
    <dgm:pt modelId="{34838D82-C782-41D9-A1D8-1A21B7C211B1}" type="sibTrans" cxnId="{36CE6971-26C0-4CFE-9AFD-AAC84839F087}">
      <dgm:prSet/>
      <dgm:spPr/>
      <dgm:t>
        <a:bodyPr/>
        <a:lstStyle/>
        <a:p>
          <a:endParaRPr lang="cs-CZ"/>
        </a:p>
      </dgm:t>
    </dgm:pt>
    <dgm:pt modelId="{59F199C0-E028-4C5A-AFB8-511499D6FB79}">
      <dgm:prSet phldrT="[Text]"/>
      <dgm:spPr/>
      <dgm:t>
        <a:bodyPr/>
        <a:lstStyle/>
        <a:p>
          <a:r>
            <a:rPr lang="cs-CZ" dirty="0"/>
            <a:t>Specializovaný inventář</a:t>
          </a:r>
        </a:p>
      </dgm:t>
    </dgm:pt>
    <dgm:pt modelId="{314BC992-0B59-4C90-9E40-E2D0AF9F57F6}" type="parTrans" cxnId="{2989F131-6B62-4F69-AC66-69A2C04A0A8D}">
      <dgm:prSet/>
      <dgm:spPr/>
      <dgm:t>
        <a:bodyPr/>
        <a:lstStyle/>
        <a:p>
          <a:endParaRPr lang="cs-CZ"/>
        </a:p>
      </dgm:t>
    </dgm:pt>
    <dgm:pt modelId="{BF094319-4D09-48BA-AFA6-BFFA8E2D1278}" type="sibTrans" cxnId="{2989F131-6B62-4F69-AC66-69A2C04A0A8D}">
      <dgm:prSet/>
      <dgm:spPr/>
      <dgm:t>
        <a:bodyPr/>
        <a:lstStyle/>
        <a:p>
          <a:endParaRPr lang="cs-CZ"/>
        </a:p>
      </dgm:t>
    </dgm:pt>
    <dgm:pt modelId="{5EB568CE-8B22-45C7-9982-A49CABF2B3F7}">
      <dgm:prSet phldrT="[Text]"/>
      <dgm:spPr/>
      <dgm:t>
        <a:bodyPr/>
        <a:lstStyle/>
        <a:p>
          <a:r>
            <a:rPr lang="cs-CZ"/>
            <a:t>Implicitní informace</a:t>
          </a:r>
          <a:endParaRPr lang="cs-CZ" dirty="0"/>
        </a:p>
      </dgm:t>
    </dgm:pt>
    <dgm:pt modelId="{94343812-6A8A-49B0-82C2-C3BDA78C2D07}" type="parTrans" cxnId="{CE693E84-D5FF-4EDC-BFC5-D7CD6509BEC9}">
      <dgm:prSet/>
      <dgm:spPr/>
      <dgm:t>
        <a:bodyPr/>
        <a:lstStyle/>
        <a:p>
          <a:endParaRPr lang="cs-CZ"/>
        </a:p>
      </dgm:t>
    </dgm:pt>
    <dgm:pt modelId="{133A9DB0-4D76-4D0C-9BAE-C171D90CC6C9}" type="sibTrans" cxnId="{CE693E84-D5FF-4EDC-BFC5-D7CD6509BEC9}">
      <dgm:prSet/>
      <dgm:spPr/>
      <dgm:t>
        <a:bodyPr/>
        <a:lstStyle/>
        <a:p>
          <a:endParaRPr lang="cs-CZ"/>
        </a:p>
      </dgm:t>
    </dgm:pt>
    <dgm:pt modelId="{03FA98FE-DB5C-4F66-B8F5-74029BF3DC41}">
      <dgm:prSet phldrT="[Text]"/>
      <dgm:spPr/>
      <dgm:t>
        <a:bodyPr/>
        <a:lstStyle/>
        <a:p>
          <a:r>
            <a:rPr lang="cs-CZ" dirty="0"/>
            <a:t>Co udělat jinak oproti výkladovému slovníku?</a:t>
          </a:r>
        </a:p>
      </dgm:t>
    </dgm:pt>
    <dgm:pt modelId="{841E1AF1-FFFB-4071-9339-D526BA51254D}" type="parTrans" cxnId="{8A2B6CE9-371F-4381-A787-734309950534}">
      <dgm:prSet/>
      <dgm:spPr/>
      <dgm:t>
        <a:bodyPr/>
        <a:lstStyle/>
        <a:p>
          <a:endParaRPr lang="cs-CZ"/>
        </a:p>
      </dgm:t>
    </dgm:pt>
    <dgm:pt modelId="{DF1E4A1F-7548-4D87-8C04-16A2A67042FD}" type="sibTrans" cxnId="{8A2B6CE9-371F-4381-A787-734309950534}">
      <dgm:prSet/>
      <dgm:spPr/>
      <dgm:t>
        <a:bodyPr/>
        <a:lstStyle/>
        <a:p>
          <a:endParaRPr lang="cs-CZ"/>
        </a:p>
      </dgm:t>
    </dgm:pt>
    <dgm:pt modelId="{8ADC1A70-E0E4-4E6C-97E3-CA0E36FEBFB6}">
      <dgm:prSet/>
      <dgm:spPr/>
      <dgm:t>
        <a:bodyPr/>
        <a:lstStyle/>
        <a:p>
          <a:r>
            <a:rPr lang="cs-CZ"/>
            <a:t>Granularita</a:t>
          </a:r>
          <a:endParaRPr lang="cs-CZ" dirty="0"/>
        </a:p>
      </dgm:t>
    </dgm:pt>
    <dgm:pt modelId="{25A9969F-506A-46A4-AC2F-AFE2B37281BC}" type="parTrans" cxnId="{EB44DAF9-C94F-427D-923D-30684E706F6A}">
      <dgm:prSet/>
      <dgm:spPr/>
      <dgm:t>
        <a:bodyPr/>
        <a:lstStyle/>
        <a:p>
          <a:endParaRPr lang="cs-CZ"/>
        </a:p>
      </dgm:t>
    </dgm:pt>
    <dgm:pt modelId="{81F07B32-D93E-40D9-8F02-9C5E77AC93F5}" type="sibTrans" cxnId="{EB44DAF9-C94F-427D-923D-30684E706F6A}">
      <dgm:prSet/>
      <dgm:spPr/>
      <dgm:t>
        <a:bodyPr/>
        <a:lstStyle/>
        <a:p>
          <a:endParaRPr lang="cs-CZ"/>
        </a:p>
      </dgm:t>
    </dgm:pt>
    <dgm:pt modelId="{62191981-94F5-4787-80E9-6857090F8344}">
      <dgm:prSet/>
      <dgm:spPr/>
      <dgm:t>
        <a:bodyPr/>
        <a:lstStyle/>
        <a:p>
          <a:r>
            <a:rPr lang="cs-CZ"/>
            <a:t>Související významy</a:t>
          </a:r>
          <a:endParaRPr lang="cs-CZ" dirty="0"/>
        </a:p>
      </dgm:t>
    </dgm:pt>
    <dgm:pt modelId="{7F1A66A2-8EA2-4FDE-B647-044F9160985E}" type="parTrans" cxnId="{68742F1C-8926-41F8-9850-1A1AB61597DF}">
      <dgm:prSet/>
      <dgm:spPr/>
      <dgm:t>
        <a:bodyPr/>
        <a:lstStyle/>
        <a:p>
          <a:endParaRPr lang="cs-CZ"/>
        </a:p>
      </dgm:t>
    </dgm:pt>
    <dgm:pt modelId="{83A07D8D-272E-4848-AA1B-2E7EBFC672C2}" type="sibTrans" cxnId="{68742F1C-8926-41F8-9850-1A1AB61597DF}">
      <dgm:prSet/>
      <dgm:spPr/>
      <dgm:t>
        <a:bodyPr/>
        <a:lstStyle/>
        <a:p>
          <a:endParaRPr lang="cs-CZ"/>
        </a:p>
      </dgm:t>
    </dgm:pt>
    <dgm:pt modelId="{250A6064-14CC-4B80-8519-5DECF6ADEC38}">
      <dgm:prSet/>
      <dgm:spPr/>
      <dgm:t>
        <a:bodyPr/>
        <a:lstStyle/>
        <a:p>
          <a:r>
            <a:rPr lang="cs-CZ" dirty="0"/>
            <a:t>Aktuálnost, stáří</a:t>
          </a:r>
        </a:p>
      </dgm:t>
    </dgm:pt>
    <dgm:pt modelId="{A04E9667-B4F4-421F-A40D-E5BB571D0353}" type="parTrans" cxnId="{B53870F0-B618-4093-BF6E-9F893869AF4E}">
      <dgm:prSet/>
      <dgm:spPr/>
      <dgm:t>
        <a:bodyPr/>
        <a:lstStyle/>
        <a:p>
          <a:endParaRPr lang="cs-CZ"/>
        </a:p>
      </dgm:t>
    </dgm:pt>
    <dgm:pt modelId="{EFA6B38D-75BF-42B9-9FE1-8C3D9729406B}" type="sibTrans" cxnId="{B53870F0-B618-4093-BF6E-9F893869AF4E}">
      <dgm:prSet/>
      <dgm:spPr/>
      <dgm:t>
        <a:bodyPr/>
        <a:lstStyle/>
        <a:p>
          <a:endParaRPr lang="cs-CZ"/>
        </a:p>
      </dgm:t>
    </dgm:pt>
    <dgm:pt modelId="{5D41920B-F65F-41D2-92E1-29865E93D8AA}" type="pres">
      <dgm:prSet presAssocID="{37F13C93-9D05-40C0-997E-510D2E97E4B7}" presName="diagram" presStyleCnt="0">
        <dgm:presLayoutVars>
          <dgm:dir/>
          <dgm:animLvl val="lvl"/>
          <dgm:resizeHandles val="exact"/>
        </dgm:presLayoutVars>
      </dgm:prSet>
      <dgm:spPr/>
    </dgm:pt>
    <dgm:pt modelId="{52F9F46F-4CF9-48EA-ADD5-6ED489AC8E2B}" type="pres">
      <dgm:prSet presAssocID="{41A1D6A6-CC94-43FB-AF12-1D7C045C948B}" presName="compNode" presStyleCnt="0"/>
      <dgm:spPr/>
    </dgm:pt>
    <dgm:pt modelId="{4E602DEB-EF04-4271-8F38-385A41524726}" type="pres">
      <dgm:prSet presAssocID="{41A1D6A6-CC94-43FB-AF12-1D7C045C948B}" presName="childRect" presStyleLbl="bgAcc1" presStyleIdx="0" presStyleCnt="2" custLinFactNeighborY="-7699">
        <dgm:presLayoutVars>
          <dgm:bulletEnabled val="1"/>
        </dgm:presLayoutVars>
      </dgm:prSet>
      <dgm:spPr/>
    </dgm:pt>
    <dgm:pt modelId="{87E9D504-22A8-440A-BF00-C46011209B5D}" type="pres">
      <dgm:prSet presAssocID="{41A1D6A6-CC94-43FB-AF12-1D7C045C948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CF8E1EF-B7AF-4A81-BFE9-8CBAE37BB211}" type="pres">
      <dgm:prSet presAssocID="{41A1D6A6-CC94-43FB-AF12-1D7C045C948B}" presName="parentRect" presStyleLbl="alignNode1" presStyleIdx="0" presStyleCnt="2"/>
      <dgm:spPr/>
    </dgm:pt>
    <dgm:pt modelId="{856BA6BE-EA2B-490F-9D6B-ACC0723B122E}" type="pres">
      <dgm:prSet presAssocID="{41A1D6A6-CC94-43FB-AF12-1D7C045C948B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9000" r="-19000"/>
          </a:stretch>
        </a:blipFill>
      </dgm:spPr>
    </dgm:pt>
    <dgm:pt modelId="{F8A61D63-8C14-4B56-BAFC-B9C646698FB5}" type="pres">
      <dgm:prSet presAssocID="{34838D82-C782-41D9-A1D8-1A21B7C211B1}" presName="sibTrans" presStyleLbl="sibTrans2D1" presStyleIdx="0" presStyleCnt="0"/>
      <dgm:spPr/>
    </dgm:pt>
    <dgm:pt modelId="{4EEF4483-24B6-4254-97D3-1742518BD1DF}" type="pres">
      <dgm:prSet presAssocID="{59F199C0-E028-4C5A-AFB8-511499D6FB79}" presName="compNode" presStyleCnt="0"/>
      <dgm:spPr/>
    </dgm:pt>
    <dgm:pt modelId="{E4A33EF2-7714-4EC3-88E5-6FECEAA9408D}" type="pres">
      <dgm:prSet presAssocID="{59F199C0-E028-4C5A-AFB8-511499D6FB79}" presName="childRect" presStyleLbl="bgAcc1" presStyleIdx="1" presStyleCnt="2">
        <dgm:presLayoutVars>
          <dgm:bulletEnabled val="1"/>
        </dgm:presLayoutVars>
      </dgm:prSet>
      <dgm:spPr/>
    </dgm:pt>
    <dgm:pt modelId="{40284499-1101-41F8-9EEE-9E7D342F8D77}" type="pres">
      <dgm:prSet presAssocID="{59F199C0-E028-4C5A-AFB8-511499D6FB7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BD89912-9EFF-4269-BAFF-45FDDF04FCA7}" type="pres">
      <dgm:prSet presAssocID="{59F199C0-E028-4C5A-AFB8-511499D6FB79}" presName="parentRect" presStyleLbl="alignNode1" presStyleIdx="1" presStyleCnt="2"/>
      <dgm:spPr/>
    </dgm:pt>
    <dgm:pt modelId="{DC4897D9-D4FC-40E9-A11D-F1CB666AB9AD}" type="pres">
      <dgm:prSet presAssocID="{59F199C0-E028-4C5A-AFB8-511499D6FB79}" presName="adorn" presStyleLbl="fgAccFollowNode1" presStyleIdx="1" presStyleCnt="2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68742F1C-8926-41F8-9850-1A1AB61597DF}" srcId="{41A1D6A6-CC94-43FB-AF12-1D7C045C948B}" destId="{62191981-94F5-4787-80E9-6857090F8344}" srcOrd="2" destOrd="0" parTransId="{7F1A66A2-8EA2-4FDE-B647-044F9160985E}" sibTransId="{83A07D8D-272E-4848-AA1B-2E7EBFC672C2}"/>
    <dgm:cxn modelId="{3835992A-99F3-4CEF-9A58-DF71CD7FBDAC}" type="presOf" srcId="{250A6064-14CC-4B80-8519-5DECF6ADEC38}" destId="{4E602DEB-EF04-4271-8F38-385A41524726}" srcOrd="0" destOrd="3" presId="urn:microsoft.com/office/officeart/2005/8/layout/bList2"/>
    <dgm:cxn modelId="{2989F131-6B62-4F69-AC66-69A2C04A0A8D}" srcId="{37F13C93-9D05-40C0-997E-510D2E97E4B7}" destId="{59F199C0-E028-4C5A-AFB8-511499D6FB79}" srcOrd="1" destOrd="0" parTransId="{314BC992-0B59-4C90-9E40-E2D0AF9F57F6}" sibTransId="{BF094319-4D09-48BA-AFA6-BFFA8E2D1278}"/>
    <dgm:cxn modelId="{AB97663C-D188-4757-A949-77AEBCA0E9F2}" type="presOf" srcId="{8ADC1A70-E0E4-4E6C-97E3-CA0E36FEBFB6}" destId="{4E602DEB-EF04-4271-8F38-385A41524726}" srcOrd="0" destOrd="1" presId="urn:microsoft.com/office/officeart/2005/8/layout/bList2"/>
    <dgm:cxn modelId="{7512F53C-7FAA-48FB-9707-E152B92BBFC1}" type="presOf" srcId="{41A1D6A6-CC94-43FB-AF12-1D7C045C948B}" destId="{2CF8E1EF-B7AF-4A81-BFE9-8CBAE37BB211}" srcOrd="1" destOrd="0" presId="urn:microsoft.com/office/officeart/2005/8/layout/bList2"/>
    <dgm:cxn modelId="{3E54F46C-4535-4F01-88DC-CAF6D125BF8B}" type="presOf" srcId="{5EB568CE-8B22-45C7-9982-A49CABF2B3F7}" destId="{4E602DEB-EF04-4271-8F38-385A41524726}" srcOrd="0" destOrd="0" presId="urn:microsoft.com/office/officeart/2005/8/layout/bList2"/>
    <dgm:cxn modelId="{C59AD86E-67BF-4207-A901-4073E22C91F2}" type="presOf" srcId="{34838D82-C782-41D9-A1D8-1A21B7C211B1}" destId="{F8A61D63-8C14-4B56-BAFC-B9C646698FB5}" srcOrd="0" destOrd="0" presId="urn:microsoft.com/office/officeart/2005/8/layout/bList2"/>
    <dgm:cxn modelId="{36CE6971-26C0-4CFE-9AFD-AAC84839F087}" srcId="{37F13C93-9D05-40C0-997E-510D2E97E4B7}" destId="{41A1D6A6-CC94-43FB-AF12-1D7C045C948B}" srcOrd="0" destOrd="0" parTransId="{203A9649-0CCD-488D-8217-04ACBE8CF71A}" sibTransId="{34838D82-C782-41D9-A1D8-1A21B7C211B1}"/>
    <dgm:cxn modelId="{171BA872-31CD-473B-9E6F-994C65FE6932}" type="presOf" srcId="{59F199C0-E028-4C5A-AFB8-511499D6FB79}" destId="{0BD89912-9EFF-4269-BAFF-45FDDF04FCA7}" srcOrd="1" destOrd="0" presId="urn:microsoft.com/office/officeart/2005/8/layout/bList2"/>
    <dgm:cxn modelId="{CE693E84-D5FF-4EDC-BFC5-D7CD6509BEC9}" srcId="{41A1D6A6-CC94-43FB-AF12-1D7C045C948B}" destId="{5EB568CE-8B22-45C7-9982-A49CABF2B3F7}" srcOrd="0" destOrd="0" parTransId="{94343812-6A8A-49B0-82C2-C3BDA78C2D07}" sibTransId="{133A9DB0-4D76-4D0C-9BAE-C171D90CC6C9}"/>
    <dgm:cxn modelId="{48CAA2AA-736E-4FD5-B5ED-32569ECDE4DC}" type="presOf" srcId="{03FA98FE-DB5C-4F66-B8F5-74029BF3DC41}" destId="{E4A33EF2-7714-4EC3-88E5-6FECEAA9408D}" srcOrd="0" destOrd="0" presId="urn:microsoft.com/office/officeart/2005/8/layout/bList2"/>
    <dgm:cxn modelId="{6EDC38C4-0525-4AE7-8B72-CC3911A1A84A}" type="presOf" srcId="{59F199C0-E028-4C5A-AFB8-511499D6FB79}" destId="{40284499-1101-41F8-9EEE-9E7D342F8D77}" srcOrd="0" destOrd="0" presId="urn:microsoft.com/office/officeart/2005/8/layout/bList2"/>
    <dgm:cxn modelId="{6D354DDE-A7A4-4E5A-9BD0-4CAB77FF43F0}" type="presOf" srcId="{62191981-94F5-4787-80E9-6857090F8344}" destId="{4E602DEB-EF04-4271-8F38-385A41524726}" srcOrd="0" destOrd="2" presId="urn:microsoft.com/office/officeart/2005/8/layout/bList2"/>
    <dgm:cxn modelId="{FC00E5E0-9E82-43E5-9B62-074DCD10C978}" type="presOf" srcId="{37F13C93-9D05-40C0-997E-510D2E97E4B7}" destId="{5D41920B-F65F-41D2-92E1-29865E93D8AA}" srcOrd="0" destOrd="0" presId="urn:microsoft.com/office/officeart/2005/8/layout/bList2"/>
    <dgm:cxn modelId="{8A2B6CE9-371F-4381-A787-734309950534}" srcId="{59F199C0-E028-4C5A-AFB8-511499D6FB79}" destId="{03FA98FE-DB5C-4F66-B8F5-74029BF3DC41}" srcOrd="0" destOrd="0" parTransId="{841E1AF1-FFFB-4071-9339-D526BA51254D}" sibTransId="{DF1E4A1F-7548-4D87-8C04-16A2A67042FD}"/>
    <dgm:cxn modelId="{2CD575E9-431D-4FB2-9BFD-0FE6919E8197}" type="presOf" srcId="{41A1D6A6-CC94-43FB-AF12-1D7C045C948B}" destId="{87E9D504-22A8-440A-BF00-C46011209B5D}" srcOrd="0" destOrd="0" presId="urn:microsoft.com/office/officeart/2005/8/layout/bList2"/>
    <dgm:cxn modelId="{B53870F0-B618-4093-BF6E-9F893869AF4E}" srcId="{41A1D6A6-CC94-43FB-AF12-1D7C045C948B}" destId="{250A6064-14CC-4B80-8519-5DECF6ADEC38}" srcOrd="3" destOrd="0" parTransId="{A04E9667-B4F4-421F-A40D-E5BB571D0353}" sibTransId="{EFA6B38D-75BF-42B9-9FE1-8C3D9729406B}"/>
    <dgm:cxn modelId="{EB44DAF9-C94F-427D-923D-30684E706F6A}" srcId="{41A1D6A6-CC94-43FB-AF12-1D7C045C948B}" destId="{8ADC1A70-E0E4-4E6C-97E3-CA0E36FEBFB6}" srcOrd="1" destOrd="0" parTransId="{25A9969F-506A-46A4-AC2F-AFE2B37281BC}" sibTransId="{81F07B32-D93E-40D9-8F02-9C5E77AC93F5}"/>
    <dgm:cxn modelId="{4C517950-94AC-4A63-B65D-B8D6A37079E4}" type="presParOf" srcId="{5D41920B-F65F-41D2-92E1-29865E93D8AA}" destId="{52F9F46F-4CF9-48EA-ADD5-6ED489AC8E2B}" srcOrd="0" destOrd="0" presId="urn:microsoft.com/office/officeart/2005/8/layout/bList2"/>
    <dgm:cxn modelId="{7AAF47D2-C44C-4709-BBE5-14880B3D8840}" type="presParOf" srcId="{52F9F46F-4CF9-48EA-ADD5-6ED489AC8E2B}" destId="{4E602DEB-EF04-4271-8F38-385A41524726}" srcOrd="0" destOrd="0" presId="urn:microsoft.com/office/officeart/2005/8/layout/bList2"/>
    <dgm:cxn modelId="{EE6BBC7A-354D-4F56-882A-A79D677A8764}" type="presParOf" srcId="{52F9F46F-4CF9-48EA-ADD5-6ED489AC8E2B}" destId="{87E9D504-22A8-440A-BF00-C46011209B5D}" srcOrd="1" destOrd="0" presId="urn:microsoft.com/office/officeart/2005/8/layout/bList2"/>
    <dgm:cxn modelId="{20A618C8-A9A3-4266-AA33-45CCA31695BD}" type="presParOf" srcId="{52F9F46F-4CF9-48EA-ADD5-6ED489AC8E2B}" destId="{2CF8E1EF-B7AF-4A81-BFE9-8CBAE37BB211}" srcOrd="2" destOrd="0" presId="urn:microsoft.com/office/officeart/2005/8/layout/bList2"/>
    <dgm:cxn modelId="{BD4FDEB8-045A-4BD1-B785-276166EE0A2F}" type="presParOf" srcId="{52F9F46F-4CF9-48EA-ADD5-6ED489AC8E2B}" destId="{856BA6BE-EA2B-490F-9D6B-ACC0723B122E}" srcOrd="3" destOrd="0" presId="urn:microsoft.com/office/officeart/2005/8/layout/bList2"/>
    <dgm:cxn modelId="{4EE5EA2E-E928-4F09-93C8-AE228BE4B726}" type="presParOf" srcId="{5D41920B-F65F-41D2-92E1-29865E93D8AA}" destId="{F8A61D63-8C14-4B56-BAFC-B9C646698FB5}" srcOrd="1" destOrd="0" presId="urn:microsoft.com/office/officeart/2005/8/layout/bList2"/>
    <dgm:cxn modelId="{F1E40864-6B5C-48CE-9D04-31E0CE1E44AE}" type="presParOf" srcId="{5D41920B-F65F-41D2-92E1-29865E93D8AA}" destId="{4EEF4483-24B6-4254-97D3-1742518BD1DF}" srcOrd="2" destOrd="0" presId="urn:microsoft.com/office/officeart/2005/8/layout/bList2"/>
    <dgm:cxn modelId="{88475D7A-20E5-4E9B-A30A-F232A55D119B}" type="presParOf" srcId="{4EEF4483-24B6-4254-97D3-1742518BD1DF}" destId="{E4A33EF2-7714-4EC3-88E5-6FECEAA9408D}" srcOrd="0" destOrd="0" presId="urn:microsoft.com/office/officeart/2005/8/layout/bList2"/>
    <dgm:cxn modelId="{5CCF73DC-98CD-438C-AF72-487073482DDE}" type="presParOf" srcId="{4EEF4483-24B6-4254-97D3-1742518BD1DF}" destId="{40284499-1101-41F8-9EEE-9E7D342F8D77}" srcOrd="1" destOrd="0" presId="urn:microsoft.com/office/officeart/2005/8/layout/bList2"/>
    <dgm:cxn modelId="{CCA23915-2593-4E29-A1FE-249DEDACC5F3}" type="presParOf" srcId="{4EEF4483-24B6-4254-97D3-1742518BD1DF}" destId="{0BD89912-9EFF-4269-BAFF-45FDDF04FCA7}" srcOrd="2" destOrd="0" presId="urn:microsoft.com/office/officeart/2005/8/layout/bList2"/>
    <dgm:cxn modelId="{2BD3C8E8-C775-41A9-947B-A524B8DF858A}" type="presParOf" srcId="{4EEF4483-24B6-4254-97D3-1742518BD1DF}" destId="{DC4897D9-D4FC-40E9-A11D-F1CB666AB9A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02DEB-EF04-4271-8F38-385A41524726}">
      <dsp:nvSpPr>
        <dsp:cNvPr id="0" name=""/>
        <dsp:cNvSpPr/>
      </dsp:nvSpPr>
      <dsp:spPr>
        <a:xfrm>
          <a:off x="5297" y="647806"/>
          <a:ext cx="2288175" cy="17080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Implicitní informace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Granularita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Související významy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Aktuálnost, stáří</a:t>
          </a:r>
        </a:p>
      </dsp:txBody>
      <dsp:txXfrm>
        <a:off x="45319" y="687828"/>
        <a:ext cx="2208131" cy="1668052"/>
      </dsp:txXfrm>
    </dsp:sp>
    <dsp:sp modelId="{2CF8E1EF-B7AF-4A81-BFE9-8CBAE37BB211}">
      <dsp:nvSpPr>
        <dsp:cNvPr id="0" name=""/>
        <dsp:cNvSpPr/>
      </dsp:nvSpPr>
      <dsp:spPr>
        <a:xfrm>
          <a:off x="5297" y="2355881"/>
          <a:ext cx="2288175" cy="734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Výkladový slovník</a:t>
          </a:r>
        </a:p>
      </dsp:txBody>
      <dsp:txXfrm>
        <a:off x="5297" y="2355881"/>
        <a:ext cx="1611391" cy="734472"/>
      </dsp:txXfrm>
    </dsp:sp>
    <dsp:sp modelId="{856BA6BE-EA2B-490F-9D6B-ACC0723B122E}">
      <dsp:nvSpPr>
        <dsp:cNvPr id="0" name=""/>
        <dsp:cNvSpPr/>
      </dsp:nvSpPr>
      <dsp:spPr>
        <a:xfrm>
          <a:off x="1681417" y="2472545"/>
          <a:ext cx="800861" cy="80086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9000" r="-19000"/>
          </a:stretch>
        </a:blip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33EF2-7714-4EC3-88E5-6FECEAA9408D}">
      <dsp:nvSpPr>
        <dsp:cNvPr id="0" name=""/>
        <dsp:cNvSpPr/>
      </dsp:nvSpPr>
      <dsp:spPr>
        <a:xfrm>
          <a:off x="2680687" y="647806"/>
          <a:ext cx="2288175" cy="17080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Co udělat jinak oproti výkladovému slovníku?</a:t>
          </a:r>
        </a:p>
      </dsp:txBody>
      <dsp:txXfrm>
        <a:off x="2720709" y="687828"/>
        <a:ext cx="2208131" cy="1668052"/>
      </dsp:txXfrm>
    </dsp:sp>
    <dsp:sp modelId="{0BD89912-9EFF-4269-BAFF-45FDDF04FCA7}">
      <dsp:nvSpPr>
        <dsp:cNvPr id="0" name=""/>
        <dsp:cNvSpPr/>
      </dsp:nvSpPr>
      <dsp:spPr>
        <a:xfrm>
          <a:off x="2680687" y="2355881"/>
          <a:ext cx="2288175" cy="734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Specializovaný inventář</a:t>
          </a:r>
        </a:p>
      </dsp:txBody>
      <dsp:txXfrm>
        <a:off x="2680687" y="2355881"/>
        <a:ext cx="1611391" cy="734472"/>
      </dsp:txXfrm>
    </dsp:sp>
    <dsp:sp modelId="{DC4897D9-D4FC-40E9-A11D-F1CB666AB9AD}">
      <dsp:nvSpPr>
        <dsp:cNvPr id="0" name=""/>
        <dsp:cNvSpPr/>
      </dsp:nvSpPr>
      <dsp:spPr>
        <a:xfrm>
          <a:off x="4356807" y="2472545"/>
          <a:ext cx="800861" cy="80086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1000" r="-11000"/>
          </a:stretch>
        </a:blip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99CE80-457D-4046-BF9E-34AFCA2ADB89}">
      <dsp:nvSpPr>
        <dsp:cNvPr id="0" name=""/>
        <dsp:cNvSpPr/>
      </dsp:nvSpPr>
      <dsp:spPr>
        <a:xfrm>
          <a:off x="5356076" y="647806"/>
          <a:ext cx="2288175" cy="17080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Nestrukturovaná data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Méně kontroly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Jsou v korpusu všechna užití?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800" kern="1200" dirty="0"/>
        </a:p>
      </dsp:txBody>
      <dsp:txXfrm>
        <a:off x="5396098" y="687828"/>
        <a:ext cx="2208131" cy="1668052"/>
      </dsp:txXfrm>
    </dsp:sp>
    <dsp:sp modelId="{7D93CA57-80F2-47F4-A6BD-8ABB88878F80}">
      <dsp:nvSpPr>
        <dsp:cNvPr id="0" name=""/>
        <dsp:cNvSpPr/>
      </dsp:nvSpPr>
      <dsp:spPr>
        <a:xfrm>
          <a:off x="5356076" y="2355881"/>
          <a:ext cx="2288175" cy="734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Korpus</a:t>
          </a:r>
        </a:p>
      </dsp:txBody>
      <dsp:txXfrm>
        <a:off x="5356076" y="2355881"/>
        <a:ext cx="1611391" cy="734472"/>
      </dsp:txXfrm>
    </dsp:sp>
    <dsp:sp modelId="{9489A053-4E24-4EDD-900E-4ED73FDB9E39}">
      <dsp:nvSpPr>
        <dsp:cNvPr id="0" name=""/>
        <dsp:cNvSpPr/>
      </dsp:nvSpPr>
      <dsp:spPr>
        <a:xfrm>
          <a:off x="7032196" y="2472545"/>
          <a:ext cx="800861" cy="800861"/>
        </a:xfrm>
        <a:prstGeom prst="ellipse">
          <a:avLst/>
        </a:prstGeom>
        <a:blipFill>
          <a:blip xmlns:r="http://schemas.openxmlformats.org/officeDocument/2006/relationships" r:embed="rId5"/>
          <a:srcRect/>
          <a:stretch>
            <a:fillRect l="-25000" r="-25000"/>
          </a:stretch>
        </a:blip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02DEB-EF04-4271-8F38-385A41524726}">
      <dsp:nvSpPr>
        <dsp:cNvPr id="0" name=""/>
        <dsp:cNvSpPr/>
      </dsp:nvSpPr>
      <dsp:spPr>
        <a:xfrm>
          <a:off x="307242" y="0"/>
          <a:ext cx="2293878" cy="17123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Implicitní informace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Granularita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/>
            <a:t>Související významy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Aktuálnost, stáří</a:t>
          </a:r>
        </a:p>
      </dsp:txBody>
      <dsp:txXfrm>
        <a:off x="347364" y="40122"/>
        <a:ext cx="2213634" cy="1672209"/>
      </dsp:txXfrm>
    </dsp:sp>
    <dsp:sp modelId="{2CF8E1EF-B7AF-4A81-BFE9-8CBAE37BB211}">
      <dsp:nvSpPr>
        <dsp:cNvPr id="0" name=""/>
        <dsp:cNvSpPr/>
      </dsp:nvSpPr>
      <dsp:spPr>
        <a:xfrm>
          <a:off x="307242" y="1714746"/>
          <a:ext cx="2293878" cy="736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Výkladový slovník</a:t>
          </a:r>
        </a:p>
      </dsp:txBody>
      <dsp:txXfrm>
        <a:off x="307242" y="1714746"/>
        <a:ext cx="1615407" cy="736302"/>
      </dsp:txXfrm>
    </dsp:sp>
    <dsp:sp modelId="{856BA6BE-EA2B-490F-9D6B-ACC0723B122E}">
      <dsp:nvSpPr>
        <dsp:cNvPr id="0" name=""/>
        <dsp:cNvSpPr/>
      </dsp:nvSpPr>
      <dsp:spPr>
        <a:xfrm>
          <a:off x="1987540" y="1831701"/>
          <a:ext cx="802857" cy="80285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9000" r="-19000"/>
          </a:stretch>
        </a:blip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33EF2-7714-4EC3-88E5-6FECEAA9408D}">
      <dsp:nvSpPr>
        <dsp:cNvPr id="0" name=""/>
        <dsp:cNvSpPr/>
      </dsp:nvSpPr>
      <dsp:spPr>
        <a:xfrm>
          <a:off x="2989300" y="2415"/>
          <a:ext cx="2293878" cy="17123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Co udělat jinak oproti výkladovému slovníku?</a:t>
          </a:r>
        </a:p>
      </dsp:txBody>
      <dsp:txXfrm>
        <a:off x="3029422" y="42537"/>
        <a:ext cx="2213634" cy="1672209"/>
      </dsp:txXfrm>
    </dsp:sp>
    <dsp:sp modelId="{0BD89912-9EFF-4269-BAFF-45FDDF04FCA7}">
      <dsp:nvSpPr>
        <dsp:cNvPr id="0" name=""/>
        <dsp:cNvSpPr/>
      </dsp:nvSpPr>
      <dsp:spPr>
        <a:xfrm>
          <a:off x="2989300" y="1714746"/>
          <a:ext cx="2293878" cy="736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Specializovaný inventář</a:t>
          </a:r>
        </a:p>
      </dsp:txBody>
      <dsp:txXfrm>
        <a:off x="2989300" y="1714746"/>
        <a:ext cx="1615407" cy="736302"/>
      </dsp:txXfrm>
    </dsp:sp>
    <dsp:sp modelId="{DC4897D9-D4FC-40E9-A11D-F1CB666AB9AD}">
      <dsp:nvSpPr>
        <dsp:cNvPr id="0" name=""/>
        <dsp:cNvSpPr/>
      </dsp:nvSpPr>
      <dsp:spPr>
        <a:xfrm>
          <a:off x="4669597" y="1831701"/>
          <a:ext cx="802857" cy="80285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1000" r="-11000"/>
          </a:stretch>
        </a:blip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90E5A-AD8F-4753-9F40-5EE6436ADE0A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6F96C-7264-4BE7-9BD7-69D008FCE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88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28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806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142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865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287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632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364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10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32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32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781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479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400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180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883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71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eval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omgruber.org/writing/onto-design.pdf" TargetMode="External"/><Relationship Id="rId7" Type="http://schemas.openxmlformats.org/officeDocument/2006/relationships/hyperlink" Target="http://www.sciencedirect.com/science/article/pii/S088523080400014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csl.2004.05.002" TargetMode="External"/><Relationship Id="rId5" Type="http://schemas.openxmlformats.org/officeDocument/2006/relationships/hyperlink" Target="http://staffwww.dcs.shef.ac.uk/people/Y.Wilks/papers/ide-wilks_final.pdf" TargetMode="External"/><Relationship Id="rId4" Type="http://schemas.openxmlformats.org/officeDocument/2006/relationships/hyperlink" Target="https://doi.org/10.1007/978-1-4020-4809-8_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cs-CZ" dirty="0"/>
              <a:t>PLIN021 Sémantická analýza 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/>
              <a:t>praxi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cs-CZ" sz="2000" dirty="0"/>
              <a:t>Zuzana Nevěřilová</a:t>
            </a:r>
          </a:p>
          <a:p>
            <a:r>
              <a:rPr lang="cs-CZ" sz="2000" dirty="0"/>
              <a:t>2020/21</a:t>
            </a:r>
            <a:endParaRPr lang="en-US" sz="2000" dirty="0"/>
          </a:p>
        </p:txBody>
      </p:sp>
      <p:pic>
        <p:nvPicPr>
          <p:cNvPr id="5" name="Picture 4" descr="A bowl of oranges 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Diagram, radar chart&#10;&#10;Description automatically generated">
            <a:extLst>
              <a:ext uri="{FF2B5EF4-FFF2-40B4-BE49-F238E27FC236}">
                <a16:creationId xmlns:a16="http://schemas.microsoft.com/office/drawing/2014/main" id="{D004D8A8-DA7A-4742-815F-E85998A61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1166" y="1579683"/>
            <a:ext cx="6518800" cy="39927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7FDB2-425E-4453-AFA2-E84F1206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WSD bez inventáře významů – Hyperlex, 2004</a:t>
            </a:r>
          </a:p>
        </p:txBody>
      </p:sp>
    </p:spTree>
    <p:extLst>
      <p:ext uri="{BB962C8B-B14F-4D97-AF65-F5344CB8AC3E}">
        <p14:creationId xmlns:p14="http://schemas.microsoft.com/office/powerpoint/2010/main" val="1952063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Diagram, radar chart&#10;&#10;Description automatically generated">
            <a:extLst>
              <a:ext uri="{FF2B5EF4-FFF2-40B4-BE49-F238E27FC236}">
                <a16:creationId xmlns:a16="http://schemas.microsoft.com/office/drawing/2014/main" id="{D004D8A8-DA7A-4742-815F-E85998A61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1166" y="1579683"/>
            <a:ext cx="6518800" cy="39927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7FDB2-425E-4453-AFA2-E84F1206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WSD bez inventáře významů – Hyperlex, 2004</a:t>
            </a:r>
          </a:p>
        </p:txBody>
      </p:sp>
      <p:pic>
        <p:nvPicPr>
          <p:cNvPr id="4" name="Picture 3" descr="Diagram, radar chart&#10;&#10;Description automatically generated">
            <a:extLst>
              <a:ext uri="{FF2B5EF4-FFF2-40B4-BE49-F238E27FC236}">
                <a16:creationId xmlns:a16="http://schemas.microsoft.com/office/drawing/2014/main" id="{2F3ADF87-0E6D-44EA-AD26-A7395A9E1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00" y="1580400"/>
            <a:ext cx="6519600" cy="39985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D4962D-45AE-4297-9FF8-C6498960CF79}"/>
              </a:ext>
            </a:extLst>
          </p:cNvPr>
          <p:cNvSpPr txBox="1"/>
          <p:nvPr/>
        </p:nvSpPr>
        <p:spPr>
          <a:xfrm>
            <a:off x="803809" y="4612050"/>
            <a:ext cx="219973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/>
              <a:t>Nalezení kořenového uzlu</a:t>
            </a:r>
            <a:endParaRPr lang="cs-CZ" dirty="0">
              <a:solidFill>
                <a:schemeClr val="accent6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chemeClr val="accent6"/>
                </a:solidFill>
              </a:rPr>
              <a:t>Nalezení minimální kostry</a:t>
            </a:r>
          </a:p>
        </p:txBody>
      </p:sp>
    </p:spTree>
    <p:extLst>
      <p:ext uri="{BB962C8B-B14F-4D97-AF65-F5344CB8AC3E}">
        <p14:creationId xmlns:p14="http://schemas.microsoft.com/office/powerpoint/2010/main" val="3719642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Diagram, radar chart&#10;&#10;Description automatically generated">
            <a:extLst>
              <a:ext uri="{FF2B5EF4-FFF2-40B4-BE49-F238E27FC236}">
                <a16:creationId xmlns:a16="http://schemas.microsoft.com/office/drawing/2014/main" id="{D004D8A8-DA7A-4742-815F-E85998A61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1166" y="1579683"/>
            <a:ext cx="6518800" cy="39927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7FDB2-425E-4453-AFA2-E84F1206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WSD bez inventáře významů – Hyperlex, 2004</a:t>
            </a:r>
          </a:p>
        </p:txBody>
      </p:sp>
      <p:pic>
        <p:nvPicPr>
          <p:cNvPr id="4" name="Picture 3" descr="Chart, diagram, radar chart&#10;&#10;Description automatically generated">
            <a:extLst>
              <a:ext uri="{FF2B5EF4-FFF2-40B4-BE49-F238E27FC236}">
                <a16:creationId xmlns:a16="http://schemas.microsoft.com/office/drawing/2014/main" id="{CE761CF8-D01B-42F0-BFB7-5A332FE67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00" y="1580400"/>
            <a:ext cx="6519600" cy="39985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5AD2FF-9EFA-44C6-82F0-12BBB70C4B5D}"/>
              </a:ext>
            </a:extLst>
          </p:cNvPr>
          <p:cNvSpPr txBox="1"/>
          <p:nvPr/>
        </p:nvSpPr>
        <p:spPr>
          <a:xfrm>
            <a:off x="803809" y="4612050"/>
            <a:ext cx="219973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/>
              <a:t>Nalezení kořenového uzlu</a:t>
            </a:r>
            <a:endParaRPr lang="cs-CZ" dirty="0">
              <a:solidFill>
                <a:schemeClr val="accent6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chemeClr val="accent6"/>
                </a:solidFill>
              </a:rPr>
              <a:t>Nalezení minimální kostry</a:t>
            </a:r>
          </a:p>
        </p:txBody>
      </p:sp>
    </p:spTree>
    <p:extLst>
      <p:ext uri="{BB962C8B-B14F-4D97-AF65-F5344CB8AC3E}">
        <p14:creationId xmlns:p14="http://schemas.microsoft.com/office/powerpoint/2010/main" val="2144322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Diagram, radar chart&#10;&#10;Description automatically generated">
            <a:extLst>
              <a:ext uri="{FF2B5EF4-FFF2-40B4-BE49-F238E27FC236}">
                <a16:creationId xmlns:a16="http://schemas.microsoft.com/office/drawing/2014/main" id="{D004D8A8-DA7A-4742-815F-E85998A61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166" y="1579683"/>
            <a:ext cx="6518800" cy="39927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7FDB2-425E-4453-AFA2-E84F1206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WSD bez inventáře významů – Hyperlex, 2004</a:t>
            </a:r>
          </a:p>
        </p:txBody>
      </p:sp>
      <p:pic>
        <p:nvPicPr>
          <p:cNvPr id="4" name="Picture 3" descr="Diagram, radar chart&#10;&#10;Description automatically generated">
            <a:extLst>
              <a:ext uri="{FF2B5EF4-FFF2-40B4-BE49-F238E27FC236}">
                <a16:creationId xmlns:a16="http://schemas.microsoft.com/office/drawing/2014/main" id="{DE7E9986-0AFD-4243-B6DD-627BA9C9B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00" y="1580400"/>
            <a:ext cx="6519600" cy="39985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3BCCA0-CA13-4484-8006-66ECC64A198E}"/>
              </a:ext>
            </a:extLst>
          </p:cNvPr>
          <p:cNvSpPr txBox="1"/>
          <p:nvPr/>
        </p:nvSpPr>
        <p:spPr>
          <a:xfrm>
            <a:off x="803809" y="4612050"/>
            <a:ext cx="219973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/>
              <a:t>Nalezení kořenového uzlu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Nalezení minimální kostry</a:t>
            </a:r>
          </a:p>
        </p:txBody>
      </p:sp>
    </p:spTree>
    <p:extLst>
      <p:ext uri="{BB962C8B-B14F-4D97-AF65-F5344CB8AC3E}">
        <p14:creationId xmlns:p14="http://schemas.microsoft.com/office/powerpoint/2010/main" val="2166658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Diagram, radar chart&#10;&#10;Description automatically generated">
            <a:extLst>
              <a:ext uri="{FF2B5EF4-FFF2-40B4-BE49-F238E27FC236}">
                <a16:creationId xmlns:a16="http://schemas.microsoft.com/office/drawing/2014/main" id="{D004D8A8-DA7A-4742-815F-E85998A61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1166" y="1579683"/>
            <a:ext cx="6518800" cy="39927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7FDB2-425E-4453-AFA2-E84F1206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WSD bez inventáře významů – Hyperlex, 2004</a:t>
            </a:r>
          </a:p>
        </p:txBody>
      </p:sp>
      <p:pic>
        <p:nvPicPr>
          <p:cNvPr id="4" name="Picture 3" descr="Chart, diagram, radar chart&#10;&#10;Description automatically generated">
            <a:extLst>
              <a:ext uri="{FF2B5EF4-FFF2-40B4-BE49-F238E27FC236}">
                <a16:creationId xmlns:a16="http://schemas.microsoft.com/office/drawing/2014/main" id="{B9BA31F5-2C7C-40FB-BB4C-596EAB2C1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00" y="1580400"/>
            <a:ext cx="6519600" cy="39985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45E56A-A3A6-4BF1-875D-860284D2ACFD}"/>
              </a:ext>
            </a:extLst>
          </p:cNvPr>
          <p:cNvSpPr txBox="1"/>
          <p:nvPr/>
        </p:nvSpPr>
        <p:spPr>
          <a:xfrm>
            <a:off x="803809" y="4612050"/>
            <a:ext cx="219973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/>
              <a:t>Nalezení kořenového uzlu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Nalezení minimální kostry</a:t>
            </a:r>
          </a:p>
        </p:txBody>
      </p:sp>
    </p:spTree>
    <p:extLst>
      <p:ext uri="{BB962C8B-B14F-4D97-AF65-F5344CB8AC3E}">
        <p14:creationId xmlns:p14="http://schemas.microsoft.com/office/powerpoint/2010/main" val="921027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7FDB2-425E-4453-AFA2-E84F1206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rgbClr val="FFFFFF"/>
                </a:solidFill>
              </a:rPr>
              <a:t>Word Sense Discrimination</a:t>
            </a:r>
            <a:br>
              <a:rPr lang="cs-CZ" dirty="0">
                <a:solidFill>
                  <a:srgbClr val="FFFFFF"/>
                </a:solidFill>
              </a:rPr>
            </a:b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Word Sense Induction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7E8754-6CDC-48A6-B2F6-060216A36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Grafy spoluvýskytu (sousednost, spoluvýskyt v pevně daném okně kontextu)</a:t>
            </a:r>
            <a:br>
              <a:rPr lang="cs-CZ" dirty="0"/>
            </a:br>
            <a:r>
              <a:rPr lang="cs-CZ" dirty="0"/>
              <a:t>Co-occurrence graphs</a:t>
            </a:r>
          </a:p>
          <a:p>
            <a:r>
              <a:rPr lang="cs-CZ" dirty="0"/>
              <a:t>Slovní klastry</a:t>
            </a:r>
            <a:br>
              <a:rPr lang="cs-CZ" dirty="0"/>
            </a:br>
            <a:r>
              <a:rPr lang="cs-CZ" dirty="0"/>
              <a:t>Word clusters</a:t>
            </a:r>
          </a:p>
          <a:p>
            <a:r>
              <a:rPr lang="cs-CZ" dirty="0"/>
              <a:t>Kontextové klastry</a:t>
            </a:r>
            <a:br>
              <a:rPr lang="cs-CZ" dirty="0"/>
            </a:br>
            <a:r>
              <a:rPr lang="cs-CZ" dirty="0"/>
              <a:t>Context clusters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F59F8F9-2201-49CB-B9F4-9754405283D7}"/>
              </a:ext>
            </a:extLst>
          </p:cNvPr>
          <p:cNvSpPr/>
          <p:nvPr/>
        </p:nvSpPr>
        <p:spPr>
          <a:xfrm rot="272315" flipH="1">
            <a:off x="3651924" y="4341113"/>
            <a:ext cx="3344984" cy="979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vektory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96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21F04-9A9B-428D-9136-EA59E148B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WSD – úspěch? Kvalita?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F59F0-7E15-459D-8A28-3974F0D5C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Soutěž SENSEVAL (</a:t>
            </a:r>
            <a:r>
              <a:rPr lang="cs-CZ" dirty="0">
                <a:hlinkClick r:id="rId3"/>
              </a:rPr>
              <a:t>www.senseval.org</a:t>
            </a:r>
            <a:r>
              <a:rPr lang="cs-CZ" dirty="0"/>
              <a:t>)</a:t>
            </a:r>
          </a:p>
          <a:p>
            <a:r>
              <a:rPr lang="cs-CZ" dirty="0"/>
              <a:t>vyhodnocení systémů pro WSD</a:t>
            </a:r>
          </a:p>
          <a:p>
            <a:r>
              <a:rPr lang="cs-CZ" dirty="0"/>
              <a:t>od roku 1998 (Senseval-1, -2, -3, Semeval-2007, -2010)</a:t>
            </a:r>
          </a:p>
          <a:p>
            <a:r>
              <a:rPr lang="cs-CZ" dirty="0"/>
              <a:t>od Semeval-1 jsou úkoly různé (např analýza sentimentu, detekce metonymie)</a:t>
            </a:r>
          </a:p>
          <a:p>
            <a:r>
              <a:rPr lang="cs-CZ" dirty="0"/>
              <a:t>data z proběhlých kol jsou k dispozici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4269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CA31-F4B3-42F7-AD2D-2B9185DB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en-US" dirty="0"/>
              <a:t>Gruber, Thomas. </a:t>
            </a:r>
            <a:r>
              <a:rPr lang="en-US" b="1" dirty="0"/>
              <a:t>Toward Principles for the Design of Ontologies Used for Knowledge Sharing</a:t>
            </a:r>
            <a:r>
              <a:rPr lang="en-US" dirty="0"/>
              <a:t>. </a:t>
            </a:r>
            <a:r>
              <a:rPr lang="en-US" i="1" dirty="0"/>
              <a:t>International Journal Human-Computer Studies </a:t>
            </a:r>
            <a:r>
              <a:rPr lang="en-US" dirty="0"/>
              <a:t>Vol. 43, Issues 5-6, </a:t>
            </a:r>
            <a:r>
              <a:rPr lang="en-US" dirty="0" err="1"/>
              <a:t>Novemer</a:t>
            </a:r>
            <a:r>
              <a:rPr lang="en-US" dirty="0"/>
              <a:t> 1995, p.907-928.</a:t>
            </a:r>
            <a:br>
              <a:rPr lang="cs-CZ" dirty="0"/>
            </a:br>
            <a:r>
              <a:rPr lang="cs-CZ" dirty="0">
                <a:hlinkClick r:id="rId3"/>
              </a:rPr>
              <a:t>https://tomgruber.org/writing/onto-design.pdf</a:t>
            </a:r>
            <a:endParaRPr lang="cs-CZ" dirty="0"/>
          </a:p>
          <a:p>
            <a:r>
              <a:rPr lang="en-US" dirty="0"/>
              <a:t>Ide N., Wilks Y. (2007) </a:t>
            </a:r>
            <a:r>
              <a:rPr lang="en-US" b="1" dirty="0"/>
              <a:t>Making Sense About Sense</a:t>
            </a:r>
            <a:r>
              <a:rPr lang="en-US" dirty="0"/>
              <a:t>. In: </a:t>
            </a:r>
            <a:r>
              <a:rPr lang="en-US" dirty="0" err="1"/>
              <a:t>Agirre</a:t>
            </a:r>
            <a:r>
              <a:rPr lang="en-US" dirty="0"/>
              <a:t> E., Edmonds P. (eds) Word Sense Disambiguation. Text, Speech and Language Technology, vol 33. Springer, Dordrecht. </a:t>
            </a:r>
            <a:r>
              <a:rPr lang="en-US" dirty="0">
                <a:hlinkClick r:id="rId4"/>
              </a:rPr>
              <a:t>https://doi.org/10.1007/978-1-4020-4809-8_3</a:t>
            </a:r>
            <a:r>
              <a:rPr lang="cs-CZ" dirty="0"/>
              <a:t>. </a:t>
            </a:r>
            <a:r>
              <a:rPr lang="cs-CZ" dirty="0">
                <a:hlinkClick r:id="rId5"/>
              </a:rPr>
              <a:t>http://staffwww.dcs.shef.ac.uk/people/Y.Wilks/papers/ide-wilks_final.pdf</a:t>
            </a:r>
            <a:endParaRPr lang="cs-CZ" dirty="0"/>
          </a:p>
          <a:p>
            <a:r>
              <a:rPr lang="en-US" dirty="0"/>
              <a:t>Jean </a:t>
            </a:r>
            <a:r>
              <a:rPr lang="en-US" dirty="0" err="1"/>
              <a:t>Véronis</a:t>
            </a:r>
            <a:r>
              <a:rPr lang="en-US" dirty="0"/>
              <a:t>,</a:t>
            </a:r>
            <a:r>
              <a:rPr lang="cs-CZ" dirty="0"/>
              <a:t> </a:t>
            </a:r>
            <a:r>
              <a:rPr lang="en-US" b="1" dirty="0" err="1"/>
              <a:t>HyperLex</a:t>
            </a:r>
            <a:r>
              <a:rPr lang="en-US" b="1" dirty="0"/>
              <a:t>: lexical cartography for information retrieval,</a:t>
            </a:r>
            <a:r>
              <a:rPr lang="cs-CZ" b="1" dirty="0"/>
              <a:t> </a:t>
            </a:r>
            <a:r>
              <a:rPr lang="en-US" dirty="0"/>
              <a:t>Computer Speech &amp; Language,</a:t>
            </a:r>
            <a:r>
              <a:rPr lang="cs-CZ" dirty="0"/>
              <a:t> </a:t>
            </a:r>
            <a:r>
              <a:rPr lang="en-US" dirty="0"/>
              <a:t>Volume 18, Issue 3,</a:t>
            </a:r>
            <a:r>
              <a:rPr lang="cs-CZ" dirty="0"/>
              <a:t> </a:t>
            </a:r>
            <a:r>
              <a:rPr lang="en-US" dirty="0"/>
              <a:t>2004,</a:t>
            </a:r>
            <a:r>
              <a:rPr lang="cs-CZ" dirty="0"/>
              <a:t>  p</a:t>
            </a:r>
            <a:r>
              <a:rPr lang="en-US" dirty="0"/>
              <a:t>ages 223-252,</a:t>
            </a:r>
            <a:r>
              <a:rPr lang="cs-CZ" dirty="0"/>
              <a:t> </a:t>
            </a:r>
            <a:r>
              <a:rPr lang="en-US" dirty="0"/>
              <a:t>ISSN 0885-2308,</a:t>
            </a:r>
            <a:r>
              <a:rPr lang="cs-CZ" dirty="0"/>
              <a:t> </a:t>
            </a:r>
            <a:r>
              <a:rPr lang="en-US" dirty="0">
                <a:hlinkClick r:id="rId6"/>
              </a:rPr>
              <a:t>https://doi.org/10.1016/j.csl.2004.05.002</a:t>
            </a:r>
            <a:r>
              <a:rPr lang="en-US" dirty="0"/>
              <a:t>.</a:t>
            </a:r>
            <a:br>
              <a:rPr lang="cs-CZ" dirty="0"/>
            </a:br>
            <a:r>
              <a:rPr lang="en-US" dirty="0">
                <a:hlinkClick r:id="rId7"/>
              </a:rPr>
              <a:t>http://www.sciencedirect.com/science/article/pii/S0885230804000142</a:t>
            </a:r>
            <a:endParaRPr lang="cs-CZ" dirty="0"/>
          </a:p>
          <a:p>
            <a:pPr marL="0" indent="0">
              <a:buNone/>
            </a:pP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18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75149D-F692-45DA-8324-D5E0193D5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B19935-C760-4698-9DD1-973C8A428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90612-E008-4F02-AEBB-B140BE753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10A41F-3A14-4150-B6CF-0A577DDDE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89EEFD-93BC-4ACF-962C-E6279E72B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6" y="723899"/>
            <a:ext cx="3703320" cy="5666666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9" y="1209184"/>
            <a:ext cx="3089189" cy="4734416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Lexikální desambiguace</a:t>
            </a:r>
            <a:br>
              <a:rPr lang="cs-CZ" dirty="0">
                <a:solidFill>
                  <a:srgbClr val="FFFFFF"/>
                </a:solidFill>
              </a:rPr>
            </a:b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Shrnutí dosavadních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znalostí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B5A83-E1AC-4067-B9FA-8250821C2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870" y="723899"/>
            <a:ext cx="7183597" cy="491777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Lexikální desambiguace je přirazení slova v daném kontextu významu      v určitém repozitáři významů (např. Slovníku).</a:t>
            </a:r>
          </a:p>
          <a:p>
            <a:r>
              <a:rPr lang="cs-CZ" b="1" dirty="0">
                <a:solidFill>
                  <a:schemeClr val="accent1"/>
                </a:solidFill>
              </a:rPr>
              <a:t>Leskův algoritmus </a:t>
            </a:r>
            <a:r>
              <a:rPr lang="cs-CZ" dirty="0"/>
              <a:t>řeší úlohu porovnáním kontextu slova se slovy z definice významu.</a:t>
            </a:r>
          </a:p>
          <a:p>
            <a:r>
              <a:rPr lang="cs-CZ" dirty="0"/>
              <a:t>Úspěch algorimu silně závisí na použitém slovníku. Slovníky ale nebyly napsány s cílem být zdrojem pro algoritmus WSD.</a:t>
            </a:r>
          </a:p>
          <a:p>
            <a:r>
              <a:rPr lang="cs-CZ" b="1" dirty="0">
                <a:solidFill>
                  <a:schemeClr val="accent1"/>
                </a:solidFill>
              </a:rPr>
              <a:t>Yarowského algoritmus </a:t>
            </a:r>
            <a:r>
              <a:rPr lang="cs-CZ" dirty="0"/>
              <a:t>pracuje s korpusovými daty: </a:t>
            </a:r>
            <a:r>
              <a:rPr lang="cs-CZ" b="1" dirty="0">
                <a:solidFill>
                  <a:srgbClr val="FFC000"/>
                </a:solidFill>
              </a:rPr>
              <a:t>keyword in context (KWIC)</a:t>
            </a:r>
          </a:p>
          <a:p>
            <a:r>
              <a:rPr lang="cs-CZ" dirty="0"/>
              <a:t>Trénovací data se musí pořídit ručně nebo ze slovníku kolokací. Stačí jich ale menší množství.</a:t>
            </a:r>
          </a:p>
          <a:p>
            <a:r>
              <a:rPr lang="cs-CZ" dirty="0"/>
              <a:t>Yarowského algoritmus nemusí rozhodnout všechny výskyty slova v kontextu.</a:t>
            </a:r>
          </a:p>
          <a:p>
            <a:r>
              <a:rPr lang="cs-CZ" dirty="0"/>
              <a:t>To ale lidé také pokaždé nedokážou. </a:t>
            </a:r>
          </a:p>
          <a:p>
            <a:r>
              <a:rPr lang="cs-CZ" dirty="0"/>
              <a:t>Je WSD vůbec</a:t>
            </a:r>
            <a:r>
              <a:rPr lang="cs-CZ" b="1" dirty="0">
                <a:solidFill>
                  <a:srgbClr val="FFC000"/>
                </a:solidFill>
              </a:rPr>
              <a:t> dobře definovaná úloha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046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2AB02-CCA9-41D8-9551-3748A278E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Lexikální desambiguace: Inventář významů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EB5B85-D149-4BE3-BFB6-8CC13276AD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621611"/>
              </p:ext>
            </p:extLst>
          </p:nvPr>
        </p:nvGraphicFramePr>
        <p:xfrm>
          <a:off x="581025" y="2341563"/>
          <a:ext cx="7838356" cy="3921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28B2F5-C56C-468A-83F6-ABF535E70D4C}"/>
                  </a:ext>
                </a:extLst>
              </p:cNvPr>
              <p:cNvSpPr txBox="1"/>
              <p:nvPr/>
            </p:nvSpPr>
            <p:spPr>
              <a:xfrm>
                <a:off x="8540151" y="2087592"/>
                <a:ext cx="293298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Jsou významy diskrétní?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Potřebujeme významy rozlišit vždy?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Nestačí nám někdy vědět, že slovo s v kontextu c má jiný vyznam, tj.  </a:t>
                </a:r>
              </a:p>
              <a:p>
                <a:r>
                  <a:rPr lang="cs-CZ" b="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 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28B2F5-C56C-468A-83F6-ABF535E70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151" y="2087592"/>
                <a:ext cx="2932981" cy="2308324"/>
              </a:xfrm>
              <a:prstGeom prst="rect">
                <a:avLst/>
              </a:prstGeom>
              <a:blipFill>
                <a:blip r:embed="rId10"/>
                <a:stretch>
                  <a:fillRect l="-1455" t="-1319" b="-31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94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6F273B-AE1F-488B-8E5D-0D627DF83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>
            <a:normAutofit/>
          </a:bodyPr>
          <a:lstStyle/>
          <a:p>
            <a:r>
              <a:rPr lang="cs-CZ" dirty="0"/>
              <a:t>Lexikální zdroje pro NLP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8F527-5DC4-43CD-846C-B350D3606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/>
          <a:p>
            <a:r>
              <a:rPr lang="cs-CZ" dirty="0"/>
              <a:t>Historicky: slovníky</a:t>
            </a:r>
          </a:p>
          <a:p>
            <a:pPr lvl="1"/>
            <a:r>
              <a:rPr lang="cs-CZ" dirty="0"/>
              <a:t>Nevýhody: chybějící explicitní informace</a:t>
            </a:r>
          </a:p>
          <a:p>
            <a:pPr lvl="1"/>
            <a:r>
              <a:rPr lang="cs-CZ" dirty="0"/>
              <a:t>Vysoká cena </a:t>
            </a:r>
            <a:r>
              <a:rPr lang="cs-CZ" dirty="0">
                <a:cs typeface="Times New Roman" panose="02020603050405020304" pitchFamily="18" charset="0"/>
              </a:rPr>
              <a:t>→ ne moc častá aktualizace</a:t>
            </a:r>
            <a:endParaRPr lang="cs-CZ" dirty="0"/>
          </a:p>
          <a:p>
            <a:r>
              <a:rPr lang="cs-CZ" dirty="0"/>
              <a:t>Později až do současnosti: korpusy</a:t>
            </a:r>
          </a:p>
          <a:p>
            <a:pPr lvl="1"/>
            <a:r>
              <a:rPr lang="cs-CZ" dirty="0"/>
              <a:t>Nevýhody: chyby v anotaci</a:t>
            </a:r>
          </a:p>
          <a:p>
            <a:pPr lvl="1"/>
            <a:r>
              <a:rPr lang="cs-CZ" dirty="0"/>
              <a:t>Vyváženost? Reprezentativnost?</a:t>
            </a:r>
          </a:p>
          <a:p>
            <a:r>
              <a:rPr lang="cs-CZ" dirty="0"/>
              <a:t>Ontologie / sémantické sítě</a:t>
            </a:r>
          </a:p>
        </p:txBody>
      </p:sp>
      <p:pic>
        <p:nvPicPr>
          <p:cNvPr id="1026" name="Picture 2" descr="4. A schematic example of the natural language processing analysis of... |  Download Scientific Diagram">
            <a:extLst>
              <a:ext uri="{FF2B5EF4-FFF2-40B4-BE49-F238E27FC236}">
                <a16:creationId xmlns:a16="http://schemas.microsoft.com/office/drawing/2014/main" id="{4DE4F1C2-07AA-47C5-8EEB-0BE81AE82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0085" y="702156"/>
            <a:ext cx="4963693" cy="527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0A1701-FD43-447E-BE50-E897C895A21E}"/>
              </a:ext>
            </a:extLst>
          </p:cNvPr>
          <p:cNvSpPr/>
          <p:nvPr/>
        </p:nvSpPr>
        <p:spPr>
          <a:xfrm>
            <a:off x="4557623" y="59250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solidFill>
                  <a:schemeClr val="accent4"/>
                </a:solidFill>
              </a:rPr>
              <a:t>https://www.researchgate.net/publication/277248905_Analysing_landmarks_</a:t>
            </a:r>
            <a:br>
              <a:rPr lang="cs-CZ" sz="1200" dirty="0">
                <a:solidFill>
                  <a:schemeClr val="accent4"/>
                </a:solidFill>
              </a:rPr>
            </a:br>
            <a:r>
              <a:rPr lang="cs-CZ" sz="1200" dirty="0">
                <a:solidFill>
                  <a:schemeClr val="accent4"/>
                </a:solidFill>
              </a:rPr>
              <a:t>in_nature_and_elements_of_geospatial_images_to_support_wayfinding/</a:t>
            </a:r>
            <a:br>
              <a:rPr lang="cs-CZ" sz="1200" dirty="0">
                <a:solidFill>
                  <a:schemeClr val="accent4"/>
                </a:solidFill>
              </a:rPr>
            </a:br>
            <a:r>
              <a:rPr lang="cs-CZ" sz="1200" dirty="0">
                <a:solidFill>
                  <a:schemeClr val="accent4"/>
                </a:solidFill>
              </a:rPr>
              <a:t>figures?lo=1</a:t>
            </a:r>
          </a:p>
        </p:txBody>
      </p:sp>
    </p:spTree>
    <p:extLst>
      <p:ext uri="{BB962C8B-B14F-4D97-AF65-F5344CB8AC3E}">
        <p14:creationId xmlns:p14="http://schemas.microsoft.com/office/powerpoint/2010/main" val="1854565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93AC-83C5-49B1-BDD3-515CD144F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Ontologie – sémantické sítě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9ED6-0540-4D01-BBB9-CB1452816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Explicitní: co je řečeno, platí. Co není řečeno, neplatí.</a:t>
            </a:r>
          </a:p>
          <a:p>
            <a:r>
              <a:rPr lang="cs-CZ" dirty="0"/>
              <a:t>Sdílené: lidé by se na tom shodli.</a:t>
            </a:r>
          </a:p>
          <a:p>
            <a:r>
              <a:rPr lang="cs-CZ" dirty="0"/>
              <a:t>Konceptualizace: entity existují a existují i relace mezi nimi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9800FD-54D3-425A-9683-A7340E76D7D8}"/>
              </a:ext>
            </a:extLst>
          </p:cNvPr>
          <p:cNvSpPr/>
          <p:nvPr/>
        </p:nvSpPr>
        <p:spPr>
          <a:xfrm>
            <a:off x="882768" y="2340864"/>
            <a:ext cx="7407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Ontologie = explicitní specifikace sdílené konceptualizace (Gruber, 1995)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917105-FE99-4B8E-A1A5-796210687E3E}"/>
              </a:ext>
            </a:extLst>
          </p:cNvPr>
          <p:cNvSpPr/>
          <p:nvPr/>
        </p:nvSpPr>
        <p:spPr>
          <a:xfrm>
            <a:off x="4842291" y="2340864"/>
            <a:ext cx="7407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6"/>
                </a:solidFill>
              </a:rPr>
              <a:t>konceptualizace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474346-9A0C-45DF-AD09-DBCBAB68D272}"/>
              </a:ext>
            </a:extLst>
          </p:cNvPr>
          <p:cNvSpPr/>
          <p:nvPr/>
        </p:nvSpPr>
        <p:spPr>
          <a:xfrm>
            <a:off x="4086043" y="2340864"/>
            <a:ext cx="7407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4"/>
                </a:solidFill>
              </a:rPr>
              <a:t>sdílené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E2FB25-E940-4204-9BEF-26A066B80C5A}"/>
              </a:ext>
            </a:extLst>
          </p:cNvPr>
          <p:cNvSpPr/>
          <p:nvPr/>
        </p:nvSpPr>
        <p:spPr>
          <a:xfrm>
            <a:off x="2038707" y="2340864"/>
            <a:ext cx="7407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explicitní specifikace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13AF51FB-3CB2-40B3-9C49-33DE6860A3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391512"/>
              </p:ext>
            </p:extLst>
          </p:nvPr>
        </p:nvGraphicFramePr>
        <p:xfrm>
          <a:off x="6150459" y="2710196"/>
          <a:ext cx="5779698" cy="2636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996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Graphic spid="1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11A38-CC13-4C53-A288-EF897A34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WSD bez inventáře významů – Hyperlex, 2004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C7C87C-8E3A-4CB3-9A55-701DF04447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Word sense disambiguation </a:t>
                </a:r>
                <a:r>
                  <a:rPr lang="cs-CZ" dirty="0">
                    <a:cs typeface="Times New Roman" panose="02020603050405020304" pitchFamily="18" charset="0"/>
                  </a:rPr>
                  <a:t>→ word sense discrimination</a:t>
                </a:r>
              </a:p>
              <a:p>
                <a:r>
                  <a:rPr lang="cs-CZ" dirty="0"/>
                  <a:t>„malé světy“ (Milgram, 1967), nalezení centrálních uzlů, „influencerů“</a:t>
                </a:r>
              </a:p>
              <a:p>
                <a:r>
                  <a:rPr lang="cs-CZ" dirty="0"/>
                  <a:t>Graf sousednosti, vážené hrany A</a:t>
                </a:r>
                <a:r>
                  <a:rPr lang="cs-CZ" dirty="0">
                    <a:cs typeface="Times New Roman" panose="02020603050405020304" pitchFamily="18" charset="0"/>
                  </a:rPr>
                  <a:t>↔</a:t>
                </a:r>
                <a:r>
                  <a:rPr lang="cs-CZ" dirty="0"/>
                  <a:t>B</a:t>
                </a:r>
                <a:r>
                  <a:rPr lang="en-US" dirty="0"/>
                  <a:t> </a:t>
                </a:r>
                <a:r>
                  <a:rPr lang="en-US" dirty="0" err="1"/>
                  <a:t>mezi</a:t>
                </a:r>
                <a:r>
                  <a:rPr lang="en-US" dirty="0"/>
                  <a:t> </a:t>
                </a:r>
                <a:r>
                  <a:rPr lang="en-US" dirty="0" err="1"/>
                  <a:t>slovy</a:t>
                </a:r>
                <a:r>
                  <a:rPr lang="en-US" dirty="0"/>
                  <a:t> A </a:t>
                </a:r>
                <a:r>
                  <a:rPr lang="en-US" dirty="0" err="1"/>
                  <a:t>a</a:t>
                </a:r>
                <a:r>
                  <a:rPr lang="en-US" dirty="0"/>
                  <a:t> B</a:t>
                </a:r>
                <a:r>
                  <a:rPr lang="cs-CZ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dirty="0"/>
                  <a:t>, pokud se slova vyskytují vždy spolu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dirty="0"/>
                  <a:t>, pokud se nikdy spolu nevyskytují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cs-CZ" dirty="0"/>
              </a:p>
              <a:p>
                <a:pPr lvl="1"/>
                <a:r>
                  <a:rPr lang="cs-CZ" dirty="0"/>
                  <a:t>Hrany 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&gt;0,9</m:t>
                    </m:r>
                  </m:oMath>
                </a14:m>
                <a:r>
                  <a:rPr lang="en-US" dirty="0"/>
                  <a:t> se </a:t>
                </a:r>
                <a:r>
                  <a:rPr lang="en-US" dirty="0" err="1"/>
                  <a:t>zahod</a:t>
                </a:r>
                <a:r>
                  <a:rPr lang="cs-CZ" dirty="0"/>
                  <a:t>í</a:t>
                </a:r>
              </a:p>
              <a:p>
                <a:r>
                  <a:rPr lang="cs-CZ" dirty="0"/>
                  <a:t>rozdělení grafu na podgrafy (NP-těžký problém) </a:t>
                </a:r>
              </a:p>
              <a:p>
                <a:pPr lvl="1"/>
                <a:r>
                  <a:rPr lang="cs-CZ" dirty="0"/>
                  <a:t>Pro tisíce uzlů je jedinou rozumnou cestou aproximativní, heuristický algoritmus.</a:t>
                </a:r>
                <a:br>
                  <a:rPr lang="cs-CZ" dirty="0"/>
                </a:br>
                <a:endParaRPr lang="cs-CZ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C7C87C-8E3A-4CB3-9A55-701DF04447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790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Diagram, radar chart&#10;&#10;Description automatically generated">
            <a:extLst>
              <a:ext uri="{FF2B5EF4-FFF2-40B4-BE49-F238E27FC236}">
                <a16:creationId xmlns:a16="http://schemas.microsoft.com/office/drawing/2014/main" id="{D004D8A8-DA7A-4742-815F-E85998A61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1166" y="1579683"/>
            <a:ext cx="6518800" cy="39927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7FDB2-425E-4453-AFA2-E84F1206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WSD bez inventáře významů – Hyperlex, 2004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CF3945-F307-4F64-B763-9B96ABA8CC6E}"/>
              </a:ext>
            </a:extLst>
          </p:cNvPr>
          <p:cNvSpPr txBox="1"/>
          <p:nvPr/>
        </p:nvSpPr>
        <p:spPr>
          <a:xfrm>
            <a:off x="803809" y="4612050"/>
            <a:ext cx="219973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Barrage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cs-CZ" dirty="0"/>
              <a:t>řehrada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Baráž</a:t>
            </a:r>
          </a:p>
        </p:txBody>
      </p:sp>
    </p:spTree>
    <p:extLst>
      <p:ext uri="{BB962C8B-B14F-4D97-AF65-F5344CB8AC3E}">
        <p14:creationId xmlns:p14="http://schemas.microsoft.com/office/powerpoint/2010/main" val="186882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Diagram, radar chart&#10;&#10;Description automatically generated">
            <a:extLst>
              <a:ext uri="{FF2B5EF4-FFF2-40B4-BE49-F238E27FC236}">
                <a16:creationId xmlns:a16="http://schemas.microsoft.com/office/drawing/2014/main" id="{D004D8A8-DA7A-4742-815F-E85998A61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1166" y="1579683"/>
            <a:ext cx="6518800" cy="39927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7FDB2-425E-4453-AFA2-E84F1206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WSD bez inventáře významů – Hyperlex, 2004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6DDE0CC-D703-4F10-8AD3-EA6196680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164" y="1576126"/>
            <a:ext cx="6518802" cy="39980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A18298-3FD2-4C69-A75B-B4130A7A4273}"/>
              </a:ext>
            </a:extLst>
          </p:cNvPr>
          <p:cNvSpPr txBox="1"/>
          <p:nvPr/>
        </p:nvSpPr>
        <p:spPr>
          <a:xfrm>
            <a:off x="803809" y="4612050"/>
            <a:ext cx="219973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Barrage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cs-CZ" dirty="0"/>
              <a:t>řehrada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Baráž</a:t>
            </a:r>
          </a:p>
        </p:txBody>
      </p:sp>
    </p:spTree>
    <p:extLst>
      <p:ext uri="{BB962C8B-B14F-4D97-AF65-F5344CB8AC3E}">
        <p14:creationId xmlns:p14="http://schemas.microsoft.com/office/powerpoint/2010/main" val="826199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Diagram, radar chart&#10;&#10;Description automatically generated">
            <a:extLst>
              <a:ext uri="{FF2B5EF4-FFF2-40B4-BE49-F238E27FC236}">
                <a16:creationId xmlns:a16="http://schemas.microsoft.com/office/drawing/2014/main" id="{D004D8A8-DA7A-4742-815F-E85998A61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1166" y="1579683"/>
            <a:ext cx="6518800" cy="39927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7FDB2-425E-4453-AFA2-E84F1206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WSD bez inventáře významů – Hyperlex, 2004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C6C2028-B0BE-4627-9D2E-907297674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00" y="1576800"/>
            <a:ext cx="6519600" cy="39985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A34BE69-794E-4470-8CEF-9AF11E5DB069}"/>
              </a:ext>
            </a:extLst>
          </p:cNvPr>
          <p:cNvSpPr txBox="1"/>
          <p:nvPr/>
        </p:nvSpPr>
        <p:spPr>
          <a:xfrm>
            <a:off x="803809" y="4612050"/>
            <a:ext cx="219973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Barrage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cs-CZ" dirty="0"/>
              <a:t>řehrada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Baráž</a:t>
            </a:r>
          </a:p>
        </p:txBody>
      </p:sp>
    </p:spTree>
    <p:extLst>
      <p:ext uri="{BB962C8B-B14F-4D97-AF65-F5344CB8AC3E}">
        <p14:creationId xmlns:p14="http://schemas.microsoft.com/office/powerpoint/2010/main" val="14516626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15|38.1|8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6"/>
</p:tagLst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455B2D-BAB7-438A-85DA-0266A24CB79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838</Words>
  <Application>Microsoft Office PowerPoint</Application>
  <PresentationFormat>Widescreen</PresentationFormat>
  <Paragraphs>122</Paragraphs>
  <Slides>17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 Math</vt:lpstr>
      <vt:lpstr>Franklin Gothic Book</vt:lpstr>
      <vt:lpstr>Franklin Gothic Demi</vt:lpstr>
      <vt:lpstr>Gill Sans MT</vt:lpstr>
      <vt:lpstr>Times New Roman</vt:lpstr>
      <vt:lpstr>Wingdings 2</vt:lpstr>
      <vt:lpstr>DividendVTI</vt:lpstr>
      <vt:lpstr>PLIN021 Sémantická analýza v praxi</vt:lpstr>
      <vt:lpstr>Lexikální desambiguace  Shrnutí dosavadních znalostí</vt:lpstr>
      <vt:lpstr>Lexikální desambiguace: Inventář významů</vt:lpstr>
      <vt:lpstr>Lexikální zdroje pro NLP</vt:lpstr>
      <vt:lpstr>Ontologie – sémantické sítě</vt:lpstr>
      <vt:lpstr>WSD bez inventáře významů – Hyperlex, 2004</vt:lpstr>
      <vt:lpstr>WSD bez inventáře významů – Hyperlex, 2004</vt:lpstr>
      <vt:lpstr>WSD bez inventáře významů – Hyperlex, 2004</vt:lpstr>
      <vt:lpstr>WSD bez inventáře významů – Hyperlex, 2004</vt:lpstr>
      <vt:lpstr>WSD bez inventáře významů – Hyperlex, 2004</vt:lpstr>
      <vt:lpstr>WSD bez inventáře významů – Hyperlex, 2004</vt:lpstr>
      <vt:lpstr>WSD bez inventáře významů – Hyperlex, 2004</vt:lpstr>
      <vt:lpstr>WSD bez inventáře významů – Hyperlex, 2004</vt:lpstr>
      <vt:lpstr>WSD bez inventáře významů – Hyperlex, 2004</vt:lpstr>
      <vt:lpstr>Word Sense Discrimination  Word Sense Induction</vt:lpstr>
      <vt:lpstr>WSD – úspěch? Kvalita?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2020-11-10T17:02:06Z</dcterms:created>
  <dcterms:modified xsi:type="dcterms:W3CDTF">2020-11-12T11:27:53Z</dcterms:modified>
</cp:coreProperties>
</file>