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8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3" r:id="rId26"/>
    <p:sldId id="281" r:id="rId27"/>
    <p:sldId id="282" r:id="rId28"/>
    <p:sldId id="284" r:id="rId29"/>
    <p:sldId id="294" r:id="rId30"/>
    <p:sldId id="295" r:id="rId31"/>
    <p:sldId id="296" r:id="rId32"/>
    <p:sldId id="293" r:id="rId33"/>
    <p:sldId id="286" r:id="rId34"/>
    <p:sldId id="287" r:id="rId35"/>
    <p:sldId id="285" r:id="rId36"/>
    <p:sldId id="288" r:id="rId37"/>
    <p:sldId id="289" r:id="rId38"/>
    <p:sldId id="290" r:id="rId39"/>
    <p:sldId id="291" r:id="rId40"/>
    <p:sldId id="292" r:id="rId41"/>
    <p:sldId id="297" r:id="rId42"/>
    <p:sldId id="298" r:id="rId43"/>
    <p:sldId id="299" r:id="rId44"/>
    <p:sldId id="300" r:id="rId45"/>
    <p:sldId id="302" r:id="rId46"/>
    <p:sldId id="301" r:id="rId47"/>
    <p:sldId id="303" r:id="rId48"/>
    <p:sldId id="304" r:id="rId49"/>
    <p:sldId id="305" r:id="rId50"/>
    <p:sldId id="307" r:id="rId51"/>
    <p:sldId id="306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6" r:id="rId60"/>
    <p:sldId id="315" r:id="rId61"/>
    <p:sldId id="318" r:id="rId62"/>
    <p:sldId id="317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30" r:id="rId74"/>
    <p:sldId id="329" r:id="rId75"/>
    <p:sldId id="333" r:id="rId76"/>
    <p:sldId id="331" r:id="rId77"/>
    <p:sldId id="332" r:id="rId78"/>
    <p:sldId id="278" r:id="rId7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1DA87-8DD1-441D-8C63-7649CC3A323A}" v="1" dt="2023-09-19T15:40:51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113" d="100"/>
          <a:sy n="113" d="100"/>
        </p:scale>
        <p:origin x="15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ableStyles" Target="tableStyle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85" Type="http://schemas.microsoft.com/office/2016/11/relationships/changesInfo" Target="changesInfos/changesInfo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presProps" Target="presProps.xml"/><Relationship Id="rId86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61" Type="http://schemas.openxmlformats.org/officeDocument/2006/relationships/slide" Target="slides/slide59.xml"/><Relationship Id="rId8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Machura" userId="9bca8ee9761ac6de" providerId="LiveId" clId="{1AD1DA87-8DD1-441D-8C63-7649CC3A323A}"/>
    <pc:docChg chg="modSld">
      <pc:chgData name="Jakub Machura" userId="9bca8ee9761ac6de" providerId="LiveId" clId="{1AD1DA87-8DD1-441D-8C63-7649CC3A323A}" dt="2023-09-19T15:40:51.841" v="1" actId="20577"/>
      <pc:docMkLst>
        <pc:docMk/>
      </pc:docMkLst>
      <pc:sldChg chg="modSp mod">
        <pc:chgData name="Jakub Machura" userId="9bca8ee9761ac6de" providerId="LiveId" clId="{1AD1DA87-8DD1-441D-8C63-7649CC3A323A}" dt="2023-09-19T15:40:51.841" v="1" actId="20577"/>
        <pc:sldMkLst>
          <pc:docMk/>
          <pc:sldMk cId="0" sldId="257"/>
        </pc:sldMkLst>
        <pc:spChg chg="mod">
          <ac:chgData name="Jakub Machura" userId="9bca8ee9761ac6de" providerId="LiveId" clId="{1AD1DA87-8DD1-441D-8C63-7649CC3A323A}" dt="2023-09-19T15:40:51.841" v="1" actId="20577"/>
          <ac:spMkLst>
            <pc:docMk/>
            <pc:sldMk cId="0" sldId="257"/>
            <ac:spMk id="10" creationId="{C2F0EB44-6918-4BB5-AE26-10C3739D81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20. 9. 2023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20. 9. 2023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phil/podzim2023/PLIN034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176213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cs-CZ" sz="11500" spc="-1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NLP</a:t>
            </a:r>
            <a:b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</a:b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Filozofická fakulta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2023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38CDA37-EA7F-46A8-AA56-8834F0D9FF1B}"/>
              </a:ext>
            </a:extLst>
          </p:cNvPr>
          <p:cNvSpPr txBox="1"/>
          <p:nvPr/>
        </p:nvSpPr>
        <p:spPr>
          <a:xfrm>
            <a:off x="4975123" y="1270843"/>
            <a:ext cx="370676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Počítačové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zpracování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přirozeného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jazyka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</p:txBody>
      </p:sp>
    </p:spTree>
    <p:extLst>
      <p:ext uri="{BB962C8B-B14F-4D97-AF65-F5344CB8AC3E}">
        <p14:creationId xmlns:p14="http://schemas.microsoft.com/office/powerpoint/2010/main" val="230006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27709"/>
              </p:ext>
            </p:extLst>
          </p:nvPr>
        </p:nvGraphicFramePr>
        <p:xfrm>
          <a:off x="457200" y="2230817"/>
          <a:ext cx="8229600" cy="4308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„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Chcete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dát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neváhejte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“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9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2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65903"/>
              </p:ext>
            </p:extLst>
          </p:nvPr>
        </p:nvGraphicFramePr>
        <p:xfrm>
          <a:off x="571500" y="2172960"/>
          <a:ext cx="8229600" cy="61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ohlásit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substantiva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ohlas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os.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minulého času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ohnout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6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20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06292"/>
              </p:ext>
            </p:extLst>
          </p:nvPr>
        </p:nvGraphicFramePr>
        <p:xfrm>
          <a:off x="457200" y="2230817"/>
          <a:ext cx="8229600" cy="396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7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94296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57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12142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93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78820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Kr. Řím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35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90012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Organizace předmětu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400" dirty="0">
                <a:hlinkClick r:id="rId2"/>
              </a:rPr>
              <a:t>https://is.muni.cz/auth/predmet/phil/podzim2023/PLIN034</a:t>
            </a: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69813"/>
              </p:ext>
            </p:extLst>
          </p:nvPr>
        </p:nvGraphicFramePr>
        <p:xfrm>
          <a:off x="495300" y="1881531"/>
          <a:ext cx="8229600" cy="462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1201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114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94348"/>
              </p:ext>
            </p:extLst>
          </p:nvPr>
        </p:nvGraphicFramePr>
        <p:xfrm>
          <a:off x="495300" y="1881531"/>
          <a:ext cx="8229600" cy="6040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10459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38117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problémy?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01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13324"/>
              </p:ext>
            </p:extLst>
          </p:nvPr>
        </p:nvGraphicFramePr>
        <p:xfrm>
          <a:off x="457200" y="2230817"/>
          <a:ext cx="8229600" cy="3898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11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17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0B9AA1A-584A-46B1-99F3-BCB194C74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66660"/>
              </p:ext>
            </p:extLst>
          </p:nvPr>
        </p:nvGraphicFramePr>
        <p:xfrm>
          <a:off x="457200" y="2583021"/>
          <a:ext cx="8229600" cy="347472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6515109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79606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641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 (</a:t>
                      </a:r>
                      <a:r>
                        <a:rPr lang="cs-CZ" sz="2800" b="0" strike="sng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vyzvánět</a:t>
                      </a:r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91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svého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svůj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262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638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jsme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být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563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odešli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odejít (</a:t>
                      </a:r>
                      <a:r>
                        <a:rPr lang="cs-CZ" sz="2800" b="0" strike="sng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odeslat</a:t>
                      </a:r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dirty="0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34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13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91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r>
              <a:rPr lang="cs-CZ" sz="3600" dirty="0">
                <a:latin typeface="Century Gothic" pitchFamily="34" charset="0"/>
              </a:rPr>
              <a:t>, </a:t>
            </a:r>
            <a:r>
              <a:rPr lang="cs-CZ" sz="3600" dirty="0" err="1">
                <a:latin typeface="Century Gothic" pitchFamily="34" charset="0"/>
              </a:rPr>
              <a:t>tagger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desambiguace</a:t>
            </a:r>
          </a:p>
        </p:txBody>
      </p:sp>
    </p:spTree>
    <p:extLst>
      <p:ext uri="{BB962C8B-B14F-4D97-AF65-F5344CB8AC3E}">
        <p14:creationId xmlns:p14="http://schemas.microsoft.com/office/powerpoint/2010/main" val="1714810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93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6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„natrénování“ </a:t>
            </a:r>
            <a:r>
              <a:rPr lang="cs-CZ" sz="3200" dirty="0" err="1">
                <a:latin typeface="Century Gothic" pitchFamily="34" charset="0"/>
              </a:rPr>
              <a:t>taggeru</a:t>
            </a: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57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80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založená na </a:t>
            </a:r>
            <a:r>
              <a:rPr lang="cs-CZ" sz="3600" b="1" dirty="0" err="1">
                <a:latin typeface="Century Gothic" pitchFamily="34" charset="0"/>
              </a:rPr>
              <a:t>ling</a:t>
            </a:r>
            <a:r>
              <a:rPr lang="cs-CZ" sz="3600" b="1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37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založená na </a:t>
            </a:r>
            <a:r>
              <a:rPr lang="cs-CZ" sz="3600" dirty="0" err="1">
                <a:latin typeface="Century Gothic" pitchFamily="34" charset="0"/>
              </a:rPr>
              <a:t>ling</a:t>
            </a:r>
            <a:r>
              <a:rPr lang="cs-CZ" sz="3600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hybridní</a:t>
            </a:r>
          </a:p>
        </p:txBody>
      </p:sp>
    </p:spTree>
    <p:extLst>
      <p:ext uri="{BB962C8B-B14F-4D97-AF65-F5344CB8AC3E}">
        <p14:creationId xmlns:p14="http://schemas.microsoft.com/office/powerpoint/2010/main" val="2179049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40663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se svým ruským přítelem.</a:t>
            </a:r>
          </a:p>
        </p:txBody>
      </p:sp>
    </p:spTree>
    <p:extLst>
      <p:ext uri="{BB962C8B-B14F-4D97-AF65-F5344CB8AC3E}">
        <p14:creationId xmlns:p14="http://schemas.microsoft.com/office/powerpoint/2010/main" val="1648057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</a:t>
            </a:r>
            <a:r>
              <a:rPr lang="cs-CZ" sz="3600" i="1" dirty="0">
                <a:solidFill>
                  <a:srgbClr val="FF0000"/>
                </a:solidFill>
                <a:latin typeface="Century Gothic" pitchFamily="34" charset="0"/>
              </a:rPr>
              <a:t>se svým ruským přítelem</a:t>
            </a:r>
            <a:r>
              <a:rPr lang="cs-CZ" sz="3600" i="1" dirty="0">
                <a:latin typeface="Century Gothic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269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350931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14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dělat chyby ve skloňování</a:t>
            </a:r>
          </a:p>
        </p:txBody>
      </p:sp>
    </p:spTree>
    <p:extLst>
      <p:ext uri="{BB962C8B-B14F-4D97-AF65-F5344CB8AC3E}">
        <p14:creationId xmlns:p14="http://schemas.microsoft.com/office/powerpoint/2010/main" val="21844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81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7586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Syntaktická analýza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41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1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Cíle: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„porozumět“ gramatice př. </a:t>
            </a:r>
            <a:r>
              <a:rPr lang="cs-CZ" sz="3600" dirty="0" err="1">
                <a:latin typeface="Century Gothic" pitchFamily="34" charset="0"/>
              </a:rPr>
              <a:t>jaz</a:t>
            </a:r>
            <a:r>
              <a:rPr lang="cs-CZ" sz="3600" dirty="0">
                <a:latin typeface="Century Gothic" pitchFamily="34" charset="0"/>
              </a:rPr>
              <a:t>.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odhalit povrchovou strukturu (větný rozbor)</a:t>
            </a:r>
          </a:p>
        </p:txBody>
      </p:sp>
    </p:spTree>
    <p:extLst>
      <p:ext uri="{BB962C8B-B14F-4D97-AF65-F5344CB8AC3E}">
        <p14:creationId xmlns:p14="http://schemas.microsoft.com/office/powerpoint/2010/main" val="1620516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05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Výsledky: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orientované grafy (tzv. stromy)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závislostní  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×  složkový</a:t>
            </a:r>
            <a:r>
              <a:rPr lang="cs-CZ" sz="3600" dirty="0">
                <a:latin typeface="Century Gothic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8388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</p:txBody>
      </p:sp>
    </p:spTree>
    <p:extLst>
      <p:ext uri="{BB962C8B-B14F-4D97-AF65-F5344CB8AC3E}">
        <p14:creationId xmlns:p14="http://schemas.microsoft.com/office/powerpoint/2010/main" val="35087433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velké množství teoretických východisek</a:t>
            </a:r>
          </a:p>
        </p:txBody>
      </p:sp>
    </p:spTree>
    <p:extLst>
      <p:ext uri="{BB962C8B-B14F-4D97-AF65-F5344CB8AC3E}">
        <p14:creationId xmlns:p14="http://schemas.microsoft.com/office/powerpoint/2010/main" val="1777826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</p:txBody>
      </p:sp>
    </p:spTree>
    <p:extLst>
      <p:ext uri="{BB962C8B-B14F-4D97-AF65-F5344CB8AC3E}">
        <p14:creationId xmlns:p14="http://schemas.microsoft.com/office/powerpoint/2010/main" val="278268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  <a:p>
            <a:pPr>
              <a:spcBef>
                <a:spcPts val="2400"/>
              </a:spcBef>
            </a:pPr>
            <a:r>
              <a:rPr lang="cs-CZ" sz="2900" i="1" dirty="0">
                <a:latin typeface="Century Gothic" pitchFamily="34" charset="0"/>
              </a:rPr>
              <a:t>Faxu škodí </a:t>
            </a:r>
            <a:r>
              <a:rPr lang="cs-CZ" sz="2900" i="1" dirty="0">
                <a:solidFill>
                  <a:srgbClr val="FF0000"/>
                </a:solidFill>
                <a:latin typeface="Century Gothic" pitchFamily="34" charset="0"/>
              </a:rPr>
              <a:t>především</a:t>
            </a:r>
            <a:r>
              <a:rPr lang="cs-CZ" sz="2900" i="1" dirty="0">
                <a:latin typeface="Century Gothic" pitchFamily="34" charset="0"/>
              </a:rPr>
              <a:t> přetížené telefonní linky.</a:t>
            </a:r>
          </a:p>
        </p:txBody>
      </p:sp>
    </p:spTree>
    <p:extLst>
      <p:ext uri="{BB962C8B-B14F-4D97-AF65-F5344CB8AC3E}">
        <p14:creationId xmlns:p14="http://schemas.microsoft.com/office/powerpoint/2010/main" val="584613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141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1. Předložkové fráze (PP)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11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200" dirty="0">
                <a:latin typeface="Century Gothic" pitchFamily="34" charset="0"/>
              </a:rPr>
              <a:t>Předložkové fráze (PP)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en-US" sz="3200" i="1" dirty="0">
                <a:latin typeface="Century Gothic" pitchFamily="34" charset="0"/>
              </a:rPr>
              <a:t>Charles talked about cooking with Britney Spears</a:t>
            </a:r>
            <a:r>
              <a:rPr lang="cs-CZ" sz="3200" i="1" dirty="0">
                <a:latin typeface="Century Gothic" pitchFamily="34" charset="0"/>
              </a:rPr>
              <a:t>.</a:t>
            </a:r>
            <a:endParaRPr lang="en-US" sz="32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1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</p:txBody>
      </p:sp>
    </p:spTree>
    <p:extLst>
      <p:ext uri="{BB962C8B-B14F-4D97-AF65-F5344CB8AC3E}">
        <p14:creationId xmlns:p14="http://schemas.microsoft.com/office/powerpoint/2010/main" val="28390001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871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BFF566C-2933-4F4C-AF41-4F61D61B5A7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40" b="73254"/>
          <a:stretch/>
        </p:blipFill>
        <p:spPr bwMode="auto">
          <a:xfrm>
            <a:off x="1057656" y="3598277"/>
            <a:ext cx="6769608" cy="2642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7376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0C6184F5-D6A8-4A57-B348-19C411F9C1A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6" r="54444" b="45199"/>
          <a:stretch/>
        </p:blipFill>
        <p:spPr bwMode="auto">
          <a:xfrm>
            <a:off x="1155192" y="3750686"/>
            <a:ext cx="6833616" cy="242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8595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Obrázek 14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EAEF5F3-6052-4AF9-8346-851E40DFE42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1" r="50000" b="20224"/>
          <a:stretch/>
        </p:blipFill>
        <p:spPr bwMode="auto">
          <a:xfrm>
            <a:off x="809244" y="3645234"/>
            <a:ext cx="7754112" cy="2644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4393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7164C3F7-320F-4BDB-A3CA-D6364D4AB9A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71384"/>
          <a:stretch/>
        </p:blipFill>
        <p:spPr bwMode="auto">
          <a:xfrm>
            <a:off x="1005840" y="3821780"/>
            <a:ext cx="7132320" cy="254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2803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807344EE-4204-4D0E-B299-426202E1D38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4704" r="476" b="41766"/>
          <a:stretch/>
        </p:blipFill>
        <p:spPr bwMode="auto">
          <a:xfrm>
            <a:off x="1213104" y="3609356"/>
            <a:ext cx="6851904" cy="2644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2158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 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8444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</a:t>
            </a:r>
            <a:r>
              <a:rPr lang="cs-CZ" sz="2900" i="1" dirty="0">
                <a:latin typeface="Century Gothic" pitchFamily="34" charset="0"/>
              </a:rPr>
              <a:t> </a:t>
            </a:r>
            <a:r>
              <a:rPr lang="en-US" sz="2900" i="1" dirty="0">
                <a:latin typeface="Century Gothic" pitchFamily="34" charset="0"/>
              </a:rPr>
              <a:t>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750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3. Koordinační konstrukce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Small boys and girls are playing</a:t>
            </a:r>
            <a:r>
              <a:rPr lang="cs-CZ" sz="2900" i="1" dirty="0">
                <a:latin typeface="Century Gothic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Dřevěná vrata a okna natřel nabílo.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228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34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analýza  ×  syntéza   jazyka</a:t>
            </a:r>
          </a:p>
        </p:txBody>
      </p:sp>
    </p:spTree>
    <p:extLst>
      <p:ext uri="{BB962C8B-B14F-4D97-AF65-F5344CB8AC3E}">
        <p14:creationId xmlns:p14="http://schemas.microsoft.com/office/powerpoint/2010/main" val="20429520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595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25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[zvratné zájmeno]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[předložka]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156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78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nemocnému nevěří.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si musíme chránit.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vás z Krušných hor. 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202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737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slovo</a:t>
            </a:r>
          </a:p>
        </p:txBody>
      </p:sp>
    </p:spTree>
    <p:extLst>
      <p:ext uri="{BB962C8B-B14F-4D97-AF65-F5344CB8AC3E}">
        <p14:creationId xmlns:p14="http://schemas.microsoft.com/office/powerpoint/2010/main" val="30963626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52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autosémantika, synsémantika</a:t>
            </a:r>
          </a:p>
        </p:txBody>
      </p:sp>
    </p:spTree>
    <p:extLst>
      <p:ext uri="{BB962C8B-B14F-4D97-AF65-F5344CB8AC3E}">
        <p14:creationId xmlns:p14="http://schemas.microsoft.com/office/powerpoint/2010/main" val="15603102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autosémantika, synsémantika</a:t>
            </a:r>
          </a:p>
          <a:p>
            <a:pPr>
              <a:spcBef>
                <a:spcPts val="1800"/>
              </a:spcBef>
            </a:pPr>
            <a:r>
              <a:rPr lang="cs-CZ" sz="3200" b="1" dirty="0">
                <a:latin typeface="Century Gothic" pitchFamily="34" charset="0"/>
              </a:rPr>
              <a:t>fráze, idiomy</a:t>
            </a:r>
          </a:p>
        </p:txBody>
      </p:sp>
    </p:spTree>
    <p:extLst>
      <p:ext uri="{BB962C8B-B14F-4D97-AF65-F5344CB8AC3E}">
        <p14:creationId xmlns:p14="http://schemas.microsoft.com/office/powerpoint/2010/main" val="2867169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3915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</p:spTree>
    <p:extLst>
      <p:ext uri="{BB962C8B-B14F-4D97-AF65-F5344CB8AC3E}">
        <p14:creationId xmlns:p14="http://schemas.microsoft.com/office/powerpoint/2010/main" val="229374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Kam zapadá syntax a syntaktická analýza?</a:t>
            </a:r>
          </a:p>
        </p:txBody>
      </p:sp>
    </p:spTree>
    <p:extLst>
      <p:ext uri="{BB962C8B-B14F-4D97-AF65-F5344CB8AC3E}">
        <p14:creationId xmlns:p14="http://schemas.microsoft.com/office/powerpoint/2010/main" val="156059640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04800" y="1701068"/>
            <a:ext cx="86106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4DA560-8793-4002-B6AC-0F6B55B6DD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25882" r="3270" b="21684"/>
          <a:stretch/>
        </p:blipFill>
        <p:spPr bwMode="auto">
          <a:xfrm>
            <a:off x="304800" y="4259878"/>
            <a:ext cx="8458200" cy="2179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27542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</p:spTree>
    <p:extLst>
      <p:ext uri="{BB962C8B-B14F-4D97-AF65-F5344CB8AC3E}">
        <p14:creationId xmlns:p14="http://schemas.microsoft.com/office/powerpoint/2010/main" val="37539484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FC793CB-E737-421F-9B08-31EA46D7A4E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58" r="1724" b="24054"/>
          <a:stretch/>
        </p:blipFill>
        <p:spPr bwMode="auto">
          <a:xfrm>
            <a:off x="228600" y="3705880"/>
            <a:ext cx="7708392" cy="1430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9803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složka (konstituent, fráze)</a:t>
            </a:r>
            <a:endParaRPr lang="cs-CZ" b="1" dirty="0">
              <a:latin typeface="Century Gothic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lexikální nebo frázová kategorie</a:t>
            </a:r>
          </a:p>
        </p:txBody>
      </p:sp>
    </p:spTree>
    <p:extLst>
      <p:ext uri="{BB962C8B-B14F-4D97-AF65-F5344CB8AC3E}">
        <p14:creationId xmlns:p14="http://schemas.microsoft.com/office/powerpoint/2010/main" val="17977963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228600" y="464403"/>
            <a:ext cx="8458200" cy="130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0" i="1" dirty="0">
                <a:effectLst/>
                <a:latin typeface="Century Gothic" panose="020B0502020202020204" pitchFamily="34" charset="0"/>
              </a:rPr>
              <a:t>Osvobození hrdinnou Sovětskou armádou jsme oslavili v letošním roce obzvláště důstojně.</a:t>
            </a:r>
            <a:endParaRPr lang="cs-CZ" sz="2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85D4A0B-447F-4C78-97F8-B1A1ACACA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03266"/>
              </p:ext>
            </p:extLst>
          </p:nvPr>
        </p:nvGraphicFramePr>
        <p:xfrm>
          <a:off x="171450" y="1953504"/>
          <a:ext cx="8572500" cy="4599696"/>
        </p:xfrm>
        <a:graphic>
          <a:graphicData uri="http://schemas.openxmlformats.org/drawingml/2006/table">
            <a:tbl>
              <a:tblPr/>
              <a:tblGrid>
                <a:gridCol w="1758950">
                  <a:extLst>
                    <a:ext uri="{9D8B030D-6E8A-4147-A177-3AD203B41FA5}">
                      <a16:colId xmlns:a16="http://schemas.microsoft.com/office/drawing/2014/main" val="1802246182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691025807"/>
                    </a:ext>
                  </a:extLst>
                </a:gridCol>
              </a:tblGrid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 err="1">
                          <a:solidFill>
                            <a:srgbClr val="004D00"/>
                          </a:solidFill>
                          <a:effectLst/>
                        </a:rPr>
                        <a:t>NP</a:t>
                      </a:r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76821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219773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54499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jsme oslavili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296646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PP: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 letošním roce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595998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AdvP: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768617"/>
                  </a:ext>
                </a:extLst>
              </a:tr>
              <a:tr h="941529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S: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 jsme oslavili v letošním roce 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53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6101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větná struktura</a:t>
            </a:r>
            <a:endParaRPr lang="cs-CZ" b="1" dirty="0"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44DA964-2170-4B32-861C-DC03F10683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1"/>
          <a:stretch/>
        </p:blipFill>
        <p:spPr bwMode="auto">
          <a:xfrm>
            <a:off x="228600" y="2471986"/>
            <a:ext cx="8382000" cy="40592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3349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klauze (</a:t>
            </a:r>
            <a:r>
              <a:rPr lang="cs-CZ" sz="2800" b="1" dirty="0" err="1">
                <a:latin typeface="Century Gothic" pitchFamily="34" charset="0"/>
              </a:rPr>
              <a:t>clause</a:t>
            </a:r>
            <a:r>
              <a:rPr lang="cs-CZ" sz="2800" b="1" dirty="0">
                <a:latin typeface="Century Gothic" pitchFamily="34" charset="0"/>
              </a:rPr>
              <a:t>)</a:t>
            </a:r>
            <a:endParaRPr lang="cs-CZ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73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63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Počítačové zpracování přirozeného jazyka, </a:t>
            </a:r>
            <a:r>
              <a:rPr lang="cs-CZ" sz="2800" dirty="0" err="1">
                <a:latin typeface="Century Gothic" panose="020B0502020202020204" pitchFamily="34" charset="0"/>
              </a:rPr>
              <a:t>Tokenizace</a:t>
            </a:r>
            <a:r>
              <a:rPr lang="cs-CZ" sz="2800" dirty="0">
                <a:latin typeface="Century Gothic" panose="020B0502020202020204" pitchFamily="34" charset="0"/>
              </a:rPr>
              <a:t>, Větná segmentace, Morfologická analýza, Lemmatizace, Desambiguace, </a:t>
            </a:r>
            <a:r>
              <a:rPr lang="cs-CZ" sz="2800" dirty="0" err="1">
                <a:latin typeface="Century Gothic" panose="020B0502020202020204" pitchFamily="34" charset="0"/>
              </a:rPr>
              <a:t>Tagger</a:t>
            </a:r>
            <a:r>
              <a:rPr lang="cs-CZ" sz="2800" dirty="0">
                <a:latin typeface="Century Gothic" panose="020B0502020202020204" pitchFamily="34" charset="0"/>
              </a:rPr>
              <a:t>, </a:t>
            </a:r>
            <a:r>
              <a:rPr lang="cs-CZ" sz="2800" dirty="0" err="1">
                <a:latin typeface="Century Gothic" panose="020B0502020202020204" pitchFamily="34" charset="0"/>
              </a:rPr>
              <a:t>Parsing</a:t>
            </a:r>
            <a:r>
              <a:rPr lang="cs-CZ" sz="2800" dirty="0">
                <a:latin typeface="Century Gothic" panose="020B0502020202020204" pitchFamily="34" charset="0"/>
              </a:rPr>
              <a:t>, Složka, Klauze</a:t>
            </a: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9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90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1371</Words>
  <Application>Microsoft Office PowerPoint</Application>
  <PresentationFormat>Předvádění na obrazovce (4:3)</PresentationFormat>
  <Paragraphs>449</Paragraphs>
  <Slides>77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77</vt:i4>
      </vt:variant>
    </vt:vector>
  </HeadingPairs>
  <TitlesOfParts>
    <vt:vector size="83" baseType="lpstr">
      <vt:lpstr>Arial</vt:lpstr>
      <vt:lpstr>Calibri</vt:lpstr>
      <vt:lpstr>Calibri Light</vt:lpstr>
      <vt:lpstr>Century Gothic</vt:lpstr>
      <vt:lpstr>Motiv Office</vt:lpstr>
      <vt:lpstr>Motív Office</vt:lpstr>
      <vt:lpstr>1. NLP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Jakub Machura</cp:lastModifiedBy>
  <cp:revision>37</cp:revision>
  <dcterms:created xsi:type="dcterms:W3CDTF">2020-10-06T08:02:48Z</dcterms:created>
  <dcterms:modified xsi:type="dcterms:W3CDTF">2023-09-20T09:18:31Z</dcterms:modified>
</cp:coreProperties>
</file>