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99"/>
  </p:notesMasterIdLst>
  <p:sldIdLst>
    <p:sldId id="256" r:id="rId3"/>
    <p:sldId id="374" r:id="rId4"/>
    <p:sldId id="375" r:id="rId5"/>
    <p:sldId id="395" r:id="rId6"/>
    <p:sldId id="396" r:id="rId7"/>
    <p:sldId id="397" r:id="rId8"/>
    <p:sldId id="398" r:id="rId9"/>
    <p:sldId id="399" r:id="rId10"/>
    <p:sldId id="376" r:id="rId11"/>
    <p:sldId id="400" r:id="rId12"/>
    <p:sldId id="401" r:id="rId13"/>
    <p:sldId id="402" r:id="rId14"/>
    <p:sldId id="403" r:id="rId15"/>
    <p:sldId id="404" r:id="rId16"/>
    <p:sldId id="379" r:id="rId17"/>
    <p:sldId id="377" r:id="rId18"/>
    <p:sldId id="405" r:id="rId19"/>
    <p:sldId id="406" r:id="rId20"/>
    <p:sldId id="407" r:id="rId21"/>
    <p:sldId id="380" r:id="rId22"/>
    <p:sldId id="378" r:id="rId23"/>
    <p:sldId id="408" r:id="rId24"/>
    <p:sldId id="409" r:id="rId25"/>
    <p:sldId id="410" r:id="rId26"/>
    <p:sldId id="411" r:id="rId27"/>
    <p:sldId id="368" r:id="rId28"/>
    <p:sldId id="412" r:id="rId29"/>
    <p:sldId id="413" r:id="rId30"/>
    <p:sldId id="414" r:id="rId31"/>
    <p:sldId id="415" r:id="rId32"/>
    <p:sldId id="416" r:id="rId33"/>
    <p:sldId id="417" r:id="rId34"/>
    <p:sldId id="381" r:id="rId35"/>
    <p:sldId id="383" r:id="rId36"/>
    <p:sldId id="384" r:id="rId37"/>
    <p:sldId id="385" r:id="rId38"/>
    <p:sldId id="382" r:id="rId39"/>
    <p:sldId id="386" r:id="rId40"/>
    <p:sldId id="387" r:id="rId41"/>
    <p:sldId id="418" r:id="rId42"/>
    <p:sldId id="419" r:id="rId43"/>
    <p:sldId id="420" r:id="rId44"/>
    <p:sldId id="388" r:id="rId45"/>
    <p:sldId id="421" r:id="rId46"/>
    <p:sldId id="389" r:id="rId47"/>
    <p:sldId id="422" r:id="rId48"/>
    <p:sldId id="390" r:id="rId49"/>
    <p:sldId id="391" r:id="rId50"/>
    <p:sldId id="392" r:id="rId51"/>
    <p:sldId id="423" r:id="rId52"/>
    <p:sldId id="393" r:id="rId53"/>
    <p:sldId id="457" r:id="rId54"/>
    <p:sldId id="458" r:id="rId55"/>
    <p:sldId id="394" r:id="rId56"/>
    <p:sldId id="461" r:id="rId57"/>
    <p:sldId id="462" r:id="rId58"/>
    <p:sldId id="264" r:id="rId59"/>
    <p:sldId id="463" r:id="rId60"/>
    <p:sldId id="424" r:id="rId61"/>
    <p:sldId id="425" r:id="rId62"/>
    <p:sldId id="426" r:id="rId63"/>
    <p:sldId id="427" r:id="rId64"/>
    <p:sldId id="428" r:id="rId65"/>
    <p:sldId id="435" r:id="rId66"/>
    <p:sldId id="434" r:id="rId67"/>
    <p:sldId id="429" r:id="rId68"/>
    <p:sldId id="430" r:id="rId69"/>
    <p:sldId id="431" r:id="rId70"/>
    <p:sldId id="432" r:id="rId71"/>
    <p:sldId id="433" r:id="rId72"/>
    <p:sldId id="436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454" r:id="rId91"/>
    <p:sldId id="455" r:id="rId92"/>
    <p:sldId id="456" r:id="rId93"/>
    <p:sldId id="267" r:id="rId94"/>
    <p:sldId id="261" r:id="rId95"/>
    <p:sldId id="464" r:id="rId96"/>
    <p:sldId id="266" r:id="rId97"/>
    <p:sldId id="278" r:id="rId9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70" d="100"/>
          <a:sy n="70" d="100"/>
        </p:scale>
        <p:origin x="17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4ED-F3B0-4009-A8B2-87EC272A02D9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FD3B-E7A5-4295-8E1F-6EE16B8D5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24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AFD3B-E7A5-4295-8E1F-6EE16B8D5A5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7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845160" y="9434520"/>
            <a:ext cx="2942640" cy="490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420B056-FFB1-4A6E-9F98-BD1849A07B2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57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79320" y="4717080"/>
            <a:ext cx="5431320" cy="4464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845160" y="9434520"/>
            <a:ext cx="2942640" cy="490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420B056-FFB1-4A6E-9F98-BD1849A07B2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58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79320" y="4717080"/>
            <a:ext cx="5431320" cy="4464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52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845160" y="9434520"/>
            <a:ext cx="2941560" cy="48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D21C71B-6C58-4097-B247-D6DE2C09604B}" type="slidenum">
              <a:rPr lang="cs-CZ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92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9320" y="4717080"/>
            <a:ext cx="5430240" cy="4463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845160" y="9434520"/>
            <a:ext cx="2940120" cy="48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CF86649-7468-4D18-9A5A-74B537750666}" type="slidenum">
              <a:rPr lang="cs-CZ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93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9320" y="4717080"/>
            <a:ext cx="5428800" cy="4461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19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845160" y="9434520"/>
            <a:ext cx="2940120" cy="48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E620363-96ED-4576-A7EA-EDD229CC9D6B}" type="slidenum">
              <a:rPr lang="cs-CZ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94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9320" y="4717080"/>
            <a:ext cx="5428800" cy="4461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314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845160" y="9434520"/>
            <a:ext cx="2936160" cy="483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9320" y="4717080"/>
            <a:ext cx="5424840" cy="445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3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F26F-69FB-437B-8A38-6A8FEB700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60E2C0-68FA-4105-84ED-F1BA7835B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489EB6-51D7-4448-8059-0617AB60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A8CFD-98FE-4C17-A9C0-201BDC99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7FAE4-97F7-43DB-A4E0-F8C16E4C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66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82F0-25CC-400F-B08D-E314B008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C85272-E40B-4F0B-AA10-219976E27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86D8A-11F8-4065-9A4F-6668121A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ACDE37-DC7D-4AF9-B860-835C7B7E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826C86-26AE-4153-AEA8-9FC8EBC6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04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FA150B-DDFC-409D-85FE-32EB0997C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36F401-5506-4E15-8062-F63DD9AC5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AB001B-B447-4788-9D6C-76649EA6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1BFF5-697F-457A-A84C-590F5889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DDBCE7-163F-4B4D-8641-46A31A6D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36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4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747A6-7A0B-4B6E-B96F-08D79BF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A9D20-4945-4AEB-9AF6-58AF389F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E14892-2DCD-4DB7-91DC-BD0424BC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FA09E5-0D8A-4B4D-A1FB-E164156F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1156D0-A144-4BF2-A947-AAB2393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099BB-E1C3-4A82-AD5A-054B2247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1FCF12-580B-4BA2-8218-BB4BF05D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001A41-5156-486C-9EDC-EF7090C4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50510-FFC5-4D15-9C73-8ACB0780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3567F-D912-43B1-BF71-A6F8F50E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6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D1D53-CBCB-4825-8B1D-1CE69FC5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5B0A6-B414-4589-9B82-5DB972B70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2C5C4C-EB2F-4DCE-8B6C-6FE240194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A1FC3C-EA42-4EAF-B081-4A6DB4DE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EF2F33-54AE-4D20-B518-42C4C1A3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41D4BC-4C54-4253-B0C7-A2CA80AB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0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F931A-55C6-4584-88ED-2E91B7F7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BE63AD-2343-4264-BB7A-F5360E01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4CAC67-9893-45EB-9F35-779DFA07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9C40E5-2C30-4E7E-968C-025C49B90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F98EA2-87FD-42CF-9C0C-0C4803D8B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B215E4-0610-4F96-B93F-A433217E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2E2606-96CB-4238-A916-210AE978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2F9BB5-619F-46ED-8106-1F0D5C58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6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F5374-221F-4C63-B547-1825135D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C50FE3-BCC2-4077-8986-FE409E72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29FB9F-5D38-4D4D-8170-27A2E757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336CB9-43C5-497C-8A7C-C73BCF0A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70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F52451-E35F-4505-BCCE-FA35FCEE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99A9E7-D116-4D46-B94D-904D1BD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AEDDCB-80E1-4699-BE15-EDB8AC10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77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C9CFE-2069-416D-BA02-7CA811D3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6BF2D-9DEF-4628-9D18-6CAF335C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D171AA-0A7C-43CD-AF24-46BDC7098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B58F21-E70D-45D7-AD73-7116CC3D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24CE33-84AD-466D-A61B-47ECD7D3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95126F-F761-4FC8-AC4B-5F571E8D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96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4FFB6-E6B6-419E-83AC-34003417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6ABD0A-A88D-49AD-A0D3-B8F825F82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737E75-7B88-4722-B8AF-BEFDE53F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E990F5-A6D9-43F5-BEB7-742ADAAE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E5ED76-3CB7-4F2C-BAA2-86FEA2E2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7FB772-2C4D-41E3-AD70-39CE853D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11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CF7B8A-D946-484A-8F43-6042AEFF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40D62-3C69-48A7-A42D-8F0C98979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CC9F60-C6FC-43A3-A8F6-F990CFA7A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AE79-AAC4-43BC-AF0C-99C8AC6E0976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76111A-1AEB-44AD-8674-8F97F7883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19D2E9-CE97-4B2E-BA35-96A005FDD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28. 11. 2023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fal.mff.cuni.cz/pdt2.0/doc/manuals/cz/a-layer/html/ch03s03s02.html" TargetMode="External"/><Relationship Id="rId7" Type="http://schemas.openxmlformats.org/officeDocument/2006/relationships/hyperlink" Target="http://ufal.mff.cuni.cz/pdt2.0/doc/manuals/cz/a-layer/html/ch03s03s03.html" TargetMode="External"/><Relationship Id="rId2" Type="http://schemas.openxmlformats.org/officeDocument/2006/relationships/hyperlink" Target="http://ufal.mff.cuni.cz/pdt2.0/doc/manuals/cz/a-layer/html/ch03s03.html#X_4_2_1_prisudek_predikat_pred_pnom_auxv_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fal.mff.cuni.cz/pdt2.0/doc/manuals/cz/a-layer/html/ch03s03s06.html" TargetMode="External"/><Relationship Id="rId5" Type="http://schemas.openxmlformats.org/officeDocument/2006/relationships/hyperlink" Target="http://ufal.mff.cuni.cz/pdt2.0/doc/manuals/cz/a-layer/html/ch03s03s05.html" TargetMode="External"/><Relationship Id="rId4" Type="http://schemas.openxmlformats.org/officeDocument/2006/relationships/hyperlink" Target="http://ufal.mff.cuni.cz/pdt2.0/doc/manuals/cz/a-layer/html/ch03s03s04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fal.mff.cuni.cz/pdt2.0/doc/manuals/cz/a-layer/html/ch03s03s07.html" TargetMode="External"/><Relationship Id="rId3" Type="http://schemas.openxmlformats.org/officeDocument/2006/relationships/hyperlink" Target="http://ufal.mff.cuni.cz/pdt2.0/doc/manuals/cz/a-layer/html/ch03s05.html#X_4_4_1_koordinace_vetna_i_vetneclenska_coord_afun_Co_" TargetMode="External"/><Relationship Id="rId7" Type="http://schemas.openxmlformats.org/officeDocument/2006/relationships/hyperlink" Target="http://ufal.mff.cuni.cz/pdt2.0/doc/manuals/cz/a-layer/html/ch03s03s07s02.html" TargetMode="External"/><Relationship Id="rId2" Type="http://schemas.openxmlformats.org/officeDocument/2006/relationships/hyperlink" Target="http://ufal.mff.cuni.cz/pdt2.0/doc/manuals/cz/a-layer/html/ch03s03.html#X_4_2_1_prisudek_predikat_pred_pnom_auxv_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fal.mff.cuni.cz/pdt2.0/doc/manuals/cz/a-layer/html/ch03s03s07s06.html" TargetMode="External"/><Relationship Id="rId5" Type="http://schemas.openxmlformats.org/officeDocument/2006/relationships/hyperlink" Target="http://ufal.mff.cuni.cz/pdt2.0/doc/manuals/cz/a-layer/html/ch03s03s07s05.html" TargetMode="External"/><Relationship Id="rId4" Type="http://schemas.openxmlformats.org/officeDocument/2006/relationships/hyperlink" Target="http://ufal.mff.cuni.cz/pdt2.0/doc/manuals/cz/a-layer/html/ch03s05s02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ufal.mff.cuni.cz/pdt2.0/doc/manuals/cz/a-layer/html/ch03s04.html" TargetMode="External"/><Relationship Id="rId3" Type="http://schemas.openxmlformats.org/officeDocument/2006/relationships/hyperlink" Target="http://ufal.mff.cuni.cz/pdt2.0/doc/manuals/cz/a-layer/html/ch03s03s07s03.html" TargetMode="External"/><Relationship Id="rId7" Type="http://schemas.openxmlformats.org/officeDocument/2006/relationships/hyperlink" Target="http://ufal.mff.cuni.cz/pdt2.0/doc/manuals/cz/a-layer/html/ch03s03s08s02.html" TargetMode="External"/><Relationship Id="rId2" Type="http://schemas.openxmlformats.org/officeDocument/2006/relationships/hyperlink" Target="http://ufal.mff.cuni.cz/pdt2.0/doc/manuals/cz/a-layer/html/ch03s03s07s04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fal.mff.cuni.cz/pdt2.0/doc/manuals/cz/a-layer/html/ch03s03s07s07.html" TargetMode="External"/><Relationship Id="rId5" Type="http://schemas.openxmlformats.org/officeDocument/2006/relationships/hyperlink" Target="http://ufal.mff.cuni.cz/pdt2.0/doc/manuals/cz/a-layer/html/ch03s03s08s04.html" TargetMode="External"/><Relationship Id="rId4" Type="http://schemas.openxmlformats.org/officeDocument/2006/relationships/hyperlink" Target="http://ufal.mff.cuni.cz/pdt2.0/doc/manuals/cz/a-layer/html/ch03s03s08s03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iki.korpus.cz/lib/exe/fetch.php/kurz:kurz_synt_analyza_ex0.pn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iki.korpus.cz/lib/exe/fetch.php/kurz:kurz_synt_analyza_ex1.png" TargetMode="Externa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iki.korpus.cz/lib/exe/fetch.php/kurz:kurz_synt_analyza_ex2.png" TargetMode="Externa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start" TargetMode="External"/><Relationship Id="rId2" Type="http://schemas.openxmlformats.org/officeDocument/2006/relationships/hyperlink" Target="https://www.czechency.org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590800"/>
          </a:xfr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numCol="2">
            <a:noAutofit/>
          </a:bodyPr>
          <a:lstStyle/>
          <a:p>
            <a:pPr marL="177800" algn="l">
              <a:spcBef>
                <a:spcPts val="0"/>
              </a:spcBef>
            </a:pPr>
            <a:r>
              <a:rPr lang="cs-CZ" sz="115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4.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452284" y="4245858"/>
            <a:ext cx="8229600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endParaRPr lang="cs-CZ" sz="15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r">
              <a:spcAft>
                <a:spcPts val="30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Jakub Machura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r">
              <a:spcBef>
                <a:spcPts val="300"/>
              </a:spcBef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Masarykova univerzita</a:t>
            </a:r>
          </a:p>
          <a:p>
            <a:pPr algn="r">
              <a:spcBef>
                <a:spcPts val="300"/>
              </a:spcBef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Ústav českého jazyka</a:t>
            </a:r>
          </a:p>
          <a:p>
            <a:pPr algn="r">
              <a:spcBef>
                <a:spcPts val="300"/>
              </a:spcBef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machura@phil.muni.cz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9832" y="6477000"/>
            <a:ext cx="9153832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ea typeface="Batang" pitchFamily="18" charset="-127"/>
                <a:cs typeface="Arial" pitchFamily="34" charset="0"/>
              </a:rPr>
              <a:t>						                       podzim 2023</a:t>
            </a: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57200" y="152400"/>
            <a:ext cx="8229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endParaRPr lang="cs-CZ" sz="15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PLIN034  Algoritmický popis syntaxe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E71E2F-FC41-4B44-A331-D1F64C6D4CCE}"/>
              </a:ext>
            </a:extLst>
          </p:cNvPr>
          <p:cNvSpPr txBox="1"/>
          <p:nvPr/>
        </p:nvSpPr>
        <p:spPr>
          <a:xfrm>
            <a:off x="1422667" y="1804482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PDT</a:t>
            </a:r>
            <a:r>
              <a:rPr lang="cs-CZ" sz="9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534465-E8F5-4D8A-94F9-B2F25059355E}"/>
              </a:ext>
            </a:extLst>
          </p:cNvPr>
          <p:cNvSpPr txBox="1"/>
          <p:nvPr/>
        </p:nvSpPr>
        <p:spPr>
          <a:xfrm>
            <a:off x="4810583" y="1083439"/>
            <a:ext cx="4089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syntaktická anotace </a:t>
            </a:r>
            <a:br>
              <a:rPr lang="cs-CZ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cs-CZ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 </a:t>
            </a:r>
            <a:r>
              <a:rPr lang="cs-CZ" sz="6000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ČNK</a:t>
            </a:r>
            <a:endParaRPr lang="cs-CZ" sz="8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3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</p:txBody>
      </p:sp>
    </p:spTree>
    <p:extLst>
      <p:ext uri="{BB962C8B-B14F-4D97-AF65-F5344CB8AC3E}">
        <p14:creationId xmlns:p14="http://schemas.microsoft.com/office/powerpoint/2010/main" val="361661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31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</p:txBody>
      </p:sp>
    </p:spTree>
    <p:extLst>
      <p:ext uri="{BB962C8B-B14F-4D97-AF65-F5344CB8AC3E}">
        <p14:creationId xmlns:p14="http://schemas.microsoft.com/office/powerpoint/2010/main" val="31644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98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1,5 mil. slovních tvarů</a:t>
            </a:r>
          </a:p>
        </p:txBody>
      </p:sp>
    </p:spTree>
    <p:extLst>
      <p:ext uri="{BB962C8B-B14F-4D97-AF65-F5344CB8AC3E}">
        <p14:creationId xmlns:p14="http://schemas.microsoft.com/office/powerpoint/2010/main" val="419689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379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1,5 mil. slovních tvarů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 err="1"/>
              <a:t>tektogramatická</a:t>
            </a:r>
            <a:r>
              <a:rPr lang="cs-CZ" sz="3600" dirty="0"/>
              <a:t> rov.</a:t>
            </a:r>
          </a:p>
        </p:txBody>
      </p:sp>
    </p:spTree>
    <p:extLst>
      <p:ext uri="{BB962C8B-B14F-4D97-AF65-F5344CB8AC3E}">
        <p14:creationId xmlns:p14="http://schemas.microsoft.com/office/powerpoint/2010/main" val="335932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462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1,5 mil. slovních tvarů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 err="1"/>
              <a:t>tektogramatická</a:t>
            </a:r>
            <a:r>
              <a:rPr lang="cs-CZ" sz="3600" dirty="0"/>
              <a:t>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833 tis. uzlů</a:t>
            </a:r>
          </a:p>
        </p:txBody>
      </p:sp>
    </p:spTree>
    <p:extLst>
      <p:ext uri="{BB962C8B-B14F-4D97-AF65-F5344CB8AC3E}">
        <p14:creationId xmlns:p14="http://schemas.microsoft.com/office/powerpoint/2010/main" val="270947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 descr="Propojení rovin">
            <a:extLst>
              <a:ext uri="{FF2B5EF4-FFF2-40B4-BE49-F238E27FC236}">
                <a16:creationId xmlns:a16="http://schemas.microsoft.com/office/drawing/2014/main" id="{FFA02DEB-BEF3-4666-9F47-F3EDA5ADA5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39" y="0"/>
            <a:ext cx="48507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3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</p:txBody>
      </p:sp>
    </p:spTree>
    <p:extLst>
      <p:ext uri="{BB962C8B-B14F-4D97-AF65-F5344CB8AC3E}">
        <p14:creationId xmlns:p14="http://schemas.microsoft.com/office/powerpoint/2010/main" val="181095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funktor (44), </a:t>
            </a:r>
            <a:r>
              <a:rPr lang="cs-CZ" sz="3200" dirty="0" err="1"/>
              <a:t>subfunktor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0058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funktor (44), </a:t>
            </a:r>
            <a:r>
              <a:rPr lang="cs-CZ" sz="3200" dirty="0" err="1"/>
              <a:t>subfunktor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aktanty a volná doplnění</a:t>
            </a:r>
          </a:p>
        </p:txBody>
      </p:sp>
    </p:spTree>
    <p:extLst>
      <p:ext uri="{BB962C8B-B14F-4D97-AF65-F5344CB8AC3E}">
        <p14:creationId xmlns:p14="http://schemas.microsoft.com/office/powerpoint/2010/main" val="302262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305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funktor (44), </a:t>
            </a:r>
            <a:r>
              <a:rPr lang="cs-CZ" sz="3200" dirty="0" err="1"/>
              <a:t>subfunktor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aktanty a volná doplnění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koordinace, apozice, parenteze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64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341483"/>
            <a:ext cx="8724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005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490C4A-42F7-495B-81B4-24955E97A6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6" y="149290"/>
            <a:ext cx="7788107" cy="6578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75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</p:txBody>
      </p:sp>
    </p:spTree>
    <p:extLst>
      <p:ext uri="{BB962C8B-B14F-4D97-AF65-F5344CB8AC3E}">
        <p14:creationId xmlns:p14="http://schemas.microsoft.com/office/powerpoint/2010/main" val="112470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</p:txBody>
      </p:sp>
    </p:spTree>
    <p:extLst>
      <p:ext uri="{BB962C8B-B14F-4D97-AF65-F5344CB8AC3E}">
        <p14:creationId xmlns:p14="http://schemas.microsoft.com/office/powerpoint/2010/main" val="382311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PDiT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Discourse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23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PDiT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Discourse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PCEDT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Czech-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English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Dependency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624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PDiT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Discourse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PCEDT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Czech-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English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Dependency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PDTSC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Dependency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Spoken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Langunge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845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4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</p:txBody>
      </p:sp>
    </p:spTree>
    <p:extLst>
      <p:ext uri="{BB962C8B-B14F-4D97-AF65-F5344CB8AC3E}">
        <p14:creationId xmlns:p14="http://schemas.microsoft.com/office/powerpoint/2010/main" val="1985890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</p:txBody>
      </p:sp>
    </p:spTree>
    <p:extLst>
      <p:ext uri="{BB962C8B-B14F-4D97-AF65-F5344CB8AC3E}">
        <p14:creationId xmlns:p14="http://schemas.microsoft.com/office/powerpoint/2010/main" val="189951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80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</p:txBody>
      </p:sp>
    </p:spTree>
    <p:extLst>
      <p:ext uri="{BB962C8B-B14F-4D97-AF65-F5344CB8AC3E}">
        <p14:creationId xmlns:p14="http://schemas.microsoft.com/office/powerpoint/2010/main" val="413457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1/6 tokenů označena chybně</a:t>
            </a:r>
          </a:p>
        </p:txBody>
      </p:sp>
    </p:spTree>
    <p:extLst>
      <p:ext uri="{BB962C8B-B14F-4D97-AF65-F5344CB8AC3E}">
        <p14:creationId xmlns:p14="http://schemas.microsoft.com/office/powerpoint/2010/main" val="249393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1/6 tokenů označena chybně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přiřazení rodiče: 88,48 %</a:t>
            </a:r>
          </a:p>
        </p:txBody>
      </p:sp>
    </p:spTree>
    <p:extLst>
      <p:ext uri="{BB962C8B-B14F-4D97-AF65-F5344CB8AC3E}">
        <p14:creationId xmlns:p14="http://schemas.microsoft.com/office/powerpoint/2010/main" val="307552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1/6 tokenů označena chybně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přiřazení rodiče: 88,48 %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přiřazení rodiče a </a:t>
            </a:r>
            <a:r>
              <a:rPr lang="cs-CZ" sz="3200" dirty="0" err="1"/>
              <a:t>synt</a:t>
            </a:r>
            <a:r>
              <a:rPr lang="cs-CZ" sz="3200" dirty="0"/>
              <a:t>. funkce: 82,46 %</a:t>
            </a:r>
          </a:p>
        </p:txBody>
      </p:sp>
    </p:spTree>
    <p:extLst>
      <p:ext uri="{BB962C8B-B14F-4D97-AF65-F5344CB8AC3E}">
        <p14:creationId xmlns:p14="http://schemas.microsoft.com/office/powerpoint/2010/main" val="981195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270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každému tokenu přiřazen „rodič“</a:t>
            </a:r>
          </a:p>
          <a:p>
            <a:pPr marL="457200" indent="-457200"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každému tokenu přiřazena syntaktická značka (funkce)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6414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57DA4F-6EE6-42D0-8F6A-8251A0139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80262"/>
              </p:ext>
            </p:extLst>
          </p:nvPr>
        </p:nvGraphicFramePr>
        <p:xfrm>
          <a:off x="0" y="3"/>
          <a:ext cx="9144000" cy="678043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9833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87175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7439419"/>
                    </a:ext>
                  </a:extLst>
                </a:gridCol>
              </a:tblGrid>
              <a:tr h="4601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 err="1">
                          <a:effectLst/>
                        </a:rPr>
                        <a:t>Afun</a:t>
                      </a:r>
                      <a:endParaRPr lang="cs-CZ" sz="2800" b="1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>
                          <a:effectLst/>
                        </a:rPr>
                        <a:t>Definice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Poznámka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9546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.html#X_4_2_1_prisudek_predikat_pred_pnom_auxv_"/>
                        </a:rPr>
                        <a:t>Pred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Predikát (přísudek)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pouze v hlavní větě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35101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3" tooltip="http://ufal.mff.cuni.cz/pdt2.0/doc/manuals/cz/a-layer/html/ch03s03s02.html"/>
                        </a:rPr>
                        <a:t>Sb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Subjekt (podmět)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82108"/>
                  </a:ext>
                </a:extLst>
              </a:tr>
              <a:tr h="1051696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4" tooltip="http://ufal.mff.cuni.cz/pdt2.0/doc/manuals/cz/a-layer/html/ch03s03s04.html"/>
                        </a:rPr>
                        <a:t>Obj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dirty="0">
                          <a:effectLst/>
                        </a:rPr>
                        <a:t>Objekt (předmět)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dirty="0">
                          <a:effectLst/>
                        </a:rPr>
                        <a:t>včetně určení činitele děje u opisného pasiva; vč. infinitivu u modálních a fázových sloves aj.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7239"/>
                  </a:ext>
                </a:extLst>
              </a:tr>
              <a:tr h="1093641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5" tooltip="http://ufal.mff.cuni.cz/pdt2.0/doc/manuals/cz/a-layer/html/ch03s03s05.html"/>
                        </a:rPr>
                        <a:t>Adv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Adverbiale (příslovečné určení)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bez dalšího rozlišení, vč. předložkových pádů u slovesa </a:t>
                      </a:r>
                      <a:r>
                        <a:rPr lang="cs-CZ" sz="1800" i="1">
                          <a:effectLst/>
                        </a:rPr>
                        <a:t>být</a:t>
                      </a:r>
                      <a:r>
                        <a:rPr lang="cs-CZ" sz="1800">
                          <a:effectLst/>
                        </a:rPr>
                        <a:t>, některých volných dativů aj.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79315"/>
                  </a:ext>
                </a:extLst>
              </a:tr>
              <a:tr h="808809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000000"/>
                          </a:solidFill>
                          <a:effectLst/>
                          <a:hlinkClick r:id="rId6" tooltip="http://ufal.mff.cuni.cz/pdt2.0/doc/manuals/cz/a-layer/html/ch03s03s06.html"/>
                        </a:rPr>
                        <a:t>Atv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Doplněk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jen tzv. určující; technicky zavěšen na neslovesném členu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8748"/>
                  </a:ext>
                </a:extLst>
              </a:tr>
              <a:tr h="83448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6" tooltip="http://ufal.mff.cuni.cz/pdt2.0/doc/manuals/cz/a-layer/html/ch03s03s06.html"/>
                        </a:rPr>
                        <a:t>AtvV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Doplněk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jen tzv. určující; visící na slovese (ve větě není vyjádřen druhý řídící člen)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9370"/>
                  </a:ext>
                </a:extLst>
              </a:tr>
              <a:tr h="808809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7" tooltip="http://ufal.mff.cuni.cz/pdt2.0/doc/manuals/cz/a-layer/html/ch03s03s03.html"/>
                        </a:rPr>
                        <a:t>Atr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Atribut (přívlastek)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včetně spojení typu </a:t>
                      </a:r>
                      <a:r>
                        <a:rPr lang="cs-CZ" sz="1800" b="1" i="1">
                          <a:effectLst/>
                        </a:rPr>
                        <a:t>Jan</a:t>
                      </a:r>
                      <a:r>
                        <a:rPr lang="cs-CZ" sz="1800" i="1">
                          <a:effectLst/>
                        </a:rPr>
                        <a:t> Novák</a:t>
                      </a:r>
                      <a:r>
                        <a:rPr lang="cs-CZ" sz="1800">
                          <a:effectLst/>
                        </a:rPr>
                        <a:t>, genitivu po číslovkách aj.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04339"/>
                  </a:ext>
                </a:extLst>
              </a:tr>
              <a:tr h="575326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.html#X_4_2_1_prisudek_predikat_pred_pnom_auxv_"/>
                        </a:rPr>
                        <a:t>Pnom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Jmenná část verbonom. přísudku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dirty="0">
                          <a:effectLst/>
                        </a:rPr>
                        <a:t>se sponou </a:t>
                      </a:r>
                      <a:r>
                        <a:rPr lang="cs-CZ" sz="1800" i="1" dirty="0">
                          <a:effectLst/>
                        </a:rPr>
                        <a:t>být, bývat</a:t>
                      </a:r>
                      <a:r>
                        <a:rPr lang="cs-CZ" sz="1800" dirty="0">
                          <a:effectLst/>
                        </a:rPr>
                        <a:t>; mimo předložkové pády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3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57DA4F-6EE6-42D0-8F6A-8251A0139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48774"/>
              </p:ext>
            </p:extLst>
          </p:nvPr>
        </p:nvGraphicFramePr>
        <p:xfrm>
          <a:off x="0" y="3"/>
          <a:ext cx="9144000" cy="65786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9833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87175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7439419"/>
                    </a:ext>
                  </a:extLst>
                </a:gridCol>
              </a:tblGrid>
              <a:tr h="5215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 err="1">
                          <a:effectLst/>
                        </a:rPr>
                        <a:t>Afun</a:t>
                      </a:r>
                      <a:endParaRPr lang="cs-CZ" sz="2800" b="1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>
                          <a:effectLst/>
                        </a:rPr>
                        <a:t>Definice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Poznámka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9546"/>
                  </a:ext>
                </a:extLst>
              </a:tr>
              <a:tr h="492718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.html#X_4_2_1_prisudek_predikat_pred_pnom_auxv_"/>
                        </a:rPr>
                        <a:t>AuxV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Pomocné sloveso </a:t>
                      </a:r>
                      <a:r>
                        <a:rPr lang="cs-CZ" i="1" dirty="0">
                          <a:effectLst/>
                        </a:rPr>
                        <a:t>být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(</a:t>
                      </a:r>
                      <a:r>
                        <a:rPr lang="cs-CZ" dirty="0" err="1">
                          <a:effectLst/>
                        </a:rPr>
                        <a:t>Auxiliary</a:t>
                      </a:r>
                      <a:r>
                        <a:rPr lang="cs-CZ" dirty="0">
                          <a:effectLst/>
                        </a:rPr>
                        <a:t> Verb)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82108"/>
                  </a:ext>
                </a:extLst>
              </a:tr>
              <a:tr h="112614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3" tooltip="http://ufal.mff.cuni.cz/pdt2.0/doc/manuals/cz/a-layer/html/ch03s05.html#X_4_4_1_koordinace_vetna_i_vetneclenska_coord_afun_Co_"/>
                        </a:rPr>
                        <a:t>Coord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Koordinační uzel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uzel, který reprezentuje souřadicí spojení: souřadicí spojka nebo interpunkce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7239"/>
                  </a:ext>
                </a:extLst>
              </a:tr>
              <a:tr h="1171058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4" tooltip="http://ufal.mff.cuni.cz/pdt2.0/doc/manuals/cz/a-layer/html/ch03s05s02.html"/>
                        </a:rPr>
                        <a:t>Apos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Aposice (hlavní uzel)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spojovací slovo nebo interpunkční znaménko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79315"/>
                  </a:ext>
                </a:extLst>
              </a:tr>
              <a:tr h="86606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5" tooltip="http://ufal.mff.cuni.cz/pdt2.0/doc/manuals/cz/a-layer/html/ch03s03s07s05.html"/>
                        </a:rPr>
                        <a:t>AuxT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>
                          <a:effectLst/>
                        </a:rPr>
                        <a:t>Zvratné se u refl. tantum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neoddělitelné se – reflexivní tantum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8748"/>
                  </a:ext>
                </a:extLst>
              </a:tr>
              <a:tr h="89355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6" tooltip="http://ufal.mff.cuni.cz/pdt2.0/doc/manuals/cz/a-layer/html/ch03s03s07s06.html"/>
                        </a:rPr>
                        <a:t>AuxR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Zvratné se u pasiva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zvratné se, které není Obj ani AuxT (tvoří pasivum reflexivní)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9370"/>
                  </a:ext>
                </a:extLst>
              </a:tr>
              <a:tr h="86606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7" tooltip="http://ufal.mff.cuni.cz/pdt2.0/doc/manuals/cz/a-layer/html/ch03s03s07s02.html"/>
                        </a:rPr>
                        <a:t>AuxP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Předložka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popř. všechny části složené předložky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04339"/>
                  </a:ext>
                </a:extLst>
              </a:tr>
              <a:tr h="616052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8" tooltip="http://ufal.mff.cuni.cz/pdt2.0/doc/manuals/cz/a-layer/html/ch03s03s07.html"/>
                        </a:rPr>
                        <a:t>AuxC</a:t>
                      </a:r>
                      <a:endParaRPr lang="cs-CZ" sz="28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Spojka podřadicí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57DA4F-6EE6-42D0-8F6A-8251A0139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00912"/>
              </p:ext>
            </p:extLst>
          </p:nvPr>
        </p:nvGraphicFramePr>
        <p:xfrm>
          <a:off x="0" y="3"/>
          <a:ext cx="9144000" cy="67577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9833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87175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7439419"/>
                    </a:ext>
                  </a:extLst>
                </a:gridCol>
              </a:tblGrid>
              <a:tr h="495652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 err="1">
                          <a:effectLst/>
                        </a:rPr>
                        <a:t>Afun</a:t>
                      </a:r>
                      <a:endParaRPr lang="cs-CZ" sz="2800" b="1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Definice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Poznámka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9546"/>
                  </a:ext>
                </a:extLst>
              </a:tr>
              <a:tr h="65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s07s04.html"/>
                        </a:rPr>
                        <a:t>AuxO</a:t>
                      </a:r>
                      <a:endParaRPr lang="cs-CZ" sz="28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Nadbytečný element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odkazovací, emotivní element ap., např. etické </a:t>
                      </a:r>
                      <a:r>
                        <a:rPr lang="cs-CZ" i="1">
                          <a:effectLst/>
                        </a:rPr>
                        <a:t>ti</a:t>
                      </a:r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82108"/>
                  </a:ext>
                </a:extLst>
              </a:tr>
              <a:tr h="71910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3" tooltip="http://ufal.mff.cuni.cz/pdt2.0/doc/manuals/cz/a-layer/html/ch03s03s07s03.html"/>
                        </a:rPr>
                        <a:t>AuxZ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Zdůrazňovací slovo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7239"/>
                  </a:ext>
                </a:extLst>
              </a:tr>
              <a:tr h="7258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4" tooltip="http://ufal.mff.cuni.cz/pdt2.0/doc/manuals/cz/a-layer/html/ch03s03s08s03.html"/>
                        </a:rPr>
                        <a:t>AuxX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Čárka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ne však nositel koordinace nebo koncový symbol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79315"/>
                  </a:ext>
                </a:extLst>
              </a:tr>
              <a:tr h="65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5" tooltip="http://ufal.mff.cuni.cz/pdt2.0/doc/manuals/cz/a-layer/html/ch03s03s08s04.html"/>
                        </a:rPr>
                        <a:t>AuxG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Jiné grafické symboly, které neukončují větu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8748"/>
                  </a:ext>
                </a:extLst>
              </a:tr>
              <a:tr h="65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6" tooltip="http://ufal.mff.cuni.cz/pdt2.0/doc/manuals/cz/a-layer/html/ch03s03s07s07.html"/>
                        </a:rPr>
                        <a:t>AuxY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Příslovce a částice, které nelze zařadit jinam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9370"/>
                  </a:ext>
                </a:extLst>
              </a:tr>
              <a:tr h="53680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7" tooltip="http://ufal.mff.cuni.cz/pdt2.0/doc/manuals/cz/a-layer/html/ch03s03s08s02.html"/>
                        </a:rPr>
                        <a:t>AuxK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Koncová interpunkce věty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04339"/>
                  </a:ext>
                </a:extLst>
              </a:tr>
              <a:tr h="2326300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8" tooltip="http://ufal.mff.cuni.cz/pdt2.0/doc/manuals/cz/a-layer/html/ch03s04.html"/>
                        </a:rPr>
                        <a:t>ExD</a:t>
                      </a:r>
                      <a:endParaRPr lang="cs-CZ" sz="28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Součást aktuální elipsy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náhradní funkce pro technické hrany vedoucí místo od elidovaného členu k „</a:t>
                      </a:r>
                      <a:r>
                        <a:rPr lang="cs-CZ" dirty="0" err="1">
                          <a:effectLst/>
                        </a:rPr>
                        <a:t>pseudořídícímu</a:t>
                      </a:r>
                      <a:r>
                        <a:rPr lang="cs-CZ" dirty="0">
                          <a:effectLst/>
                        </a:rPr>
                        <a:t>“ slovu nebo pro hlavní člen věty bez predikátu (Ex-</a:t>
                      </a:r>
                      <a:r>
                        <a:rPr lang="cs-CZ" dirty="0" err="1">
                          <a:effectLst/>
                        </a:rPr>
                        <a:t>Dependent</a:t>
                      </a:r>
                      <a:r>
                        <a:rPr lang="cs-CZ" dirty="0">
                          <a:effectLst/>
                        </a:rPr>
                        <a:t>); také ve srovnávacích spojeních typu </a:t>
                      </a:r>
                      <a:r>
                        <a:rPr lang="cs-CZ" i="1" dirty="0">
                          <a:effectLst/>
                        </a:rPr>
                        <a:t>zdravý jako ryba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6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111967"/>
            <a:ext cx="6102220" cy="58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61AAD8-9CDD-48E6-A261-685509D06BD0}"/>
              </a:ext>
            </a:extLst>
          </p:cNvPr>
          <p:cNvSpPr txBox="1"/>
          <p:nvPr/>
        </p:nvSpPr>
        <p:spPr>
          <a:xfrm>
            <a:off x="116632" y="6046855"/>
            <a:ext cx="6480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Plavidlo bude převážet turisty mezi minaretem </a:t>
            </a:r>
            <a:b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zříceninou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Janohrad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 parku.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269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95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lze vyhledávat slova a slovní spojení podle syntaktických parametrů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32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parent</a:t>
            </a:r>
            <a:r>
              <a:rPr lang="cs-CZ" sz="3200" dirty="0"/>
              <a:t> = číselný odkaz na pozici řídícího členu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afun</a:t>
            </a:r>
            <a:r>
              <a:rPr lang="cs-CZ" sz="3200" dirty="0"/>
              <a:t> = syntaktická funkce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49827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7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2535859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69576-1F02-463D-939E-9FCF131D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754"/>
            <a:ext cx="2481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Adv_Co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6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69576-1F02-463D-939E-9FCF131D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754"/>
            <a:ext cx="2481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Adv_Co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03CFB-62CB-4B36-AEAF-4DFC6AA2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32" y="1452266"/>
            <a:ext cx="3152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="-1",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p_tag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="J^--------------",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p_lemma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="a",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Coord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";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1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69576-1F02-463D-939E-9FCF131D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754"/>
            <a:ext cx="2481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Adv_Co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03CFB-62CB-4B36-AEAF-4DFC6AA2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32" y="1452266"/>
            <a:ext cx="3152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="-1",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p_tag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="J^--------------",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p_lemma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="a",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Coord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";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B2E2E5-84C2-439F-8935-8F2CF5F1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32" y="3565424"/>
            <a:ext cx="37433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="-5,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ep_tag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="Vf--------------",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ep_lemma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="přev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á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žet",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Pred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";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77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korpusu pak lze podle těchto atributů vyhledávat,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např. lze vyhledat všechna substantiva v akuzativu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syntaktickou funkcí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závislá na slovese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převážet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02706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01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korpusu pak lze podle těchto atributů vyhledávat,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např. lze vyhledat všechna substantiva v akuzativu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syntaktickou funkcí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závislá na slovese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převážet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afun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="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&amp; tag="NN..4.*" &amp;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p_lemma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="převážet"]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5413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Nebo lze vyhledat všechna slova (syntaktická substantiva) v sedmém pádě s předložkou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mezi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závislá na slovese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infinitivu: 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4431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9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Nebo lze vyhledat všechna slova (syntaktická substantiva) v sedmém pádě s předložkou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mezi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závislá na slovese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infinitivu: 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prep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="mezi" &amp; case="7" &amp;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ep_tag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="Vf.*"]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6406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04800" y="2034555"/>
            <a:ext cx="7933742" cy="324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Vyhledávat lze ve směru od závislého tokenu k řídícímu, ne naopak!</a:t>
            </a: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75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morfologické anotace lze získat mnoho poznatků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syntaxi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zakódovaná syntax –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 desambiguaci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1723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Případová studie: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kumimoji="0" lang="cs-CZ" alt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Reflexivní slovesa v češtině s akuzativní valencí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Která reflexivní (zvratná) slovesa v češtině mohou mít předmět v prostém akuzativu?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563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29789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581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Případová studie: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kumimoji="0" lang="cs-CZ" alt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Reflexivní slovesa v češtině s akuzativní valencí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Která reflexivní (zvratná) slovesa v češtině mohou mít předmět v prostém akuzativu?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b="1" dirty="0"/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"V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 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"V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Bc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lemma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"být"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cs-CZ" sz="2400" dirty="0" err="1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pos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"P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lemma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 err="1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cs-CZ" sz="2400" dirty="0" err="1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cs-CZ" sz="2400" dirty="0" err="1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 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s-CZ" sz="2400" dirty="0" err="1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APC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"N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72685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Shoda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Shodu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1.lemma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2.lemma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7544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437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Shoda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Shodu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1.lemma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2.lemma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ajdi sekvenci substantivum, slovní tvar </a:t>
            </a:r>
            <a:r>
              <a:rPr lang="cs-CZ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substantivum, přičemž lemmata obou substantiv jsou shodná.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98444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437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Shoda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Shodu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1.lemma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2.lemma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ajdi sekvenci substantivum, slovní tvar </a:t>
            </a:r>
            <a:r>
              <a:rPr lang="cs-CZ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substantivum, přičemž lemmata obou substantiv jsou shodná.</a:t>
            </a:r>
            <a:endParaRPr lang="cs-CZ" sz="24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AC83E7-7CB0-9169-7E91-F45C94398223}"/>
              </a:ext>
            </a:extLst>
          </p:cNvPr>
          <p:cNvSpPr txBox="1"/>
          <p:nvPr/>
        </p:nvSpPr>
        <p:spPr>
          <a:xfrm>
            <a:off x="323850" y="6000688"/>
            <a:ext cx="9473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1:[pos="N"] [word="a"] 2:[pos="N"] &amp; 1.lemma = 2.lemma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72344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NEshoda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NEshodu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1.pos</a:t>
            </a: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2.pos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45037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NEshoda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NEshodu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1.pos</a:t>
            </a: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2.pos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A0CCEA6-133C-58BA-DBBE-798257AE8AE1}"/>
              </a:ext>
            </a:extLst>
          </p:cNvPr>
          <p:cNvSpPr txBox="1"/>
          <p:nvPr/>
        </p:nvSpPr>
        <p:spPr>
          <a:xfrm>
            <a:off x="323849" y="4420273"/>
            <a:ext cx="7949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ajdi dvě substantiva oddělená slovem 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která se 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shodují v pádě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6189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NEshoda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NEshodu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1.pos</a:t>
            </a: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2.pos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A0CCEA6-133C-58BA-DBBE-798257AE8AE1}"/>
              </a:ext>
            </a:extLst>
          </p:cNvPr>
          <p:cNvSpPr txBox="1"/>
          <p:nvPr/>
        </p:nvSpPr>
        <p:spPr>
          <a:xfrm>
            <a:off x="323849" y="4420273"/>
            <a:ext cx="7949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ajdi dvě substantiva oddělená slovem 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která se 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shodují v pádě</a:t>
            </a:r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9095B8-C141-C414-23F9-E05E000277B9}"/>
              </a:ext>
            </a:extLst>
          </p:cNvPr>
          <p:cNvSpPr txBox="1"/>
          <p:nvPr/>
        </p:nvSpPr>
        <p:spPr>
          <a:xfrm>
            <a:off x="304800" y="5202894"/>
            <a:ext cx="876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1:[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pos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="N"] [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="a"] 2:[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pos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="N"] &amp; 1.case != 2.case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911641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/>
          <p:nvPr/>
        </p:nvPicPr>
        <p:blipFill>
          <a:blip r:embed="rId3"/>
          <a:stretch/>
        </p:blipFill>
        <p:spPr>
          <a:xfrm>
            <a:off x="0" y="657874"/>
            <a:ext cx="1383016" cy="417799"/>
          </a:xfrm>
          <a:prstGeom prst="rect">
            <a:avLst/>
          </a:prstGeom>
          <a:ln w="9360"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182267" y="1136018"/>
            <a:ext cx="8771313" cy="59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150000"/>
              </a:lnSpc>
            </a:pP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Najděte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dvě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sobě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stojící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slova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se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stejnou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formou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ale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odlišným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lemmatem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en-US" sz="1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4.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Najděte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sobě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jdoucí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předložku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případně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další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předložku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dále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substantivum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případně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adjektivum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druhé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substantivum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přičemž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1. subst.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má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jiný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pád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než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předložka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2. subst.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stejný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US" sz="1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3"/>
          <p:cNvPicPr/>
          <p:nvPr/>
        </p:nvPicPr>
        <p:blipFill>
          <a:blip r:embed="rId4"/>
          <a:stretch/>
        </p:blipFill>
        <p:spPr>
          <a:xfrm>
            <a:off x="0" y="6107732"/>
            <a:ext cx="9142005" cy="552036"/>
          </a:xfrm>
          <a:prstGeom prst="rect">
            <a:avLst/>
          </a:prstGeom>
          <a:ln w="9360"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1407647" y="657874"/>
            <a:ext cx="7350735" cy="633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93000"/>
              </a:lnSpc>
            </a:pPr>
            <a:r>
              <a:rPr lang="en-US" sz="307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(NE)SHODA ATRIBUTŮ V CQL</a:t>
            </a:r>
            <a:endParaRPr lang="en-US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en-US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/>
          <p:nvPr/>
        </p:nvPicPr>
        <p:blipFill>
          <a:blip r:embed="rId3"/>
          <a:stretch/>
        </p:blipFill>
        <p:spPr>
          <a:xfrm>
            <a:off x="0" y="657874"/>
            <a:ext cx="1383016" cy="417799"/>
          </a:xfrm>
          <a:prstGeom prst="rect">
            <a:avLst/>
          </a:prstGeom>
          <a:ln w="9360"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182267" y="1136018"/>
            <a:ext cx="8771313" cy="59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150000"/>
              </a:lnSpc>
            </a:pP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Najděte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dvě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sobě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stojící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slova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se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stejnou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formou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ale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odlišným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07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lemmatem</a:t>
            </a:r>
            <a:r>
              <a:rPr lang="en-US" sz="307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cs-CZ" sz="307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1:[] 2:[] &amp; 1.word = 2.word &amp; 1.lemma != 2.lemma</a:t>
            </a: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4.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Najděte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sobě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jdoucí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předložku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případně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další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předložku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dále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substantivum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případně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adjektivum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druhé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substantivum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přičemž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1. subst.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má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jiný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pád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než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předložka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2. subst.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stejný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3"/>
          <p:cNvPicPr/>
          <p:nvPr/>
        </p:nvPicPr>
        <p:blipFill>
          <a:blip r:embed="rId4"/>
          <a:stretch/>
        </p:blipFill>
        <p:spPr>
          <a:xfrm>
            <a:off x="0" y="6107732"/>
            <a:ext cx="9142005" cy="552036"/>
          </a:xfrm>
          <a:prstGeom prst="rect">
            <a:avLst/>
          </a:prstGeom>
          <a:ln w="9360"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1407647" y="657874"/>
            <a:ext cx="7350735" cy="633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93000"/>
              </a:lnSpc>
            </a:pPr>
            <a:r>
              <a:rPr lang="en-US" sz="307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(NE)SHODA ATRIBUTŮ V CQL</a:t>
            </a:r>
            <a:endParaRPr lang="en-US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en-US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1037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Zobrazení závislostních struktur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hlinkClick r:id="rId2" tooltip="&quot;kurz:kurz_synt_analyza_ex0.png&quot;"/>
            <a:extLst>
              <a:ext uri="{FF2B5EF4-FFF2-40B4-BE49-F238E27FC236}">
                <a16:creationId xmlns:a16="http://schemas.microsoft.com/office/drawing/2014/main" id="{2865EB7E-90F4-4750-8329-C659E01597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982"/>
            <a:ext cx="6512768" cy="2759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obsahuje texty z </a:t>
            </a:r>
            <a:r>
              <a:rPr lang="cs-CZ" sz="3200" dirty="0" err="1"/>
              <a:t>ČNK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08902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Obrázek 9">
            <a:hlinkClick r:id="rId2" tooltip="&quot;kurz:kurz_synt_analyza_ex1.png&quot;"/>
            <a:extLst>
              <a:ext uri="{FF2B5EF4-FFF2-40B4-BE49-F238E27FC236}">
                <a16:creationId xmlns:a16="http://schemas.microsoft.com/office/drawing/2014/main" id="{D386749E-978D-47C9-9328-6D069663A3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" y="1607841"/>
            <a:ext cx="7696842" cy="435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303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540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Najděte všechna slova se syntaktickou funkcí </a:t>
            </a:r>
            <a:r>
              <a:rPr lang="cs-CZ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3025" lvl="2" indent="-428625">
              <a:spcBef>
                <a:spcPts val="1200"/>
              </a:spcBef>
              <a:tabLst>
                <a:tab pos="1371600" algn="l"/>
              </a:tabLst>
            </a:pP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Odfiltrujte slovesa v určitém tvaru (alespoň </a:t>
            </a:r>
            <a:r>
              <a:rPr lang="cs-CZ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Vp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VB, </a:t>
            </a:r>
            <a:r>
              <a:rPr lang="cs-CZ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Vs).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3025" lvl="2" indent="-428625">
              <a:lnSpc>
                <a:spcPct val="150000"/>
              </a:lnSpc>
              <a:spcBef>
                <a:spcPts val="1200"/>
              </a:spcBef>
              <a:tabLst>
                <a:tab pos="1371600" algn="l"/>
              </a:tabLst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Zjistěte frekvenci slovních druhů.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3025" lvl="2" indent="-428625">
              <a:spcBef>
                <a:spcPts val="1200"/>
              </a:spcBef>
              <a:tabLst>
                <a:tab pos="1371600" algn="l"/>
              </a:tabLst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 substantiv a zájmen s funkcí </a:t>
            </a:r>
            <a:r>
              <a:rPr lang="cs-CZ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zjistěte frekvenci pádů; jsou jiné pády než nominativ v pořádku?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66679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597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15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všechna slova se syntaktickou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lnSpc>
                <a:spcPct val="150000"/>
              </a:lnSpc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Zjistěte frekvenci slovních druhů.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U substantiv a zájmen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zjistěte frekvenci pádů.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Najděte slovesa v určitém tvaru (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 s funkcí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Jaké věty reprezentují, na čem jsou tyto věty závislé?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370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substantiva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Pnom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nominativu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instrumentálu, v korpusu SYN2015 a jeho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beletrie, odborné literatury a publicistiky.</a:t>
            </a:r>
          </a:p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670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substantiva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Pnom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nominativu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instrumentálu, v korpusu SYN2015 a jeho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beletrie, odborné literatury a publicistiky.</a:t>
            </a:r>
          </a:p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[pos="N" &amp; afun="Pnom" &amp; case="1|7"]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96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6548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substantiva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Pnom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nominativu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instrumentálu, v korpusu SYN2015 a jeho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beletrie, odborné literatury a publicistiky.</a:t>
            </a:r>
          </a:p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Jaký je poměr frekvencí nominativu a instrumentálu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jednotlivých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Navrhnete hypotézu, proč tomu tak je?</a:t>
            </a: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Jaké jsou nejčastější tvary slov v této funkci,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nominativu a v instrumentálu?</a:t>
            </a: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Je poměr u zájmen stejný?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58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73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70C0"/>
              </a:buClr>
              <a:buFontTx/>
              <a:buChar char="-"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="-2„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="\+2"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89213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hlinkClick r:id="rId2" tooltip="&quot;kurz:kurz_synt_analyza_ex2.png&quot;"/>
            <a:extLst>
              <a:ext uri="{FF2B5EF4-FFF2-40B4-BE49-F238E27FC236}">
                <a16:creationId xmlns:a16="http://schemas.microsoft.com/office/drawing/2014/main" id="{3FE60C5D-388D-45A9-94D6-2729A7EBB3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5" y="-7365"/>
            <a:ext cx="5776005" cy="4746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8A20491-508B-4ED0-B1C6-5F375DF19617}"/>
              </a:ext>
            </a:extLst>
          </p:cNvPr>
          <p:cNvSpPr txBox="1"/>
          <p:nvPr/>
        </p:nvSpPr>
        <p:spPr>
          <a:xfrm>
            <a:off x="0" y="1743114"/>
            <a:ext cx="4572000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pobřeží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="-1" </a:t>
            </a: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cs-CZ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neokupovaném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="-2" </a:t>
            </a: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cs-CZ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vítěznou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="\+2"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F65E60-5E9B-4CAB-9E0E-510E050BB265}"/>
              </a:ext>
            </a:extLst>
          </p:cNvPr>
          <p:cNvSpPr txBox="1"/>
          <p:nvPr/>
        </p:nvSpPr>
        <p:spPr>
          <a:xfrm>
            <a:off x="38100" y="4260293"/>
            <a:ext cx="3974841" cy="130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Rudou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="\+1"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armádou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="-3"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93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A5E0E-792F-4A92-82A7-30FFAD91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89888"/>
            <a:ext cx="83073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Chceme-li tak například najít všechny řadové číslovky závislé na těsně následujícím tokenu, zadáme následující příkaz: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[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="\+1" &amp; tag="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Cr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.+"]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782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Pro vyhledání řadových číslovek závislých na jakémkoli následujícím tokenu (tedy v libovolné vzdálenosti), použijeme dotaz o trochu složitější:</a:t>
            </a:r>
          </a:p>
          <a:p>
            <a:endParaRPr lang="cs-CZ" sz="2400" dirty="0"/>
          </a:p>
          <a:p>
            <a:r>
              <a:rPr lang="cs-CZ" sz="2400" dirty="0"/>
              <a:t>[</a:t>
            </a:r>
            <a:r>
              <a:rPr lang="cs-CZ" sz="2400" dirty="0" err="1"/>
              <a:t>parent</a:t>
            </a:r>
            <a:r>
              <a:rPr lang="cs-CZ" sz="2400" dirty="0"/>
              <a:t>="\+[0-9]+" &amp; tag="</a:t>
            </a:r>
            <a:r>
              <a:rPr lang="cs-CZ" sz="2400" dirty="0" err="1"/>
              <a:t>Cr</a:t>
            </a:r>
            <a:r>
              <a:rPr lang="cs-CZ" sz="2400" dirty="0"/>
              <a:t>.+"]. </a:t>
            </a:r>
          </a:p>
          <a:p>
            <a:endParaRPr lang="cs-CZ" sz="2400" dirty="0"/>
          </a:p>
          <a:p>
            <a:r>
              <a:rPr lang="cs-CZ" sz="2400" dirty="0"/>
              <a:t>Hledáme totiž slova, která zároveň splňují tyto podmínky (&amp;):</a:t>
            </a:r>
          </a:p>
        </p:txBody>
      </p:sp>
    </p:spTree>
    <p:extLst>
      <p:ext uri="{BB962C8B-B14F-4D97-AF65-F5344CB8AC3E}">
        <p14:creationId xmlns:p14="http://schemas.microsoft.com/office/powerpoint/2010/main" val="189870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obsahuje texty z </a:t>
            </a:r>
            <a:r>
              <a:rPr lang="cs-CZ" sz="3200" dirty="0" err="1"/>
              <a:t>ČNK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anotace na 3 úrovních popisu</a:t>
            </a:r>
          </a:p>
        </p:txBody>
      </p:sp>
    </p:spTree>
    <p:extLst>
      <p:ext uri="{BB962C8B-B14F-4D97-AF65-F5344CB8AC3E}">
        <p14:creationId xmlns:p14="http://schemas.microsoft.com/office/powerpoint/2010/main" val="13354418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Pro vyhledání řadových číslovek závislých na jakémkoli následujícím tokenu (tedy v libovolné vzdálenosti), použijeme dotaz o trochu složitější:</a:t>
            </a:r>
          </a:p>
          <a:p>
            <a:endParaRPr lang="cs-CZ" sz="2400" dirty="0"/>
          </a:p>
          <a:p>
            <a:r>
              <a:rPr lang="cs-CZ" sz="2400" dirty="0"/>
              <a:t>[</a:t>
            </a:r>
            <a:r>
              <a:rPr lang="cs-CZ" sz="2400" dirty="0" err="1"/>
              <a:t>parent</a:t>
            </a:r>
            <a:r>
              <a:rPr lang="cs-CZ" sz="2400" dirty="0"/>
              <a:t>="\+[0-9]+" &amp; tag="</a:t>
            </a:r>
            <a:r>
              <a:rPr lang="cs-CZ" sz="2400" dirty="0" err="1"/>
              <a:t>Cr</a:t>
            </a:r>
            <a:r>
              <a:rPr lang="cs-CZ" sz="2400" dirty="0"/>
              <a:t>.+"] </a:t>
            </a:r>
          </a:p>
          <a:p>
            <a:endParaRPr lang="cs-CZ" sz="2400" dirty="0"/>
          </a:p>
          <a:p>
            <a:r>
              <a:rPr lang="cs-CZ" sz="2400" dirty="0"/>
              <a:t>Hledáme totiž slova, která zároveň splňují tyto podmínky (&amp;):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4D8E2A-3531-4399-AA81-47E8898A71F9}"/>
              </a:ext>
            </a:extLst>
          </p:cNvPr>
          <p:cNvSpPr txBox="1"/>
          <p:nvPr/>
        </p:nvSpPr>
        <p:spPr>
          <a:xfrm>
            <a:off x="228600" y="4516159"/>
            <a:ext cx="839133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/>
              <a:t>1. morfologická značka začíná na písmena C (číslovka) a r (řadová), následují libovolné znaky: tag="</a:t>
            </a:r>
            <a:r>
              <a:rPr lang="cs-CZ" sz="2400" dirty="0" err="1"/>
              <a:t>Cr</a:t>
            </a:r>
            <a:r>
              <a:rPr lang="cs-CZ" sz="2400" dirty="0"/>
              <a:t>.+"</a:t>
            </a:r>
          </a:p>
          <a:p>
            <a:r>
              <a:rPr lang="cs-CZ" sz="2400" dirty="0"/>
              <a:t>2. atribut </a:t>
            </a:r>
            <a:r>
              <a:rPr lang="cs-CZ" sz="2400" dirty="0" err="1"/>
              <a:t>parent</a:t>
            </a:r>
            <a:r>
              <a:rPr lang="cs-CZ" sz="2400" dirty="0"/>
              <a:t> začíná znakem plus \+, následuje libovolný počet čísel 0 až 9 (minimálně jedno): </a:t>
            </a:r>
            <a:r>
              <a:rPr lang="cs-CZ" sz="2400" dirty="0" err="1"/>
              <a:t>parent</a:t>
            </a:r>
            <a:r>
              <a:rPr lang="cs-CZ" sz="2400" dirty="0"/>
              <a:t>="\+[0-9]+"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15487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638926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593662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první je závislé na druhém, a shodují se v pádu.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840578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první je závislé na druhém, a shodují se v pádu.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druhé je závislé na prvním, a shodují se v pádu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(ne nominativ, ne genitiv)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122938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první je závislé na druhém, a shodují se v pádu.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druhé je závislé na prvním, a shodují se v pádu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(ne nominativ, ne genitiv)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1200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1:[pos="N" &amp; case="3|4|5|6|7"] 2:[pos="N" &amp; parent="-1"] &amp; 1.case=2.case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1114011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dvě po sobě jdoucí adjektiva, z nichž první je závislé na předcházejícím slově, druhé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následujícím slově.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6200395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dvě po sobě jdoucí adjektiva, z nichž první je závislé na předcházejícím slově, druhé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následujícím slově.</a:t>
            </a:r>
          </a:p>
          <a:p>
            <a:pPr marL="447675">
              <a:spcBef>
                <a:spcPts val="120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="A" &amp;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="-1"] [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="A" &amp;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="\+1"]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54582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899EED78-6A9E-48EE-ACDD-C76686075556}"/>
              </a:ext>
            </a:extLst>
          </p:cNvPr>
          <p:cNvSpPr/>
          <p:nvPr/>
        </p:nvSpPr>
        <p:spPr>
          <a:xfrm>
            <a:off x="228600" y="1524000"/>
            <a:ext cx="10255320" cy="696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potřebujeme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něco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opřít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abychom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ten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nápor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Něco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vytušili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a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teď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chtěj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vylákat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. . .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Prolítnu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sprchou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a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pak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můžeme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skleničku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celých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osm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mladší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než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já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a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osudné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okamžiky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Ačkoli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snažil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nedat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najevo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předpokládal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že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odpověď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Když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potřebuju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vyfotit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bez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cigarety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Zápisník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končí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oblíbený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doplněk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nahradit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služba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Keep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Dobře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že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Max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může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postarat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. 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 se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lehko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řekne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mám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zvládnout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?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 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něm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zakázala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mluvit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.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6908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3381ACC-721F-456E-BAD2-04B82EA1F94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28600" y="1450974"/>
            <a:ext cx="2704298" cy="4970034"/>
          </a:xfrm>
          <a:prstGeom prst="rect">
            <a:avLst/>
          </a:prstGeom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83C4C79-A8DF-4B45-9EA0-CE090374270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87355" y="1439564"/>
            <a:ext cx="6174797" cy="499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453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obsahuje texty z </a:t>
            </a:r>
            <a:r>
              <a:rPr lang="cs-CZ" sz="3200" dirty="0" err="1"/>
              <a:t>ČNK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anotace na 3 úrovních popisu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3 165 dokumentů, 49 431 vět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28155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88A2F3-3CF2-4FD2-AA62-237C501AED6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08440" y="1792067"/>
            <a:ext cx="4363560" cy="3584403"/>
          </a:xfrm>
          <a:prstGeom prst="rect">
            <a:avLst/>
          </a:prstGeom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393B3A2-90F7-4102-A64A-7A375FD9E61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686300" y="160587"/>
            <a:ext cx="4363560" cy="6262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185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5F7F5ABA-4698-4833-ACF0-60368682F913}"/>
              </a:ext>
            </a:extLst>
          </p:cNvPr>
          <p:cNvSpPr/>
          <p:nvPr/>
        </p:nvSpPr>
        <p:spPr>
          <a:xfrm>
            <a:off x="124689" y="1410195"/>
            <a:ext cx="8894622" cy="5447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25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Možná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Obecnější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ale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vyžaduje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„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manuální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kontrolu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závislosti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dvou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po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sobě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jdoucích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tokenů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kříží</a:t>
            </a:r>
            <a:endParaRPr lang="en-US" sz="1600" b="0" strike="noStrike" spc="-1" dirty="0" err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>
              <a:lnSpc>
                <a:spcPct val="12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469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5F7F5ABA-4698-4833-ACF0-60368682F913}"/>
              </a:ext>
            </a:extLst>
          </p:cNvPr>
          <p:cNvSpPr/>
          <p:nvPr/>
        </p:nvSpPr>
        <p:spPr>
          <a:xfrm>
            <a:off x="124689" y="1410195"/>
            <a:ext cx="8894622" cy="5447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25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Možná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Obecnější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ale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vyžaduje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„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manuální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kontrolu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závislosti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dvou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po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sobě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jdoucích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tokenů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kříží</a:t>
            </a:r>
            <a:endParaRPr lang="en-US" sz="1600" b="0" strike="noStrike" spc="-1" dirty="0" err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>
              <a:lnSpc>
                <a:spcPct val="12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Zacílenější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ale pro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nalezení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všech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nutno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zadat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více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dotazů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slovo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nebo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více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slov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!)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uprostřed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nezávisí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ani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předcházejícím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ani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následujícím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slově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přitom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předcházející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následujícím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naopak</a:t>
            </a:r>
            <a:endParaRPr lang="en-US" sz="1600" b="0" strike="noStrike" spc="-1" dirty="0" err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238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5A8F7C-740D-4776-B0C8-1B640195CBFE}"/>
              </a:ext>
            </a:extLst>
          </p:cNvPr>
          <p:cNvSpPr txBox="1"/>
          <p:nvPr/>
        </p:nvSpPr>
        <p:spPr>
          <a:xfrm>
            <a:off x="228600" y="1563467"/>
            <a:ext cx="8686800" cy="4525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 1 (například):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CQL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Dotaz: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NAPCVD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</a:t>
            </a:r>
            <a:r>
              <a:rPr lang="cs-CZ" sz="3200" b="0" strike="noStrike" spc="-1" dirty="0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\+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[2345]"][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NAPCVD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="-[2345]"]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Byl detekován možný nesoulad mezi zvoleným a faktickým typem dotazu. Chcete pokračovat? OK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 výsledků nutno (ručně či vhodně zvolenými filtry) odstranit případy, kdy řídící slova nejsou zákl. slov. druhy...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0339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BAF1BA34-3364-455C-8A8A-6445E03CB836}"/>
              </a:ext>
            </a:extLst>
          </p:cNvPr>
          <p:cNvSpPr/>
          <p:nvPr/>
        </p:nvSpPr>
        <p:spPr>
          <a:xfrm>
            <a:off x="225410" y="1371600"/>
            <a:ext cx="8623200" cy="70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 2 (například):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CQL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Dotaz: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NAPCDV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!="</a:t>
            </a:r>
            <a:r>
              <a:rPr lang="cs-CZ" sz="3200" b="0" strike="noStrike" spc="-1" dirty="0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\+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NAPCDV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!="</a:t>
            </a:r>
            <a:r>
              <a:rPr lang="cs-CZ" sz="3200" b="0" strike="noStrike" spc="-1" dirty="0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\+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1"&amp;parent!="-1"]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NAPCDV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="-2"]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b="0" i="1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Byl detekován možný nesoulad mezi zvoleným a faktickým typem dotazu. Chcete pokračovat? OK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Takto vyhledáme jen jeden typ (neprojektivní vztah na vzdálenost dvou tokenů, „vpravo“). Budeme jich potřebovat najít více...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6395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F3591A92-8E59-467C-90B4-4FD99C28D442}"/>
              </a:ext>
            </a:extLst>
          </p:cNvPr>
          <p:cNvSpPr/>
          <p:nvPr/>
        </p:nvSpPr>
        <p:spPr>
          <a:xfrm>
            <a:off x="298580" y="1524001"/>
            <a:ext cx="8546840" cy="50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just">
              <a:lnSpc>
                <a:spcPct val="10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Funkční slova (předložky, spojky) v závislostní struktuře zamlžují vztah mezi plnovýznamovými slovy…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Řešení: atribut </a:t>
            </a:r>
            <a:r>
              <a:rPr lang="cs-CZ" sz="2800" b="1" strike="noStrike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eparent</a:t>
            </a:r>
            <a:r>
              <a:rPr lang="cs-CZ" sz="2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(„efektivní“, skutečný rodič)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 algn="just">
              <a:lnSpc>
                <a:spcPct val="105000"/>
              </a:lnSpc>
              <a:buClr>
                <a:srgbClr val="FF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Pouze u plnovýznamových slov (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=“[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NAPCVD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]“)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 algn="just">
              <a:lnSpc>
                <a:spcPct val="10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 algn="just">
              <a:lnSpc>
                <a:spcPct val="105000"/>
              </a:lnSpc>
              <a:buClr>
                <a:srgbClr val="FF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Odkazuje na nejbližší nadřízené </a:t>
            </a:r>
            <a:r>
              <a:rPr lang="cs-CZ" sz="2800" b="1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plnovýznamové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slovo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 algn="just">
              <a:lnSpc>
                <a:spcPct val="10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 algn="just">
              <a:lnSpc>
                <a:spcPct val="105000"/>
              </a:lnSpc>
              <a:buClr>
                <a:srgbClr val="FF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Hodnoty stejné jako u atributu </a:t>
            </a:r>
            <a:r>
              <a:rPr lang="cs-CZ" sz="2800" b="1" strike="noStrike" spc="-1" dirty="0" err="1">
                <a:solidFill>
                  <a:srgbClr val="33CC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414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F769A830-3F15-4936-97BE-58E8785456A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98580" y="1434547"/>
            <a:ext cx="7430040" cy="47876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9A5D6518-BCED-4EBD-B59C-39500A35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369261"/>
              </p:ext>
            </p:extLst>
          </p:nvPr>
        </p:nvGraphicFramePr>
        <p:xfrm>
          <a:off x="6118549" y="76960"/>
          <a:ext cx="2949251" cy="4084469"/>
        </p:xfrm>
        <a:graphic>
          <a:graphicData uri="http://schemas.openxmlformats.org/drawingml/2006/table">
            <a:tbl>
              <a:tblPr/>
              <a:tblGrid>
                <a:gridCol w="183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171">
                <a:tc>
                  <a:txBody>
                    <a:bodyPr/>
                    <a:lstStyle/>
                    <a:p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word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eparent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Izrael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29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Palestinci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429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přistoupili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nové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třídenní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67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příměří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119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-163577" y="1571243"/>
            <a:ext cx="8915400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Najděte slova s funkcí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AuxV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Jaké slovní tvary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jsou v této funkci nejčastější?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383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-163577" y="1571243"/>
            <a:ext cx="8915400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Najděte slova s funkcí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AuxV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Jaké slovní tvary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jsou v této funkci nejčastější?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Najděte slova s funkcí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AuxT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nebo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z kontextu patrný rozdíl mezi těmito funkcemi?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Jaké jiné syntaktické funkce má v korpusu reflexivum „se“?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1243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-163577" y="1571243"/>
            <a:ext cx="8915400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Najděte slova s funkcí </a:t>
            </a:r>
            <a:r>
              <a:rPr lang="cs-CZ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Coord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potom slova s funkcí </a:t>
            </a:r>
            <a:r>
              <a:rPr lang="cs-CZ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Apos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Jaká konkrétní slova/tokeny jsou v těchto funkcích nejčastější?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Najděte slova, jejichž syntaktická funkce má příponu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_Co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Která syntaktická funkce je nejčastěji koordinovaná?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Najděte slova, jejichž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synt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funkce má příponu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_</a:t>
            </a:r>
            <a:r>
              <a:rPr lang="cs-CZ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Apos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Která syntaktická funkce, který slovní druh je nejčastěji v apozičním vztahu?</a:t>
            </a:r>
            <a:endParaRPr lang="cs-CZ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0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6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</p:txBody>
      </p:sp>
    </p:spTree>
    <p:extLst>
      <p:ext uri="{BB962C8B-B14F-4D97-AF65-F5344CB8AC3E}">
        <p14:creationId xmlns:p14="http://schemas.microsoft.com/office/powerpoint/2010/main" val="38194706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304799" y="1571243"/>
            <a:ext cx="8447023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Atribut p_pos [p_pos="N"]</a:t>
            </a: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5070" indent="-51435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předložky závislé na substantivu. Zjistěte, která substantiva jsou nejčastěji rozvitá kterými předložkami.</a:t>
            </a:r>
          </a:p>
          <a:p>
            <a:pPr marL="216000" indent="-215280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cs-CZ" sz="28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515070" indent="-51435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rabicPeriod" startAt="2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Najděte předložky závislé na číslovce. Zjistěte, která předložka je takto závislá nejčastěji.</a:t>
            </a: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551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304799" y="1571243"/>
            <a:ext cx="8447023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Atribut p_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 [p_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="</a:t>
            </a:r>
            <a:r>
              <a:rPr lang="cs-CZ" sz="2800" spc="-1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"]</a:t>
            </a: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16000" indent="-215280" algn="just">
              <a:lnSpc>
                <a:spcPct val="125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substantiva </a:t>
            </a:r>
            <a:r>
              <a:rPr lang="en-US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instrument</a:t>
            </a:r>
            <a:r>
              <a:rPr lang="cs-CZ" sz="2400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álu</a:t>
            </a:r>
            <a:r>
              <a:rPr lang="cs-CZ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závislá na vlevo stojícím substantivu, které není v instrumentálu. Zjistěte, která substantiva jsou nejčastěji rozvitá substantivem </a:t>
            </a:r>
            <a:br>
              <a:rPr lang="cs-CZ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cs-CZ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instrumentálu.</a:t>
            </a:r>
          </a:p>
          <a:p>
            <a:pPr marL="216000" indent="-215280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cs-CZ" sz="2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16000" indent="-215280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substantiva v genitivu závislá na číslovce, která není ani v genitivu, ani v nominativu či akuzativu. Pokud je výsledek jakžtakž správný, která číslovka je v takovém spojení nejčastější?</a:t>
            </a: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8749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/>
          <p:nvPr/>
        </p:nvPicPr>
        <p:blipFill>
          <a:blip r:embed="rId3"/>
          <a:stretch/>
        </p:blipFill>
        <p:spPr>
          <a:xfrm>
            <a:off x="0" y="657874"/>
            <a:ext cx="1382092" cy="416875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17657" y="1291192"/>
            <a:ext cx="8709138" cy="46937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 anchor="t"/>
          <a:lstStyle/>
          <a:p>
            <a:pPr marL="553913" lvl="2" indent="-184638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slova s funkcí </a:t>
            </a:r>
            <a:r>
              <a:rPr lang="cs-CZ" sz="239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Coord</a:t>
            </a: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potom slova s funkcí </a:t>
            </a:r>
            <a:r>
              <a:rPr lang="cs-CZ" sz="239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Apos</a:t>
            </a: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539" spc="-1">
              <a:solidFill>
                <a:srgbClr val="000000"/>
              </a:solidFill>
              <a:latin typeface="Arial"/>
              <a:cs typeface="Arial"/>
            </a:endParaRPr>
          </a:p>
          <a:p>
            <a:pPr marL="738551" lvl="3" indent="-184638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Jaká konkrétní slova/tokeny jsou v těchto funkcích nejčastější?</a:t>
            </a:r>
            <a:endParaRPr lang="cs-CZ" sz="1539" spc="-1">
              <a:solidFill>
                <a:srgbClr val="000000"/>
              </a:solidFill>
              <a:latin typeface="Arial"/>
              <a:cs typeface="Arial"/>
            </a:endParaRPr>
          </a:p>
          <a:p>
            <a:pPr marL="369275" lvl="2" algn="just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395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53913" lvl="2" indent="-184638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slova, jejichž syntaktická funkce má příponu </a:t>
            </a:r>
            <a:r>
              <a:rPr lang="cs-CZ" sz="239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_Co</a:t>
            </a:r>
            <a:endParaRPr lang="cs-CZ" sz="1539" spc="-1">
              <a:solidFill>
                <a:srgbClr val="000000"/>
              </a:solidFill>
              <a:latin typeface="Arial"/>
              <a:cs typeface="Arial"/>
            </a:endParaRPr>
          </a:p>
          <a:p>
            <a:pPr marL="738551" lvl="3" indent="-184638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Která syntaktická funkce je nejčastěji koordinovaná?</a:t>
            </a:r>
            <a:endParaRPr lang="cs-CZ" sz="1539" spc="-1">
              <a:solidFill>
                <a:srgbClr val="000000"/>
              </a:solidFill>
              <a:latin typeface="Arial"/>
              <a:cs typeface="Arial"/>
            </a:endParaRPr>
          </a:p>
          <a:p>
            <a:pPr marL="553913" lvl="3" algn="just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395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53913" lvl="2" indent="-184638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slova, jejichž </a:t>
            </a:r>
            <a:r>
              <a:rPr lang="cs-CZ" sz="2395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synt</a:t>
            </a: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funkce má příponu </a:t>
            </a:r>
            <a:r>
              <a:rPr lang="cs-CZ" sz="239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_</a:t>
            </a:r>
            <a:r>
              <a:rPr lang="cs-CZ" sz="239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Apos</a:t>
            </a:r>
            <a:endParaRPr lang="cs-CZ" sz="1539" spc="-1">
              <a:solidFill>
                <a:srgbClr val="000000"/>
              </a:solidFill>
              <a:latin typeface="Arial"/>
              <a:cs typeface="Arial"/>
            </a:endParaRPr>
          </a:p>
          <a:p>
            <a:pPr marL="738551" lvl="3" indent="-184638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Která syntaktická funkce, který slovní druh je nejčastěji v apozičním vztahu?</a:t>
            </a:r>
            <a:endParaRPr lang="cs-CZ" sz="2395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6" name="Picture 3"/>
          <p:cNvPicPr/>
          <p:nvPr/>
        </p:nvPicPr>
        <p:blipFill>
          <a:blip r:embed="rId4"/>
          <a:stretch/>
        </p:blipFill>
        <p:spPr>
          <a:xfrm>
            <a:off x="0" y="6107732"/>
            <a:ext cx="9141082" cy="551113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1407647" y="657874"/>
            <a:ext cx="7349811" cy="632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93000"/>
              </a:lnSpc>
            </a:pPr>
            <a:r>
              <a:rPr lang="cs-CZ" sz="307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Koordinace a apozice</a:t>
            </a: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/>
          <p:nvPr/>
        </p:nvPicPr>
        <p:blipFill>
          <a:blip r:embed="rId3"/>
          <a:stretch/>
        </p:blipFill>
        <p:spPr>
          <a:xfrm>
            <a:off x="0" y="657874"/>
            <a:ext cx="1380861" cy="415644"/>
          </a:xfrm>
          <a:prstGeom prst="rect">
            <a:avLst/>
          </a:prstGeom>
          <a:ln w="9360"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56406" y="1291192"/>
            <a:ext cx="8769157" cy="5952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 marL="184723" indent="-183184" algn="just">
              <a:lnSpc>
                <a:spcPct val="10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všechna zájmena, která jsou (přímo či nepřímo) závislá na slově nacházejícím se o pět slov dále (vlevo či vpravo).</a:t>
            </a:r>
            <a:endParaRPr lang="cs-CZ" sz="1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24" algn="just">
              <a:lnSpc>
                <a:spcPct val="105000"/>
              </a:lnSpc>
            </a:pPr>
            <a:endParaRPr lang="cs-CZ" sz="1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24" algn="just">
              <a:lnSpc>
                <a:spcPct val="105000"/>
              </a:lnSpc>
            </a:pPr>
            <a:endParaRPr lang="cs-CZ" sz="1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4723" indent="-183184" algn="just">
              <a:lnSpc>
                <a:spcPct val="10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případy, kdy substantivum přímo závisí na slově vlevo od něj, nepřímo na plnovýznamovém slově vpravo. Zobrazte si pár takových struktur.</a:t>
            </a:r>
            <a:endParaRPr lang="cs-CZ" sz="1539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24" algn="just">
              <a:lnSpc>
                <a:spcPct val="105000"/>
              </a:lnSpc>
            </a:pPr>
            <a:endParaRPr lang="cs-CZ" sz="1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3"/>
          <p:cNvPicPr/>
          <p:nvPr/>
        </p:nvPicPr>
        <p:blipFill>
          <a:blip r:embed="rId4"/>
          <a:stretch/>
        </p:blipFill>
        <p:spPr>
          <a:xfrm>
            <a:off x="0" y="6107732"/>
            <a:ext cx="9139850" cy="549881"/>
          </a:xfrm>
          <a:prstGeom prst="rect">
            <a:avLst/>
          </a:prstGeom>
          <a:ln w="9360"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1407647" y="657874"/>
            <a:ext cx="7348580" cy="6308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93000"/>
              </a:lnSpc>
            </a:pPr>
            <a:r>
              <a:rPr lang="cs-CZ" sz="307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Atribut </a:t>
            </a:r>
            <a:r>
              <a:rPr lang="cs-CZ" sz="307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eparent</a:t>
            </a: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3"/>
          <a:stretch/>
        </p:blipFill>
        <p:spPr>
          <a:xfrm>
            <a:off x="0" y="657874"/>
            <a:ext cx="1380861" cy="415644"/>
          </a:xfrm>
          <a:prstGeom prst="rect">
            <a:avLst/>
          </a:prstGeom>
          <a:ln w="936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156406" y="1291192"/>
            <a:ext cx="8769157" cy="5952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 marL="184723" indent="-183184" algn="just">
              <a:lnSpc>
                <a:spcPct val="10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případy, kdy substantivum závisí (přímo či nepřímo) na substantivu </a:t>
            </a:r>
            <a:r>
              <a:rPr lang="cs-CZ" sz="2395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touha</a:t>
            </a: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24" algn="just">
              <a:lnSpc>
                <a:spcPct val="105000"/>
              </a:lnSpc>
            </a:pP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4723" indent="-183184" algn="just">
              <a:lnSpc>
                <a:spcPct val="10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39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případy, kdy substantivum závisí (přímo či nepřímo) na slovese v infinitivu, které má funkci </a:t>
            </a:r>
            <a:r>
              <a:rPr lang="cs-CZ" sz="2395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Sb</a:t>
            </a:r>
            <a:r>
              <a:rPr lang="cs-CZ" sz="239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24" algn="just">
              <a:lnSpc>
                <a:spcPct val="105000"/>
              </a:lnSpc>
            </a:pP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3"/>
          <p:cNvPicPr/>
          <p:nvPr/>
        </p:nvPicPr>
        <p:blipFill>
          <a:blip r:embed="rId4"/>
          <a:stretch/>
        </p:blipFill>
        <p:spPr>
          <a:xfrm>
            <a:off x="0" y="6107732"/>
            <a:ext cx="9139850" cy="549881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1407647" y="657874"/>
            <a:ext cx="7348580" cy="6308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>
              <a:lnSpc>
                <a:spcPct val="93000"/>
              </a:lnSpc>
            </a:pPr>
            <a:r>
              <a:rPr lang="cs-CZ" sz="307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Atributy </a:t>
            </a:r>
            <a:r>
              <a:rPr lang="cs-CZ" sz="307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ep_lemma, ep_afun</a:t>
            </a: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cs-CZ" sz="153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/>
          <p:nvPr/>
        </p:nvPicPr>
        <p:blipFill>
          <a:blip r:embed="rId3"/>
          <a:stretch/>
        </p:blipFill>
        <p:spPr>
          <a:xfrm>
            <a:off x="0" y="657874"/>
            <a:ext cx="1377474" cy="412257"/>
          </a:xfrm>
          <a:prstGeom prst="rect">
            <a:avLst/>
          </a:prstGeom>
          <a:ln w="9360"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61577" y="1680667"/>
            <a:ext cx="8974516" cy="4293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 anchor="t"/>
          <a:lstStyle/>
          <a:p>
            <a:pPr>
              <a:lnSpc>
                <a:spcPct val="150000"/>
              </a:lnSpc>
            </a:pPr>
            <a:endParaRPr lang="en-US" sz="2737" spc="-1" dirty="0">
              <a:latin typeface="Arial"/>
            </a:endParaRPr>
          </a:p>
        </p:txBody>
      </p:sp>
      <p:pic>
        <p:nvPicPr>
          <p:cNvPr id="64" name="Picture 3"/>
          <p:cNvPicPr/>
          <p:nvPr/>
        </p:nvPicPr>
        <p:blipFill>
          <a:blip r:embed="rId4"/>
          <a:stretch/>
        </p:blipFill>
        <p:spPr>
          <a:xfrm>
            <a:off x="0" y="6107732"/>
            <a:ext cx="9136463" cy="546494"/>
          </a:xfrm>
          <a:prstGeom prst="rect">
            <a:avLst/>
          </a:prstGeom>
          <a:ln w="9360">
            <a:noFill/>
          </a:ln>
        </p:spPr>
      </p:pic>
      <p:sp>
        <p:nvSpPr>
          <p:cNvPr id="65" name="CustomShape 2"/>
          <p:cNvSpPr/>
          <p:nvPr/>
        </p:nvSpPr>
        <p:spPr>
          <a:xfrm>
            <a:off x="1407647" y="657874"/>
            <a:ext cx="7419534" cy="560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 anchor="t"/>
          <a:lstStyle/>
          <a:p>
            <a:pPr>
              <a:lnSpc>
                <a:spcPct val="93000"/>
              </a:lnSpc>
            </a:pPr>
            <a:r>
              <a:rPr lang="en-US" sz="3079" spc="-1" err="1">
                <a:solidFill>
                  <a:srgbClr val="000000"/>
                </a:solidFill>
                <a:latin typeface="Myriad Pro"/>
                <a:ea typeface="DejaVu Sans"/>
              </a:rPr>
              <a:t>Morfologická</a:t>
            </a:r>
            <a:r>
              <a:rPr lang="en-US" sz="3079" spc="-1" dirty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sz="3079" spc="-1">
                <a:solidFill>
                  <a:srgbClr val="000000"/>
                </a:solidFill>
                <a:latin typeface="Myriad Pro"/>
                <a:ea typeface="DejaVu Sans"/>
              </a:rPr>
              <a:t>desambiguace</a:t>
            </a:r>
            <a:endParaRPr lang="en-US" sz="3079" spc="-1" dirty="0" err="1">
              <a:latin typeface="Myriad Pro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35B538A-A155-46CC-B51F-516B7BCB28C2}"/>
              </a:ext>
            </a:extLst>
          </p:cNvPr>
          <p:cNvSpPr/>
          <p:nvPr/>
        </p:nvSpPr>
        <p:spPr>
          <a:xfrm>
            <a:off x="169613" y="1305672"/>
            <a:ext cx="8974516" cy="48062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 anchor="t"/>
          <a:lstStyle/>
          <a:p>
            <a:pPr>
              <a:lnSpc>
                <a:spcPct val="120000"/>
              </a:lnSpc>
            </a:pPr>
            <a:r>
              <a:rPr lang="en-US" sz="2737" spc="-1" dirty="0">
                <a:solidFill>
                  <a:srgbClr val="000000"/>
                </a:solidFill>
                <a:latin typeface="Arial"/>
              </a:rPr>
              <a:t>Slovo </a:t>
            </a:r>
            <a:r>
              <a:rPr lang="en-US" sz="2737" b="1" i="1" spc="-1" dirty="0">
                <a:solidFill>
                  <a:srgbClr val="000000"/>
                </a:solidFill>
                <a:latin typeface="Arial"/>
              </a:rPr>
              <a:t>se</a:t>
            </a:r>
            <a:endParaRPr lang="cs-CZ" sz="1539" b="1" i="1" dirty="0"/>
          </a:p>
          <a:p>
            <a:pPr>
              <a:lnSpc>
                <a:spcPct val="120000"/>
              </a:lnSpc>
            </a:pPr>
            <a:r>
              <a:rPr lang="en-US" sz="2737" spc="-1" dirty="0" err="1">
                <a:cs typeface="Arial"/>
              </a:rPr>
              <a:t>Navrhněte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několik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jednoduchých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pravidel</a:t>
            </a:r>
            <a:r>
              <a:rPr lang="en-US" sz="2737" spc="-1" dirty="0">
                <a:cs typeface="Arial"/>
              </a:rPr>
              <a:t>, </a:t>
            </a:r>
            <a:r>
              <a:rPr lang="en-US" sz="2737" spc="-1" dirty="0" err="1">
                <a:cs typeface="Arial"/>
              </a:rPr>
              <a:t>která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na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základě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užšího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či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širšího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kontextu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rozliší</a:t>
            </a:r>
            <a:r>
              <a:rPr lang="en-US" sz="2737" spc="-1" dirty="0">
                <a:cs typeface="Arial"/>
              </a:rPr>
              <a:t>, </a:t>
            </a:r>
            <a:r>
              <a:rPr lang="en-US" sz="2737" spc="-1" dirty="0" err="1">
                <a:cs typeface="Arial"/>
              </a:rPr>
              <a:t>zda</a:t>
            </a:r>
            <a:r>
              <a:rPr lang="en-US" sz="2737" spc="-1" dirty="0">
                <a:cs typeface="Arial"/>
              </a:rPr>
              <a:t> je </a:t>
            </a:r>
            <a:r>
              <a:rPr lang="en-US" sz="2737" spc="-1" dirty="0" err="1">
                <a:cs typeface="Arial"/>
              </a:rPr>
              <a:t>tvar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i="1" spc="-1" dirty="0">
                <a:cs typeface="Arial"/>
              </a:rPr>
              <a:t>se </a:t>
            </a:r>
            <a:r>
              <a:rPr lang="en-US" sz="2737" spc="-1" dirty="0" err="1">
                <a:cs typeface="Arial"/>
              </a:rPr>
              <a:t>reflexivum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nebo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vokalizovaná</a:t>
            </a:r>
            <a:r>
              <a:rPr lang="en-US" sz="2737" spc="-1" dirty="0">
                <a:cs typeface="Arial"/>
              </a:rPr>
              <a:t> </a:t>
            </a:r>
            <a:r>
              <a:rPr lang="en-US" sz="2737" spc="-1" dirty="0" err="1">
                <a:cs typeface="Arial"/>
              </a:rPr>
              <a:t>předložka</a:t>
            </a:r>
            <a:r>
              <a:rPr lang="en-US" sz="2737" spc="-1" dirty="0"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2737" spc="-1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737" spc="-1" dirty="0">
                <a:latin typeface="Arial"/>
                <a:cs typeface="Arial"/>
              </a:rPr>
              <a:t>Slovo </a:t>
            </a:r>
            <a:r>
              <a:rPr lang="en-US" sz="2737" b="1" i="1" spc="-1" dirty="0">
                <a:latin typeface="Arial"/>
                <a:cs typeface="Arial"/>
              </a:rPr>
              <a:t>je</a:t>
            </a:r>
          </a:p>
          <a:p>
            <a:pPr>
              <a:lnSpc>
                <a:spcPct val="120000"/>
              </a:lnSpc>
            </a:pPr>
            <a:r>
              <a:rPr lang="en-US" sz="2737" spc="-1" dirty="0" err="1">
                <a:ea typeface="+mn-lt"/>
                <a:cs typeface="+mn-lt"/>
              </a:rPr>
              <a:t>Navrhněte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několik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jednoduchých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pravidel</a:t>
            </a:r>
            <a:r>
              <a:rPr lang="en-US" sz="2737" spc="-1" dirty="0">
                <a:ea typeface="+mn-lt"/>
                <a:cs typeface="+mn-lt"/>
              </a:rPr>
              <a:t>, </a:t>
            </a:r>
            <a:r>
              <a:rPr lang="en-US" sz="2737" spc="-1" dirty="0" err="1">
                <a:ea typeface="+mn-lt"/>
                <a:cs typeface="+mn-lt"/>
              </a:rPr>
              <a:t>která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na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základě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užšího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či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širšího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kontextu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rozliší</a:t>
            </a:r>
            <a:r>
              <a:rPr lang="en-US" sz="2737" spc="-1" dirty="0">
                <a:ea typeface="+mn-lt"/>
                <a:cs typeface="+mn-lt"/>
              </a:rPr>
              <a:t>, </a:t>
            </a:r>
            <a:r>
              <a:rPr lang="en-US" sz="2737" spc="-1" dirty="0" err="1">
                <a:ea typeface="+mn-lt"/>
                <a:cs typeface="+mn-lt"/>
              </a:rPr>
              <a:t>zda</a:t>
            </a:r>
            <a:r>
              <a:rPr lang="en-US" sz="2737" spc="-1" dirty="0">
                <a:ea typeface="+mn-lt"/>
                <a:cs typeface="+mn-lt"/>
              </a:rPr>
              <a:t> je </a:t>
            </a:r>
            <a:r>
              <a:rPr lang="en-US" sz="2737" spc="-1" dirty="0" err="1">
                <a:ea typeface="+mn-lt"/>
                <a:cs typeface="+mn-lt"/>
              </a:rPr>
              <a:t>tvar</a:t>
            </a:r>
            <a:r>
              <a:rPr lang="en-US" sz="2737" spc="-1" dirty="0">
                <a:ea typeface="+mn-lt"/>
                <a:cs typeface="+mn-lt"/>
              </a:rPr>
              <a:t> </a:t>
            </a:r>
            <a:r>
              <a:rPr lang="en-US" sz="2737" i="1" spc="-1" dirty="0">
                <a:ea typeface="+mn-lt"/>
                <a:cs typeface="+mn-lt"/>
              </a:rPr>
              <a:t>je </a:t>
            </a:r>
            <a:r>
              <a:rPr lang="en-US" sz="2737" spc="-1" dirty="0" err="1">
                <a:ea typeface="+mn-lt"/>
                <a:cs typeface="+mn-lt"/>
              </a:rPr>
              <a:t>sloveso</a:t>
            </a:r>
            <a:r>
              <a:rPr lang="en-US" sz="2737" spc="-1" dirty="0">
                <a:ea typeface="+mn-lt"/>
                <a:cs typeface="+mn-lt"/>
              </a:rPr>
              <a:t> </a:t>
            </a:r>
            <a:r>
              <a:rPr lang="en-US" sz="2737" spc="-1" dirty="0" err="1">
                <a:ea typeface="+mn-lt"/>
                <a:cs typeface="+mn-lt"/>
              </a:rPr>
              <a:t>nebo</a:t>
            </a:r>
            <a:r>
              <a:rPr lang="en-US" sz="2737" spc="-1" dirty="0">
                <a:ea typeface="+mn-lt"/>
                <a:cs typeface="+mn-lt"/>
              </a:rPr>
              <a:t> </a:t>
            </a:r>
            <a:r>
              <a:rPr lang="en-US" sz="2737" spc="-1" dirty="0" err="1">
                <a:ea typeface="+mn-lt"/>
                <a:cs typeface="+mn-lt"/>
              </a:rPr>
              <a:t>osobní</a:t>
            </a:r>
            <a:r>
              <a:rPr lang="en-US" sz="2737" spc="-1" dirty="0">
                <a:ea typeface="+mn-lt"/>
                <a:cs typeface="+mn-lt"/>
              </a:rPr>
              <a:t> </a:t>
            </a:r>
            <a:r>
              <a:rPr lang="en-US" sz="2737" spc="-1" dirty="0" err="1">
                <a:ea typeface="+mn-lt"/>
                <a:cs typeface="+mn-lt"/>
              </a:rPr>
              <a:t>zájmeno</a:t>
            </a:r>
            <a:r>
              <a:rPr lang="en-US" sz="2737" spc="-1" dirty="0">
                <a:ea typeface="+mn-lt"/>
                <a:cs typeface="+mn-lt"/>
              </a:rPr>
              <a:t>.</a:t>
            </a:r>
            <a:endParaRPr lang="en-US" sz="1539" dirty="0"/>
          </a:p>
          <a:p>
            <a:pPr>
              <a:lnSpc>
                <a:spcPct val="120000"/>
              </a:lnSpc>
            </a:pPr>
            <a:endParaRPr lang="en-US" sz="2737" i="1" spc="-1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sz="153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829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457200" y="467032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Literatura</a:t>
            </a: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419100" y="1727428"/>
            <a:ext cx="8305800" cy="484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</a:rPr>
              <a:t>Nový encyklopedický slovník češtiny online: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  <a:hlinkClick r:id="rId2"/>
              </a:rPr>
              <a:t>https://www.czechency.org/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1073150" indent="-1073150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</a:rPr>
              <a:t>hesla: Formální gramatika</a:t>
            </a:r>
          </a:p>
          <a:p>
            <a:pPr marL="1073150" indent="-1073150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endParaRPr lang="cs-CZ" sz="2800" dirty="0">
              <a:latin typeface="Century Gothic" panose="020B0502020202020204" pitchFamily="34" charset="0"/>
            </a:endParaRPr>
          </a:p>
          <a:p>
            <a:pPr marL="1073150" indent="-1073150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</a:rPr>
              <a:t>Wiki </a:t>
            </a:r>
            <a:r>
              <a:rPr lang="cs-CZ" sz="2800" dirty="0" err="1">
                <a:latin typeface="Century Gothic" panose="020B0502020202020204" pitchFamily="34" charset="0"/>
              </a:rPr>
              <a:t>ČNK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1073150" indent="-1073150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  <a:hlinkClick r:id="rId3"/>
              </a:rPr>
              <a:t>https://wiki.korpus.cz/doku.php</a:t>
            </a:r>
            <a:r>
              <a:rPr lang="cs-CZ" sz="2800">
                <a:latin typeface="Century Gothic" panose="020B0502020202020204" pitchFamily="34" charset="0"/>
                <a:hlinkClick r:id="rId3"/>
              </a:rPr>
              <a:t>/start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1073150" indent="-1073150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endParaRPr lang="cs-CZ" sz="2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75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4027</Words>
  <Application>Microsoft Office PowerPoint</Application>
  <PresentationFormat>Předvádění na obrazovce (4:3)</PresentationFormat>
  <Paragraphs>726</Paragraphs>
  <Slides>96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96</vt:i4>
      </vt:variant>
    </vt:vector>
  </HeadingPairs>
  <TitlesOfParts>
    <vt:vector size="107" baseType="lpstr">
      <vt:lpstr>Arial</vt:lpstr>
      <vt:lpstr>Arial Unicode MS</vt:lpstr>
      <vt:lpstr>Calibri</vt:lpstr>
      <vt:lpstr>Calibri Light</vt:lpstr>
      <vt:lpstr>Century Gothic</vt:lpstr>
      <vt:lpstr>Courier New</vt:lpstr>
      <vt:lpstr>Myriad Pro</vt:lpstr>
      <vt:lpstr>Times New Roman</vt:lpstr>
      <vt:lpstr>Wingdings</vt:lpstr>
      <vt:lpstr>Motiv Office</vt:lpstr>
      <vt:lpstr>Motív Office</vt:lpstr>
      <vt:lpstr>4.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Machura</dc:creator>
  <cp:lastModifiedBy>Author</cp:lastModifiedBy>
  <cp:revision>121</cp:revision>
  <dcterms:created xsi:type="dcterms:W3CDTF">2020-10-06T08:02:48Z</dcterms:created>
  <dcterms:modified xsi:type="dcterms:W3CDTF">2023-11-28T15:23:24Z</dcterms:modified>
</cp:coreProperties>
</file>