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66" r:id="rId4"/>
    <p:sldId id="268" r:id="rId5"/>
    <p:sldId id="269" r:id="rId6"/>
    <p:sldId id="257" r:id="rId7"/>
    <p:sldId id="258" r:id="rId8"/>
    <p:sldId id="259" r:id="rId9"/>
    <p:sldId id="270" r:id="rId10"/>
    <p:sldId id="260" r:id="rId11"/>
    <p:sldId id="265" r:id="rId12"/>
    <p:sldId id="261" r:id="rId13"/>
    <p:sldId id="262" r:id="rId14"/>
    <p:sldId id="263" r:id="rId15"/>
    <p:sldId id="264" r:id="rId16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829" y="43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CB6C389-7DE4-4B40-9B96-6906C34513AB}" type="slidenum">
              <a:t>‹#›</a:t>
            </a:fld>
            <a:endParaRPr lang="cs-CZ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0137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636957BC-FF4A-4F7E-9A80-8678B553C81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964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846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228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621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898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27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5D298D-C52E-4B10-A057-566F01A9164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17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863AC7-6390-459B-B1B6-F5E5441DB88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55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1FBE1C-236B-4492-A655-6D658E7ACEF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01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B4F8AD-76C0-4EC7-8ACE-EEFBA2B0892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35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BBFBEC-1ACA-487D-BB42-354096F459C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67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4D039FC-29D5-4978-B3C9-6268BDC8C79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87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70E3D3-9A8B-49A7-89BF-9DBA3415734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8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7D09-3FFE-48AD-BFE3-69A6751E31C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17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4A03CE-15A6-4C39-A81C-23795635661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3582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CF8ACC-B4CB-4171-8C65-B0AB467776F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75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811043-07D0-490A-B05D-63E82B853A8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84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cs-CZ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6B363DF-2FCD-46C2-A153-6FFCE6CF5AB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cs-CZ" sz="4400" b="0" i="0" u="none" strike="noStrike" kern="1200">
          <a:ln>
            <a:noFill/>
          </a:ln>
          <a:latin typeface="Arial" pitchFamily="18"/>
          <a:ea typeface="Microsoft YaHei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cs-CZ" sz="3200" b="0" i="0" u="none" strike="noStrike" kern="1200">
          <a:ln>
            <a:noFill/>
          </a:ln>
          <a:latin typeface="Arial" pitchFamily="18"/>
          <a:ea typeface="Microsoft YaHei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ky.zcu.cz/c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ccnovasoft.cz/" TargetMode="External"/><Relationship Id="rId4" Type="http://schemas.openxmlformats.org/officeDocument/2006/relationships/hyperlink" Target="https://www.speechtech.cz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tontech.net/cs/" TargetMode="External"/><Relationship Id="rId2" Type="http://schemas.openxmlformats.org/officeDocument/2006/relationships/hyperlink" Target="http://speechlab.tul.cz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gLPJ6VT9rmwQ3GuZBajZ2w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kX8oYoYy2Gc" TargetMode="External"/><Relationship Id="rId4" Type="http://schemas.openxmlformats.org/officeDocument/2006/relationships/hyperlink" Target="http://www.youtube.com/watch?v=W0BT6DKzF3s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ky.zcu.cz/c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loud.google.com/text-to-speech" TargetMode="External"/><Relationship Id="rId5" Type="http://schemas.openxmlformats.org/officeDocument/2006/relationships/hyperlink" Target="https://www.acapela-group.com/" TargetMode="External"/><Relationship Id="rId4" Type="http://schemas.openxmlformats.org/officeDocument/2006/relationships/hyperlink" Target="https://www.speechtech.cz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AfzPngLC92U&amp;ab_channel=MayankBhardwaj" TargetMode="External"/><Relationship Id="rId3" Type="http://schemas.openxmlformats.org/officeDocument/2006/relationships/hyperlink" Target="https://assistant.google.com/" TargetMode="External"/><Relationship Id="rId7" Type="http://schemas.openxmlformats.org/officeDocument/2006/relationships/hyperlink" Target="https://promethist.ai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talktopoppy.com/" TargetMode="External"/><Relationship Id="rId5" Type="http://schemas.openxmlformats.org/officeDocument/2006/relationships/hyperlink" Target="https://cs.wikipedia.org/wiki/ELIZA" TargetMode="External"/><Relationship Id="rId10" Type="http://schemas.openxmlformats.org/officeDocument/2006/relationships/hyperlink" Target="http://www.youtube.com/watch?v=TLtPMggOzD0" TargetMode="External"/><Relationship Id="rId4" Type="http://schemas.openxmlformats.org/officeDocument/2006/relationships/hyperlink" Target="https://cs.wikipedia.org/wiki/Amazon_Alexa" TargetMode="External"/><Relationship Id="rId9" Type="http://schemas.openxmlformats.org/officeDocument/2006/relationships/hyperlink" Target="https://www.youtube.com/watch?v=nwPtcqcqz00&amp;ab_channel=TR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cs-cz/office/p%C5%99epis-nahr%C3%A1vek-7fc2efec-245e-45f0-b053-2a97531ecf57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Rozpoznávání a syntéza řeči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PLIN059</a:t>
            </a:r>
          </a:p>
          <a:p>
            <a:r>
              <a:rPr lang="cs-CZ" dirty="0"/>
              <a:t>Mgr. Dana Hlaváčková, Ph.D.</a:t>
            </a:r>
          </a:p>
          <a:p>
            <a:r>
              <a:rPr lang="cs-CZ" dirty="0"/>
              <a:t>Mgr. Jakub Machura,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Pracoviště v ČR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33844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z="2400"/>
              <a:t>ZČU Plzeň – </a:t>
            </a:r>
            <a:r>
              <a:rPr lang="cs-CZ" sz="2400" b="1"/>
              <a:t>Katedra kybernetiky </a:t>
            </a:r>
            <a:r>
              <a:rPr lang="cs-CZ" sz="2400"/>
              <a:t>Fakulty aplikovaných věd, Oddělení umělé inteligence, </a:t>
            </a:r>
            <a:r>
              <a:rPr lang="cs-CZ" sz="2400">
                <a:hlinkClick r:id="rId3"/>
              </a:rPr>
              <a:t>http://www.kky.zcu.cz/cs</a:t>
            </a:r>
            <a:endParaRPr lang="cs-CZ" sz="2400"/>
          </a:p>
          <a:p>
            <a:pPr lvl="1" rtl="0" hangingPunct="0"/>
            <a:r>
              <a:rPr lang="cs-CZ" sz="2400"/>
              <a:t>akustické rozpoznávání řeči</a:t>
            </a:r>
          </a:p>
          <a:p>
            <a:pPr lvl="1" rtl="0" hangingPunct="0"/>
            <a:r>
              <a:rPr lang="cs-CZ" sz="2400"/>
              <a:t>audiovizuální rozpoznávání řeči</a:t>
            </a:r>
          </a:p>
          <a:p>
            <a:pPr lvl="1" rtl="0" hangingPunct="0"/>
            <a:r>
              <a:rPr lang="cs-CZ" sz="2400"/>
              <a:t>rozpoznávání znakové řeči</a:t>
            </a:r>
          </a:p>
          <a:p>
            <a:pPr lvl="1" rtl="0" hangingPunct="0"/>
            <a:r>
              <a:rPr lang="cs-CZ" sz="2400"/>
              <a:t>titulkovací systémy</a:t>
            </a:r>
          </a:p>
          <a:p>
            <a:pPr lvl="0"/>
            <a:r>
              <a:rPr lang="cs-CZ" sz="2400"/>
              <a:t>původně spin-off </a:t>
            </a:r>
            <a:r>
              <a:rPr lang="cs-CZ" sz="2400">
                <a:solidFill>
                  <a:srgbClr val="00AE00"/>
                </a:solidFill>
              </a:rPr>
              <a:t>SpeechTech</a:t>
            </a:r>
            <a:r>
              <a:rPr lang="cs-CZ" sz="2400"/>
              <a:t> (</a:t>
            </a:r>
            <a:r>
              <a:rPr lang="cs-CZ" sz="2400" i="1">
                <a:hlinkClick r:id="rId4"/>
              </a:rPr>
              <a:t>https://www.speechtech.cz</a:t>
            </a:r>
            <a:r>
              <a:rPr lang="cs-CZ" sz="2400"/>
              <a:t>)</a:t>
            </a:r>
          </a:p>
          <a:p>
            <a:pPr lvl="1" rtl="0" hangingPunct="0"/>
            <a:r>
              <a:rPr lang="cs-CZ" sz="2400"/>
              <a:t>diktovací systém NovaVoice (technologie MegaWord), se společností Consulting Company Novasoft  (</a:t>
            </a:r>
            <a:r>
              <a:rPr lang="cs-CZ" sz="2400" i="1">
                <a:hlinkClick r:id="rId5"/>
              </a:rPr>
              <a:t>https://ccnovasoft.cz</a:t>
            </a:r>
            <a:r>
              <a:rPr lang="cs-CZ" sz="240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cs-CZ"/>
              <a:t>Pracoviště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TU Liberec – Ústav informačních technologií a elektroniky Fakulty mechatroniky, informatiky a mezioborových studií</a:t>
            </a:r>
          </a:p>
          <a:p>
            <a:pPr lvl="0"/>
            <a:r>
              <a:rPr lang="cs-CZ" sz="2400" b="1" dirty="0"/>
              <a:t>Laboratoř počítačového zpracování řeči </a:t>
            </a:r>
            <a:r>
              <a:rPr lang="cs-CZ" sz="2400" dirty="0" err="1">
                <a:solidFill>
                  <a:srgbClr val="00AE00"/>
                </a:solidFill>
              </a:rPr>
              <a:t>SpeechLab</a:t>
            </a:r>
            <a:r>
              <a:rPr lang="cs-CZ" sz="2400" dirty="0"/>
              <a:t> (</a:t>
            </a:r>
            <a:r>
              <a:rPr lang="cs-CZ" sz="2400" i="1" dirty="0">
                <a:hlinkClick r:id="rId2"/>
              </a:rPr>
              <a:t>http://speechlab.tul.cz/index.html</a:t>
            </a:r>
            <a:r>
              <a:rPr lang="cs-CZ" sz="2400" dirty="0"/>
              <a:t>)</a:t>
            </a:r>
          </a:p>
          <a:p>
            <a:pPr lvl="1" rtl="0" hangingPunct="0"/>
            <a:r>
              <a:rPr lang="cs-CZ" sz="2400" dirty="0"/>
              <a:t>diktovací systém </a:t>
            </a:r>
            <a:r>
              <a:rPr lang="cs-CZ" sz="2400" dirty="0" err="1"/>
              <a:t>NewtonDictate</a:t>
            </a:r>
            <a:r>
              <a:rPr lang="cs-CZ" sz="2400" dirty="0"/>
              <a:t>, s firmou Newton Technologies (</a:t>
            </a:r>
            <a:r>
              <a:rPr lang="cs-CZ" sz="2400" dirty="0">
                <a:hlinkClick r:id="rId3"/>
              </a:rPr>
              <a:t>https://www.newtontech.net/cs/</a:t>
            </a:r>
            <a:r>
              <a:rPr lang="cs-CZ" sz="2400" dirty="0"/>
              <a:t>)</a:t>
            </a:r>
          </a:p>
          <a:p>
            <a:r>
              <a:rPr lang="cs-CZ" sz="2400" dirty="0"/>
              <a:t>VUT Brno – Fakulta informačních technologií</a:t>
            </a:r>
          </a:p>
          <a:p>
            <a:pPr lvl="1"/>
            <a:r>
              <a:rPr lang="cs-CZ" sz="2400" b="1" dirty="0"/>
              <a:t>Ústav počítačové grafiky a multimédií</a:t>
            </a:r>
          </a:p>
          <a:p>
            <a:pPr lvl="1"/>
            <a:r>
              <a:rPr lang="cs-CZ" sz="2400" dirty="0" err="1">
                <a:solidFill>
                  <a:srgbClr val="00B050"/>
                </a:solidFill>
              </a:rPr>
              <a:t>Speech@FIT</a:t>
            </a:r>
            <a:r>
              <a:rPr lang="cs-CZ" sz="2400" dirty="0"/>
              <a:t> – výzkum zaměřený na verifikaci hlasu</a:t>
            </a:r>
          </a:p>
          <a:p>
            <a:pPr lvl="1"/>
            <a:r>
              <a:rPr lang="cs-CZ" sz="2400" dirty="0"/>
              <a:t>původně spin-</a:t>
            </a:r>
            <a:r>
              <a:rPr lang="cs-CZ" sz="2400" dirty="0" err="1"/>
              <a:t>off</a:t>
            </a:r>
            <a:r>
              <a:rPr lang="cs-CZ" sz="2400" dirty="0"/>
              <a:t> </a:t>
            </a:r>
            <a:r>
              <a:rPr lang="cs-CZ" sz="2400" dirty="0" err="1"/>
              <a:t>Phonexia</a:t>
            </a:r>
            <a:r>
              <a:rPr lang="cs-CZ" sz="2400" dirty="0"/>
              <a:t> (http://www.phonexia.com/)</a:t>
            </a:r>
          </a:p>
        </p:txBody>
      </p:sp>
    </p:spTree>
    <p:extLst>
      <p:ext uri="{BB962C8B-B14F-4D97-AF65-F5344CB8AC3E}">
        <p14:creationId xmlns:p14="http://schemas.microsoft.com/office/powerpoint/2010/main" val="62183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33880" y="301320"/>
            <a:ext cx="9071640" cy="12621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Ukázky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44200"/>
            <a:ext cx="9071640" cy="49986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cs-CZ" sz="2400"/>
              <a:t>Katedra kybernetiky</a:t>
            </a:r>
          </a:p>
          <a:p>
            <a:pPr marL="108000" lvl="0" indent="0">
              <a:buNone/>
            </a:pPr>
            <a:r>
              <a:rPr lang="cs-CZ" sz="2400">
                <a:hlinkClick r:id="rId3"/>
              </a:rPr>
              <a:t>https://www.youtube.com/channel/UCgLPJ6VT9rmwQ3GuZBajZ2w</a:t>
            </a:r>
            <a:endParaRPr lang="cs-CZ" sz="2400"/>
          </a:p>
          <a:p>
            <a:pPr marL="108000" lvl="0" indent="0">
              <a:buNone/>
            </a:pPr>
            <a:r>
              <a:rPr lang="cs-CZ" sz="2400"/>
              <a:t>NewtonDictate</a:t>
            </a:r>
          </a:p>
          <a:p>
            <a:pPr lvl="0"/>
            <a:r>
              <a:rPr lang="cs-CZ" sz="2400">
                <a:hlinkClick r:id="rId4"/>
              </a:rPr>
              <a:t>http://www.youtube.com/watch?v=W0BT6DKzF3s</a:t>
            </a:r>
          </a:p>
          <a:p>
            <a:pPr lvl="0"/>
            <a:r>
              <a:rPr lang="cs-CZ" sz="2400"/>
              <a:t>a další videa na YouTube…</a:t>
            </a:r>
          </a:p>
          <a:p>
            <a:pPr marL="108000" lvl="0" indent="0">
              <a:buNone/>
            </a:pPr>
            <a:r>
              <a:rPr lang="cs-CZ" sz="2400"/>
              <a:t>pro pobavení:</a:t>
            </a:r>
          </a:p>
          <a:p>
            <a:pPr lvl="0"/>
            <a:r>
              <a:rPr lang="cs-CZ" sz="2400"/>
              <a:t>Windows Vista Speech Recognition </a:t>
            </a:r>
            <a:r>
              <a:rPr lang="cs-CZ" sz="2400">
                <a:hlinkClick r:id="rId5"/>
              </a:rPr>
              <a:t>http://www.youtube.com/watch?v=kX8oYoYy2Gc</a:t>
            </a:r>
          </a:p>
          <a:p>
            <a:pPr lvl="0"/>
            <a:endParaRPr lang="cs-CZ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Syntéza řeči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z="2400">
                <a:solidFill>
                  <a:srgbClr val="FF0000"/>
                </a:solidFill>
              </a:rPr>
              <a:t>Speech Synthesis</a:t>
            </a:r>
          </a:p>
          <a:p>
            <a:pPr lvl="0"/>
            <a:r>
              <a:rPr lang="cs-CZ" sz="2400"/>
              <a:t>Text-To-Speech (TTS)</a:t>
            </a:r>
          </a:p>
          <a:p>
            <a:pPr lvl="0"/>
            <a:r>
              <a:rPr lang="cs-CZ" sz="2400"/>
              <a:t>subslovní řečové segmenty, konkatenace (řetězení)</a:t>
            </a:r>
          </a:p>
          <a:p>
            <a:pPr lvl="0"/>
            <a:r>
              <a:rPr lang="cs-CZ" sz="2400">
                <a:solidFill>
                  <a:srgbClr val="00AE00"/>
                </a:solidFill>
              </a:rPr>
              <a:t>difóny</a:t>
            </a:r>
            <a:r>
              <a:rPr lang="cs-CZ" sz="2400"/>
              <a:t> (jednotka od poloviny jedné hlásky do poloviny druhé)</a:t>
            </a:r>
          </a:p>
          <a:p>
            <a:pPr lvl="0"/>
            <a:r>
              <a:rPr lang="cs-CZ" sz="2400">
                <a:solidFill>
                  <a:srgbClr val="00AE00"/>
                </a:solidFill>
              </a:rPr>
              <a:t>trifóny</a:t>
            </a:r>
            <a:r>
              <a:rPr lang="cs-CZ" sz="2400"/>
              <a:t> (kontext hlásky)</a:t>
            </a:r>
          </a:p>
          <a:p>
            <a:pPr lvl="0"/>
            <a:r>
              <a:rPr lang="cs-CZ" sz="2400"/>
              <a:t>modelování prozodických charakteristik řeči (melodie, tempo, hlasitost)</a:t>
            </a:r>
          </a:p>
          <a:p>
            <a:pPr lvl="0"/>
            <a:r>
              <a:rPr lang="cs-CZ" sz="2400"/>
              <a:t>mluvené (řečové) korpusy</a:t>
            </a:r>
          </a:p>
          <a:p>
            <a:pPr lvl="0"/>
            <a:r>
              <a:rPr lang="cs-CZ" sz="2400"/>
              <a:t>kvalita posuzována podle podobnosti lidskému hlasu</a:t>
            </a:r>
          </a:p>
          <a:p>
            <a:pPr lvl="0"/>
            <a:endParaRPr lang="cs-CZ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Syntéza řeči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z="2400" dirty="0"/>
              <a:t>služby telefonních systémů</a:t>
            </a:r>
          </a:p>
          <a:p>
            <a:pPr lvl="0"/>
            <a:r>
              <a:rPr lang="cs-CZ" sz="2400" dirty="0"/>
              <a:t>software pro zrakově postižené osoby – odečítače obrazovky (</a:t>
            </a:r>
            <a:r>
              <a:rPr lang="cs-CZ" sz="2400" dirty="0" err="1"/>
              <a:t>screenreader</a:t>
            </a:r>
            <a:r>
              <a:rPr lang="cs-CZ" sz="2400" dirty="0"/>
              <a:t>, </a:t>
            </a:r>
            <a:r>
              <a:rPr lang="cs-CZ" sz="2400" i="1" dirty="0"/>
              <a:t>pristupnost.cz/</a:t>
            </a:r>
            <a:r>
              <a:rPr lang="cs-CZ" sz="2400" i="1" err="1"/>
              <a:t>screen-readery</a:t>
            </a:r>
            <a:r>
              <a:rPr lang="cs-CZ" sz="2400"/>
              <a:t>) </a:t>
            </a:r>
          </a:p>
          <a:p>
            <a:r>
              <a:rPr lang="cs-CZ" sz="2400"/>
              <a:t>ZČU </a:t>
            </a:r>
            <a:r>
              <a:rPr lang="cs-CZ" sz="2400">
                <a:hlinkClick r:id="rId3"/>
              </a:rPr>
              <a:t>http://www.kky.zcu.cz/cs</a:t>
            </a:r>
            <a:endParaRPr lang="cs-CZ" sz="2400"/>
          </a:p>
          <a:p>
            <a:r>
              <a:rPr lang="cs-CZ" sz="2400"/>
              <a:t>spojení s vizualizací (audiovizuální syntéza řeči)</a:t>
            </a:r>
          </a:p>
          <a:p>
            <a:pPr lvl="0"/>
            <a:r>
              <a:rPr lang="cs-CZ" sz="2400"/>
              <a:t>SpeechTech </a:t>
            </a:r>
            <a:r>
              <a:rPr lang="cs-CZ" sz="2400">
                <a:hlinkClick r:id="rId4"/>
              </a:rPr>
              <a:t>https://www.speechtech.cz</a:t>
            </a:r>
            <a:endParaRPr lang="cs-CZ" sz="2400" dirty="0"/>
          </a:p>
          <a:p>
            <a:pPr lvl="0"/>
            <a:r>
              <a:rPr lang="cs-CZ" sz="2400"/>
              <a:t>Acapela </a:t>
            </a:r>
            <a:r>
              <a:rPr lang="cs-CZ" sz="2400" dirty="0"/>
              <a:t>(</a:t>
            </a:r>
            <a:r>
              <a:rPr lang="cs-CZ" sz="2400" dirty="0">
                <a:hlinkClick r:id="rId5"/>
              </a:rPr>
              <a:t>https://www.acapela-group.com/</a:t>
            </a:r>
            <a:r>
              <a:rPr lang="cs-CZ" sz="2400" dirty="0"/>
              <a:t>)</a:t>
            </a:r>
          </a:p>
          <a:p>
            <a:pPr lvl="0"/>
            <a:r>
              <a:rPr lang="cs-CZ" sz="2400" dirty="0"/>
              <a:t>Google </a:t>
            </a:r>
            <a:r>
              <a:rPr lang="cs-CZ" sz="2400" dirty="0" err="1"/>
              <a:t>WaveNet</a:t>
            </a:r>
            <a:r>
              <a:rPr lang="cs-CZ" sz="2400" dirty="0"/>
              <a:t> – </a:t>
            </a:r>
            <a:r>
              <a:rPr lang="cs-CZ" sz="2400"/>
              <a:t>neuronové sítě, </a:t>
            </a:r>
            <a:r>
              <a:rPr lang="cs-CZ" sz="2400">
                <a:hlinkClick r:id="rId6"/>
              </a:rPr>
              <a:t>https://cloud.google.com/text-to-speech</a:t>
            </a:r>
            <a:endParaRPr lang="cs-CZ" sz="2400"/>
          </a:p>
          <a:p>
            <a:pPr lvl="0"/>
            <a:endParaRPr lang="cs-CZ" sz="2400" dirty="0"/>
          </a:p>
          <a:p>
            <a:pPr lvl="0"/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Dialogové systémy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endParaRPr lang="cs-CZ" sz="2400" dirty="0"/>
          </a:p>
          <a:p>
            <a:pPr lvl="0"/>
            <a:r>
              <a:rPr lang="cs-CZ" sz="2400" dirty="0"/>
              <a:t>Google </a:t>
            </a:r>
            <a:r>
              <a:rPr lang="cs-CZ" sz="2400" dirty="0" err="1"/>
              <a:t>Assistant</a:t>
            </a:r>
            <a:r>
              <a:rPr lang="cs-CZ" sz="2400" dirty="0"/>
              <a:t> </a:t>
            </a:r>
            <a:r>
              <a:rPr lang="cs-CZ" sz="2400" dirty="0">
                <a:hlinkClick r:id="rId3"/>
              </a:rPr>
              <a:t>https://assistant.google.com/</a:t>
            </a:r>
            <a:endParaRPr lang="cs-CZ" sz="2400" dirty="0"/>
          </a:p>
          <a:p>
            <a:pPr lvl="0"/>
            <a:r>
              <a:rPr lang="cs-CZ" sz="2400" dirty="0"/>
              <a:t>Amazon Alexa </a:t>
            </a:r>
            <a:r>
              <a:rPr lang="cs-CZ" sz="2400" dirty="0">
                <a:hlinkClick r:id="rId4"/>
              </a:rPr>
              <a:t>https://cs.wikipedia.org/wiki/Amazon_Alexa</a:t>
            </a:r>
            <a:endParaRPr lang="cs-CZ" sz="2400" dirty="0"/>
          </a:p>
          <a:p>
            <a:pPr lvl="0"/>
            <a:r>
              <a:rPr lang="cs-CZ" sz="2400" dirty="0"/>
              <a:t>ELIZA </a:t>
            </a:r>
            <a:r>
              <a:rPr lang="cs-CZ" sz="2400" dirty="0" err="1"/>
              <a:t>computer</a:t>
            </a:r>
            <a:r>
              <a:rPr lang="cs-CZ" sz="2400" dirty="0"/>
              <a:t> </a:t>
            </a:r>
            <a:r>
              <a:rPr lang="cs-CZ" sz="2400" dirty="0" err="1"/>
              <a:t>therapist</a:t>
            </a:r>
            <a:r>
              <a:rPr lang="cs-CZ" sz="2400" dirty="0"/>
              <a:t> </a:t>
            </a:r>
            <a:r>
              <a:rPr lang="cs-CZ" sz="2400" dirty="0">
                <a:hlinkClick r:id="rId5"/>
              </a:rPr>
              <a:t>https://cs.wikipedia.org/wiki/ELIZA</a:t>
            </a:r>
            <a:endParaRPr lang="cs-CZ" sz="2400" dirty="0"/>
          </a:p>
          <a:p>
            <a:pPr lvl="0"/>
            <a:r>
              <a:rPr lang="cs-CZ" sz="2400" dirty="0"/>
              <a:t>Talk to Poppy / </a:t>
            </a:r>
            <a:r>
              <a:rPr lang="cs-CZ" sz="2400" dirty="0" err="1"/>
              <a:t>Elysai</a:t>
            </a:r>
            <a:r>
              <a:rPr lang="cs-CZ" sz="2400" dirty="0"/>
              <a:t> – terapie </a:t>
            </a:r>
            <a:r>
              <a:rPr lang="cs-CZ" sz="2400" dirty="0">
                <a:hlinkClick r:id="rId6"/>
              </a:rPr>
              <a:t>https://www.talktopoppy.com/</a:t>
            </a:r>
            <a:endParaRPr lang="cs-CZ" sz="2400" dirty="0"/>
          </a:p>
          <a:p>
            <a:pPr lvl="0"/>
            <a:r>
              <a:rPr lang="cs-CZ" sz="2400" dirty="0">
                <a:hlinkClick r:id="rId7"/>
              </a:rPr>
              <a:t>https://promethist.ai/</a:t>
            </a:r>
            <a:endParaRPr lang="cs-CZ" sz="2400" dirty="0"/>
          </a:p>
          <a:p>
            <a:pPr lvl="0"/>
            <a:r>
              <a:rPr lang="cs-CZ" sz="2400" dirty="0"/>
              <a:t>iPhone – asistentka Siri, rozumí a odpovídá </a:t>
            </a:r>
            <a:r>
              <a:rPr lang="cs-CZ" sz="2400" dirty="0">
                <a:solidFill>
                  <a:srgbClr val="800080"/>
                </a:solidFill>
                <a:hlinkClick r:id="rId8"/>
              </a:rPr>
              <a:t>https://www.youtube.com/watch?v=AfzPngLC92U&amp;ab_channel=MayankBhardwaj</a:t>
            </a:r>
            <a:endParaRPr lang="cs-CZ" sz="2400" dirty="0">
              <a:solidFill>
                <a:srgbClr val="800080"/>
              </a:solidFill>
            </a:endParaRPr>
          </a:p>
          <a:p>
            <a:pPr lvl="0"/>
            <a:r>
              <a:rPr lang="en-US" sz="1400" dirty="0">
                <a:hlinkClick r:id="rId9"/>
              </a:rPr>
              <a:t>SMART HOUSE – ENGLISH VERSION – REMA 1000 - YouTube</a:t>
            </a:r>
            <a:endParaRPr lang="cs-CZ" sz="2400" dirty="0">
              <a:solidFill>
                <a:srgbClr val="800080"/>
              </a:solidFill>
              <a:hlinkClick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/>
              <a:t>Fonetika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531077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z="2800" dirty="0"/>
              <a:t>přírodní věda na pomezí lingvistiky, anatomie, fyziologie a fyziky (akustiky)</a:t>
            </a:r>
          </a:p>
          <a:p>
            <a:pPr lvl="0"/>
            <a:r>
              <a:rPr lang="cs-CZ" sz="2800" dirty="0"/>
              <a:t>zkoumá zvukovou stránku jazyky z různých aspektů</a:t>
            </a:r>
          </a:p>
          <a:p>
            <a:pPr lvl="0"/>
            <a:r>
              <a:rPr lang="cs-CZ" sz="2800" dirty="0"/>
              <a:t>Dělení fonetiky:</a:t>
            </a:r>
          </a:p>
          <a:p>
            <a:pPr lvl="2"/>
            <a:r>
              <a:rPr lang="cs-CZ" sz="2800" dirty="0"/>
              <a:t>artikulační – tvorba fónů ve zvukovém ústrojí</a:t>
            </a:r>
          </a:p>
          <a:p>
            <a:pPr lvl="2"/>
            <a:r>
              <a:rPr lang="cs-CZ" sz="2800" dirty="0"/>
              <a:t>akustická – přenos zvuků prostředím, jejich frekvence…</a:t>
            </a:r>
          </a:p>
          <a:p>
            <a:pPr lvl="2"/>
            <a:r>
              <a:rPr lang="cs-CZ" sz="2800" dirty="0"/>
              <a:t>percepční – jak jsou zvuky přijímány</a:t>
            </a:r>
          </a:p>
        </p:txBody>
      </p:sp>
    </p:spTree>
    <p:extLst>
      <p:ext uri="{BB962C8B-B14F-4D97-AF65-F5344CB8AC3E}">
        <p14:creationId xmlns:p14="http://schemas.microsoft.com/office/powerpoint/2010/main" val="32935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/>
              <a:t>Fonetika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4531077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dirty="0"/>
              <a:t>fón</a:t>
            </a:r>
          </a:p>
          <a:p>
            <a:pPr lvl="0"/>
            <a:r>
              <a:rPr lang="cs-CZ" dirty="0"/>
              <a:t>foném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(např. l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 – l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 – l</a:t>
            </a:r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s).</a:t>
            </a:r>
            <a:endParaRPr lang="cs-CZ" dirty="0"/>
          </a:p>
          <a:p>
            <a:pPr lvl="0"/>
            <a:r>
              <a:rPr lang="cs-CZ" dirty="0"/>
              <a:t>alofón</a:t>
            </a:r>
          </a:p>
          <a:p>
            <a:pPr lvl="0"/>
            <a:r>
              <a:rPr lang="cs-CZ" dirty="0" err="1"/>
              <a:t>koartikulace</a:t>
            </a:r>
            <a:endParaRPr lang="cs-CZ" dirty="0"/>
          </a:p>
          <a:p>
            <a:pPr lvl="0"/>
            <a:r>
              <a:rPr lang="cs-CZ" dirty="0"/>
              <a:t>fonetická abeceda</a:t>
            </a:r>
          </a:p>
          <a:p>
            <a:pPr lvl="0"/>
            <a:r>
              <a:rPr lang="cs-CZ" dirty="0" err="1"/>
              <a:t>IPA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509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8BB63B61-264D-FEEB-5399-BDAF2C6FC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048" y="-1"/>
            <a:ext cx="5843588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7A297035-2D3B-F7CE-732E-28CFBBEC9C7A}"/>
              </a:ext>
            </a:extLst>
          </p:cNvPr>
          <p:cNvSpPr txBox="1"/>
          <p:nvPr/>
        </p:nvSpPr>
        <p:spPr>
          <a:xfrm>
            <a:off x="359792" y="6084093"/>
            <a:ext cx="19019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https://en.wikipedia.org/wiki/International_Phonetic_Alphabet</a:t>
            </a:r>
          </a:p>
        </p:txBody>
      </p:sp>
    </p:spTree>
    <p:extLst>
      <p:ext uri="{BB962C8B-B14F-4D97-AF65-F5344CB8AC3E}">
        <p14:creationId xmlns:p14="http://schemas.microsoft.com/office/powerpoint/2010/main" val="668106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/>
              <a:t>Fonetický přepis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287784" y="1769040"/>
            <a:ext cx="9792841" cy="4531077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marL="108000" lvl="0" indent="0">
              <a:buNone/>
            </a:pPr>
            <a:r>
              <a:rPr lang="cs-CZ" i="1" dirty="0"/>
              <a:t>Děti se zítra čestně přiznají, že okno rozbily.</a:t>
            </a:r>
          </a:p>
          <a:p>
            <a:pPr marL="108000" lvl="0" indent="0">
              <a:lnSpc>
                <a:spcPct val="150000"/>
              </a:lnSpc>
              <a:buNone/>
            </a:pPr>
            <a:r>
              <a:rPr lang="cs-CZ" dirty="0"/>
              <a:t>přepis </a:t>
            </a:r>
            <a:r>
              <a:rPr lang="cs-CZ" dirty="0" err="1"/>
              <a:t>IPA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[ </a:t>
            </a:r>
            <a:r>
              <a:rPr lang="cs-CZ" dirty="0" err="1"/>
              <a:t>ɟɛcɪ</a:t>
            </a:r>
            <a:r>
              <a:rPr lang="cs-CZ" dirty="0"/>
              <a:t> </a:t>
            </a:r>
            <a:r>
              <a:rPr lang="cs-CZ" dirty="0" err="1"/>
              <a:t>sɛ</a:t>
            </a:r>
            <a:r>
              <a:rPr lang="cs-CZ" dirty="0"/>
              <a:t> </a:t>
            </a:r>
            <a:r>
              <a:rPr lang="cs-CZ" dirty="0" err="1"/>
              <a:t>ziːtra</a:t>
            </a:r>
            <a:r>
              <a:rPr lang="cs-CZ" dirty="0"/>
              <a:t> </a:t>
            </a:r>
            <a:r>
              <a:rPr lang="cs-CZ" dirty="0" err="1"/>
              <a:t>ʧɛstɲɛ</a:t>
            </a:r>
            <a:r>
              <a:rPr lang="cs-CZ" dirty="0"/>
              <a:t> </a:t>
            </a:r>
            <a:r>
              <a:rPr lang="cs-CZ" dirty="0" err="1"/>
              <a:t>pr</a:t>
            </a:r>
            <a:r>
              <a:rPr lang="cs-CZ" dirty="0"/>
              <a:t>̝̊</a:t>
            </a:r>
            <a:r>
              <a:rPr lang="cs-CZ" dirty="0" err="1"/>
              <a:t>ɪznaji</a:t>
            </a:r>
            <a:r>
              <a:rPr lang="cs-CZ" dirty="0"/>
              <a:t>ː ∣ </a:t>
            </a:r>
            <a:r>
              <a:rPr lang="cs-CZ" dirty="0" err="1"/>
              <a:t>ʒɛ</a:t>
            </a:r>
            <a:r>
              <a:rPr lang="cs-CZ" dirty="0"/>
              <a:t> </a:t>
            </a:r>
            <a:r>
              <a:rPr lang="cs-CZ" dirty="0" err="1"/>
              <a:t>ʔokno</a:t>
            </a:r>
            <a:r>
              <a:rPr lang="cs-CZ" dirty="0"/>
              <a:t> </a:t>
            </a:r>
            <a:r>
              <a:rPr lang="cs-CZ" dirty="0" err="1"/>
              <a:t>rozbɪlɪ</a:t>
            </a:r>
            <a:r>
              <a:rPr lang="cs-CZ" dirty="0"/>
              <a:t> ∥ ]</a:t>
            </a:r>
          </a:p>
          <a:p>
            <a:pPr marL="108000" lvl="0" indent="0">
              <a:lnSpc>
                <a:spcPct val="150000"/>
              </a:lnSpc>
              <a:buNone/>
            </a:pPr>
            <a:endParaRPr lang="cs-CZ" dirty="0"/>
          </a:p>
          <a:p>
            <a:pPr marL="108000" lvl="0" indent="0">
              <a:lnSpc>
                <a:spcPct val="150000"/>
              </a:lnSpc>
              <a:buNone/>
            </a:pPr>
            <a:r>
              <a:rPr lang="cs-CZ" dirty="0"/>
              <a:t>český přepis:</a:t>
            </a:r>
            <a:br>
              <a:rPr lang="cs-CZ" dirty="0"/>
            </a:br>
            <a:r>
              <a:rPr lang="cs-CZ" dirty="0"/>
              <a:t>[ </a:t>
            </a:r>
            <a:r>
              <a:rPr lang="cs-CZ" dirty="0" err="1"/>
              <a:t>ďeťɪ</a:t>
            </a:r>
            <a:r>
              <a:rPr lang="cs-CZ" dirty="0"/>
              <a:t> se </a:t>
            </a:r>
            <a:r>
              <a:rPr lang="cs-CZ" dirty="0" err="1"/>
              <a:t>ziːtra</a:t>
            </a:r>
            <a:r>
              <a:rPr lang="cs-CZ" dirty="0"/>
              <a:t> </a:t>
            </a:r>
            <a:r>
              <a:rPr lang="cs-CZ" dirty="0" err="1"/>
              <a:t>čestňe</a:t>
            </a:r>
            <a:r>
              <a:rPr lang="cs-CZ" dirty="0"/>
              <a:t> </a:t>
            </a:r>
            <a:r>
              <a:rPr lang="cs-CZ" dirty="0" err="1"/>
              <a:t>př̥ɪznaji</a:t>
            </a:r>
            <a:r>
              <a:rPr lang="cs-CZ" dirty="0"/>
              <a:t>ː ∣ že </a:t>
            </a:r>
            <a:r>
              <a:rPr lang="cs-CZ" dirty="0" err="1"/>
              <a:t>ʔokno</a:t>
            </a:r>
            <a:r>
              <a:rPr lang="cs-CZ" dirty="0"/>
              <a:t> </a:t>
            </a:r>
            <a:r>
              <a:rPr lang="cs-CZ" dirty="0" err="1"/>
              <a:t>rozbɪlɪ</a:t>
            </a:r>
            <a:r>
              <a:rPr lang="cs-CZ" dirty="0"/>
              <a:t> ∥ ]</a:t>
            </a:r>
          </a:p>
        </p:txBody>
      </p:sp>
    </p:spTree>
    <p:extLst>
      <p:ext uri="{BB962C8B-B14F-4D97-AF65-F5344CB8AC3E}">
        <p14:creationId xmlns:p14="http://schemas.microsoft.com/office/powerpoint/2010/main" val="617732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/>
              <a:t>Rozpoznávání řeči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z="2400" dirty="0" err="1"/>
              <a:t>Automatic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FF0000"/>
                </a:solidFill>
              </a:rPr>
              <a:t>Speech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Recognition</a:t>
            </a:r>
            <a:r>
              <a:rPr lang="cs-CZ" sz="2400" dirty="0"/>
              <a:t> (</a:t>
            </a:r>
            <a:r>
              <a:rPr lang="cs-CZ" sz="2400" dirty="0" err="1"/>
              <a:t>ASR</a:t>
            </a:r>
            <a:r>
              <a:rPr lang="cs-CZ" sz="2400" dirty="0"/>
              <a:t>)</a:t>
            </a:r>
          </a:p>
          <a:p>
            <a:pPr lvl="0"/>
            <a:r>
              <a:rPr lang="cs-CZ" sz="2400" dirty="0" err="1"/>
              <a:t>Speech</a:t>
            </a:r>
            <a:r>
              <a:rPr lang="cs-CZ" sz="2400" dirty="0"/>
              <a:t>-To-Text (</a:t>
            </a:r>
            <a:r>
              <a:rPr lang="cs-CZ" sz="2400" dirty="0" err="1"/>
              <a:t>STT</a:t>
            </a:r>
            <a:r>
              <a:rPr lang="cs-CZ" sz="2400" dirty="0"/>
              <a:t>)</a:t>
            </a:r>
          </a:p>
          <a:p>
            <a:pPr lvl="0"/>
            <a:r>
              <a:rPr lang="cs-CZ" sz="2400" dirty="0"/>
              <a:t>odlišit od – </a:t>
            </a:r>
            <a:r>
              <a:rPr lang="cs-CZ" sz="2400" dirty="0">
                <a:solidFill>
                  <a:srgbClr val="00AE00"/>
                </a:solidFill>
              </a:rPr>
              <a:t>rozpoznávání hlasu</a:t>
            </a:r>
            <a:r>
              <a:rPr lang="cs-CZ" sz="2400" dirty="0"/>
              <a:t> – identifikace mluvčího (verifikace, bezpečnostní systémy)</a:t>
            </a:r>
          </a:p>
          <a:p>
            <a:pPr lvl="0"/>
            <a:r>
              <a:rPr lang="cs-CZ" sz="2400" b="1" dirty="0"/>
              <a:t>převod zvukového signálu na text</a:t>
            </a:r>
          </a:p>
          <a:p>
            <a:pPr lvl="1" rtl="0" hangingPunct="0"/>
            <a:r>
              <a:rPr lang="cs-CZ" sz="2400" dirty="0" err="1"/>
              <a:t>bigramy</a:t>
            </a:r>
            <a:r>
              <a:rPr lang="cs-CZ" sz="2400" dirty="0"/>
              <a:t>, n-gramy, pravděpodobnost výskytu slov na základě předchozího kontextu, neuronové sítě</a:t>
            </a:r>
          </a:p>
          <a:p>
            <a:pPr lvl="1" rtl="0" hangingPunct="0"/>
            <a:r>
              <a:rPr lang="cs-CZ" sz="2400" dirty="0"/>
              <a:t>velikost slovníku, korpusy</a:t>
            </a:r>
          </a:p>
          <a:p>
            <a:pPr lvl="0"/>
            <a:r>
              <a:rPr lang="cs-CZ" sz="2400" dirty="0"/>
              <a:t>vliv intonace, výslovnosti, přízvuku a okolního šumu</a:t>
            </a:r>
          </a:p>
          <a:p>
            <a:pPr lvl="0"/>
            <a:r>
              <a:rPr lang="cs-CZ" sz="2400" dirty="0"/>
              <a:t>komplikovanější pro flektivní jazyky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Rozpoznávání řeči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9071640" cy="53226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z="2400"/>
              <a:t>rozpoznávání </a:t>
            </a:r>
            <a:r>
              <a:rPr lang="cs-CZ" sz="2400">
                <a:solidFill>
                  <a:srgbClr val="00AE00"/>
                </a:solidFill>
              </a:rPr>
              <a:t>izolovaných slov</a:t>
            </a:r>
          </a:p>
          <a:p>
            <a:pPr lvl="1" rtl="0" hangingPunct="0"/>
            <a:r>
              <a:rPr lang="cs-CZ" sz="2400"/>
              <a:t>hlasové povely – hlasové ovládání počítače, hry, automobilu</a:t>
            </a:r>
          </a:p>
          <a:p>
            <a:pPr lvl="0"/>
            <a:r>
              <a:rPr lang="cs-CZ" sz="2400"/>
              <a:t>rozpoznávání </a:t>
            </a:r>
            <a:r>
              <a:rPr lang="cs-CZ" sz="2400">
                <a:solidFill>
                  <a:srgbClr val="00AE00"/>
                </a:solidFill>
              </a:rPr>
              <a:t>spojité řeči</a:t>
            </a:r>
          </a:p>
          <a:p>
            <a:pPr lvl="0"/>
            <a:r>
              <a:rPr lang="cs-CZ" sz="2400"/>
              <a:t>jeden mluvčí – Speaker Dependent</a:t>
            </a:r>
          </a:p>
          <a:p>
            <a:pPr lvl="0"/>
            <a:r>
              <a:rPr lang="cs-CZ" sz="2400"/>
              <a:t>více mluvčích – Speaker Independent (možnost adaptace)</a:t>
            </a:r>
          </a:p>
          <a:p>
            <a:pPr lvl="0"/>
            <a:r>
              <a:rPr lang="cs-CZ" sz="2400">
                <a:solidFill>
                  <a:srgbClr val="00AE00"/>
                </a:solidFill>
              </a:rPr>
              <a:t>meze:</a:t>
            </a:r>
          </a:p>
          <a:p>
            <a:pPr lvl="1" rtl="0" hangingPunct="0"/>
            <a:r>
              <a:rPr lang="cs-CZ" sz="2400"/>
              <a:t>mikrofon + eliminace šumu</a:t>
            </a:r>
          </a:p>
          <a:p>
            <a:pPr lvl="1" rtl="0" hangingPunct="0"/>
            <a:r>
              <a:rPr lang="cs-CZ" sz="2400"/>
              <a:t>zřetelná výslovnost</a:t>
            </a:r>
          </a:p>
          <a:p>
            <a:pPr lvl="1" rtl="0" hangingPunct="0"/>
            <a:r>
              <a:rPr lang="cs-CZ" sz="2400"/>
              <a:t>doménově specializovaná oblast</a:t>
            </a:r>
          </a:p>
          <a:p>
            <a:pPr lvl="2" rtl="0" hangingPunct="0"/>
            <a:r>
              <a:rPr lang="cs-CZ"/>
              <a:t>omezená slovní zásoba (právo, medicína)</a:t>
            </a:r>
          </a:p>
          <a:p>
            <a:pPr lvl="1" rtl="0" hangingPunct="0"/>
            <a:r>
              <a:rPr lang="cs-CZ" sz="2400"/>
              <a:t>natrénováno na jednoho mluvčího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Rozpoznávání řeči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z="2400"/>
              <a:t>ověřování hlasem</a:t>
            </a:r>
          </a:p>
          <a:p>
            <a:pPr lvl="0"/>
            <a:r>
              <a:rPr lang="cs-CZ" sz="2400"/>
              <a:t>diktovací systémy</a:t>
            </a:r>
          </a:p>
          <a:p>
            <a:pPr lvl="0"/>
            <a:r>
              <a:rPr lang="cs-CZ" sz="2400"/>
              <a:t>transkripce audio nahrávek</a:t>
            </a:r>
          </a:p>
          <a:p>
            <a:pPr lvl="0"/>
            <a:r>
              <a:rPr lang="cs-CZ" sz="2400"/>
              <a:t>přepisy záznamu televizních a rozhlasových pořadů</a:t>
            </a:r>
          </a:p>
          <a:p>
            <a:pPr lvl="0"/>
            <a:r>
              <a:rPr lang="cs-CZ" sz="2400"/>
              <a:t>titulkovací systémy</a:t>
            </a:r>
          </a:p>
          <a:p>
            <a:pPr lvl="0"/>
            <a:r>
              <a:rPr lang="cs-CZ" sz="2400"/>
              <a:t>pomoc handicapovaným osobám (hlasové ovládání)</a:t>
            </a:r>
          </a:p>
          <a:p>
            <a:pPr lvl="0"/>
            <a:r>
              <a:rPr lang="cs-CZ" sz="2400"/>
              <a:t>dialogové systémy, automatická spojovatelka</a:t>
            </a:r>
          </a:p>
          <a:p>
            <a:pPr lvl="0"/>
            <a:r>
              <a:rPr lang="cs-CZ" sz="2400"/>
              <a:t>mobilní aplikace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/>
              <a:t>Rozpoznávání řeči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cs-CZ" sz="2400" dirty="0" err="1"/>
              <a:t>Transkriptor</a:t>
            </a:r>
            <a:r>
              <a:rPr lang="cs-CZ" sz="2400" dirty="0"/>
              <a:t> – https://transkriptor.com/cs/</a:t>
            </a:r>
          </a:p>
          <a:p>
            <a:pPr lvl="0"/>
            <a:r>
              <a:rPr lang="cs-CZ" sz="2400" dirty="0">
                <a:hlinkClick r:id="rId3"/>
              </a:rPr>
              <a:t>Funkce </a:t>
            </a:r>
            <a:r>
              <a:rPr lang="cs-CZ" sz="2400" dirty="0" err="1">
                <a:hlinkClick r:id="rId3"/>
              </a:rPr>
              <a:t>Transscribe</a:t>
            </a:r>
            <a:r>
              <a:rPr lang="cs-CZ" sz="2400" dirty="0">
                <a:hlinkClick r:id="rId3"/>
              </a:rPr>
              <a:t> od Microsoft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6945445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4380</TotalTime>
  <Words>752</Words>
  <Application>Microsoft Office PowerPoint</Application>
  <PresentationFormat>Vlastní</PresentationFormat>
  <Paragraphs>107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StarSymbol</vt:lpstr>
      <vt:lpstr>Times New Roman</vt:lpstr>
      <vt:lpstr>Výchozí</vt:lpstr>
      <vt:lpstr>Rozpoznávání a syntéza řeči</vt:lpstr>
      <vt:lpstr>Fonetika</vt:lpstr>
      <vt:lpstr>Fonetika</vt:lpstr>
      <vt:lpstr>Prezentace aplikace PowerPoint</vt:lpstr>
      <vt:lpstr>Fonetický přepis</vt:lpstr>
      <vt:lpstr>Rozpoznávání řeči</vt:lpstr>
      <vt:lpstr>Rozpoznávání řeči</vt:lpstr>
      <vt:lpstr>Rozpoznávání řeči</vt:lpstr>
      <vt:lpstr>Rozpoznávání řeči</vt:lpstr>
      <vt:lpstr>Pracoviště v ČR</vt:lpstr>
      <vt:lpstr>Pracoviště v ČR</vt:lpstr>
      <vt:lpstr>Ukázky</vt:lpstr>
      <vt:lpstr>Syntéza řeči</vt:lpstr>
      <vt:lpstr>Syntéza řeči</vt:lpstr>
      <vt:lpstr>Dialogové systémy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Rozpoznávání a syntéza řeči</dc:title>
  <dc:creator>Dana Hlaváčková</dc:creator>
  <cp:lastModifiedBy>Author</cp:lastModifiedBy>
  <cp:revision>31</cp:revision>
  <dcterms:created xsi:type="dcterms:W3CDTF">2012-03-02T10:20:39Z</dcterms:created>
  <dcterms:modified xsi:type="dcterms:W3CDTF">2023-09-26T16:01:36Z</dcterms:modified>
</cp:coreProperties>
</file>