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5" r:id="rId3"/>
    <p:sldId id="267" r:id="rId4"/>
    <p:sldId id="266" r:id="rId5"/>
    <p:sldId id="268" r:id="rId6"/>
    <p:sldId id="269" r:id="rId7"/>
    <p:sldId id="257" r:id="rId8"/>
    <p:sldId id="258" r:id="rId9"/>
    <p:sldId id="270" r:id="rId10"/>
    <p:sldId id="259" r:id="rId11"/>
    <p:sldId id="271" r:id="rId12"/>
    <p:sldId id="261" r:id="rId13"/>
    <p:sldId id="262" r:id="rId14"/>
    <p:sldId id="260" r:id="rId15"/>
    <p:sldId id="263" r:id="rId16"/>
    <p:sldId id="264" r:id="rId17"/>
    <p:sldId id="272" r:id="rId18"/>
    <p:sldId id="273" r:id="rId19"/>
  </p:sldIdLst>
  <p:sldSz cx="1008062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1722" y="90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sz="quarter" idx="1"/>
          </p:nvPr>
        </p:nvSpPr>
        <p:spPr>
          <a:xfrm>
            <a:off x="4279053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4" name="Zástupný symbol pro zápatí 3"/>
          <p:cNvSpPr txBox="1">
            <a:spLocks noGrp="1"/>
          </p:cNvSpPr>
          <p:nvPr>
            <p:ph type="ftr" sz="quarter" idx="2"/>
          </p:nvPr>
        </p:nvSpPr>
        <p:spPr>
          <a:xfrm>
            <a:off x="0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>
            <p:ph type="sldNum" sz="quarter" idx="3"/>
          </p:nvPr>
        </p:nvSpPr>
        <p:spPr>
          <a:xfrm>
            <a:off x="4279053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0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D2A1836-7BE6-4369-AAF0-11BE4C81E9B2}" type="slidenum">
              <a:t>‹#›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199078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endParaRPr lang="cs-CZ"/>
          </a:p>
        </p:txBody>
      </p:sp>
      <p:sp>
        <p:nvSpPr>
          <p:cNvPr id="4" name="Zástupný symbol pro záhlaví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4991C1A0-5BD0-4B27-A00E-C2CCE78D386B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661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SzPct val="45000"/>
      <a:buFont typeface="StarSymbol"/>
      <a:buChar char="●"/>
      <a:tabLst/>
      <a:defRPr lang="cs-CZ" sz="2000" b="0" i="0" u="none" strike="noStrike" kern="1200" cap="none" spc="0" baseline="0">
        <a:solidFill>
          <a:srgbClr val="000000"/>
        </a:solidFill>
        <a:uFillTx/>
        <a:latin typeface="Arial" pitchFamily="18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721038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721038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olný tvar 1"/>
          <p:cNvSpPr/>
          <p:nvPr/>
        </p:nvSpPr>
        <p:spPr>
          <a:xfrm>
            <a:off x="1106643" y="812883"/>
            <a:ext cx="5344924" cy="4010037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FFFFFF"/>
          </a:solidFill>
          <a:ln w="9363">
            <a:solidFill>
              <a:srgbClr val="000000"/>
            </a:solidFill>
            <a:prstDash val="solid"/>
            <a:miter/>
          </a:ln>
        </p:spPr>
        <p:txBody>
          <a:bodyPr vert="horz" wrap="none" lIns="90004" tIns="46798" rIns="90004" bIns="46798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5641" y="5078156"/>
            <a:ext cx="6045116" cy="4809241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olný tvar 1"/>
          <p:cNvSpPr/>
          <p:nvPr/>
        </p:nvSpPr>
        <p:spPr>
          <a:xfrm>
            <a:off x="1106643" y="812883"/>
            <a:ext cx="5344924" cy="4010037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FFFFFF"/>
          </a:solidFill>
          <a:ln w="9363">
            <a:solidFill>
              <a:srgbClr val="000000"/>
            </a:solidFill>
            <a:prstDash val="solid"/>
            <a:miter/>
          </a:ln>
        </p:spPr>
        <p:txBody>
          <a:bodyPr vert="horz" wrap="none" lIns="90004" tIns="46798" rIns="90004" bIns="46798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5641" y="5078156"/>
            <a:ext cx="6045116" cy="4809241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721038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721038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721038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olný tvar 1"/>
          <p:cNvSpPr/>
          <p:nvPr/>
        </p:nvSpPr>
        <p:spPr>
          <a:xfrm>
            <a:off x="1106643" y="812883"/>
            <a:ext cx="5344924" cy="4010037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FFFFFF"/>
          </a:solidFill>
          <a:ln w="9363">
            <a:solidFill>
              <a:srgbClr val="000000"/>
            </a:solidFill>
            <a:prstDash val="solid"/>
            <a:miter/>
          </a:ln>
        </p:spPr>
        <p:txBody>
          <a:bodyPr vert="horz" wrap="none" lIns="90004" tIns="46798" rIns="90004" bIns="46798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5641" y="5078156"/>
            <a:ext cx="6045116" cy="4809241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ctrTitle"/>
          </p:nvPr>
        </p:nvSpPr>
        <p:spPr>
          <a:xfrm>
            <a:off x="755651" y="2347914"/>
            <a:ext cx="8569327" cy="16208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/>
          <p:cNvSpPr txBox="1">
            <a:spLocks noGrp="1"/>
          </p:cNvSpPr>
          <p:nvPr>
            <p:ph type="subTitle" idx="1"/>
          </p:nvPr>
        </p:nvSpPr>
        <p:spPr>
          <a:xfrm>
            <a:off x="1512883" y="4283077"/>
            <a:ext cx="7056433" cy="1931990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295C81B-C47D-4EF9-88CA-6AC9DD5EE1AC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335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0DECC3-1C2A-4D3C-A4C6-01309C9F2C8B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1189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 txBox="1">
            <a:spLocks noGrp="1"/>
          </p:cNvSpPr>
          <p:nvPr>
            <p:ph type="title" orient="vert"/>
          </p:nvPr>
        </p:nvSpPr>
        <p:spPr>
          <a:xfrm>
            <a:off x="7308854" y="301623"/>
            <a:ext cx="2266953" cy="6456358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 txBox="1">
            <a:spLocks noGrp="1"/>
          </p:cNvSpPr>
          <p:nvPr>
            <p:ph type="body" orient="vert" idx="1"/>
          </p:nvPr>
        </p:nvSpPr>
        <p:spPr>
          <a:xfrm>
            <a:off x="503240" y="301623"/>
            <a:ext cx="6653210" cy="645635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BDA3A05-509C-47AF-8E3C-A170998903BC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6731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1FC27CE-30A8-4314-9EC9-DC998D003C80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0106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796927" y="4857749"/>
            <a:ext cx="8567735" cy="1501773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796927" y="3203572"/>
            <a:ext cx="8567735" cy="165417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3DE54C6-B957-4341-A2DA-67AE43983DA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9387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503240" y="1768477"/>
            <a:ext cx="4459291" cy="49895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 txBox="1">
            <a:spLocks noGrp="1"/>
          </p:cNvSpPr>
          <p:nvPr>
            <p:ph idx="2"/>
          </p:nvPr>
        </p:nvSpPr>
        <p:spPr>
          <a:xfrm>
            <a:off x="5114925" y="1768477"/>
            <a:ext cx="4460872" cy="49895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D5565A1-D847-428E-9BB8-97FCFBF556B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333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504821" y="303215"/>
            <a:ext cx="9072567" cy="12588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504821" y="1692270"/>
            <a:ext cx="4452935" cy="704846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 txBox="1">
            <a:spLocks noGrp="1"/>
          </p:cNvSpPr>
          <p:nvPr>
            <p:ph idx="2"/>
          </p:nvPr>
        </p:nvSpPr>
        <p:spPr>
          <a:xfrm>
            <a:off x="504821" y="2397127"/>
            <a:ext cx="4452935" cy="43561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 txBox="1">
            <a:spLocks noGrp="1"/>
          </p:cNvSpPr>
          <p:nvPr>
            <p:ph type="body" idx="3"/>
          </p:nvPr>
        </p:nvSpPr>
        <p:spPr>
          <a:xfrm>
            <a:off x="5121270" y="1692270"/>
            <a:ext cx="4456108" cy="704846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 txBox="1">
            <a:spLocks noGrp="1"/>
          </p:cNvSpPr>
          <p:nvPr>
            <p:ph idx="4"/>
          </p:nvPr>
        </p:nvSpPr>
        <p:spPr>
          <a:xfrm>
            <a:off x="5121270" y="2397127"/>
            <a:ext cx="4456108" cy="43561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8" name="Zástupný symbol pro zápatí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Zástupný symbol pro číslo snímku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924100E-8088-4010-A506-5B060FB8CF5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8172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zápatí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číslo snímku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A4103E5-6C55-47E6-B39C-2530EB1F953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4954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3" name="Zástupný symbol pro zápatí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číslo snímku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BEAC0BF-53EF-4B32-A9C5-F59F0855C4B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4691331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504821" y="301623"/>
            <a:ext cx="3316291" cy="1279529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3941758" y="301623"/>
            <a:ext cx="5635620" cy="645160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 txBox="1">
            <a:spLocks noGrp="1"/>
          </p:cNvSpPr>
          <p:nvPr>
            <p:ph type="body" idx="2"/>
          </p:nvPr>
        </p:nvSpPr>
        <p:spPr>
          <a:xfrm>
            <a:off x="504821" y="1581153"/>
            <a:ext cx="3316291" cy="5172075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F31DD02-D18B-4957-AD46-172424226A1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275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1976439" y="5291139"/>
            <a:ext cx="6048371" cy="625477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 txBox="1">
            <a:spLocks noGrp="1"/>
          </p:cNvSpPr>
          <p:nvPr>
            <p:ph type="pic" idx="1"/>
          </p:nvPr>
        </p:nvSpPr>
        <p:spPr>
          <a:xfrm>
            <a:off x="1976439" y="674690"/>
            <a:ext cx="6048371" cy="453707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text 3"/>
          <p:cNvSpPr txBox="1">
            <a:spLocks noGrp="1"/>
          </p:cNvSpPr>
          <p:nvPr>
            <p:ph type="body" idx="2"/>
          </p:nvPr>
        </p:nvSpPr>
        <p:spPr>
          <a:xfrm>
            <a:off x="1976439" y="5916616"/>
            <a:ext cx="6048371" cy="887416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2C83928-A572-4B16-9BA1-74F1F6664478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8395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/>
          <a:lstStyle/>
          <a:p>
            <a:pPr lvl="0"/>
            <a:endParaRPr lang="cs-CZ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503998" y="1769043"/>
            <a:ext cx="9071643" cy="4989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/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909CACF2-AF25-4431-8EEE-033D4A8F0232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SzPct val="45000"/>
        <a:buFont typeface="StarSymbol"/>
        <a:buChar char="●"/>
        <a:tabLst/>
        <a:defRPr lang="cs-CZ" sz="4400" b="0" i="0" u="none" strike="noStrike" kern="1200" cap="none" spc="0" baseline="0">
          <a:solidFill>
            <a:srgbClr val="000000"/>
          </a:solidFill>
          <a:uFillTx/>
          <a:latin typeface="Arial" pitchFamily="18"/>
          <a:cs typeface="Tahoma" pitchFamily="2"/>
        </a:defRPr>
      </a:lvl1pPr>
    </p:titleStyle>
    <p:bodyStyle>
      <a:lvl1pPr marL="431999" marR="0" lvl="0" indent="-323999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/>
        <a:defRPr lang="cs-CZ" sz="3200" b="0" i="0" u="none" strike="noStrike" kern="1200" cap="none" spc="0" baseline="0">
          <a:solidFill>
            <a:srgbClr val="000000"/>
          </a:solidFill>
          <a:uFillTx/>
          <a:latin typeface="Arial" pitchFamily="18"/>
          <a:ea typeface="Lucida Sans Unicode" pitchFamily="2"/>
          <a:cs typeface="Tahoma" pitchFamily="2"/>
        </a:defRPr>
      </a:lvl1pPr>
      <a:lvl2pPr marL="863998" marR="0" lvl="1" indent="-287999" defTabSz="914400" rtl="0" fontAlgn="auto" hangingPunct="1">
        <a:lnSpc>
          <a:spcPct val="100000"/>
        </a:lnSpc>
        <a:spcBef>
          <a:spcPts val="0"/>
        </a:spcBef>
        <a:spcAft>
          <a:spcPts val="1135"/>
        </a:spcAft>
        <a:buSzPct val="75000"/>
        <a:buFont typeface="StarSymbol"/>
        <a:buChar char="–"/>
        <a:tabLst/>
        <a:defRPr lang="cs-CZ" sz="2800" b="0" i="0" u="none" strike="noStrike" kern="1200" cap="none" spc="0" baseline="0">
          <a:solidFill>
            <a:srgbClr val="000000"/>
          </a:solidFill>
          <a:uFillTx/>
          <a:latin typeface="Arial" pitchFamily="18"/>
          <a:ea typeface="Lucida Sans Unicode" pitchFamily="2"/>
          <a:cs typeface="Tahoma" pitchFamily="2"/>
        </a:defRPr>
      </a:lvl2pPr>
      <a:lvl3pPr marL="1295997" marR="0" lvl="2" indent="-215999" defTabSz="914400" rtl="0" fontAlgn="auto" hangingPunct="1">
        <a:lnSpc>
          <a:spcPct val="100000"/>
        </a:lnSpc>
        <a:spcBef>
          <a:spcPts val="0"/>
        </a:spcBef>
        <a:spcAft>
          <a:spcPts val="850"/>
        </a:spcAft>
        <a:buSzPct val="45000"/>
        <a:buFont typeface="StarSymbol"/>
        <a:buChar char="●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Arial" pitchFamily="18"/>
          <a:ea typeface="Lucida Sans Unicode" pitchFamily="2"/>
          <a:cs typeface="Tahoma" pitchFamily="2"/>
        </a:defRPr>
      </a:lvl3pPr>
      <a:lvl4pPr marL="1727996" marR="0" lvl="3" indent="-215999" defTabSz="914400" rtl="0" fontAlgn="auto" hangingPunct="1">
        <a:lnSpc>
          <a:spcPct val="100000"/>
        </a:lnSpc>
        <a:spcBef>
          <a:spcPts val="0"/>
        </a:spcBef>
        <a:spcAft>
          <a:spcPts val="565"/>
        </a:spcAft>
        <a:buSzPct val="75000"/>
        <a:buFont typeface="StarSymbol"/>
        <a:buChar char="–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Arial" pitchFamily="18"/>
          <a:ea typeface="Lucida Sans Unicode" pitchFamily="2"/>
          <a:cs typeface="Tahoma" pitchFamily="2"/>
        </a:defRPr>
      </a:lvl4pPr>
      <a:lvl5pPr marL="2159995" marR="0" lvl="4" indent="-215999" defTabSz="914400" rtl="0" fontAlgn="auto" hangingPunct="1">
        <a:lnSpc>
          <a:spcPct val="100000"/>
        </a:lnSpc>
        <a:spcBef>
          <a:spcPts val="0"/>
        </a:spcBef>
        <a:spcAft>
          <a:spcPts val="285"/>
        </a:spcAft>
        <a:buSzPct val="45000"/>
        <a:buFont typeface="StarSymbol"/>
        <a:buChar char="●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Arial" pitchFamily="18"/>
          <a:ea typeface="Lucida Sans Unicode" pitchFamily="2"/>
          <a:cs typeface="Tahoma" pitchFamily="2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nlp.fi.muni.cz/verbalex/html3/" TargetMode="External"/><Relationship Id="rId2" Type="http://schemas.openxmlformats.org/officeDocument/2006/relationships/hyperlink" Target="https://nlp.fi.muni.cz/verbalex/html2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ufal.mff.cuni.cz/vallex/4.5/about.html" TargetMode="External"/><Relationship Id="rId2" Type="http://schemas.openxmlformats.org/officeDocument/2006/relationships/hyperlink" Target="http://ufal.mff.cuni.cz/valle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539998" y="539998"/>
            <a:ext cx="9071643" cy="2556717"/>
          </a:xfrm>
        </p:spPr>
        <p:txBody>
          <a:bodyPr/>
          <a:lstStyle/>
          <a:p>
            <a:pPr lvl="0">
              <a:buNone/>
            </a:pPr>
            <a:r>
              <a:rPr lang="cs-CZ"/>
              <a:t>Databáze slovesných valenčních rámců</a:t>
            </a:r>
          </a:p>
        </p:txBody>
      </p:sp>
      <p:sp>
        <p:nvSpPr>
          <p:cNvPr id="3" name="Podnadpis 2"/>
          <p:cNvSpPr txBox="1">
            <a:spLocks noGrp="1"/>
          </p:cNvSpPr>
          <p:nvPr>
            <p:ph type="subTitle" idx="4294967295"/>
          </p:nvPr>
        </p:nvSpPr>
        <p:spPr>
          <a:xfrm>
            <a:off x="504490" y="3995861"/>
            <a:ext cx="9071643" cy="2933276"/>
          </a:xfrm>
        </p:spPr>
        <p:txBody>
          <a:bodyPr anchor="ctr" anchorCtr="1"/>
          <a:lstStyle/>
          <a:p>
            <a:pPr marL="0" lvl="0" indent="0" algn="ctr">
              <a:buNone/>
            </a:pPr>
            <a:r>
              <a:rPr lang="cs-CZ" dirty="0">
                <a:solidFill>
                  <a:srgbClr val="4A452A"/>
                </a:solidFill>
              </a:rPr>
              <a:t>PLIN059</a:t>
            </a:r>
          </a:p>
          <a:p>
            <a:pPr marL="0" lvl="0" indent="0" algn="ctr">
              <a:buNone/>
            </a:pPr>
            <a:endParaRPr lang="cs-CZ" dirty="0">
              <a:solidFill>
                <a:srgbClr val="4A452A"/>
              </a:solidFill>
            </a:endParaRPr>
          </a:p>
          <a:p>
            <a:pPr marL="0" lvl="0" indent="0" algn="ctr">
              <a:buNone/>
            </a:pPr>
            <a:r>
              <a:rPr lang="cs-CZ" dirty="0">
                <a:solidFill>
                  <a:srgbClr val="4A452A"/>
                </a:solidFill>
              </a:rPr>
              <a:t>Mgr. Dana Hlaváčková, Ph.D.</a:t>
            </a:r>
          </a:p>
          <a:p>
            <a:pPr marL="0" lvl="0" indent="0" algn="ctr">
              <a:buNone/>
            </a:pPr>
            <a:r>
              <a:rPr lang="cs-CZ" dirty="0">
                <a:solidFill>
                  <a:srgbClr val="4A452A"/>
                </a:solidFill>
              </a:rPr>
              <a:t>Mgr. Jakub Machura, Ph.D.</a:t>
            </a:r>
          </a:p>
          <a:p>
            <a:pPr marL="0" lvl="0" indent="0" algn="ctr">
              <a:buNone/>
            </a:pPr>
            <a:endParaRPr lang="cs-CZ" dirty="0"/>
          </a:p>
          <a:p>
            <a:pPr marL="0" lvl="0" indent="0" algn="ctr">
              <a:buNone/>
            </a:pPr>
            <a:r>
              <a:rPr lang="cs-CZ" dirty="0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buNone/>
            </a:pPr>
            <a:r>
              <a:rPr lang="en-GB"/>
              <a:t>Základní valenční rámec</a:t>
            </a:r>
            <a:br>
              <a:rPr lang="en-GB"/>
            </a:br>
            <a:endParaRPr lang="cs-CZ"/>
          </a:p>
        </p:txBody>
      </p:sp>
      <p:sp>
        <p:nvSpPr>
          <p:cNvPr id="3" name="Zástupný symbol pro text 1"/>
          <p:cNvSpPr txBox="1">
            <a:spLocks noGrp="1"/>
          </p:cNvSpPr>
          <p:nvPr>
            <p:ph idx="1"/>
          </p:nvPr>
        </p:nvSpPr>
        <p:spPr>
          <a:xfrm>
            <a:off x="503998" y="1769043"/>
            <a:ext cx="9071643" cy="2362827"/>
          </a:xfrm>
        </p:spPr>
        <p:txBody>
          <a:bodyPr>
            <a:spAutoFit/>
          </a:bodyPr>
          <a:lstStyle/>
          <a:p>
            <a:pPr marL="342900" lvl="0" indent="-342900"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</a:pPr>
            <a:r>
              <a:rPr lang="en-GB" sz="2800"/>
              <a:t>valenční doplnění na syntaktické úrovni (přímé a předložkové pády)</a:t>
            </a:r>
          </a:p>
          <a:p>
            <a:pPr marL="342900" lvl="0" indent="-342900"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</a:pPr>
            <a:r>
              <a:rPr lang="en-GB" sz="2800"/>
              <a:t>valenční doplnění na sémantické úrovni (sémantické role)</a:t>
            </a:r>
          </a:p>
          <a:p>
            <a:pPr marL="342900" lvl="0" indent="-342900"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</a:pPr>
            <a:r>
              <a:rPr lang="en-GB" sz="2800"/>
              <a:t>nejfrekventovanější idiomatická doplnění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buNone/>
            </a:pPr>
            <a:r>
              <a:rPr lang="en-GB"/>
              <a:t>Komplexní valenční rámec</a:t>
            </a:r>
            <a:br>
              <a:rPr lang="en-GB">
                <a:solidFill>
                  <a:srgbClr val="4700B8"/>
                </a:solidFill>
              </a:rPr>
            </a:br>
            <a:endParaRPr lang="cs-CZ"/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</a:pPr>
            <a:r>
              <a:rPr lang="en-GB" sz="2400" dirty="0" err="1"/>
              <a:t>synonymie</a:t>
            </a:r>
            <a:r>
              <a:rPr lang="en-GB" sz="2400" dirty="0"/>
              <a:t>, </a:t>
            </a:r>
            <a:r>
              <a:rPr lang="en-GB" sz="2400" dirty="0" err="1"/>
              <a:t>číslování</a:t>
            </a:r>
            <a:r>
              <a:rPr lang="en-GB" sz="2400" dirty="0"/>
              <a:t> </a:t>
            </a:r>
            <a:r>
              <a:rPr lang="en-GB" sz="2400" dirty="0" err="1"/>
              <a:t>významů</a:t>
            </a:r>
            <a:r>
              <a:rPr lang="en-GB" sz="2400" dirty="0"/>
              <a:t> </a:t>
            </a:r>
            <a:r>
              <a:rPr lang="en-GB" sz="2400" dirty="0" err="1"/>
              <a:t>polysémních</a:t>
            </a:r>
            <a:r>
              <a:rPr lang="en-GB" sz="2400" dirty="0"/>
              <a:t> </a:t>
            </a:r>
            <a:r>
              <a:rPr lang="en-GB" sz="2400" dirty="0" err="1"/>
              <a:t>sloves</a:t>
            </a:r>
            <a:endParaRPr lang="en-GB" sz="2400" dirty="0"/>
          </a:p>
          <a:p>
            <a:pPr marL="342900" lvl="0" indent="-342900"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</a:pPr>
            <a:r>
              <a:rPr lang="en-GB" sz="2400" dirty="0" err="1"/>
              <a:t>definice</a:t>
            </a:r>
            <a:r>
              <a:rPr lang="en-GB" sz="2400" dirty="0"/>
              <a:t> </a:t>
            </a:r>
            <a:r>
              <a:rPr lang="en-GB" sz="2400" dirty="0" err="1"/>
              <a:t>významu</a:t>
            </a:r>
            <a:r>
              <a:rPr lang="en-GB" sz="2400" dirty="0"/>
              <a:t> </a:t>
            </a:r>
            <a:r>
              <a:rPr lang="en-GB" sz="2400" dirty="0" err="1"/>
              <a:t>synonymické</a:t>
            </a:r>
            <a:r>
              <a:rPr lang="en-GB" sz="2400" dirty="0"/>
              <a:t> </a:t>
            </a:r>
            <a:r>
              <a:rPr lang="en-GB" sz="2400" dirty="0" err="1"/>
              <a:t>řady</a:t>
            </a:r>
            <a:endParaRPr lang="en-GB" sz="2400" dirty="0"/>
          </a:p>
          <a:p>
            <a:pPr marL="342900" lvl="0" indent="-342900"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</a:pPr>
            <a:r>
              <a:rPr lang="en-GB" sz="2400" dirty="0" err="1"/>
              <a:t>homonymie</a:t>
            </a:r>
            <a:r>
              <a:rPr lang="en-GB" sz="2400" dirty="0"/>
              <a:t> (</a:t>
            </a:r>
            <a:r>
              <a:rPr lang="en-GB" sz="2400" dirty="0" err="1"/>
              <a:t>číslování</a:t>
            </a:r>
            <a:r>
              <a:rPr lang="en-GB" sz="2400" dirty="0"/>
              <a:t> </a:t>
            </a:r>
            <a:r>
              <a:rPr lang="en-GB" sz="2400" dirty="0" err="1"/>
              <a:t>odlišných</a:t>
            </a:r>
            <a:r>
              <a:rPr lang="en-GB" sz="2400" dirty="0"/>
              <a:t> </a:t>
            </a:r>
            <a:r>
              <a:rPr lang="en-GB" sz="2400" dirty="0" err="1"/>
              <a:t>významů</a:t>
            </a:r>
            <a:r>
              <a:rPr lang="en-GB" sz="2400" dirty="0"/>
              <a:t>, </a:t>
            </a:r>
            <a:r>
              <a:rPr lang="en-GB" sz="2400" dirty="0" err="1"/>
              <a:t>př</a:t>
            </a:r>
            <a:r>
              <a:rPr lang="en-GB" sz="2400" dirty="0"/>
              <a:t>. </a:t>
            </a:r>
            <a:r>
              <a:rPr lang="en-GB" sz="2400" i="1" dirty="0" err="1"/>
              <a:t>sladit</a:t>
            </a:r>
            <a:r>
              <a:rPr lang="en-GB" sz="2400" i="1" dirty="0"/>
              <a:t>, </a:t>
            </a:r>
            <a:r>
              <a:rPr lang="en-GB" sz="2400" i="1" dirty="0" err="1"/>
              <a:t>stát</a:t>
            </a:r>
            <a:r>
              <a:rPr lang="en-GB" sz="2400" dirty="0"/>
              <a:t>)</a:t>
            </a:r>
          </a:p>
          <a:p>
            <a:pPr marL="342900" lvl="0" indent="-342900"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</a:pPr>
            <a:r>
              <a:rPr lang="en-GB" sz="2400" dirty="0" err="1"/>
              <a:t>možnost</a:t>
            </a:r>
            <a:r>
              <a:rPr lang="en-GB" sz="2400" dirty="0"/>
              <a:t> </a:t>
            </a:r>
            <a:r>
              <a:rPr lang="en-GB" sz="2400" dirty="0" err="1"/>
              <a:t>tvoření</a:t>
            </a:r>
            <a:r>
              <a:rPr lang="en-GB" sz="2400" dirty="0"/>
              <a:t> </a:t>
            </a:r>
            <a:r>
              <a:rPr lang="en-GB" sz="2400" dirty="0" err="1"/>
              <a:t>pasiva</a:t>
            </a:r>
            <a:r>
              <a:rPr lang="en-GB" sz="2400" dirty="0"/>
              <a:t> + </a:t>
            </a:r>
            <a:r>
              <a:rPr lang="en-GB" sz="2400" dirty="0" err="1"/>
              <a:t>tranzitivnost</a:t>
            </a:r>
            <a:r>
              <a:rPr lang="en-GB" sz="2400" dirty="0"/>
              <a:t>, </a:t>
            </a:r>
            <a:r>
              <a:rPr lang="en-GB" sz="2400" dirty="0" err="1"/>
              <a:t>intranzitivnost</a:t>
            </a:r>
            <a:endParaRPr lang="en-GB" sz="2400" dirty="0"/>
          </a:p>
          <a:p>
            <a:pPr marL="342900" lvl="0" indent="-342900"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</a:pPr>
            <a:r>
              <a:rPr lang="en-GB" sz="2400" dirty="0" err="1"/>
              <a:t>slovesný</a:t>
            </a:r>
            <a:r>
              <a:rPr lang="en-GB" sz="2400" dirty="0"/>
              <a:t> vid (</a:t>
            </a:r>
            <a:r>
              <a:rPr lang="en-GB" sz="2400" dirty="0" err="1"/>
              <a:t>slovesa</a:t>
            </a:r>
            <a:r>
              <a:rPr lang="en-GB" sz="2400" dirty="0"/>
              <a:t> </a:t>
            </a:r>
            <a:r>
              <a:rPr lang="en-GB" sz="2400" dirty="0" err="1"/>
              <a:t>dokonavá</a:t>
            </a:r>
            <a:r>
              <a:rPr lang="en-GB" sz="2400" dirty="0"/>
              <a:t>, </a:t>
            </a:r>
            <a:r>
              <a:rPr lang="en-GB" sz="2400" dirty="0" err="1"/>
              <a:t>nedokonavá</a:t>
            </a:r>
            <a:r>
              <a:rPr lang="en-GB" sz="2400" dirty="0"/>
              <a:t>, </a:t>
            </a:r>
            <a:r>
              <a:rPr lang="en-GB" sz="2400" dirty="0" err="1"/>
              <a:t>obouvidá</a:t>
            </a:r>
            <a:r>
              <a:rPr lang="en-GB" sz="2400" dirty="0"/>
              <a:t>)</a:t>
            </a:r>
          </a:p>
          <a:p>
            <a:pPr marL="342900" lvl="0" indent="-342900"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</a:pPr>
            <a:r>
              <a:rPr lang="en-GB" sz="2400" dirty="0" err="1"/>
              <a:t>sémantické</a:t>
            </a:r>
            <a:r>
              <a:rPr lang="en-GB" sz="2400" dirty="0"/>
              <a:t> </a:t>
            </a:r>
            <a:r>
              <a:rPr lang="en-GB" sz="2400" dirty="0" err="1"/>
              <a:t>třídy</a:t>
            </a:r>
            <a:r>
              <a:rPr lang="en-GB" sz="2400" dirty="0"/>
              <a:t> </a:t>
            </a:r>
            <a:r>
              <a:rPr lang="en-GB" sz="2400" dirty="0" err="1"/>
              <a:t>sloves</a:t>
            </a:r>
            <a:endParaRPr lang="en-GB" sz="2400" dirty="0"/>
          </a:p>
          <a:p>
            <a:pPr marL="342900" lvl="0" indent="-342900"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</a:pPr>
            <a:r>
              <a:rPr lang="en-GB" sz="2400" dirty="0" err="1"/>
              <a:t>způsob</a:t>
            </a:r>
            <a:r>
              <a:rPr lang="en-GB" sz="2400" dirty="0"/>
              <a:t> </a:t>
            </a:r>
            <a:r>
              <a:rPr lang="en-GB" sz="2400" dirty="0" err="1"/>
              <a:t>užití</a:t>
            </a:r>
            <a:r>
              <a:rPr lang="en-GB" sz="2400" dirty="0"/>
              <a:t> </a:t>
            </a:r>
            <a:r>
              <a:rPr lang="en-GB" sz="2400" dirty="0" err="1"/>
              <a:t>slovesa</a:t>
            </a:r>
            <a:r>
              <a:rPr lang="en-GB" sz="2400" dirty="0"/>
              <a:t>  (</a:t>
            </a:r>
            <a:r>
              <a:rPr lang="en-GB" sz="2400" dirty="0" err="1"/>
              <a:t>základní</a:t>
            </a:r>
            <a:r>
              <a:rPr lang="en-GB" sz="2400" dirty="0"/>
              <a:t>, </a:t>
            </a:r>
            <a:r>
              <a:rPr lang="en-GB" sz="2400" dirty="0" err="1"/>
              <a:t>přenesené</a:t>
            </a:r>
            <a:r>
              <a:rPr lang="en-GB" sz="2400" dirty="0"/>
              <a:t>, </a:t>
            </a:r>
            <a:r>
              <a:rPr lang="en-GB" sz="2400" dirty="0" err="1"/>
              <a:t>idiomatické</a:t>
            </a:r>
            <a:r>
              <a:rPr lang="en-GB" sz="2400" dirty="0"/>
              <a:t>)</a:t>
            </a:r>
          </a:p>
          <a:p>
            <a:pPr marL="342900" lvl="0" indent="-342900"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</a:pPr>
            <a:r>
              <a:rPr lang="en-GB" sz="2400" dirty="0" err="1"/>
              <a:t>reflexivita</a:t>
            </a:r>
            <a:r>
              <a:rPr lang="en-GB" sz="2400" dirty="0"/>
              <a:t> (refl. tantum, </a:t>
            </a:r>
            <a:r>
              <a:rPr lang="en-GB" sz="2400" dirty="0" err="1"/>
              <a:t>reciprocita</a:t>
            </a:r>
            <a:r>
              <a:rPr lang="en-GB" sz="2400" dirty="0"/>
              <a:t>, </a:t>
            </a:r>
            <a:r>
              <a:rPr lang="en-GB" sz="2400" dirty="0" err="1"/>
              <a:t>syntakt</a:t>
            </a:r>
            <a:r>
              <a:rPr lang="en-GB" sz="2400" dirty="0"/>
              <a:t>. refl., </a:t>
            </a:r>
            <a:r>
              <a:rPr lang="en-GB" sz="2400" dirty="0" err="1"/>
              <a:t>absol</a:t>
            </a:r>
            <a:r>
              <a:rPr lang="en-GB" sz="2400" dirty="0"/>
              <a:t>. </a:t>
            </a:r>
            <a:r>
              <a:rPr lang="en-GB" sz="2400" dirty="0" err="1"/>
              <a:t>synon</a:t>
            </a:r>
            <a:r>
              <a:rPr lang="en-GB" sz="2400" dirty="0"/>
              <a:t>.)</a:t>
            </a:r>
          </a:p>
          <a:p>
            <a:pPr marL="342900" lvl="0" indent="-342900"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</a:pPr>
            <a:r>
              <a:rPr lang="en-GB" sz="2400" dirty="0" err="1"/>
              <a:t>doloženo</a:t>
            </a:r>
            <a:r>
              <a:rPr lang="en-GB" sz="2400" dirty="0"/>
              <a:t> </a:t>
            </a:r>
            <a:r>
              <a:rPr lang="en-GB" sz="2400" dirty="0" err="1"/>
              <a:t>konkrétními</a:t>
            </a:r>
            <a:r>
              <a:rPr lang="en-GB" sz="2400" dirty="0"/>
              <a:t> </a:t>
            </a:r>
            <a:r>
              <a:rPr lang="en-GB" sz="2400" dirty="0" err="1"/>
              <a:t>příklady</a:t>
            </a:r>
            <a:endParaRPr lang="en-GB" sz="2400" dirty="0"/>
          </a:p>
          <a:p>
            <a:pPr lvl="0"/>
            <a:endParaRPr lang="cs-CZ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359999" y="265880"/>
            <a:ext cx="9072356" cy="1988234"/>
          </a:xfrm>
        </p:spPr>
        <p:txBody>
          <a:bodyPr anchorCtr="0">
            <a:spAutoFit/>
          </a:bodyPr>
          <a:lstStyle/>
          <a:p>
            <a:pPr lvl="0" algn="l">
              <a:lnSpc>
                <a:spcPct val="95000"/>
              </a:lnSpc>
              <a:buNone/>
            </a:pPr>
            <a:r>
              <a:rPr lang="en-GB" sz="4000" dirty="0" err="1">
                <a:latin typeface="Arial" pitchFamily="34"/>
              </a:rPr>
              <a:t>Základní</a:t>
            </a:r>
            <a:r>
              <a:rPr lang="en-GB" sz="4000" dirty="0">
                <a:latin typeface="Arial" pitchFamily="34"/>
              </a:rPr>
              <a:t> </a:t>
            </a:r>
            <a:r>
              <a:rPr lang="en-GB" sz="4000" dirty="0" err="1">
                <a:latin typeface="Arial" pitchFamily="34"/>
              </a:rPr>
              <a:t>valenční</a:t>
            </a:r>
            <a:r>
              <a:rPr lang="en-GB" sz="4000" dirty="0">
                <a:latin typeface="Arial" pitchFamily="34"/>
              </a:rPr>
              <a:t> </a:t>
            </a:r>
            <a:r>
              <a:rPr lang="en-GB" sz="4000" dirty="0" err="1">
                <a:latin typeface="Arial" pitchFamily="34"/>
              </a:rPr>
              <a:t>rámec</a:t>
            </a:r>
            <a:br>
              <a:rPr lang="en-GB" sz="4000" dirty="0">
                <a:latin typeface="Arial" pitchFamily="34"/>
              </a:rPr>
            </a:br>
            <a:r>
              <a:rPr lang="en-GB" sz="3200" dirty="0" err="1">
                <a:latin typeface="Arial" pitchFamily="34"/>
              </a:rPr>
              <a:t>Synset</a:t>
            </a:r>
            <a:r>
              <a:rPr lang="en-GB" sz="3200" dirty="0">
                <a:latin typeface="Arial" pitchFamily="34"/>
              </a:rPr>
              <a:t>:  </a:t>
            </a:r>
            <a:r>
              <a:rPr lang="en-GB" sz="3200" i="1" dirty="0">
                <a:solidFill>
                  <a:srgbClr val="DC2300"/>
                </a:solidFill>
                <a:latin typeface="Arial" pitchFamily="34"/>
              </a:rPr>
              <a:t>jíst:1, </a:t>
            </a:r>
            <a:r>
              <a:rPr lang="en-GB" sz="3200" i="1" dirty="0" err="1">
                <a:solidFill>
                  <a:srgbClr val="DC2300"/>
                </a:solidFill>
                <a:latin typeface="Arial" pitchFamily="34"/>
              </a:rPr>
              <a:t>požít</a:t>
            </a:r>
            <a:r>
              <a:rPr lang="en-GB" sz="3200" i="1" dirty="0">
                <a:solidFill>
                  <a:srgbClr val="DC2300"/>
                </a:solidFill>
                <a:latin typeface="Arial" pitchFamily="34"/>
              </a:rPr>
              <a:t>(</a:t>
            </a:r>
            <a:r>
              <a:rPr lang="en-GB" sz="3200" i="1" dirty="0" err="1">
                <a:solidFill>
                  <a:srgbClr val="DC2300"/>
                </a:solidFill>
                <a:latin typeface="Arial" pitchFamily="34"/>
              </a:rPr>
              <a:t>požívat</a:t>
            </a:r>
            <a:r>
              <a:rPr lang="en-GB" sz="3200" i="1" dirty="0">
                <a:solidFill>
                  <a:srgbClr val="DC2300"/>
                </a:solidFill>
                <a:latin typeface="Arial" pitchFamily="34"/>
              </a:rPr>
              <a:t>):2</a:t>
            </a:r>
            <a:br>
              <a:rPr lang="en-GB" sz="3200" i="1" dirty="0">
                <a:latin typeface="Arial" pitchFamily="34"/>
              </a:rPr>
            </a:br>
            <a:r>
              <a:rPr lang="en-GB" sz="3200" dirty="0">
                <a:latin typeface="Arial" pitchFamily="34"/>
              </a:rPr>
              <a:t>Def:</a:t>
            </a:r>
            <a:r>
              <a:rPr lang="en-GB" sz="3200" i="1" dirty="0">
                <a:latin typeface="Arial" pitchFamily="34"/>
              </a:rPr>
              <a:t> </a:t>
            </a:r>
            <a:r>
              <a:rPr lang="en-GB" sz="2800" i="1" dirty="0" err="1">
                <a:latin typeface="Arial" pitchFamily="34"/>
              </a:rPr>
              <a:t>přijímat</a:t>
            </a:r>
            <a:r>
              <a:rPr lang="en-GB" sz="2800" i="1" dirty="0">
                <a:latin typeface="Arial" pitchFamily="34"/>
              </a:rPr>
              <a:t> </a:t>
            </a:r>
            <a:r>
              <a:rPr lang="en-GB" sz="2800" i="1" dirty="0" err="1">
                <a:latin typeface="Arial" pitchFamily="34"/>
              </a:rPr>
              <a:t>potravu</a:t>
            </a:r>
            <a:br>
              <a:rPr lang="en-GB" sz="2800" i="1" dirty="0">
                <a:latin typeface="Arial" pitchFamily="34"/>
              </a:rPr>
            </a:br>
            <a:r>
              <a:rPr lang="en-GB" sz="2800" dirty="0" err="1">
                <a:latin typeface="Arial" pitchFamily="34"/>
              </a:rPr>
              <a:t>Subsynset</a:t>
            </a:r>
            <a:r>
              <a:rPr lang="en-GB" sz="2800" dirty="0">
                <a:latin typeface="Arial" pitchFamily="34"/>
              </a:rPr>
              <a:t>:</a:t>
            </a:r>
            <a:r>
              <a:rPr lang="en-GB" sz="2800" i="1" dirty="0">
                <a:latin typeface="Arial" pitchFamily="34"/>
              </a:rPr>
              <a:t> </a:t>
            </a:r>
            <a:r>
              <a:rPr lang="en-GB" sz="3200" i="1" dirty="0">
                <a:solidFill>
                  <a:srgbClr val="DC2300"/>
                </a:solidFill>
                <a:latin typeface="Arial" pitchFamily="34"/>
              </a:rPr>
              <a:t>jíst:1</a:t>
            </a:r>
          </a:p>
        </p:txBody>
      </p:sp>
      <p:sp>
        <p:nvSpPr>
          <p:cNvPr id="3" name="Volný tvar 2"/>
          <p:cNvSpPr/>
          <p:nvPr/>
        </p:nvSpPr>
        <p:spPr>
          <a:xfrm>
            <a:off x="7402680" y="360355"/>
            <a:ext cx="696599" cy="19224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4" tIns="46798" rIns="90004" bIns="46798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4" name="Podnadpis 3"/>
          <p:cNvSpPr txBox="1">
            <a:spLocks noGrp="1"/>
          </p:cNvSpPr>
          <p:nvPr>
            <p:ph type="subTitle" idx="4294967295"/>
          </p:nvPr>
        </p:nvSpPr>
        <p:spPr>
          <a:xfrm>
            <a:off x="179643" y="1979996"/>
            <a:ext cx="9720355" cy="5138644"/>
          </a:xfrm>
        </p:spPr>
        <p:txBody>
          <a:bodyPr anchor="ctr">
            <a:spAutoFit/>
          </a:bodyPr>
          <a:lstStyle/>
          <a:p>
            <a:pPr marL="421922" lvl="0" indent="-212396" algn="l">
              <a:lnSpc>
                <a:spcPct val="95000"/>
              </a:lnSpc>
              <a:spcAft>
                <a:spcPts val="0"/>
              </a:spcAft>
              <a:buNone/>
            </a:pPr>
            <a:r>
              <a:rPr lang="en-GB" sz="2000" b="1" dirty="0">
                <a:solidFill>
                  <a:srgbClr val="DC2300"/>
                </a:solidFill>
                <a:latin typeface="Times New Roman" pitchFamily="18"/>
                <a:cs typeface="Lucida Sans Unicode" pitchFamily="2"/>
              </a:rPr>
              <a:t>AG</a:t>
            </a:r>
            <a:r>
              <a:rPr lang="en-GB" sz="2000" dirty="0">
                <a:latin typeface="Times New Roman" pitchFamily="18"/>
                <a:cs typeface="Lucida Sans Unicode" pitchFamily="2"/>
              </a:rPr>
              <a:t>(kdo1;&lt;</a:t>
            </a:r>
            <a:r>
              <a:rPr lang="en-GB" sz="2000" b="1" dirty="0">
                <a:solidFill>
                  <a:srgbClr val="4700B8"/>
                </a:solidFill>
                <a:latin typeface="Times New Roman" pitchFamily="18"/>
                <a:cs typeface="Lucida Sans Unicode" pitchFamily="2"/>
              </a:rPr>
              <a:t>person:1</a:t>
            </a:r>
            <a:r>
              <a:rPr lang="en-GB" sz="2000" dirty="0">
                <a:latin typeface="Times New Roman" pitchFamily="18"/>
                <a:cs typeface="Lucida Sans Unicode" pitchFamily="2"/>
              </a:rPr>
              <a:t>&gt;;</a:t>
            </a:r>
            <a:r>
              <a:rPr lang="en-GB" sz="2000" dirty="0" err="1">
                <a:latin typeface="Times New Roman" pitchFamily="18"/>
                <a:cs typeface="Lucida Sans Unicode" pitchFamily="2"/>
              </a:rPr>
              <a:t>obl</a:t>
            </a:r>
            <a:r>
              <a:rPr lang="en-GB" sz="2000" dirty="0">
                <a:latin typeface="Times New Roman" pitchFamily="18"/>
                <a:cs typeface="Lucida Sans Unicode" pitchFamily="2"/>
              </a:rPr>
              <a:t>) </a:t>
            </a:r>
            <a:r>
              <a:rPr lang="en-GB" sz="2000" b="1" dirty="0">
                <a:solidFill>
                  <a:srgbClr val="008000"/>
                </a:solidFill>
                <a:latin typeface="Times New Roman" pitchFamily="18"/>
                <a:cs typeface="Lucida Sans Unicode" pitchFamily="2"/>
              </a:rPr>
              <a:t>VERB</a:t>
            </a:r>
            <a:r>
              <a:rPr lang="en-GB" sz="2000" b="1" dirty="0">
                <a:latin typeface="Times New Roman" pitchFamily="18"/>
                <a:cs typeface="Lucida Sans Unicode" pitchFamily="2"/>
              </a:rPr>
              <a:t> </a:t>
            </a:r>
            <a:r>
              <a:rPr lang="en-GB" sz="2000" b="1" dirty="0">
                <a:solidFill>
                  <a:srgbClr val="DC2300"/>
                </a:solidFill>
                <a:latin typeface="Times New Roman" pitchFamily="18"/>
                <a:cs typeface="Lucida Sans Unicode" pitchFamily="2"/>
              </a:rPr>
              <a:t>SUBS</a:t>
            </a:r>
            <a:r>
              <a:rPr lang="en-GB" sz="2000" dirty="0">
                <a:latin typeface="Times New Roman" pitchFamily="18"/>
                <a:cs typeface="Lucida Sans Unicode" pitchFamily="2"/>
              </a:rPr>
              <a:t>(co4;&lt;</a:t>
            </a:r>
            <a:r>
              <a:rPr lang="en-GB" sz="2000" b="1" dirty="0">
                <a:solidFill>
                  <a:srgbClr val="4700B8"/>
                </a:solidFill>
                <a:latin typeface="Times New Roman" pitchFamily="18"/>
                <a:cs typeface="Lucida Sans Unicode" pitchFamily="2"/>
              </a:rPr>
              <a:t>food:1</a:t>
            </a:r>
            <a:r>
              <a:rPr lang="en-GB" sz="2000" dirty="0">
                <a:latin typeface="Times New Roman" pitchFamily="18"/>
                <a:cs typeface="Lucida Sans Unicode" pitchFamily="2"/>
              </a:rPr>
              <a:t>&gt;;</a:t>
            </a:r>
            <a:r>
              <a:rPr lang="en-GB" sz="2000" dirty="0" err="1">
                <a:latin typeface="Times New Roman" pitchFamily="18"/>
                <a:cs typeface="Lucida Sans Unicode" pitchFamily="2"/>
              </a:rPr>
              <a:t>obl</a:t>
            </a:r>
            <a:r>
              <a:rPr lang="en-GB" sz="2000" dirty="0">
                <a:latin typeface="Times New Roman" pitchFamily="18"/>
                <a:cs typeface="Lucida Sans Unicode" pitchFamily="2"/>
              </a:rPr>
              <a:t>)</a:t>
            </a:r>
            <a:r>
              <a:rPr lang="en-GB" sz="2000" b="1" dirty="0">
                <a:solidFill>
                  <a:srgbClr val="DC2300"/>
                </a:solidFill>
                <a:latin typeface="Times New Roman" pitchFamily="18"/>
                <a:cs typeface="Lucida Sans Unicode" pitchFamily="2"/>
              </a:rPr>
              <a:t>INS</a:t>
            </a:r>
            <a:r>
              <a:rPr lang="en-GB" sz="2000" dirty="0">
                <a:latin typeface="Times New Roman" pitchFamily="18"/>
                <a:cs typeface="Lucida Sans Unicode" pitchFamily="2"/>
              </a:rPr>
              <a:t>(čím7;&lt;</a:t>
            </a:r>
            <a:r>
              <a:rPr lang="en-GB" sz="2000" b="1" dirty="0">
                <a:solidFill>
                  <a:srgbClr val="4700B8"/>
                </a:solidFill>
                <a:latin typeface="Times New Roman" pitchFamily="18"/>
                <a:cs typeface="Lucida Sans Unicode" pitchFamily="2"/>
              </a:rPr>
              <a:t>cutlery:2</a:t>
            </a:r>
            <a:r>
              <a:rPr lang="en-GB" sz="2000" dirty="0">
                <a:latin typeface="Times New Roman" pitchFamily="18"/>
                <a:cs typeface="Lucida Sans Unicode" pitchFamily="2"/>
              </a:rPr>
              <a:t>&gt;;opt)</a:t>
            </a:r>
          </a:p>
        </p:txBody>
      </p:sp>
      <p:sp>
        <p:nvSpPr>
          <p:cNvPr id="5" name="Volný tvar 4"/>
          <p:cNvSpPr/>
          <p:nvPr/>
        </p:nvSpPr>
        <p:spPr>
          <a:xfrm>
            <a:off x="2283476" y="5939997"/>
            <a:ext cx="2756522" cy="350635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rPr>
              <a:t>Sémantická role 2. úrovně</a:t>
            </a:r>
          </a:p>
        </p:txBody>
      </p:sp>
      <p:sp>
        <p:nvSpPr>
          <p:cNvPr id="6" name="Volný tvar 5"/>
          <p:cNvSpPr/>
          <p:nvPr/>
        </p:nvSpPr>
        <p:spPr>
          <a:xfrm>
            <a:off x="7319881" y="2160718"/>
            <a:ext cx="420121" cy="539276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7" name="Volný tvar 6"/>
          <p:cNvSpPr/>
          <p:nvPr/>
        </p:nvSpPr>
        <p:spPr>
          <a:xfrm>
            <a:off x="287642" y="5940363"/>
            <a:ext cx="2625123" cy="719641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1" u="none" strike="noStrike" kern="1200" cap="none" spc="0" baseline="0" dirty="0" err="1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rPr>
              <a:t>zájmenný</a:t>
            </a:r>
            <a:r>
              <a:rPr lang="en-GB" sz="1800" b="0" i="1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rPr>
              <a:t> </a:t>
            </a:r>
            <a:r>
              <a:rPr lang="en-GB" sz="1800" b="0" i="1" u="none" strike="noStrike" kern="1200" cap="none" spc="0" baseline="0" dirty="0" err="1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rPr>
              <a:t>výraz</a:t>
            </a:r>
            <a:endParaRPr lang="en-GB" sz="1800" b="0" i="1" u="none" strike="noStrike" kern="1200" cap="none" spc="0" baseline="0" dirty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  <a:p>
            <a:pPr marL="0" marR="0" lvl="0" indent="0" algn="l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1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rPr>
              <a:t>s </a:t>
            </a:r>
            <a:r>
              <a:rPr lang="en-GB" sz="1800" b="0" i="1" u="none" strike="noStrike" kern="1200" cap="none" spc="0" baseline="0" dirty="0" err="1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rPr>
              <a:t>číslem</a:t>
            </a:r>
            <a:r>
              <a:rPr lang="en-GB" sz="1800" b="0" i="1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rPr>
              <a:t> </a:t>
            </a:r>
            <a:r>
              <a:rPr lang="en-GB" sz="1800" b="0" i="1" u="none" strike="noStrike" kern="1200" cap="none" spc="0" baseline="0" dirty="0" err="1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rPr>
              <a:t>pádu</a:t>
            </a:r>
            <a:endParaRPr lang="en-GB" sz="1800" b="0" i="1" u="none" strike="noStrike" kern="1200" cap="none" spc="0" baseline="0" dirty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8" name="Volný tvar 7"/>
          <p:cNvSpPr/>
          <p:nvPr/>
        </p:nvSpPr>
        <p:spPr>
          <a:xfrm>
            <a:off x="1964881" y="3254761"/>
            <a:ext cx="1275121" cy="351001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 </a:t>
            </a:r>
            <a:r>
              <a:rPr lang="en-GB" sz="1800" b="0" i="1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rPr>
              <a:t>obligatorní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420002" y="3060003"/>
            <a:ext cx="1799996" cy="53999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/>
          <a:lstStyle/>
          <a:p>
            <a:pPr marL="421922" marR="0" lvl="0" indent="-212396" algn="l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Lucida Sans Unicode" pitchFamily="2"/>
              </a:rPr>
              <a:t>Pozice slovesa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79999" y="2651403"/>
            <a:ext cx="3060003" cy="5058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/>
          <a:lstStyle/>
          <a:p>
            <a:pPr marL="421922" marR="0" lvl="0" indent="-212396" algn="l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Lucida Sans Unicode" pitchFamily="2"/>
              </a:rPr>
              <a:t>Sémantická</a:t>
            </a:r>
            <a:r>
              <a:rPr lang="en-GB" sz="18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Lucida Sans Unicode" pitchFamily="2"/>
              </a:rPr>
              <a:t> role 1. </a:t>
            </a:r>
            <a:r>
              <a:rPr lang="en-GB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Lucida Sans Unicode" pitchFamily="2"/>
              </a:rPr>
              <a:t>úrovně</a:t>
            </a:r>
            <a:endParaRPr lang="en-GB" sz="1800" b="0" i="0" u="none" strike="noStrike" kern="1200" cap="none" spc="0" baseline="0" dirty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Lucida Sans Unicode" pitchFamily="2"/>
            </a:endParaRPr>
          </a:p>
          <a:p>
            <a:pPr marL="421922" marR="0" lvl="0" indent="-212396" algn="l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Lucida Sans Unicode" pitchFamily="2"/>
              </a:rPr>
              <a:t>AG – </a:t>
            </a:r>
            <a:r>
              <a:rPr lang="en-GB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Lucida Sans Unicode" pitchFamily="2"/>
              </a:rPr>
              <a:t>agens</a:t>
            </a:r>
            <a:endParaRPr lang="en-GB" sz="1800" b="0" i="0" u="none" strike="noStrike" kern="1200" cap="none" spc="0" baseline="0" dirty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11" name="Volný tvar 10"/>
          <p:cNvSpPr/>
          <p:nvPr/>
        </p:nvSpPr>
        <p:spPr>
          <a:xfrm>
            <a:off x="1964881" y="3255117"/>
            <a:ext cx="1275121" cy="351001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 </a:t>
            </a:r>
            <a:r>
              <a:rPr lang="en-GB" sz="1800" b="0" i="1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rPr>
              <a:t>obligatorní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8148959" y="3240002"/>
            <a:ext cx="1391040" cy="349922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1" u="none" strike="noStrike" kern="1200" cap="none" spc="0" baseline="0" dirty="0" err="1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rPr>
              <a:t>fakultativní</a:t>
            </a:r>
            <a:endParaRPr lang="en-GB" sz="1800" b="0" i="1" u="none" strike="noStrike" kern="1200" cap="none" spc="0" baseline="0" dirty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13" name="Přímá spojnice 12"/>
          <p:cNvSpPr/>
          <p:nvPr/>
        </p:nvSpPr>
        <p:spPr>
          <a:xfrm>
            <a:off x="8820000" y="3600001"/>
            <a:ext cx="359999" cy="719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cxnSp>
        <p:nvCxnSpPr>
          <p:cNvPr id="14" name="Přímá spojnice se šipkou 13"/>
          <p:cNvCxnSpPr/>
          <p:nvPr/>
        </p:nvCxnSpPr>
        <p:spPr>
          <a:xfrm flipH="1" flipV="1">
            <a:off x="4464000" y="4878003"/>
            <a:ext cx="740883" cy="605873"/>
          </a:xfrm>
          <a:prstGeom prst="straightConnector1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</p:cxnSp>
      <p:sp>
        <p:nvSpPr>
          <p:cNvPr id="15" name="TextovéPole 14"/>
          <p:cNvSpPr txBox="1"/>
          <p:nvPr/>
        </p:nvSpPr>
        <p:spPr>
          <a:xfrm>
            <a:off x="5039999" y="5680079"/>
            <a:ext cx="2159995" cy="25991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/>
          <a:lstStyle/>
          <a:p>
            <a:pPr marL="421922" marR="0" lvl="0" indent="-212396" algn="l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Lucida Sans Unicode" pitchFamily="2"/>
              </a:rPr>
              <a:t>SUBS – substance  </a:t>
            </a:r>
          </a:p>
        </p:txBody>
      </p:sp>
      <p:cxnSp>
        <p:nvCxnSpPr>
          <p:cNvPr id="16" name="Přímá spojnice se šipkou 15"/>
          <p:cNvCxnSpPr/>
          <p:nvPr/>
        </p:nvCxnSpPr>
        <p:spPr>
          <a:xfrm>
            <a:off x="6551996" y="3396237"/>
            <a:ext cx="192243" cy="817921"/>
          </a:xfrm>
          <a:prstGeom prst="straightConnector1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</p:cxnSp>
      <p:sp>
        <p:nvSpPr>
          <p:cNvPr id="17" name="TextovéPole 16"/>
          <p:cNvSpPr txBox="1"/>
          <p:nvPr/>
        </p:nvSpPr>
        <p:spPr>
          <a:xfrm>
            <a:off x="5579997" y="2880003"/>
            <a:ext cx="1979996" cy="25991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/>
          <a:lstStyle/>
          <a:p>
            <a:pPr marL="421922" marR="0" lvl="0" indent="-212396" algn="l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Lucida Sans Unicode" pitchFamily="2"/>
              </a:rPr>
              <a:t>INS - instrument</a:t>
            </a:r>
          </a:p>
        </p:txBody>
      </p:sp>
      <p:cxnSp>
        <p:nvCxnSpPr>
          <p:cNvPr id="18" name="Přímá spojnice se šipkou 17"/>
          <p:cNvCxnSpPr/>
          <p:nvPr/>
        </p:nvCxnSpPr>
        <p:spPr>
          <a:xfrm flipH="1">
            <a:off x="596517" y="3242160"/>
            <a:ext cx="28804" cy="1058400"/>
          </a:xfrm>
          <a:prstGeom prst="straightConnector1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</p:cxnSp>
      <p:cxnSp>
        <p:nvCxnSpPr>
          <p:cNvPr id="19" name="Přímá spojnice se šipkou 18"/>
          <p:cNvCxnSpPr/>
          <p:nvPr/>
        </p:nvCxnSpPr>
        <p:spPr>
          <a:xfrm flipV="1">
            <a:off x="750237" y="4752722"/>
            <a:ext cx="307806" cy="1125717"/>
          </a:xfrm>
          <a:prstGeom prst="straightConnector1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</p:cxnSp>
      <p:cxnSp>
        <p:nvCxnSpPr>
          <p:cNvPr id="20" name="Přímá spojnice se šipkou 19"/>
          <p:cNvCxnSpPr/>
          <p:nvPr/>
        </p:nvCxnSpPr>
        <p:spPr>
          <a:xfrm flipH="1" flipV="1">
            <a:off x="2212564" y="4800956"/>
            <a:ext cx="904680" cy="1029240"/>
          </a:xfrm>
          <a:prstGeom prst="straightConnector1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</p:cxnSp>
      <p:cxnSp>
        <p:nvCxnSpPr>
          <p:cNvPr id="21" name="Přímá spojnice se šipkou 20"/>
          <p:cNvCxnSpPr/>
          <p:nvPr/>
        </p:nvCxnSpPr>
        <p:spPr>
          <a:xfrm>
            <a:off x="2597398" y="3723482"/>
            <a:ext cx="231124" cy="625322"/>
          </a:xfrm>
          <a:prstGeom prst="straightConnector1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</p:cxnSp>
      <p:cxnSp>
        <p:nvCxnSpPr>
          <p:cNvPr id="22" name="Přímá spojnice se šipkou 21"/>
          <p:cNvCxnSpPr/>
          <p:nvPr/>
        </p:nvCxnSpPr>
        <p:spPr>
          <a:xfrm flipH="1">
            <a:off x="3636724" y="3549956"/>
            <a:ext cx="317516" cy="808202"/>
          </a:xfrm>
          <a:prstGeom prst="straightConnector1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503998" y="301322"/>
            <a:ext cx="9071643" cy="1262521"/>
          </a:xfrm>
        </p:spPr>
        <p:txBody>
          <a:bodyPr>
            <a:spAutoFit/>
          </a:bodyPr>
          <a:lstStyle/>
          <a:p>
            <a:pPr lvl="0">
              <a:buNone/>
            </a:pPr>
            <a:r>
              <a:rPr lang="cs-CZ" sz="4000"/>
              <a:t>Komplexní valenční rámec – příklad</a:t>
            </a:r>
          </a:p>
        </p:txBody>
      </p:sp>
      <p:sp>
        <p:nvSpPr>
          <p:cNvPr id="3" name="Podnadpis 2"/>
          <p:cNvSpPr txBox="1">
            <a:spLocks noGrp="1"/>
          </p:cNvSpPr>
          <p:nvPr>
            <p:ph type="subTitle" idx="4294967295"/>
          </p:nvPr>
        </p:nvSpPr>
        <p:spPr>
          <a:xfrm>
            <a:off x="468355" y="1619594"/>
            <a:ext cx="9071643" cy="5401845"/>
          </a:xfrm>
        </p:spPr>
        <p:txBody>
          <a:bodyPr anchor="ctr"/>
          <a:lstStyle/>
          <a:p>
            <a:pPr marL="0" lvl="0" indent="0" algn="l">
              <a:buNone/>
            </a:pPr>
            <a:endParaRPr lang="cs-CZ" sz="2000" dirty="0"/>
          </a:p>
          <a:p>
            <a:pPr marL="0" lvl="0" indent="0" algn="l">
              <a:buNone/>
            </a:pPr>
            <a:endParaRPr lang="cs-CZ" sz="2000" dirty="0">
              <a:solidFill>
                <a:srgbClr val="0000FF"/>
              </a:solidFill>
            </a:endParaRPr>
          </a:p>
          <a:p>
            <a:pPr marL="0" lvl="0" indent="0" algn="l">
              <a:buNone/>
            </a:pPr>
            <a:endParaRPr lang="cs-CZ" sz="2000" dirty="0">
              <a:solidFill>
                <a:srgbClr val="0000FF"/>
              </a:solidFill>
            </a:endParaRPr>
          </a:p>
          <a:p>
            <a:pPr marL="0" lvl="0" indent="0" algn="l">
              <a:buNone/>
            </a:pPr>
            <a:r>
              <a:rPr lang="cs-CZ" sz="2000" b="1" dirty="0">
                <a:solidFill>
                  <a:srgbClr val="00AE00"/>
                </a:solidFill>
              </a:rPr>
              <a:t>jíst:1</a:t>
            </a:r>
            <a:r>
              <a:rPr lang="cs-CZ" sz="1800" b="1" dirty="0">
                <a:solidFill>
                  <a:srgbClr val="00AE00"/>
                </a:solidFill>
              </a:rPr>
              <a:t>(</a:t>
            </a:r>
            <a:r>
              <a:rPr lang="cs-CZ" sz="1800" b="1" dirty="0" err="1">
                <a:solidFill>
                  <a:srgbClr val="00AE00"/>
                </a:solidFill>
              </a:rPr>
              <a:t>impf</a:t>
            </a:r>
            <a:r>
              <a:rPr lang="cs-CZ" sz="1800" b="1" dirty="0">
                <a:solidFill>
                  <a:srgbClr val="00AE00"/>
                </a:solidFill>
              </a:rPr>
              <a:t>)</a:t>
            </a:r>
            <a:r>
              <a:rPr lang="cs-CZ" sz="2000" b="1" dirty="0">
                <a:solidFill>
                  <a:srgbClr val="00AE00"/>
                </a:solidFill>
              </a:rPr>
              <a:t>, požít:2</a:t>
            </a:r>
            <a:r>
              <a:rPr lang="cs-CZ" sz="1800" b="1" dirty="0">
                <a:solidFill>
                  <a:srgbClr val="00AE00"/>
                </a:solidFill>
              </a:rPr>
              <a:t>(pf)</a:t>
            </a:r>
            <a:r>
              <a:rPr lang="cs-CZ" sz="2000" b="1" dirty="0">
                <a:solidFill>
                  <a:srgbClr val="00AE00"/>
                </a:solidFill>
              </a:rPr>
              <a:t>, požívat:2</a:t>
            </a:r>
            <a:r>
              <a:rPr lang="cs-CZ" sz="1800" b="1" dirty="0">
                <a:solidFill>
                  <a:srgbClr val="00AE00"/>
                </a:solidFill>
              </a:rPr>
              <a:t>(</a:t>
            </a:r>
            <a:r>
              <a:rPr lang="cs-CZ" sz="1800" b="1" dirty="0" err="1">
                <a:solidFill>
                  <a:srgbClr val="00AE00"/>
                </a:solidFill>
              </a:rPr>
              <a:t>impf</a:t>
            </a:r>
            <a:r>
              <a:rPr lang="cs-CZ" sz="1800" b="1" dirty="0">
                <a:solidFill>
                  <a:srgbClr val="00AE00"/>
                </a:solidFill>
              </a:rPr>
              <a:t>)</a:t>
            </a:r>
            <a:endParaRPr lang="cs-CZ" sz="2000" dirty="0">
              <a:solidFill>
                <a:srgbClr val="0000FF"/>
              </a:solidFill>
            </a:endParaRPr>
          </a:p>
          <a:p>
            <a:pPr marL="0" lvl="0" indent="0" algn="l">
              <a:buNone/>
            </a:pPr>
            <a:r>
              <a:rPr lang="cs-CZ" sz="2000" dirty="0" err="1">
                <a:solidFill>
                  <a:srgbClr val="0000FF"/>
                </a:solidFill>
              </a:rPr>
              <a:t>definition</a:t>
            </a:r>
            <a:r>
              <a:rPr lang="cs-CZ" sz="2000" dirty="0">
                <a:solidFill>
                  <a:srgbClr val="0000FF"/>
                </a:solidFill>
              </a:rPr>
              <a:t>:</a:t>
            </a:r>
            <a:r>
              <a:rPr lang="cs-CZ" sz="2000" dirty="0"/>
              <a:t> </a:t>
            </a:r>
            <a:r>
              <a:rPr lang="cs-CZ" sz="2000" i="1" dirty="0"/>
              <a:t>přijímat potravu</a:t>
            </a:r>
          </a:p>
          <a:p>
            <a:pPr marL="0" lvl="0" indent="0" algn="l">
              <a:buNone/>
            </a:pPr>
            <a:r>
              <a:rPr lang="cs-CZ" sz="2000" dirty="0" err="1">
                <a:solidFill>
                  <a:srgbClr val="0000FF"/>
                </a:solidFill>
              </a:rPr>
              <a:t>class</a:t>
            </a:r>
            <a:r>
              <a:rPr lang="cs-CZ" sz="2000" dirty="0">
                <a:solidFill>
                  <a:srgbClr val="0000FF"/>
                </a:solidFill>
              </a:rPr>
              <a:t>:</a:t>
            </a:r>
            <a:r>
              <a:rPr lang="cs-CZ" sz="2000" dirty="0"/>
              <a:t> eat-39.1</a:t>
            </a:r>
          </a:p>
          <a:p>
            <a:pPr marL="0" lvl="0" indent="0" algn="l">
              <a:buNone/>
            </a:pPr>
            <a:r>
              <a:rPr lang="cs-CZ" sz="2000" dirty="0" err="1">
                <a:solidFill>
                  <a:srgbClr val="0000FF"/>
                </a:solidFill>
              </a:rPr>
              <a:t>passive</a:t>
            </a:r>
            <a:r>
              <a:rPr lang="cs-CZ" sz="2000" dirty="0">
                <a:solidFill>
                  <a:srgbClr val="0000FF"/>
                </a:solidFill>
              </a:rPr>
              <a:t>:</a:t>
            </a:r>
            <a:r>
              <a:rPr lang="cs-CZ" sz="2000" dirty="0"/>
              <a:t> </a:t>
            </a:r>
            <a:r>
              <a:rPr lang="cs-CZ" sz="2000" dirty="0" err="1"/>
              <a:t>yes</a:t>
            </a:r>
            <a:endParaRPr lang="cs-CZ" sz="2000" dirty="0"/>
          </a:p>
          <a:p>
            <a:pPr marL="0" lvl="0" indent="0" algn="l">
              <a:buNone/>
            </a:pPr>
            <a:r>
              <a:rPr lang="cs-CZ" sz="2000" dirty="0">
                <a:solidFill>
                  <a:srgbClr val="00AE00"/>
                </a:solidFill>
              </a:rPr>
              <a:t>jíst:1 ≈</a:t>
            </a:r>
          </a:p>
          <a:p>
            <a:pPr marL="0" lvl="0" indent="0" algn="l">
              <a:buNone/>
            </a:pPr>
            <a:r>
              <a:rPr lang="cs-CZ" sz="2000" dirty="0">
                <a:solidFill>
                  <a:srgbClr val="0000FF"/>
                </a:solidFill>
              </a:rPr>
              <a:t>-</a:t>
            </a:r>
            <a:r>
              <a:rPr lang="cs-CZ" sz="2000" dirty="0" err="1">
                <a:solidFill>
                  <a:srgbClr val="0000FF"/>
                </a:solidFill>
              </a:rPr>
              <a:t>frame</a:t>
            </a:r>
            <a:r>
              <a:rPr lang="cs-CZ" sz="2000" dirty="0">
                <a:solidFill>
                  <a:srgbClr val="0000FF"/>
                </a:solidFill>
              </a:rPr>
              <a:t>: </a:t>
            </a:r>
            <a:r>
              <a:rPr lang="cs-CZ" sz="2000" dirty="0">
                <a:solidFill>
                  <a:srgbClr val="FF0000"/>
                </a:solidFill>
              </a:rPr>
              <a:t>	</a:t>
            </a:r>
            <a:r>
              <a:rPr lang="cs-CZ" sz="1600" b="1" dirty="0">
                <a:solidFill>
                  <a:srgbClr val="FF0000"/>
                </a:solidFill>
              </a:rPr>
              <a:t>AG</a:t>
            </a:r>
            <a:r>
              <a:rPr lang="cs-CZ" sz="1600" dirty="0"/>
              <a:t>(</a:t>
            </a:r>
            <a:r>
              <a:rPr lang="cs-CZ" sz="1600" b="1" dirty="0"/>
              <a:t>kdo1</a:t>
            </a:r>
            <a:r>
              <a:rPr lang="cs-CZ" sz="1600" dirty="0"/>
              <a:t>;&lt;</a:t>
            </a:r>
            <a:r>
              <a:rPr lang="cs-CZ" sz="1600" dirty="0">
                <a:solidFill>
                  <a:srgbClr val="FF0000"/>
                </a:solidFill>
              </a:rPr>
              <a:t>person:1</a:t>
            </a:r>
            <a:r>
              <a:rPr lang="cs-CZ" sz="1600" dirty="0"/>
              <a:t>&gt;;</a:t>
            </a:r>
            <a:r>
              <a:rPr lang="cs-CZ" sz="1600" dirty="0" err="1"/>
              <a:t>obl</a:t>
            </a:r>
            <a:r>
              <a:rPr lang="cs-CZ" sz="1600" dirty="0"/>
              <a:t>)  </a:t>
            </a:r>
            <a:r>
              <a:rPr lang="cs-CZ" sz="1600" b="1" dirty="0">
                <a:solidFill>
                  <a:srgbClr val="FF0000"/>
                </a:solidFill>
              </a:rPr>
              <a:t>VERB </a:t>
            </a:r>
            <a:r>
              <a:rPr lang="cs-CZ" sz="1600" dirty="0"/>
              <a:t> </a:t>
            </a:r>
            <a:r>
              <a:rPr lang="cs-CZ" sz="1600" b="1" dirty="0">
                <a:solidFill>
                  <a:srgbClr val="FF0000"/>
                </a:solidFill>
              </a:rPr>
              <a:t>SUBS</a:t>
            </a:r>
            <a:r>
              <a:rPr lang="cs-CZ" sz="1600" dirty="0"/>
              <a:t>(</a:t>
            </a:r>
            <a:r>
              <a:rPr lang="cs-CZ" sz="1600" b="1" dirty="0"/>
              <a:t>co4</a:t>
            </a:r>
            <a:r>
              <a:rPr lang="cs-CZ" sz="1600" dirty="0"/>
              <a:t>;&lt;</a:t>
            </a:r>
            <a:r>
              <a:rPr lang="cs-CZ" sz="1600" dirty="0">
                <a:solidFill>
                  <a:srgbClr val="FF0000"/>
                </a:solidFill>
              </a:rPr>
              <a:t>food:1</a:t>
            </a:r>
            <a:r>
              <a:rPr lang="cs-CZ" sz="1600" dirty="0"/>
              <a:t>&gt;;</a:t>
            </a:r>
            <a:r>
              <a:rPr lang="cs-CZ" sz="1600" dirty="0" err="1"/>
              <a:t>obl</a:t>
            </a:r>
            <a:r>
              <a:rPr lang="cs-CZ" sz="1600" dirty="0"/>
              <a:t>) </a:t>
            </a:r>
            <a:r>
              <a:rPr lang="cs-CZ" sz="1600" b="1" dirty="0">
                <a:solidFill>
                  <a:srgbClr val="FF0000"/>
                </a:solidFill>
              </a:rPr>
              <a:t> INS</a:t>
            </a:r>
            <a:r>
              <a:rPr lang="cs-CZ" sz="1600" dirty="0"/>
              <a:t>(</a:t>
            </a:r>
            <a:r>
              <a:rPr lang="cs-CZ" sz="1600" b="1" dirty="0"/>
              <a:t>čím7</a:t>
            </a:r>
            <a:r>
              <a:rPr lang="cs-CZ" sz="1600" dirty="0"/>
              <a:t>;&lt;</a:t>
            </a:r>
            <a:r>
              <a:rPr lang="cs-CZ" sz="1600" dirty="0">
                <a:solidFill>
                  <a:srgbClr val="FF0000"/>
                </a:solidFill>
              </a:rPr>
              <a:t>cutlery:2</a:t>
            </a:r>
            <a:r>
              <a:rPr lang="cs-CZ" sz="1600" dirty="0"/>
              <a:t>&gt;;</a:t>
            </a:r>
            <a:r>
              <a:rPr lang="cs-CZ" sz="1600" dirty="0" err="1"/>
              <a:t>opt</a:t>
            </a:r>
            <a:r>
              <a:rPr lang="cs-CZ" sz="1600" dirty="0"/>
              <a:t>)</a:t>
            </a:r>
            <a:endParaRPr lang="cs-CZ" sz="2000" dirty="0"/>
          </a:p>
          <a:p>
            <a:pPr marL="0" lvl="0" indent="0" algn="l">
              <a:buNone/>
            </a:pPr>
            <a:r>
              <a:rPr lang="cs-CZ" sz="2000" dirty="0">
                <a:solidFill>
                  <a:srgbClr val="0000FF"/>
                </a:solidFill>
              </a:rPr>
              <a:t>-</a:t>
            </a:r>
            <a:r>
              <a:rPr lang="cs-CZ" sz="2000" dirty="0" err="1">
                <a:solidFill>
                  <a:srgbClr val="0000FF"/>
                </a:solidFill>
              </a:rPr>
              <a:t>example</a:t>
            </a:r>
            <a:r>
              <a:rPr lang="cs-CZ" sz="2000" dirty="0">
                <a:solidFill>
                  <a:srgbClr val="0000FF"/>
                </a:solidFill>
              </a:rPr>
              <a:t>:</a:t>
            </a:r>
            <a:r>
              <a:rPr lang="cs-CZ" sz="2000" dirty="0"/>
              <a:t> </a:t>
            </a:r>
            <a:r>
              <a:rPr lang="cs-CZ" sz="2000" i="1" dirty="0"/>
              <a:t>synovec jedl zmrzlinu (</a:t>
            </a:r>
            <a:r>
              <a:rPr lang="cs-CZ" sz="2000" i="1" dirty="0" err="1"/>
              <a:t>impf</a:t>
            </a:r>
            <a:r>
              <a:rPr lang="cs-CZ" sz="2000" i="1" dirty="0"/>
              <a:t>)</a:t>
            </a:r>
          </a:p>
          <a:p>
            <a:pPr marL="0" lvl="0" indent="0" algn="l">
              <a:buNone/>
            </a:pPr>
            <a:r>
              <a:rPr lang="cs-CZ" sz="2000" dirty="0">
                <a:solidFill>
                  <a:srgbClr val="0000FF"/>
                </a:solidFill>
              </a:rPr>
              <a:t>-</a:t>
            </a:r>
            <a:r>
              <a:rPr lang="cs-CZ" sz="2000" dirty="0" err="1">
                <a:solidFill>
                  <a:srgbClr val="0000FF"/>
                </a:solidFill>
              </a:rPr>
              <a:t>example</a:t>
            </a:r>
            <a:r>
              <a:rPr lang="cs-CZ" sz="2000" dirty="0">
                <a:solidFill>
                  <a:srgbClr val="0000FF"/>
                </a:solidFill>
              </a:rPr>
              <a:t>:</a:t>
            </a:r>
            <a:r>
              <a:rPr lang="cs-CZ" sz="2000" dirty="0"/>
              <a:t> </a:t>
            </a:r>
            <a:r>
              <a:rPr lang="cs-CZ" sz="2000" i="1" dirty="0"/>
              <a:t>dcera jí polévku lžící (</a:t>
            </a:r>
            <a:r>
              <a:rPr lang="cs-CZ" sz="2000" i="1" dirty="0" err="1"/>
              <a:t>impf</a:t>
            </a:r>
            <a:r>
              <a:rPr lang="cs-CZ" sz="2000" i="1" dirty="0"/>
              <a:t>)</a:t>
            </a:r>
          </a:p>
          <a:p>
            <a:pPr marL="0" lvl="0" indent="0" algn="l">
              <a:buNone/>
            </a:pPr>
            <a:r>
              <a:rPr lang="cs-CZ" sz="2000" dirty="0">
                <a:solidFill>
                  <a:srgbClr val="0000FF"/>
                </a:solidFill>
              </a:rPr>
              <a:t>-synonym:</a:t>
            </a:r>
            <a:r>
              <a:rPr lang="cs-CZ" sz="2000" dirty="0"/>
              <a:t> </a:t>
            </a:r>
            <a:r>
              <a:rPr lang="cs-CZ" sz="2000" dirty="0">
                <a:solidFill>
                  <a:srgbClr val="00AE00"/>
                </a:solidFill>
              </a:rPr>
              <a:t>požít:2, požívat:2</a:t>
            </a:r>
          </a:p>
          <a:p>
            <a:pPr marL="0" lvl="0" indent="0" algn="l">
              <a:buNone/>
            </a:pPr>
            <a:r>
              <a:rPr lang="cs-CZ" sz="2000" dirty="0">
                <a:solidFill>
                  <a:srgbClr val="0000FF"/>
                </a:solidFill>
              </a:rPr>
              <a:t>-use:</a:t>
            </a:r>
            <a:r>
              <a:rPr lang="cs-CZ" sz="2000" dirty="0"/>
              <a:t> prim</a:t>
            </a:r>
          </a:p>
          <a:p>
            <a:pPr marL="0" lvl="0" indent="0" algn="l">
              <a:buNone/>
            </a:pPr>
            <a:r>
              <a:rPr lang="cs-CZ" sz="2000" dirty="0">
                <a:solidFill>
                  <a:srgbClr val="0000FF"/>
                </a:solidFill>
              </a:rPr>
              <a:t>-reflexivity:</a:t>
            </a:r>
            <a:r>
              <a:rPr lang="cs-CZ" sz="2000" dirty="0"/>
              <a:t> no</a:t>
            </a:r>
          </a:p>
          <a:p>
            <a:pPr marL="0" lvl="0" indent="0" algn="l">
              <a:buNone/>
            </a:pPr>
            <a:endParaRPr lang="cs-CZ" sz="1400" dirty="0"/>
          </a:p>
          <a:p>
            <a:pPr marL="0" lvl="0" indent="0" algn="l">
              <a:buNone/>
            </a:pPr>
            <a:endParaRPr lang="cs-CZ" sz="1400" dirty="0"/>
          </a:p>
          <a:p>
            <a:pPr marL="0" lvl="0" indent="0" algn="l">
              <a:buNone/>
            </a:pPr>
            <a:endParaRPr lang="cs-CZ" sz="1400" dirty="0"/>
          </a:p>
          <a:p>
            <a:pPr marL="0" lvl="0" indent="0" algn="l">
              <a:buNone/>
            </a:pPr>
            <a:r>
              <a:rPr lang="cs-CZ" sz="1400" dirty="0"/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539998" y="179999"/>
            <a:ext cx="9071643" cy="899998"/>
          </a:xfrm>
        </p:spPr>
        <p:txBody>
          <a:bodyPr>
            <a:spAutoFit/>
          </a:bodyPr>
          <a:lstStyle/>
          <a:p>
            <a:pPr marL="425159" lvl="0" indent="-320396">
              <a:lnSpc>
                <a:spcPct val="95000"/>
              </a:lnSpc>
              <a:buNone/>
            </a:pPr>
            <a:r>
              <a:rPr lang="cs-CZ" sz="4000">
                <a:latin typeface="Arial" pitchFamily="34"/>
              </a:rPr>
              <a:t>Dvouúrovňové sémantické role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468355" y="1132200"/>
            <a:ext cx="9071643" cy="5939997"/>
          </a:xfrm>
        </p:spPr>
        <p:txBody>
          <a:bodyPr/>
          <a:lstStyle/>
          <a:p>
            <a:pPr marL="342900" lvl="0" indent="-342900">
              <a:lnSpc>
                <a:spcPct val="95000"/>
              </a:lnSpc>
              <a:spcAft>
                <a:spcPts val="1425"/>
              </a:spcAft>
            </a:pPr>
            <a:r>
              <a:rPr lang="en-GB" sz="2000" b="1" dirty="0" err="1">
                <a:latin typeface="Arial" pitchFamily="34"/>
              </a:rPr>
              <a:t>EuroWN</a:t>
            </a:r>
            <a:r>
              <a:rPr lang="en-GB" sz="2000" b="1" dirty="0">
                <a:latin typeface="Arial" pitchFamily="34"/>
              </a:rPr>
              <a:t> </a:t>
            </a:r>
            <a:r>
              <a:rPr lang="en-GB" sz="2000" b="1" dirty="0" err="1">
                <a:latin typeface="Arial" pitchFamily="34"/>
              </a:rPr>
              <a:t>vrcholová</a:t>
            </a:r>
            <a:r>
              <a:rPr lang="en-GB" sz="2000" b="1" dirty="0">
                <a:latin typeface="Arial" pitchFamily="34"/>
              </a:rPr>
              <a:t> </a:t>
            </a:r>
            <a:r>
              <a:rPr lang="en-GB" sz="2000" b="1" dirty="0" err="1">
                <a:latin typeface="Arial" pitchFamily="34"/>
              </a:rPr>
              <a:t>ontologie</a:t>
            </a:r>
            <a:r>
              <a:rPr lang="en-GB" sz="2000" b="1" dirty="0">
                <a:latin typeface="Arial" pitchFamily="34"/>
              </a:rPr>
              <a:t> (Top-Ontology)</a:t>
            </a:r>
            <a:r>
              <a:rPr lang="en-GB" sz="2200" dirty="0">
                <a:latin typeface="Arial" pitchFamily="34"/>
              </a:rPr>
              <a:t> </a:t>
            </a:r>
            <a:r>
              <a:rPr lang="cs-CZ" sz="2200" dirty="0">
                <a:latin typeface="Arial" pitchFamily="34"/>
                <a:cs typeface="Times New Roman" pitchFamily="18"/>
              </a:rPr>
              <a:t>►</a:t>
            </a:r>
            <a:r>
              <a:rPr lang="en-GB" sz="2000" dirty="0">
                <a:latin typeface="Arial" pitchFamily="34"/>
              </a:rPr>
              <a:t> </a:t>
            </a:r>
            <a:r>
              <a:rPr lang="en-GB" sz="2000" dirty="0" err="1">
                <a:latin typeface="Arial" pitchFamily="34"/>
              </a:rPr>
              <a:t>vrcholová</a:t>
            </a:r>
            <a:r>
              <a:rPr lang="en-GB" sz="2000" dirty="0">
                <a:latin typeface="Arial" pitchFamily="34"/>
              </a:rPr>
              <a:t> </a:t>
            </a:r>
            <a:r>
              <a:rPr lang="en-GB" sz="2000" dirty="0" err="1">
                <a:latin typeface="Arial" pitchFamily="34"/>
              </a:rPr>
              <a:t>hyperonyma</a:t>
            </a:r>
            <a:r>
              <a:rPr lang="en-GB" sz="2000" dirty="0">
                <a:latin typeface="Arial" pitchFamily="34"/>
              </a:rPr>
              <a:t> </a:t>
            </a:r>
            <a:r>
              <a:rPr lang="en-GB" sz="2000" dirty="0" err="1">
                <a:latin typeface="Arial" pitchFamily="34"/>
              </a:rPr>
              <a:t>EuroWN</a:t>
            </a:r>
            <a:r>
              <a:rPr lang="en-GB" sz="2000" dirty="0">
                <a:latin typeface="Arial" pitchFamily="34"/>
              </a:rPr>
              <a:t> (63 </a:t>
            </a:r>
            <a:r>
              <a:rPr lang="en-GB" sz="2000" dirty="0" err="1">
                <a:latin typeface="Arial" pitchFamily="34"/>
              </a:rPr>
              <a:t>prvků</a:t>
            </a:r>
            <a:r>
              <a:rPr lang="en-GB" sz="2000" dirty="0">
                <a:latin typeface="Arial" pitchFamily="34"/>
              </a:rPr>
              <a:t>), entity 1., 2. a 3. </a:t>
            </a:r>
            <a:r>
              <a:rPr lang="en-GB" sz="2000" dirty="0" err="1">
                <a:latin typeface="Arial" pitchFamily="34"/>
              </a:rPr>
              <a:t>řádu</a:t>
            </a:r>
            <a:endParaRPr lang="en-GB" sz="2000" dirty="0">
              <a:latin typeface="Arial" pitchFamily="34"/>
            </a:endParaRPr>
          </a:p>
          <a:p>
            <a:pPr marL="342900" lvl="0" indent="-342900">
              <a:lnSpc>
                <a:spcPct val="95000"/>
              </a:lnSpc>
              <a:spcAft>
                <a:spcPts val="1425"/>
              </a:spcAft>
            </a:pPr>
            <a:r>
              <a:rPr lang="en-GB" sz="2000" b="1" dirty="0" err="1">
                <a:latin typeface="Arial" pitchFamily="34"/>
              </a:rPr>
              <a:t>Např</a:t>
            </a:r>
            <a:r>
              <a:rPr lang="en-GB" sz="2000" b="1" dirty="0">
                <a:latin typeface="Arial" pitchFamily="34"/>
              </a:rPr>
              <a:t>.:</a:t>
            </a:r>
            <a:r>
              <a:rPr lang="en-GB" sz="2000" dirty="0">
                <a:latin typeface="Arial" pitchFamily="34"/>
              </a:rPr>
              <a:t> </a:t>
            </a:r>
            <a:r>
              <a:rPr lang="en-GB" sz="1600" dirty="0" err="1">
                <a:latin typeface="Arial" pitchFamily="34"/>
              </a:rPr>
              <a:t>EuroWN</a:t>
            </a:r>
            <a:r>
              <a:rPr lang="en-GB" sz="1600" dirty="0">
                <a:latin typeface="Arial" pitchFamily="34"/>
              </a:rPr>
              <a:t> Top-Ontology: </a:t>
            </a:r>
            <a:r>
              <a:rPr lang="en-GB" sz="1600" dirty="0" err="1">
                <a:latin typeface="Arial" pitchFamily="34"/>
              </a:rPr>
              <a:t>entita</a:t>
            </a:r>
            <a:r>
              <a:rPr lang="en-GB" sz="1600" dirty="0">
                <a:latin typeface="Arial" pitchFamily="34"/>
              </a:rPr>
              <a:t> 1. </a:t>
            </a:r>
            <a:r>
              <a:rPr lang="en-GB" sz="1600" dirty="0" err="1">
                <a:latin typeface="Arial" pitchFamily="34"/>
              </a:rPr>
              <a:t>řádu</a:t>
            </a:r>
            <a:r>
              <a:rPr lang="en-GB" sz="1500" dirty="0">
                <a:latin typeface="Arial" pitchFamily="34"/>
              </a:rPr>
              <a:t> </a:t>
            </a:r>
            <a:r>
              <a:rPr lang="cs-CZ" sz="2200" dirty="0">
                <a:latin typeface="Arial" pitchFamily="34"/>
                <a:cs typeface="Times New Roman" pitchFamily="18"/>
              </a:rPr>
              <a:t>►</a:t>
            </a:r>
          </a:p>
          <a:p>
            <a:pPr marL="342900" lvl="0" indent="-342900">
              <a:lnSpc>
                <a:spcPct val="95000"/>
              </a:lnSpc>
              <a:spcAft>
                <a:spcPts val="1425"/>
              </a:spcAft>
            </a:pPr>
            <a:r>
              <a:rPr lang="en-GB" sz="2200" b="1" dirty="0">
                <a:solidFill>
                  <a:srgbClr val="280099"/>
                </a:solidFill>
                <a:latin typeface="Arial" pitchFamily="34"/>
              </a:rPr>
              <a:t>Substance</a:t>
            </a:r>
            <a:r>
              <a:rPr lang="en-GB" sz="2200" b="1" dirty="0">
                <a:latin typeface="Arial" pitchFamily="34"/>
              </a:rPr>
              <a:t> –</a:t>
            </a:r>
            <a:r>
              <a:rPr lang="en-GB" sz="2200" dirty="0">
                <a:latin typeface="Arial" pitchFamily="34"/>
              </a:rPr>
              <a:t> </a:t>
            </a:r>
            <a:r>
              <a:rPr lang="en-GB" sz="2000" dirty="0" err="1">
                <a:latin typeface="Arial" pitchFamily="34"/>
              </a:rPr>
              <a:t>ve</a:t>
            </a:r>
            <a:r>
              <a:rPr lang="en-GB" sz="2000" dirty="0">
                <a:latin typeface="Arial" pitchFamily="34"/>
              </a:rPr>
              <a:t> </a:t>
            </a:r>
            <a:r>
              <a:rPr lang="en-GB" sz="2000" dirty="0" err="1">
                <a:latin typeface="Arial" pitchFamily="34"/>
              </a:rPr>
              <a:t>VerbaLexu</a:t>
            </a:r>
            <a:r>
              <a:rPr lang="en-GB" sz="2000" dirty="0">
                <a:latin typeface="Arial" pitchFamily="34"/>
              </a:rPr>
              <a:t> </a:t>
            </a:r>
            <a:r>
              <a:rPr lang="en-GB" sz="2000" dirty="0" err="1">
                <a:latin typeface="Arial" pitchFamily="34"/>
              </a:rPr>
              <a:t>sémantická</a:t>
            </a:r>
            <a:r>
              <a:rPr lang="en-GB" sz="2000" dirty="0">
                <a:latin typeface="Arial" pitchFamily="34"/>
              </a:rPr>
              <a:t> role</a:t>
            </a:r>
            <a:r>
              <a:rPr lang="en-GB" sz="2200" dirty="0">
                <a:latin typeface="Arial" pitchFamily="34"/>
              </a:rPr>
              <a:t> </a:t>
            </a:r>
            <a:r>
              <a:rPr lang="en-GB" sz="2200" b="1" dirty="0">
                <a:latin typeface="Arial" pitchFamily="34"/>
              </a:rPr>
              <a:t>1. </a:t>
            </a:r>
            <a:r>
              <a:rPr lang="en-GB" sz="2200" b="1" dirty="0" err="1">
                <a:latin typeface="Arial" pitchFamily="34"/>
              </a:rPr>
              <a:t>úrovně</a:t>
            </a:r>
            <a:r>
              <a:rPr lang="en-GB" sz="2200" i="1" dirty="0">
                <a:latin typeface="Arial" pitchFamily="34"/>
              </a:rPr>
              <a:t> </a:t>
            </a:r>
            <a:r>
              <a:rPr lang="cs-CZ" sz="2200" i="1" dirty="0">
                <a:latin typeface="Arial" pitchFamily="34"/>
                <a:cs typeface="Arial" pitchFamily="34"/>
              </a:rPr>
              <a:t>►</a:t>
            </a:r>
            <a:r>
              <a:rPr lang="en-GB" sz="2200" i="1" dirty="0">
                <a:latin typeface="Arial" pitchFamily="34"/>
              </a:rPr>
              <a:t> </a:t>
            </a:r>
            <a:r>
              <a:rPr lang="en-GB" sz="2200" b="1" dirty="0">
                <a:solidFill>
                  <a:srgbClr val="DC2300"/>
                </a:solidFill>
                <a:latin typeface="Arial" pitchFamily="34"/>
              </a:rPr>
              <a:t>SUBS</a:t>
            </a:r>
          </a:p>
          <a:p>
            <a:pPr marL="342900" lvl="0" indent="-342900">
              <a:lnSpc>
                <a:spcPct val="95000"/>
              </a:lnSpc>
              <a:spcAft>
                <a:spcPts val="1425"/>
              </a:spcAft>
            </a:pPr>
            <a:r>
              <a:rPr lang="en-GB" sz="2200" b="1" dirty="0">
                <a:latin typeface="Arial" pitchFamily="34"/>
              </a:rPr>
              <a:t>2. </a:t>
            </a:r>
            <a:r>
              <a:rPr lang="en-GB" sz="2200" b="1" dirty="0" err="1">
                <a:latin typeface="Arial" pitchFamily="34"/>
              </a:rPr>
              <a:t>úroveň</a:t>
            </a:r>
            <a:r>
              <a:rPr lang="en-GB" sz="2200" dirty="0">
                <a:latin typeface="Arial" pitchFamily="34"/>
              </a:rPr>
              <a:t> – </a:t>
            </a:r>
            <a:r>
              <a:rPr lang="en-GB" sz="2000" dirty="0" err="1">
                <a:latin typeface="Arial" pitchFamily="34"/>
              </a:rPr>
              <a:t>hyperonymum</a:t>
            </a:r>
            <a:r>
              <a:rPr lang="en-GB" sz="2200" dirty="0">
                <a:latin typeface="Arial" pitchFamily="34"/>
              </a:rPr>
              <a:t> </a:t>
            </a:r>
            <a:r>
              <a:rPr lang="en-GB" sz="2200" i="1" dirty="0">
                <a:latin typeface="Arial" pitchFamily="34"/>
              </a:rPr>
              <a:t> </a:t>
            </a:r>
            <a:r>
              <a:rPr lang="cs-CZ" sz="2200" i="1" dirty="0">
                <a:latin typeface="Arial" pitchFamily="34"/>
                <a:cs typeface="Arial" pitchFamily="34"/>
              </a:rPr>
              <a:t>►</a:t>
            </a:r>
            <a:r>
              <a:rPr lang="en-GB" sz="2200" dirty="0">
                <a:latin typeface="Arial" pitchFamily="34"/>
              </a:rPr>
              <a:t>  </a:t>
            </a:r>
            <a:r>
              <a:rPr lang="en-GB" sz="2200" b="1" dirty="0">
                <a:solidFill>
                  <a:srgbClr val="DC2300"/>
                </a:solidFill>
                <a:latin typeface="Arial" pitchFamily="34"/>
              </a:rPr>
              <a:t>substance:1</a:t>
            </a:r>
            <a:r>
              <a:rPr lang="en-GB" sz="2200" b="1" dirty="0">
                <a:latin typeface="Arial" pitchFamily="34"/>
              </a:rPr>
              <a:t> </a:t>
            </a:r>
            <a:r>
              <a:rPr lang="en-GB" sz="1600" i="1" dirty="0">
                <a:latin typeface="Arial" pitchFamily="34"/>
              </a:rPr>
              <a:t>definition - that which has mass and occupies space</a:t>
            </a:r>
          </a:p>
          <a:p>
            <a:pPr marL="342900" lvl="0" indent="-342900">
              <a:lnSpc>
                <a:spcPct val="95000"/>
              </a:lnSpc>
              <a:spcAft>
                <a:spcPts val="1425"/>
              </a:spcAft>
            </a:pPr>
            <a:r>
              <a:rPr lang="en-GB" sz="2200" b="1" dirty="0" err="1">
                <a:latin typeface="Arial" pitchFamily="34"/>
              </a:rPr>
              <a:t>dvouúrovňová</a:t>
            </a:r>
            <a:r>
              <a:rPr lang="en-GB" sz="2200" b="1" dirty="0">
                <a:latin typeface="Arial" pitchFamily="34"/>
              </a:rPr>
              <a:t> </a:t>
            </a:r>
            <a:r>
              <a:rPr lang="en-GB" sz="2200" b="1" dirty="0" err="1">
                <a:latin typeface="Arial" pitchFamily="34"/>
              </a:rPr>
              <a:t>sémantická</a:t>
            </a:r>
            <a:r>
              <a:rPr lang="en-GB" sz="2200" b="1" dirty="0">
                <a:latin typeface="Arial" pitchFamily="34"/>
              </a:rPr>
              <a:t> role </a:t>
            </a:r>
            <a:r>
              <a:rPr lang="cs-CZ" sz="2200" b="1" i="1" dirty="0">
                <a:latin typeface="Arial" pitchFamily="34"/>
                <a:cs typeface="Arial" pitchFamily="34"/>
              </a:rPr>
              <a:t>►</a:t>
            </a:r>
            <a:r>
              <a:rPr lang="en-GB" sz="2200" b="1" dirty="0">
                <a:solidFill>
                  <a:srgbClr val="DC2300"/>
                </a:solidFill>
                <a:latin typeface="Arial" pitchFamily="34"/>
              </a:rPr>
              <a:t> SUBS(substance:1)</a:t>
            </a:r>
            <a:r>
              <a:rPr lang="en-GB" sz="1500" dirty="0">
                <a:latin typeface="Arial" pitchFamily="34"/>
              </a:rPr>
              <a:t> </a:t>
            </a:r>
            <a:r>
              <a:rPr lang="en-GB" sz="1800" i="1" dirty="0">
                <a:latin typeface="Arial" pitchFamily="34"/>
              </a:rPr>
              <a:t> </a:t>
            </a:r>
          </a:p>
          <a:p>
            <a:pPr lvl="0">
              <a:lnSpc>
                <a:spcPct val="95000"/>
              </a:lnSpc>
              <a:spcAft>
                <a:spcPts val="1425"/>
              </a:spcAft>
              <a:buNone/>
            </a:pPr>
            <a:endParaRPr lang="en-GB" sz="1800" b="1" i="1" dirty="0">
              <a:latin typeface="Arial" pitchFamily="34"/>
            </a:endParaRPr>
          </a:p>
          <a:p>
            <a:pPr marL="425159" lvl="0" indent="-320396">
              <a:lnSpc>
                <a:spcPct val="95000"/>
              </a:lnSpc>
              <a:spcAft>
                <a:spcPts val="1425"/>
              </a:spcAft>
              <a:buNone/>
            </a:pPr>
            <a:endParaRPr lang="en-GB" sz="1800" b="1" i="1" dirty="0">
              <a:latin typeface="Arial" pitchFamily="34"/>
            </a:endParaRPr>
          </a:p>
          <a:p>
            <a:pPr marL="425159" lvl="0" indent="-320396">
              <a:lnSpc>
                <a:spcPct val="95000"/>
              </a:lnSpc>
              <a:spcAft>
                <a:spcPts val="1425"/>
              </a:spcAft>
              <a:buNone/>
            </a:pPr>
            <a:r>
              <a:rPr lang="en-GB" sz="1800" b="1" i="1" dirty="0">
                <a:latin typeface="Arial" pitchFamily="34"/>
              </a:rPr>
              <a:t>SUBS(</a:t>
            </a:r>
            <a:r>
              <a:rPr lang="en-GB" sz="1800" b="1" i="1" dirty="0">
                <a:solidFill>
                  <a:srgbClr val="FF0000"/>
                </a:solidFill>
                <a:latin typeface="Arial" pitchFamily="34"/>
              </a:rPr>
              <a:t>solid:1</a:t>
            </a:r>
            <a:r>
              <a:rPr lang="en-GB" sz="1800" b="1" i="1" dirty="0">
                <a:latin typeface="Arial" pitchFamily="34"/>
              </a:rPr>
              <a:t>), SUBS(</a:t>
            </a:r>
            <a:r>
              <a:rPr lang="en-GB" sz="1800" b="1" i="1" dirty="0">
                <a:solidFill>
                  <a:srgbClr val="FF0000"/>
                </a:solidFill>
                <a:latin typeface="Arial" pitchFamily="34"/>
              </a:rPr>
              <a:t>liquid:3</a:t>
            </a:r>
            <a:r>
              <a:rPr lang="en-GB" sz="1800" b="1" i="1" dirty="0">
                <a:latin typeface="Arial" pitchFamily="34"/>
              </a:rPr>
              <a:t>), SUBS(</a:t>
            </a:r>
            <a:r>
              <a:rPr lang="en-GB" sz="1800" b="1" i="1" dirty="0">
                <a:solidFill>
                  <a:srgbClr val="FF0000"/>
                </a:solidFill>
                <a:latin typeface="Arial" pitchFamily="34"/>
              </a:rPr>
              <a:t>gas:2</a:t>
            </a:r>
            <a:r>
              <a:rPr lang="en-GB" sz="1800" b="1" i="1" dirty="0">
                <a:latin typeface="Arial" pitchFamily="34"/>
              </a:rPr>
              <a:t>), SUBS(</a:t>
            </a:r>
            <a:r>
              <a:rPr lang="en-GB" sz="1800" b="1" i="1" dirty="0">
                <a:solidFill>
                  <a:srgbClr val="FF0000"/>
                </a:solidFill>
                <a:latin typeface="Arial" pitchFamily="34"/>
              </a:rPr>
              <a:t>food:1</a:t>
            </a:r>
            <a:r>
              <a:rPr lang="en-GB" sz="1800" b="1" i="1" dirty="0">
                <a:latin typeface="Arial" pitchFamily="34"/>
              </a:rPr>
              <a:t>), SUBS(</a:t>
            </a:r>
            <a:r>
              <a:rPr lang="en-GB" sz="1800" b="1" i="1" dirty="0">
                <a:solidFill>
                  <a:srgbClr val="00AE00"/>
                </a:solidFill>
                <a:latin typeface="Arial" pitchFamily="34"/>
              </a:rPr>
              <a:t>beverage:1</a:t>
            </a:r>
            <a:r>
              <a:rPr lang="en-GB" sz="1800" b="1" i="1" dirty="0">
                <a:latin typeface="Arial" pitchFamily="34"/>
              </a:rPr>
              <a:t>), ...</a:t>
            </a:r>
          </a:p>
          <a:p>
            <a:pPr lvl="0">
              <a:lnSpc>
                <a:spcPct val="95000"/>
              </a:lnSpc>
              <a:spcAft>
                <a:spcPts val="1425"/>
              </a:spcAft>
              <a:buNone/>
            </a:pPr>
            <a:endParaRPr lang="en-GB" sz="2000" b="1" dirty="0">
              <a:latin typeface="Arial" pitchFamily="34"/>
            </a:endParaRPr>
          </a:p>
          <a:p>
            <a:pPr lvl="0" algn="l">
              <a:lnSpc>
                <a:spcPct val="95000"/>
              </a:lnSpc>
              <a:spcAft>
                <a:spcPts val="1425"/>
              </a:spcAft>
              <a:buNone/>
            </a:pPr>
            <a:r>
              <a:rPr lang="en-GB" sz="1600" b="1" i="1" dirty="0">
                <a:solidFill>
                  <a:srgbClr val="00AE00"/>
                </a:solidFill>
                <a:latin typeface="Arial" pitchFamily="34"/>
              </a:rPr>
              <a:t>milk:1, alcohol:1, chocolate:1, fruit juice:1, soft drink:1, coffee:1, tea:1, drinking water:1, ...</a:t>
            </a:r>
          </a:p>
          <a:p>
            <a:pPr marL="0" lvl="0" indent="0">
              <a:lnSpc>
                <a:spcPct val="95000"/>
              </a:lnSpc>
              <a:spcAft>
                <a:spcPts val="1425"/>
              </a:spcAft>
            </a:pPr>
            <a:r>
              <a:rPr lang="en-GB" sz="2000" b="1" dirty="0" err="1">
                <a:latin typeface="Arial" pitchFamily="34"/>
              </a:rPr>
              <a:t>hyponymické</a:t>
            </a:r>
            <a:r>
              <a:rPr lang="en-GB" sz="2000" b="1" dirty="0">
                <a:latin typeface="Arial" pitchFamily="34"/>
              </a:rPr>
              <a:t> </a:t>
            </a:r>
            <a:r>
              <a:rPr lang="en-GB" sz="2000" b="1" dirty="0" err="1">
                <a:latin typeface="Arial" pitchFamily="34"/>
              </a:rPr>
              <a:t>lexikální</a:t>
            </a:r>
            <a:r>
              <a:rPr lang="en-GB" sz="2000" b="1" dirty="0">
                <a:latin typeface="Arial" pitchFamily="34"/>
              </a:rPr>
              <a:t> </a:t>
            </a:r>
            <a:r>
              <a:rPr lang="en-GB" sz="2000" b="1" dirty="0" err="1">
                <a:latin typeface="Arial" pitchFamily="34"/>
              </a:rPr>
              <a:t>jednotky</a:t>
            </a:r>
            <a:r>
              <a:rPr lang="en-GB" sz="2000" b="1" dirty="0">
                <a:latin typeface="Arial" pitchFamily="34"/>
              </a:rPr>
              <a:t> </a:t>
            </a:r>
            <a:r>
              <a:rPr lang="en-GB" sz="2000" b="1" dirty="0" err="1">
                <a:latin typeface="Arial" pitchFamily="34"/>
              </a:rPr>
              <a:t>specifikující</a:t>
            </a:r>
            <a:r>
              <a:rPr lang="en-GB" sz="2000" b="1" dirty="0">
                <a:latin typeface="Arial" pitchFamily="34"/>
              </a:rPr>
              <a:t> </a:t>
            </a:r>
            <a:r>
              <a:rPr lang="en-GB" sz="2000" b="1" dirty="0" err="1">
                <a:latin typeface="Arial" pitchFamily="34"/>
              </a:rPr>
              <a:t>význam</a:t>
            </a:r>
            <a:endParaRPr lang="en-GB" sz="2000" b="1" dirty="0">
              <a:latin typeface="Arial" pitchFamily="34"/>
            </a:endParaRPr>
          </a:p>
          <a:p>
            <a:pPr lvl="0">
              <a:lnSpc>
                <a:spcPct val="95000"/>
              </a:lnSpc>
              <a:spcAft>
                <a:spcPts val="1425"/>
              </a:spcAft>
              <a:buNone/>
            </a:pPr>
            <a:r>
              <a:rPr lang="en-GB" sz="1600" i="1" dirty="0">
                <a:latin typeface="Arial" pitchFamily="34"/>
              </a:rPr>
              <a:t>(beverage:1 – definition – any liquid suitable for drinking)</a:t>
            </a:r>
            <a:r>
              <a:rPr lang="en-GB" sz="1600" dirty="0">
                <a:latin typeface="Arial" pitchFamily="34"/>
              </a:rPr>
              <a:t>  </a:t>
            </a:r>
            <a:r>
              <a:rPr lang="en-GB" sz="1600" dirty="0">
                <a:solidFill>
                  <a:srgbClr val="2323DC"/>
                </a:solidFill>
                <a:latin typeface="Arial" pitchFamily="34"/>
              </a:rPr>
              <a:t> </a:t>
            </a:r>
            <a:r>
              <a:rPr lang="en-GB" sz="1600" b="1" dirty="0">
                <a:solidFill>
                  <a:srgbClr val="2323DC"/>
                </a:solidFill>
                <a:latin typeface="Arial" pitchFamily="34"/>
              </a:rPr>
              <a:t> </a:t>
            </a:r>
          </a:p>
        </p:txBody>
      </p:sp>
      <p:sp>
        <p:nvSpPr>
          <p:cNvPr id="4" name="Přímá spojnice 3"/>
          <p:cNvSpPr/>
          <p:nvPr/>
        </p:nvSpPr>
        <p:spPr>
          <a:xfrm flipH="1">
            <a:off x="1799996" y="3960001"/>
            <a:ext cx="5399998" cy="719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5" name="Přímá spojnice 4"/>
          <p:cNvSpPr/>
          <p:nvPr/>
        </p:nvSpPr>
        <p:spPr>
          <a:xfrm flipH="1">
            <a:off x="3600001" y="3960001"/>
            <a:ext cx="3600001" cy="719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6" name="Přímá spojnice 5"/>
          <p:cNvSpPr/>
          <p:nvPr/>
        </p:nvSpPr>
        <p:spPr>
          <a:xfrm flipH="1">
            <a:off x="5219998" y="3960001"/>
            <a:ext cx="1979996" cy="719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7" name="Přímá spojnice 6"/>
          <p:cNvSpPr/>
          <p:nvPr/>
        </p:nvSpPr>
        <p:spPr>
          <a:xfrm flipH="1">
            <a:off x="6659995" y="3960001"/>
            <a:ext cx="539998" cy="719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8" name="Přímá spojnice 7"/>
          <p:cNvSpPr/>
          <p:nvPr/>
        </p:nvSpPr>
        <p:spPr>
          <a:xfrm>
            <a:off x="7200003" y="3960001"/>
            <a:ext cx="1079997" cy="719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9" name="Přímá spojnice 8"/>
          <p:cNvSpPr/>
          <p:nvPr/>
        </p:nvSpPr>
        <p:spPr>
          <a:xfrm flipH="1">
            <a:off x="1079997" y="5219998"/>
            <a:ext cx="7020004" cy="35999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10" name="Přímá spojnice 9"/>
          <p:cNvSpPr/>
          <p:nvPr/>
        </p:nvSpPr>
        <p:spPr>
          <a:xfrm>
            <a:off x="8100002" y="5219998"/>
            <a:ext cx="179999" cy="35999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11" name="Přímá spojnice 10"/>
          <p:cNvSpPr/>
          <p:nvPr/>
        </p:nvSpPr>
        <p:spPr>
          <a:xfrm flipH="1">
            <a:off x="7020004" y="5219998"/>
            <a:ext cx="1079997" cy="35999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12" name="Přímá spojnice 11"/>
          <p:cNvSpPr/>
          <p:nvPr/>
        </p:nvSpPr>
        <p:spPr>
          <a:xfrm flipH="1">
            <a:off x="5219998" y="5219998"/>
            <a:ext cx="2880003" cy="35999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503998" y="301322"/>
            <a:ext cx="9071643" cy="1138684"/>
          </a:xfrm>
        </p:spPr>
        <p:txBody>
          <a:bodyPr>
            <a:spAutoFit/>
          </a:bodyPr>
          <a:lstStyle/>
          <a:p>
            <a:pPr lvl="0">
              <a:buNone/>
            </a:pPr>
            <a:r>
              <a:rPr lang="cs-CZ" sz="4000"/>
              <a:t>Sémantické třídy sloves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539998" y="1439997"/>
            <a:ext cx="9071643" cy="6027843"/>
          </a:xfrm>
        </p:spPr>
        <p:txBody>
          <a:bodyPr/>
          <a:lstStyle/>
          <a:p>
            <a:pPr marL="457200" lvl="0" indent="-457200"/>
            <a:r>
              <a:rPr lang="cs-CZ" sz="2400" b="1" dirty="0"/>
              <a:t>Motivace</a:t>
            </a:r>
            <a:r>
              <a:rPr lang="cs-CZ" sz="2400" dirty="0"/>
              <a:t>: sémantická klasifikace predikátů (Daneš, Grepl, Karlík), vztah sémantických rolí ve </a:t>
            </a:r>
            <a:r>
              <a:rPr lang="cs-CZ" sz="2400" dirty="0" err="1"/>
              <a:t>VerbaLexu</a:t>
            </a:r>
            <a:r>
              <a:rPr lang="cs-CZ" sz="2400" dirty="0"/>
              <a:t> k sémantickým třídám sloves</a:t>
            </a:r>
          </a:p>
          <a:p>
            <a:pPr marL="457200" lvl="0" indent="-457200"/>
            <a:r>
              <a:rPr lang="cs-CZ" sz="2400" b="1" dirty="0"/>
              <a:t>Východisko</a:t>
            </a:r>
            <a:r>
              <a:rPr lang="cs-CZ" sz="2400" dirty="0"/>
              <a:t>:</a:t>
            </a:r>
          </a:p>
          <a:p>
            <a:pPr marL="457200" lvl="0" indent="-457200"/>
            <a:r>
              <a:rPr lang="cs-CZ" sz="2400" dirty="0" err="1">
                <a:solidFill>
                  <a:srgbClr val="280099"/>
                </a:solidFill>
              </a:rPr>
              <a:t>Beth</a:t>
            </a:r>
            <a:r>
              <a:rPr lang="cs-CZ" sz="2400" dirty="0">
                <a:solidFill>
                  <a:srgbClr val="280099"/>
                </a:solidFill>
              </a:rPr>
              <a:t> </a:t>
            </a:r>
            <a:r>
              <a:rPr lang="cs-CZ" sz="2400" dirty="0" err="1">
                <a:solidFill>
                  <a:srgbClr val="280099"/>
                </a:solidFill>
              </a:rPr>
              <a:t>Levin</a:t>
            </a:r>
            <a:r>
              <a:rPr lang="cs-CZ" sz="2400" dirty="0"/>
              <a:t>, </a:t>
            </a:r>
            <a:r>
              <a:rPr lang="cs-CZ" sz="2400" i="1" dirty="0" err="1"/>
              <a:t>English</a:t>
            </a:r>
            <a:r>
              <a:rPr lang="cs-CZ" sz="2400" i="1" dirty="0"/>
              <a:t> Verb </a:t>
            </a:r>
            <a:r>
              <a:rPr lang="cs-CZ" sz="2400" i="1" dirty="0" err="1"/>
              <a:t>Classes</a:t>
            </a:r>
            <a:r>
              <a:rPr lang="cs-CZ" sz="2400" i="1" dirty="0"/>
              <a:t> and </a:t>
            </a:r>
            <a:r>
              <a:rPr lang="cs-CZ" sz="2400" i="1" dirty="0" err="1"/>
              <a:t>Alternations</a:t>
            </a:r>
            <a:r>
              <a:rPr lang="cs-CZ" sz="2400" dirty="0"/>
              <a:t> –</a:t>
            </a:r>
          </a:p>
          <a:p>
            <a:pPr lvl="0"/>
            <a:r>
              <a:rPr lang="cs-CZ" sz="2400" dirty="0">
                <a:solidFill>
                  <a:srgbClr val="00AE00"/>
                </a:solidFill>
              </a:rPr>
              <a:t>48</a:t>
            </a:r>
            <a:r>
              <a:rPr lang="cs-CZ" sz="2400" dirty="0"/>
              <a:t> základních sémantických tříd</a:t>
            </a:r>
          </a:p>
          <a:p>
            <a:pPr marL="457200" lvl="0" indent="-457200"/>
            <a:r>
              <a:rPr lang="cs-CZ" sz="2400" dirty="0">
                <a:solidFill>
                  <a:srgbClr val="280099"/>
                </a:solidFill>
              </a:rPr>
              <a:t>Martha </a:t>
            </a:r>
            <a:r>
              <a:rPr lang="cs-CZ" sz="2400" dirty="0" err="1">
                <a:solidFill>
                  <a:srgbClr val="280099"/>
                </a:solidFill>
              </a:rPr>
              <a:t>Palmer</a:t>
            </a:r>
            <a:r>
              <a:rPr lang="cs-CZ" sz="2400" dirty="0"/>
              <a:t>, </a:t>
            </a:r>
            <a:r>
              <a:rPr lang="cs-CZ" sz="2400" i="1" dirty="0" err="1"/>
              <a:t>VerbNet</a:t>
            </a:r>
            <a:r>
              <a:rPr lang="cs-CZ" sz="2400" dirty="0"/>
              <a:t> – </a:t>
            </a:r>
            <a:r>
              <a:rPr lang="cs-CZ" sz="2400" dirty="0">
                <a:solidFill>
                  <a:srgbClr val="00AE00"/>
                </a:solidFill>
              </a:rPr>
              <a:t>82</a:t>
            </a:r>
            <a:r>
              <a:rPr lang="cs-CZ" sz="2400" dirty="0"/>
              <a:t> základních sémantických tříd, celkem </a:t>
            </a:r>
            <a:r>
              <a:rPr lang="cs-CZ" sz="2400" dirty="0">
                <a:solidFill>
                  <a:srgbClr val="00AE00"/>
                </a:solidFill>
              </a:rPr>
              <a:t>395</a:t>
            </a:r>
            <a:r>
              <a:rPr lang="cs-CZ" sz="2400" dirty="0"/>
              <a:t> podtříd</a:t>
            </a:r>
          </a:p>
          <a:p>
            <a:pPr marL="457200" lvl="0" indent="-457200"/>
            <a:r>
              <a:rPr lang="cs-CZ" sz="2400" dirty="0">
                <a:solidFill>
                  <a:srgbClr val="DC2300"/>
                </a:solidFill>
              </a:rPr>
              <a:t>české sémantické třídy</a:t>
            </a:r>
            <a:r>
              <a:rPr lang="cs-CZ" sz="2400" dirty="0"/>
              <a:t> – modifikovaný překlad, doplnění </a:t>
            </a:r>
            <a:br>
              <a:rPr lang="cs-CZ" sz="2400" dirty="0"/>
            </a:br>
            <a:r>
              <a:rPr lang="cs-CZ" sz="2400" dirty="0"/>
              <a:t>o další synonyma, vidové protějšky a prefigovaná slovesa,</a:t>
            </a:r>
          </a:p>
          <a:p>
            <a:pPr lvl="0"/>
            <a:r>
              <a:rPr lang="cs-CZ" sz="2400" dirty="0">
                <a:solidFill>
                  <a:srgbClr val="00AE00"/>
                </a:solidFill>
              </a:rPr>
              <a:t> 82</a:t>
            </a:r>
            <a:r>
              <a:rPr lang="cs-CZ" sz="2400" dirty="0"/>
              <a:t> základních sémantických tříd, celkem </a:t>
            </a:r>
            <a:r>
              <a:rPr lang="cs-CZ" sz="2400" dirty="0">
                <a:solidFill>
                  <a:srgbClr val="00AE00"/>
                </a:solidFill>
              </a:rPr>
              <a:t>258</a:t>
            </a:r>
            <a:r>
              <a:rPr lang="cs-CZ" sz="2400" dirty="0"/>
              <a:t> podtříd, aktuálně seznam zahrnuje</a:t>
            </a:r>
            <a:r>
              <a:rPr lang="cs-CZ" sz="2400" dirty="0">
                <a:solidFill>
                  <a:srgbClr val="00AE00"/>
                </a:solidFill>
              </a:rPr>
              <a:t> 11 241</a:t>
            </a:r>
            <a:r>
              <a:rPr lang="cs-CZ" sz="2400" dirty="0"/>
              <a:t> sloves, z toho </a:t>
            </a:r>
            <a:r>
              <a:rPr lang="cs-CZ" sz="2400" dirty="0">
                <a:solidFill>
                  <a:srgbClr val="00AE00"/>
                </a:solidFill>
              </a:rPr>
              <a:t>6 393</a:t>
            </a:r>
            <a:r>
              <a:rPr lang="cs-CZ" sz="2400" dirty="0"/>
              <a:t> různých lemmat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467642" y="179999"/>
            <a:ext cx="9072356" cy="899998"/>
          </a:xfrm>
        </p:spPr>
        <p:txBody>
          <a:bodyPr>
            <a:spAutoFit/>
          </a:bodyPr>
          <a:lstStyle/>
          <a:p>
            <a:pPr lvl="0">
              <a:lnSpc>
                <a:spcPct val="93000"/>
              </a:lnSpc>
              <a:buNone/>
            </a:pPr>
            <a:r>
              <a:rPr lang="en-GB" sz="4000"/>
              <a:t>Použité softwarové nástroje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539998" y="1079997"/>
            <a:ext cx="9072722" cy="4920578"/>
          </a:xfrm>
        </p:spPr>
        <p:txBody>
          <a:bodyPr>
            <a:spAutoFit/>
          </a:bodyPr>
          <a:lstStyle/>
          <a:p>
            <a:pPr marL="449098" lvl="0" indent="-342900">
              <a:lnSpc>
                <a:spcPct val="93000"/>
              </a:lnSpc>
              <a:spcAft>
                <a:spcPts val="1425"/>
              </a:spcAft>
            </a:pPr>
            <a:r>
              <a:rPr lang="en-GB" sz="2400" b="1" dirty="0" err="1"/>
              <a:t>Existující</a:t>
            </a:r>
            <a:r>
              <a:rPr lang="en-GB" sz="2400" b="1" dirty="0"/>
              <a:t> </a:t>
            </a:r>
            <a:r>
              <a:rPr lang="en-GB" sz="2400" b="1" dirty="0" err="1"/>
              <a:t>nástroje</a:t>
            </a:r>
            <a:endParaRPr lang="en-GB" sz="2400" b="1" dirty="0"/>
          </a:p>
          <a:p>
            <a:pPr marL="449098" lvl="0" indent="-342900">
              <a:lnSpc>
                <a:spcPct val="93000"/>
              </a:lnSpc>
              <a:spcAft>
                <a:spcPts val="1425"/>
              </a:spcAft>
            </a:pPr>
            <a:r>
              <a:rPr lang="en-GB" sz="2400" dirty="0" err="1">
                <a:solidFill>
                  <a:srgbClr val="4700B8"/>
                </a:solidFill>
              </a:rPr>
              <a:t>DEBDict</a:t>
            </a:r>
            <a:r>
              <a:rPr lang="en-GB" sz="2400" dirty="0">
                <a:solidFill>
                  <a:srgbClr val="4700B8"/>
                </a:solidFill>
              </a:rPr>
              <a:t> </a:t>
            </a:r>
            <a:r>
              <a:rPr lang="en-GB" sz="2400" dirty="0"/>
              <a:t>– </a:t>
            </a:r>
            <a:r>
              <a:rPr lang="en-GB" sz="2400" dirty="0" err="1"/>
              <a:t>slovníky</a:t>
            </a:r>
            <a:r>
              <a:rPr lang="en-GB" sz="2400" dirty="0"/>
              <a:t> </a:t>
            </a:r>
            <a:r>
              <a:rPr lang="en-GB" sz="2400" i="1" dirty="0"/>
              <a:t>SSČ, SSJČ, SČFI, SČS</a:t>
            </a:r>
          </a:p>
          <a:p>
            <a:pPr marL="881097" lvl="1" indent="-342900">
              <a:lnSpc>
                <a:spcPct val="93000"/>
              </a:lnSpc>
              <a:spcAft>
                <a:spcPts val="1425"/>
              </a:spcAft>
            </a:pPr>
            <a:r>
              <a:rPr lang="en-GB" sz="2000" dirty="0" err="1"/>
              <a:t>synonymie</a:t>
            </a:r>
            <a:r>
              <a:rPr lang="en-GB" sz="2000" dirty="0"/>
              <a:t>, </a:t>
            </a:r>
            <a:r>
              <a:rPr lang="en-GB" sz="2000" dirty="0" err="1"/>
              <a:t>definice</a:t>
            </a:r>
            <a:r>
              <a:rPr lang="en-GB" sz="2000" dirty="0"/>
              <a:t> </a:t>
            </a:r>
            <a:r>
              <a:rPr lang="en-GB" sz="2000" dirty="0" err="1"/>
              <a:t>významu</a:t>
            </a:r>
            <a:r>
              <a:rPr lang="en-GB" sz="2000" dirty="0"/>
              <a:t> </a:t>
            </a:r>
            <a:r>
              <a:rPr lang="en-GB" sz="2000" dirty="0" err="1"/>
              <a:t>synonymické</a:t>
            </a:r>
            <a:r>
              <a:rPr lang="en-GB" sz="2000" dirty="0"/>
              <a:t> </a:t>
            </a:r>
            <a:r>
              <a:rPr lang="en-GB" sz="2000" dirty="0" err="1"/>
              <a:t>řady</a:t>
            </a:r>
            <a:r>
              <a:rPr lang="en-GB" sz="2000" dirty="0"/>
              <a:t>, </a:t>
            </a:r>
            <a:r>
              <a:rPr lang="en-GB" sz="2000" dirty="0" err="1"/>
              <a:t>homonymie</a:t>
            </a:r>
            <a:r>
              <a:rPr lang="en-GB" sz="2000" dirty="0"/>
              <a:t>, </a:t>
            </a:r>
            <a:r>
              <a:rPr lang="en-GB" sz="2000" dirty="0" err="1"/>
              <a:t>možnost</a:t>
            </a:r>
            <a:r>
              <a:rPr lang="en-GB" sz="2000" dirty="0"/>
              <a:t> </a:t>
            </a:r>
            <a:r>
              <a:rPr lang="en-GB" sz="2000" dirty="0" err="1"/>
              <a:t>tvoření</a:t>
            </a:r>
            <a:r>
              <a:rPr lang="en-GB" sz="2000" dirty="0"/>
              <a:t> </a:t>
            </a:r>
            <a:r>
              <a:rPr lang="en-GB" sz="2000" dirty="0" err="1"/>
              <a:t>pasiva</a:t>
            </a:r>
            <a:r>
              <a:rPr lang="en-GB" sz="2000" dirty="0"/>
              <a:t> + </a:t>
            </a:r>
            <a:r>
              <a:rPr lang="en-GB" sz="2000" dirty="0" err="1"/>
              <a:t>tranzitivnost</a:t>
            </a:r>
            <a:r>
              <a:rPr lang="en-GB" sz="2000" dirty="0"/>
              <a:t>, </a:t>
            </a:r>
            <a:r>
              <a:rPr lang="en-GB" sz="2000" dirty="0" err="1"/>
              <a:t>intranzitivnost</a:t>
            </a:r>
            <a:r>
              <a:rPr lang="en-GB" sz="2000" dirty="0"/>
              <a:t>, </a:t>
            </a:r>
            <a:r>
              <a:rPr lang="en-GB" sz="2000" dirty="0" err="1"/>
              <a:t>slovesný</a:t>
            </a:r>
            <a:r>
              <a:rPr lang="en-GB" sz="2000" dirty="0"/>
              <a:t> vid, </a:t>
            </a:r>
            <a:r>
              <a:rPr lang="en-GB" sz="2000" dirty="0" err="1"/>
              <a:t>způsob</a:t>
            </a:r>
            <a:r>
              <a:rPr lang="en-GB" sz="2000" dirty="0"/>
              <a:t> </a:t>
            </a:r>
            <a:r>
              <a:rPr lang="en-GB" sz="2000" dirty="0" err="1"/>
              <a:t>užití</a:t>
            </a:r>
            <a:r>
              <a:rPr lang="en-GB" sz="2000" dirty="0"/>
              <a:t> </a:t>
            </a:r>
            <a:r>
              <a:rPr lang="en-GB" sz="2000" dirty="0" err="1"/>
              <a:t>slovesa</a:t>
            </a:r>
            <a:r>
              <a:rPr lang="en-GB" sz="2000" dirty="0"/>
              <a:t>, </a:t>
            </a:r>
            <a:r>
              <a:rPr lang="en-GB" sz="2000" dirty="0" err="1"/>
              <a:t>reflexivita</a:t>
            </a:r>
            <a:endParaRPr lang="en-GB" sz="2000" dirty="0"/>
          </a:p>
          <a:p>
            <a:pPr marL="449098" lvl="0" indent="-342900">
              <a:lnSpc>
                <a:spcPct val="93000"/>
              </a:lnSpc>
              <a:spcAft>
                <a:spcPts val="1425"/>
              </a:spcAft>
            </a:pPr>
            <a:r>
              <a:rPr lang="en-GB" sz="2400" dirty="0" err="1">
                <a:solidFill>
                  <a:srgbClr val="4700B8"/>
                </a:solidFill>
              </a:rPr>
              <a:t>Webové</a:t>
            </a:r>
            <a:r>
              <a:rPr lang="en-GB" sz="2400" dirty="0">
                <a:solidFill>
                  <a:srgbClr val="4700B8"/>
                </a:solidFill>
              </a:rPr>
              <a:t> </a:t>
            </a:r>
            <a:r>
              <a:rPr lang="en-GB" sz="2400" dirty="0" err="1">
                <a:solidFill>
                  <a:srgbClr val="4700B8"/>
                </a:solidFill>
              </a:rPr>
              <a:t>rozhraní</a:t>
            </a:r>
            <a:r>
              <a:rPr lang="en-GB" sz="2400" dirty="0">
                <a:solidFill>
                  <a:srgbClr val="4700B8"/>
                </a:solidFill>
              </a:rPr>
              <a:t> Bonito2</a:t>
            </a:r>
            <a:r>
              <a:rPr lang="en-GB" sz="2400" dirty="0"/>
              <a:t>, </a:t>
            </a:r>
            <a:r>
              <a:rPr lang="en-GB" sz="2400" dirty="0">
                <a:solidFill>
                  <a:srgbClr val="4700B8"/>
                </a:solidFill>
              </a:rPr>
              <a:t>Word Sketch Engine</a:t>
            </a:r>
          </a:p>
          <a:p>
            <a:pPr marL="431999" lvl="1" indent="0"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Font typeface="StarSymbol" pitchFamily="2"/>
            </a:pPr>
            <a:r>
              <a:rPr lang="cs-CZ" sz="2000" dirty="0"/>
              <a:t> </a:t>
            </a:r>
            <a:r>
              <a:rPr lang="en-GB" sz="2000" dirty="0" err="1"/>
              <a:t>korpusy</a:t>
            </a:r>
            <a:r>
              <a:rPr lang="en-GB" sz="2000" dirty="0"/>
              <a:t> SYN2000, ALL</a:t>
            </a:r>
          </a:p>
          <a:p>
            <a:pPr marL="431999" lvl="1" indent="0"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Font typeface="StarSymbol" pitchFamily="2"/>
            </a:pPr>
            <a:r>
              <a:rPr lang="cs-CZ" sz="2000" dirty="0"/>
              <a:t> </a:t>
            </a:r>
            <a:r>
              <a:rPr lang="en-GB" sz="2000" dirty="0" err="1"/>
              <a:t>ověřování</a:t>
            </a:r>
            <a:r>
              <a:rPr lang="en-GB" sz="2000" dirty="0"/>
              <a:t> </a:t>
            </a:r>
            <a:r>
              <a:rPr lang="en-GB" sz="2000" dirty="0" err="1"/>
              <a:t>valenčních</a:t>
            </a:r>
            <a:r>
              <a:rPr lang="en-GB" sz="2000" dirty="0"/>
              <a:t> </a:t>
            </a:r>
            <a:r>
              <a:rPr lang="en-GB" sz="2000" dirty="0" err="1"/>
              <a:t>doplnění</a:t>
            </a:r>
            <a:r>
              <a:rPr lang="en-GB" sz="2000" dirty="0"/>
              <a:t> a </a:t>
            </a:r>
            <a:r>
              <a:rPr lang="en-GB" sz="2000" dirty="0" err="1"/>
              <a:t>nejfrekventovanějších</a:t>
            </a:r>
            <a:r>
              <a:rPr lang="en-GB" sz="2000" dirty="0"/>
              <a:t> </a:t>
            </a:r>
            <a:r>
              <a:rPr lang="en-GB" sz="2000" dirty="0" err="1"/>
              <a:t>idiomatických</a:t>
            </a:r>
            <a:r>
              <a:rPr lang="en-GB" sz="2000" dirty="0"/>
              <a:t> </a:t>
            </a:r>
            <a:r>
              <a:rPr lang="en-GB" sz="2000" dirty="0" err="1"/>
              <a:t>doplnění</a:t>
            </a:r>
            <a:r>
              <a:rPr lang="en-GB" sz="2000" dirty="0"/>
              <a:t>, </a:t>
            </a:r>
            <a:r>
              <a:rPr lang="en-GB" sz="2000" dirty="0" err="1"/>
              <a:t>konkrétní</a:t>
            </a:r>
            <a:r>
              <a:rPr lang="en-GB" sz="2000" dirty="0"/>
              <a:t> </a:t>
            </a:r>
            <a:r>
              <a:rPr lang="en-GB" sz="2000" dirty="0" err="1"/>
              <a:t>příklady</a:t>
            </a:r>
            <a:r>
              <a:rPr lang="en-GB" sz="2000" dirty="0"/>
              <a:t> </a:t>
            </a:r>
            <a:r>
              <a:rPr lang="en-GB" sz="2000" dirty="0" err="1"/>
              <a:t>užití</a:t>
            </a:r>
            <a:r>
              <a:rPr lang="en-GB" sz="2000" dirty="0"/>
              <a:t> </a:t>
            </a:r>
            <a:r>
              <a:rPr lang="en-GB" sz="2000" dirty="0" err="1"/>
              <a:t>ve</a:t>
            </a:r>
            <a:r>
              <a:rPr lang="en-GB" sz="2000" dirty="0"/>
              <a:t> </a:t>
            </a:r>
            <a:r>
              <a:rPr lang="en-GB" sz="2000" dirty="0" err="1"/>
              <a:t>větách</a:t>
            </a:r>
            <a:endParaRPr lang="en-GB" sz="2000" dirty="0"/>
          </a:p>
          <a:p>
            <a:pPr marL="449098" lvl="0" indent="-342900">
              <a:lnSpc>
                <a:spcPct val="93000"/>
              </a:lnSpc>
              <a:spcAft>
                <a:spcPts val="1425"/>
              </a:spcAft>
            </a:pPr>
            <a:r>
              <a:rPr lang="en-GB" sz="2400" dirty="0" err="1">
                <a:solidFill>
                  <a:srgbClr val="4700B8"/>
                </a:solidFill>
              </a:rPr>
              <a:t>DEBVisDic</a:t>
            </a:r>
            <a:endParaRPr lang="en-GB" sz="2400" dirty="0">
              <a:solidFill>
                <a:srgbClr val="4700B8"/>
              </a:solidFill>
            </a:endParaRPr>
          </a:p>
          <a:p>
            <a:pPr marL="431999" lvl="1" indent="0"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Font typeface="StarSymbol" pitchFamily="2"/>
            </a:pPr>
            <a:r>
              <a:rPr lang="cs-CZ" sz="2000" dirty="0"/>
              <a:t> </a:t>
            </a:r>
            <a:r>
              <a:rPr lang="en-GB" sz="2000" dirty="0" err="1"/>
              <a:t>dodržení</a:t>
            </a:r>
            <a:r>
              <a:rPr lang="en-GB" sz="2000" dirty="0"/>
              <a:t> </a:t>
            </a:r>
            <a:r>
              <a:rPr lang="en-GB" sz="2000" dirty="0" err="1"/>
              <a:t>návaznosti</a:t>
            </a:r>
            <a:r>
              <a:rPr lang="en-GB" sz="2000" dirty="0"/>
              <a:t> </a:t>
            </a:r>
            <a:r>
              <a:rPr lang="en-GB" sz="2000" dirty="0" err="1"/>
              <a:t>VerbaLexu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Czech WordNet a Princeton WordNet, </a:t>
            </a:r>
            <a:r>
              <a:rPr lang="en-GB" sz="2000" dirty="0" err="1"/>
              <a:t>číslování</a:t>
            </a:r>
            <a:r>
              <a:rPr lang="en-GB" sz="2000" dirty="0"/>
              <a:t> </a:t>
            </a:r>
            <a:r>
              <a:rPr lang="en-GB" sz="2000" dirty="0" err="1"/>
              <a:t>významů</a:t>
            </a:r>
            <a:endParaRPr lang="en-GB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buNone/>
            </a:pPr>
            <a:r>
              <a:rPr lang="en-GB"/>
              <a:t>Použité softwarové nástroje</a:t>
            </a:r>
            <a:endParaRPr lang="cs-CZ"/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449098" lvl="0" indent="-342900">
              <a:lnSpc>
                <a:spcPct val="93000"/>
              </a:lnSpc>
              <a:spcAft>
                <a:spcPts val="1425"/>
              </a:spcAft>
            </a:pPr>
            <a:r>
              <a:rPr lang="en-GB" sz="2800" b="1"/>
              <a:t>Nástroje upravené pro potřeby VerbaLexu</a:t>
            </a:r>
          </a:p>
          <a:p>
            <a:pPr marL="449098" lvl="0" indent="-342900">
              <a:lnSpc>
                <a:spcPct val="93000"/>
              </a:lnSpc>
              <a:spcAft>
                <a:spcPts val="1425"/>
              </a:spcAft>
            </a:pPr>
            <a:r>
              <a:rPr lang="en-GB" sz="2800">
                <a:solidFill>
                  <a:srgbClr val="4700B8"/>
                </a:solidFill>
              </a:rPr>
              <a:t>Editor gVIM </a:t>
            </a:r>
            <a:r>
              <a:rPr lang="en-GB" sz="2800"/>
              <a:t>– editace databáze, kontrola formálních chyb</a:t>
            </a:r>
          </a:p>
          <a:p>
            <a:pPr marL="449098" lvl="0" indent="-342900">
              <a:lnSpc>
                <a:spcPct val="93000"/>
              </a:lnSpc>
              <a:spcAft>
                <a:spcPts val="1425"/>
              </a:spcAft>
            </a:pPr>
            <a:r>
              <a:rPr lang="en-GB" sz="2800">
                <a:solidFill>
                  <a:srgbClr val="280099"/>
                </a:solidFill>
              </a:rPr>
              <a:t>převody do formátů xml, pdf a html </a:t>
            </a:r>
            <a:r>
              <a:rPr lang="en-GB" sz="2800"/>
              <a:t>– formální podoba datové struktury databáze</a:t>
            </a:r>
            <a:endParaRPr lang="cs-CZ" sz="2800"/>
          </a:p>
          <a:p>
            <a:pPr marL="449098" lvl="0" indent="-342900">
              <a:lnSpc>
                <a:spcPct val="93000"/>
              </a:lnSpc>
              <a:spcAft>
                <a:spcPts val="1425"/>
              </a:spcAft>
            </a:pPr>
            <a:r>
              <a:rPr lang="cs-CZ" sz="2800"/>
              <a:t>v současné době možnost zadávat data přes webový formulář</a:t>
            </a:r>
          </a:p>
          <a:p>
            <a:pPr lvl="0"/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buNone/>
            </a:pPr>
            <a:r>
              <a:rPr lang="cs-CZ"/>
              <a:t>Dostupnost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449098" lvl="0" indent="-342900">
              <a:lnSpc>
                <a:spcPct val="93000"/>
              </a:lnSpc>
              <a:spcAft>
                <a:spcPts val="1425"/>
              </a:spcAft>
            </a:pPr>
            <a:r>
              <a:rPr lang="cs-CZ" sz="2800" dirty="0"/>
              <a:t>dostupnost: </a:t>
            </a:r>
          </a:p>
          <a:p>
            <a:pPr marL="881097" lvl="1" indent="-342900">
              <a:lnSpc>
                <a:spcPct val="93000"/>
              </a:lnSpc>
              <a:spcAft>
                <a:spcPts val="1425"/>
              </a:spcAft>
            </a:pPr>
            <a:r>
              <a:rPr lang="cs-CZ" sz="2400" dirty="0">
                <a:hlinkClick r:id="rId2"/>
              </a:rPr>
              <a:t>https://nlp.fi.muni.cz/verbalex/html2</a:t>
            </a:r>
            <a:r>
              <a:rPr lang="cs-CZ" sz="2400" dirty="0"/>
              <a:t> (starší webové rozhraní, úplné informace</a:t>
            </a:r>
          </a:p>
          <a:p>
            <a:pPr marL="881097" lvl="1" indent="-342900">
              <a:lnSpc>
                <a:spcPct val="93000"/>
              </a:lnSpc>
              <a:spcAft>
                <a:spcPts val="1425"/>
              </a:spcAft>
            </a:pPr>
            <a:r>
              <a:rPr lang="cs-CZ" sz="2400" dirty="0">
                <a:hlinkClick r:id="rId3"/>
              </a:rPr>
              <a:t>https://nlp.fi.muni.cz/verbalex/html3/</a:t>
            </a:r>
            <a:r>
              <a:rPr lang="cs-CZ" sz="2400" dirty="0"/>
              <a:t> (novější webové rozhraní, neúplné informace)</a:t>
            </a:r>
          </a:p>
          <a:p>
            <a:pPr marL="881097" lvl="1" indent="-342900">
              <a:lnSpc>
                <a:spcPct val="93000"/>
              </a:lnSpc>
              <a:spcAft>
                <a:spcPts val="1425"/>
              </a:spcAft>
            </a:pPr>
            <a:r>
              <a:rPr lang="cs-CZ" sz="2400" dirty="0"/>
              <a:t>v obou případech login: </a:t>
            </a:r>
            <a:r>
              <a:rPr lang="cs-CZ" sz="2400" dirty="0" err="1"/>
              <a:t>verbalex</a:t>
            </a:r>
            <a:r>
              <a:rPr lang="cs-CZ" sz="2400" dirty="0"/>
              <a:t>, heslo: cjbb85</a:t>
            </a:r>
            <a:endParaRPr lang="en-GB" sz="2400" dirty="0"/>
          </a:p>
          <a:p>
            <a:pPr lvl="0"/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buNone/>
            </a:pPr>
            <a:r>
              <a:rPr lang="cs-CZ"/>
              <a:t>Slovesná valence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srgbClr val="FF0000"/>
                </a:solidFill>
              </a:rPr>
              <a:t>slovesná valence </a:t>
            </a:r>
            <a:r>
              <a:rPr lang="cs-CZ" sz="2800" dirty="0"/>
              <a:t>– schopnost slovesa vázat k sobě další lexikální jednotky (substantiva, adjektiva, adverbia, infinitiv jiného slovesa, vedlejší větu)</a:t>
            </a:r>
          </a:p>
          <a:p>
            <a:pPr lvl="0"/>
            <a:r>
              <a:rPr lang="cs-CZ" sz="2800" i="1" dirty="0"/>
              <a:t>jíst jídlo, stát se slavným, vidět rudě, jít běhat, říct, aby přišli</a:t>
            </a:r>
          </a:p>
          <a:p>
            <a:pPr lvl="0"/>
            <a:r>
              <a:rPr lang="cs-CZ" sz="2800" dirty="0"/>
              <a:t>schopnost je dána (2 přístupy):</a:t>
            </a:r>
          </a:p>
          <a:p>
            <a:pPr lvl="1"/>
            <a:r>
              <a:rPr lang="cs-CZ" sz="2400" dirty="0"/>
              <a:t>gramaticky (gramatickými vlastnostmi slovesa) – </a:t>
            </a:r>
            <a:r>
              <a:rPr lang="cs-CZ" sz="2400" i="1" dirty="0" err="1"/>
              <a:t>Vallex</a:t>
            </a:r>
            <a:r>
              <a:rPr lang="cs-CZ" sz="2400" i="1" dirty="0"/>
              <a:t> </a:t>
            </a:r>
          </a:p>
          <a:p>
            <a:pPr lvl="1"/>
            <a:r>
              <a:rPr lang="cs-CZ" sz="2400" dirty="0"/>
              <a:t>sémanticky (významem slovesa) – </a:t>
            </a:r>
            <a:r>
              <a:rPr lang="cs-CZ" sz="2400" i="1" dirty="0" err="1"/>
              <a:t>VerbaLex</a:t>
            </a:r>
            <a:r>
              <a:rPr lang="cs-CZ" sz="2400" dirty="0"/>
              <a:t> </a:t>
            </a:r>
          </a:p>
          <a:p>
            <a:pPr lvl="0"/>
            <a:r>
              <a:rPr lang="cs-CZ" sz="2800" dirty="0"/>
              <a:t>pozn. existuje také valence substantiv, adjektiv či adverbií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buNone/>
            </a:pPr>
            <a:r>
              <a:rPr lang="cs-CZ" sz="3600"/>
              <a:t>Slovesná syntax – teoretická východiska 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b="1" dirty="0"/>
              <a:t>závislostní syntax </a:t>
            </a:r>
            <a:r>
              <a:rPr lang="cs-CZ" sz="2800" dirty="0"/>
              <a:t>(L. </a:t>
            </a:r>
            <a:r>
              <a:rPr lang="cs-CZ" sz="2800" dirty="0" err="1"/>
              <a:t>Tesnièr</a:t>
            </a:r>
            <a:r>
              <a:rPr lang="cs-CZ" sz="2800" dirty="0"/>
              <a:t>)</a:t>
            </a:r>
          </a:p>
          <a:p>
            <a:pPr lvl="1"/>
            <a:r>
              <a:rPr lang="cs-CZ" sz="2400" dirty="0"/>
              <a:t>doplnění slovesa – aktanty a </a:t>
            </a:r>
            <a:r>
              <a:rPr lang="cs-CZ" sz="2400" dirty="0" err="1"/>
              <a:t>cirkumstanty</a:t>
            </a:r>
            <a:r>
              <a:rPr lang="cs-CZ" sz="2400" dirty="0"/>
              <a:t> (= volná doplnění)</a:t>
            </a:r>
          </a:p>
          <a:p>
            <a:pPr lvl="0"/>
            <a:r>
              <a:rPr lang="cs-CZ" sz="2800" b="1" dirty="0"/>
              <a:t>pádová gramatika </a:t>
            </a:r>
            <a:r>
              <a:rPr lang="cs-CZ" sz="2800" dirty="0"/>
              <a:t>(Case </a:t>
            </a:r>
            <a:r>
              <a:rPr lang="cs-CZ" sz="2800" dirty="0" err="1"/>
              <a:t>Grammar</a:t>
            </a:r>
            <a:r>
              <a:rPr lang="cs-CZ" sz="2800" dirty="0"/>
              <a:t>, Ch. </a:t>
            </a:r>
            <a:r>
              <a:rPr lang="cs-CZ" sz="2800" dirty="0" err="1"/>
              <a:t>Fillmore</a:t>
            </a:r>
            <a:r>
              <a:rPr lang="cs-CZ" sz="2800" dirty="0"/>
              <a:t>)</a:t>
            </a:r>
          </a:p>
          <a:p>
            <a:pPr lvl="1"/>
            <a:r>
              <a:rPr lang="cs-CZ" sz="2400" dirty="0"/>
              <a:t>zavádí tzv. hloubkové pády (</a:t>
            </a:r>
            <a:r>
              <a:rPr lang="cs-CZ" sz="2400" dirty="0" err="1"/>
              <a:t>Semantic</a:t>
            </a:r>
            <a:r>
              <a:rPr lang="cs-CZ" sz="2400" dirty="0"/>
              <a:t> </a:t>
            </a:r>
            <a:r>
              <a:rPr lang="cs-CZ" sz="2400" dirty="0" err="1"/>
              <a:t>Roles</a:t>
            </a:r>
            <a:r>
              <a:rPr lang="cs-CZ" sz="2400" dirty="0"/>
              <a:t> – Agent, </a:t>
            </a:r>
            <a:r>
              <a:rPr lang="cs-CZ" sz="2400" dirty="0" err="1"/>
              <a:t>Patient</a:t>
            </a:r>
            <a:r>
              <a:rPr lang="cs-CZ" sz="2400" dirty="0"/>
              <a:t> ad.), </a:t>
            </a:r>
            <a:r>
              <a:rPr lang="cs-CZ" sz="2400" dirty="0" err="1"/>
              <a:t>Frame</a:t>
            </a:r>
            <a:r>
              <a:rPr lang="cs-CZ" sz="2400" dirty="0"/>
              <a:t> </a:t>
            </a:r>
            <a:r>
              <a:rPr lang="cs-CZ" sz="2400" dirty="0" err="1"/>
              <a:t>semantics</a:t>
            </a:r>
            <a:endParaRPr lang="cs-CZ" sz="2400" dirty="0"/>
          </a:p>
          <a:p>
            <a:pPr lvl="0"/>
            <a:r>
              <a:rPr lang="cs-CZ" sz="2800" dirty="0"/>
              <a:t>v ČR zejména František Daneš (oba přístupy)</a:t>
            </a:r>
          </a:p>
          <a:p>
            <a:pPr lvl="1"/>
            <a:r>
              <a:rPr lang="cs-CZ" sz="2400" dirty="0"/>
              <a:t>gramatické větné vzorce (GVV)</a:t>
            </a:r>
          </a:p>
          <a:p>
            <a:pPr lvl="1"/>
            <a:r>
              <a:rPr lang="cs-CZ" sz="2400" dirty="0"/>
              <a:t>sémantické větné vzorce (SVV)</a:t>
            </a:r>
          </a:p>
          <a:p>
            <a:pPr lvl="0"/>
            <a:r>
              <a:rPr lang="cs-CZ" sz="2400" dirty="0"/>
              <a:t>později Petr Karlík (ÚČJ FF MU, směr </a:t>
            </a:r>
            <a:r>
              <a:rPr lang="cs-CZ" sz="2400" dirty="0" err="1"/>
              <a:t>Fillmore</a:t>
            </a:r>
            <a:r>
              <a:rPr lang="cs-CZ" sz="2400" dirty="0"/>
              <a:t>) a Jarmila </a:t>
            </a:r>
            <a:r>
              <a:rPr lang="cs-CZ" sz="2400" dirty="0" err="1"/>
              <a:t>Panevová</a:t>
            </a:r>
            <a:r>
              <a:rPr lang="cs-CZ" sz="2400" dirty="0"/>
              <a:t> (ÚFAL MFF UK, směr </a:t>
            </a:r>
            <a:r>
              <a:rPr lang="cs-CZ" sz="2400" dirty="0" err="1"/>
              <a:t>Tesnièr</a:t>
            </a:r>
            <a:r>
              <a:rPr lang="cs-CZ" sz="2400" dirty="0"/>
              <a:t> a FGP Petra </a:t>
            </a:r>
            <a:r>
              <a:rPr lang="cs-CZ" sz="2400" dirty="0" err="1"/>
              <a:t>Sgalla</a:t>
            </a:r>
            <a:r>
              <a:rPr lang="cs-CZ" sz="2400" dirty="0"/>
              <a:t>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buNone/>
            </a:pPr>
            <a:r>
              <a:rPr lang="cs-CZ"/>
              <a:t>Valenční rámce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/>
              <a:t>formální záznam slovesné valence</a:t>
            </a:r>
          </a:p>
          <a:p>
            <a:pPr lvl="0"/>
            <a:r>
              <a:rPr lang="cs-CZ" sz="2800" dirty="0"/>
              <a:t>zachycují valenci</a:t>
            </a:r>
          </a:p>
          <a:p>
            <a:pPr lvl="1"/>
            <a:r>
              <a:rPr lang="cs-CZ" sz="2400" dirty="0"/>
              <a:t>levostrannou (subjekt/podmět) </a:t>
            </a:r>
          </a:p>
          <a:p>
            <a:pPr lvl="1"/>
            <a:r>
              <a:rPr lang="cs-CZ" sz="2400" dirty="0"/>
              <a:t>pravostrannou (objekt/předmět a další aktanty/argumenty/doplnění) </a:t>
            </a:r>
          </a:p>
          <a:p>
            <a:pPr lvl="0"/>
            <a:r>
              <a:rPr lang="cs-CZ" sz="2800" dirty="0"/>
              <a:t>bývají doplněny o sémantické informace – hloubkové pády / sémantické role / </a:t>
            </a:r>
            <a:r>
              <a:rPr lang="cs-CZ" sz="2800" dirty="0" err="1"/>
              <a:t>tématické</a:t>
            </a:r>
            <a:r>
              <a:rPr lang="cs-CZ" sz="2800" dirty="0"/>
              <a:t> role / funktory, příp. o další informace o slovesech</a:t>
            </a:r>
          </a:p>
          <a:p>
            <a:pPr lvl="0"/>
            <a:r>
              <a:rPr lang="cs-CZ" sz="2800" i="1" dirty="0"/>
              <a:t>Petr jí jídlo příborem v jídelně.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buNone/>
            </a:pPr>
            <a:r>
              <a:rPr lang="cs-CZ"/>
              <a:t>Valenční slovníky a databáze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/>
              <a:t>Svozilová N., Prouzová H., Jirsová A. – </a:t>
            </a:r>
            <a:r>
              <a:rPr lang="cs-CZ" sz="2800" b="1" dirty="0"/>
              <a:t>Slovesa pro praxi. Valenční slovník nejčastějších českých sloves</a:t>
            </a:r>
            <a:r>
              <a:rPr lang="cs-CZ" sz="2800" dirty="0"/>
              <a:t>. Praha: Academia, 1997. (tištěná publikace, elektronicky na webu </a:t>
            </a:r>
            <a:r>
              <a:rPr lang="cs-CZ" sz="2800" dirty="0" err="1"/>
              <a:t>ÚJČ</a:t>
            </a:r>
            <a:r>
              <a:rPr lang="cs-CZ" sz="2800" dirty="0"/>
              <a:t> AV ČR)</a:t>
            </a:r>
          </a:p>
          <a:p>
            <a:pPr lvl="0"/>
            <a:r>
              <a:rPr lang="cs-CZ" sz="2800" dirty="0" err="1">
                <a:solidFill>
                  <a:srgbClr val="FF0000"/>
                </a:solidFill>
              </a:rPr>
              <a:t>Vallex</a:t>
            </a:r>
            <a:r>
              <a:rPr lang="cs-CZ" sz="2800" dirty="0"/>
              <a:t> – </a:t>
            </a:r>
            <a:r>
              <a:rPr lang="cs-CZ" sz="2800" dirty="0" err="1"/>
              <a:t>ÚFAL</a:t>
            </a:r>
            <a:r>
              <a:rPr lang="cs-CZ" sz="2800" dirty="0"/>
              <a:t> MFF UK, od r. 2002, webová aplikace a tištěná publikace </a:t>
            </a:r>
          </a:p>
          <a:p>
            <a:pPr lvl="1"/>
            <a:r>
              <a:rPr lang="cs-CZ" sz="2400" dirty="0"/>
              <a:t>Lopatková, M., Kettnerová, V., Bejček, E., Vernerová, A., </a:t>
            </a:r>
            <a:r>
              <a:rPr lang="cs-CZ" sz="2400" dirty="0" err="1"/>
              <a:t>Žabokrtský</a:t>
            </a:r>
            <a:r>
              <a:rPr lang="cs-CZ" sz="2400" dirty="0"/>
              <a:t>, Z.: </a:t>
            </a:r>
            <a:r>
              <a:rPr lang="cs-CZ" sz="2400" b="1" i="1" dirty="0"/>
              <a:t>Valenční slovník českých sloves</a:t>
            </a:r>
            <a:r>
              <a:rPr lang="cs-CZ" sz="2400" dirty="0"/>
              <a:t> </a:t>
            </a:r>
            <a:r>
              <a:rPr lang="cs-CZ" sz="2400" b="1" i="1" dirty="0" err="1"/>
              <a:t>VALLEX</a:t>
            </a:r>
            <a:r>
              <a:rPr lang="cs-CZ" sz="2400" dirty="0"/>
              <a:t>. Praha: Karolinum, 2016.</a:t>
            </a:r>
          </a:p>
          <a:p>
            <a:pPr lvl="1"/>
            <a:r>
              <a:rPr lang="cs-CZ" sz="2400" dirty="0"/>
              <a:t>popis viz </a:t>
            </a:r>
            <a:r>
              <a:rPr lang="cs-CZ" sz="2400" dirty="0">
                <a:hlinkClick r:id="rId2"/>
              </a:rPr>
              <a:t>http://ufal.mff.cuni.cz/vallex</a:t>
            </a:r>
            <a:endParaRPr lang="cs-CZ" sz="2400" dirty="0"/>
          </a:p>
          <a:p>
            <a:pPr lvl="1"/>
            <a:r>
              <a:rPr lang="cs-CZ" sz="2400" dirty="0"/>
              <a:t>prohlížení </a:t>
            </a:r>
            <a:r>
              <a:rPr lang="cs-CZ" sz="2400" dirty="0" err="1"/>
              <a:t>Vallexu</a:t>
            </a:r>
            <a:r>
              <a:rPr lang="cs-CZ" sz="2400" dirty="0"/>
              <a:t> 4.5 </a:t>
            </a:r>
            <a:r>
              <a:rPr lang="cs-CZ" sz="2400" dirty="0">
                <a:hlinkClick r:id="rId3"/>
              </a:rPr>
              <a:t>https://ufal.mff.cuni.cz/vallex/4.5/about.html</a:t>
            </a:r>
            <a:endParaRPr lang="cs-CZ" sz="2400" dirty="0"/>
          </a:p>
          <a:p>
            <a:pPr marL="575999" lvl="1" indent="0">
              <a:buNone/>
            </a:pPr>
            <a:endParaRPr lang="cs-CZ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buNone/>
            </a:pPr>
            <a:r>
              <a:rPr lang="cs-CZ"/>
              <a:t>Valenční slovníky a databáze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>
                <a:solidFill>
                  <a:srgbClr val="FF0000"/>
                </a:solidFill>
              </a:rPr>
              <a:t>VerbaLex</a:t>
            </a:r>
            <a:r>
              <a:rPr lang="cs-CZ" sz="2800"/>
              <a:t> – CZPJ FI MU (Hlaváčková, Horák)</a:t>
            </a:r>
          </a:p>
          <a:p>
            <a:pPr lvl="1"/>
            <a:r>
              <a:rPr lang="cs-CZ" sz="2400"/>
              <a:t>webová aplikace</a:t>
            </a:r>
          </a:p>
          <a:p>
            <a:pPr lvl="1"/>
            <a:r>
              <a:rPr lang="cs-CZ" sz="2400"/>
              <a:t>od r. 2004</a:t>
            </a:r>
          </a:p>
          <a:p>
            <a:pPr lvl="1"/>
            <a:r>
              <a:rPr lang="cs-CZ" sz="2400"/>
              <a:t>proti Vallexu více zaměřen na sémantickou rovinu</a:t>
            </a:r>
          </a:p>
          <a:p>
            <a:pPr lvl="1"/>
            <a:r>
              <a:rPr lang="cs-CZ" sz="2400"/>
              <a:t>bližší popis viz dizertační práce </a:t>
            </a:r>
            <a:r>
              <a:rPr lang="cs-CZ" sz="2400" i="1"/>
              <a:t>Hlaváčková, D. Databáze slovesných valenčních rámců VerbaLex, 2008 </a:t>
            </a:r>
            <a:r>
              <a:rPr lang="cs-CZ" sz="2400"/>
              <a:t>(v ISu)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503998" y="624800"/>
            <a:ext cx="9071643" cy="615555"/>
          </a:xfrm>
        </p:spPr>
        <p:txBody>
          <a:bodyPr>
            <a:spAutoFit/>
          </a:bodyPr>
          <a:lstStyle/>
          <a:p>
            <a:pPr lvl="0">
              <a:buNone/>
            </a:pPr>
            <a:r>
              <a:rPr lang="cs-CZ" sz="4000"/>
              <a:t>VerbaLex – cíl 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503998" y="1769043"/>
            <a:ext cx="9071643" cy="4899236"/>
          </a:xfrm>
        </p:spPr>
        <p:txBody>
          <a:bodyPr/>
          <a:lstStyle/>
          <a:p>
            <a:pPr marL="457200" lvl="0" indent="-457200"/>
            <a:r>
              <a:rPr lang="cs-CZ" sz="2800"/>
              <a:t>vytvořit rozsáhlou elektronickou databázi českých slovesných valenčních rámců</a:t>
            </a:r>
          </a:p>
          <a:p>
            <a:pPr marL="457200" lvl="0" indent="-457200"/>
            <a:r>
              <a:rPr lang="cs-CZ" sz="2800"/>
              <a:t>zachytit valenci sloves na syntaktické i sémantické úrovni</a:t>
            </a:r>
          </a:p>
          <a:p>
            <a:pPr marL="457200" lvl="0" indent="-457200"/>
            <a:r>
              <a:rPr lang="cs-CZ" sz="2800"/>
              <a:t>doplnit další relevantní informace o chování sloves v přirozeném kontextu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503998" y="509238"/>
            <a:ext cx="9071643" cy="615555"/>
          </a:xfrm>
        </p:spPr>
        <p:txBody>
          <a:bodyPr>
            <a:spAutoFit/>
          </a:bodyPr>
          <a:lstStyle/>
          <a:p>
            <a:pPr lvl="0">
              <a:buNone/>
            </a:pPr>
            <a:r>
              <a:rPr lang="cs-CZ" sz="4000"/>
              <a:t>VerbaLex – stručná charakteristika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468355" y="1439997"/>
            <a:ext cx="9071643" cy="5695559"/>
          </a:xfrm>
        </p:spPr>
        <p:txBody>
          <a:bodyPr/>
          <a:lstStyle/>
          <a:p>
            <a:pPr marL="342900" lvl="0" indent="-342900"/>
            <a:r>
              <a:rPr lang="cs-CZ" sz="2800" dirty="0"/>
              <a:t>začátek práce v roce 2004</a:t>
            </a:r>
          </a:p>
          <a:p>
            <a:pPr marL="342900" lvl="0" indent="-342900"/>
            <a:r>
              <a:rPr lang="cs-CZ" sz="2800" dirty="0"/>
              <a:t>15 </a:t>
            </a:r>
            <a:r>
              <a:rPr lang="cs-CZ" sz="2800" dirty="0" err="1"/>
              <a:t>anotátorů</a:t>
            </a:r>
            <a:r>
              <a:rPr lang="cs-CZ" sz="2800" dirty="0"/>
              <a:t> + 6 pracovníků </a:t>
            </a:r>
            <a:r>
              <a:rPr lang="cs-CZ" sz="2800" dirty="0" err="1"/>
              <a:t>CZPJ</a:t>
            </a:r>
            <a:r>
              <a:rPr lang="cs-CZ" sz="2800" dirty="0"/>
              <a:t> (softwarová podpora)</a:t>
            </a:r>
          </a:p>
          <a:p>
            <a:pPr marL="342900" lvl="0" indent="-342900"/>
            <a:r>
              <a:rPr lang="cs-CZ" sz="2800" dirty="0"/>
              <a:t>zpracováno </a:t>
            </a:r>
            <a:r>
              <a:rPr lang="cs-CZ" sz="2800" dirty="0">
                <a:solidFill>
                  <a:srgbClr val="FF0000"/>
                </a:solidFill>
              </a:rPr>
              <a:t>10 596</a:t>
            </a:r>
            <a:r>
              <a:rPr lang="cs-CZ" sz="2800" dirty="0"/>
              <a:t> slovesných lemmat</a:t>
            </a:r>
          </a:p>
          <a:p>
            <a:pPr lvl="0"/>
            <a:r>
              <a:rPr lang="cs-CZ" sz="2800" b="1" dirty="0">
                <a:solidFill>
                  <a:srgbClr val="00AE00"/>
                </a:solidFill>
              </a:rPr>
              <a:t>výchozí zdroje</a:t>
            </a:r>
          </a:p>
          <a:p>
            <a:pPr marL="342900" lvl="0" indent="-342900"/>
            <a:r>
              <a:rPr lang="cs-CZ" sz="2800" dirty="0" err="1">
                <a:solidFill>
                  <a:srgbClr val="0000FF"/>
                </a:solidFill>
              </a:rPr>
              <a:t>BRIEF</a:t>
            </a:r>
            <a:r>
              <a:rPr lang="cs-CZ" sz="2800" dirty="0"/>
              <a:t> (1997, </a:t>
            </a:r>
            <a:r>
              <a:rPr lang="cs-CZ" sz="2800" dirty="0" err="1"/>
              <a:t>FI</a:t>
            </a:r>
            <a:r>
              <a:rPr lang="cs-CZ" sz="2800" dirty="0"/>
              <a:t> MU), 15 000 sloves, 50 000 povrchových valenčních rámců</a:t>
            </a:r>
          </a:p>
          <a:p>
            <a:pPr marL="342900" lvl="0" indent="-342900"/>
            <a:r>
              <a:rPr lang="cs-CZ" sz="2800" dirty="0">
                <a:solidFill>
                  <a:srgbClr val="0000FF"/>
                </a:solidFill>
              </a:rPr>
              <a:t>Czech </a:t>
            </a:r>
            <a:r>
              <a:rPr lang="cs-CZ" sz="2800" dirty="0" err="1">
                <a:solidFill>
                  <a:srgbClr val="0000FF"/>
                </a:solidFill>
              </a:rPr>
              <a:t>WordNet</a:t>
            </a:r>
            <a:r>
              <a:rPr lang="cs-CZ" sz="2800" dirty="0"/>
              <a:t> (2002–2004, </a:t>
            </a:r>
            <a:r>
              <a:rPr lang="cs-CZ" sz="2800" dirty="0" err="1"/>
              <a:t>Balkanet</a:t>
            </a:r>
            <a:r>
              <a:rPr lang="cs-CZ" sz="2800" dirty="0"/>
              <a:t>, </a:t>
            </a:r>
            <a:r>
              <a:rPr lang="cs-CZ" sz="2800" dirty="0" err="1"/>
              <a:t>FI</a:t>
            </a:r>
            <a:r>
              <a:rPr lang="cs-CZ" sz="2800" dirty="0"/>
              <a:t> MU), 1 359 valenčních rámců k 824 </a:t>
            </a:r>
            <a:r>
              <a:rPr lang="cs-CZ" sz="2800" dirty="0" err="1"/>
              <a:t>synsetům</a:t>
            </a:r>
            <a:endParaRPr lang="cs-CZ" sz="2800" dirty="0"/>
          </a:p>
          <a:p>
            <a:pPr marL="342900" lvl="0" indent="-342900"/>
            <a:r>
              <a:rPr lang="cs-CZ" sz="2800" dirty="0" err="1">
                <a:solidFill>
                  <a:srgbClr val="0000FF"/>
                </a:solidFill>
              </a:rPr>
              <a:t>Vallex</a:t>
            </a:r>
            <a:r>
              <a:rPr lang="cs-CZ" sz="2800" dirty="0"/>
              <a:t> (od 2002, </a:t>
            </a:r>
            <a:r>
              <a:rPr lang="cs-CZ" sz="2800" dirty="0" err="1"/>
              <a:t>UFAL</a:t>
            </a:r>
            <a:r>
              <a:rPr lang="cs-CZ" sz="2800" dirty="0"/>
              <a:t> MFF UK), </a:t>
            </a:r>
            <a:r>
              <a:rPr lang="cs-CZ" sz="2800" dirty="0" err="1"/>
              <a:t>Vallex</a:t>
            </a:r>
            <a:r>
              <a:rPr lang="cs-CZ" sz="2800" dirty="0"/>
              <a:t> 2.0 – 4 250 lemmat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buNone/>
            </a:pPr>
            <a:r>
              <a:rPr lang="cs-CZ"/>
              <a:t>VerbaLex – stručná chrakteristika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b="1">
                <a:solidFill>
                  <a:srgbClr val="00AE00"/>
                </a:solidFill>
              </a:rPr>
              <a:t>typické rysy VerbaLexu</a:t>
            </a:r>
          </a:p>
          <a:p>
            <a:pPr marL="457200" lvl="0" indent="-457200"/>
            <a:r>
              <a:rPr lang="cs-CZ" sz="2800"/>
              <a:t>částečně inspirace z WordNetu</a:t>
            </a:r>
          </a:p>
          <a:p>
            <a:pPr marL="457200" lvl="0" indent="-457200"/>
            <a:r>
              <a:rPr lang="cs-CZ" sz="2800"/>
              <a:t>slovesné lemma (variantní lemma) s číslem významu</a:t>
            </a:r>
          </a:p>
          <a:p>
            <a:pPr marL="457200" lvl="0" indent="-457200"/>
            <a:r>
              <a:rPr lang="cs-CZ" sz="2800"/>
              <a:t>synonymické řady (tvořeny posloupností lemmat, např.: </a:t>
            </a:r>
            <a:r>
              <a:rPr lang="cs-CZ" sz="2800" i="1"/>
              <a:t>jíst:1, požít(požívat):2)</a:t>
            </a:r>
          </a:p>
          <a:p>
            <a:pPr marL="457200" lvl="0" indent="-457200"/>
            <a:r>
              <a:rPr lang="cs-CZ" sz="2800"/>
              <a:t>syntaktická a sémantická rovina rámce</a:t>
            </a:r>
          </a:p>
          <a:p>
            <a:pPr marL="457200" lvl="0" indent="-457200"/>
            <a:r>
              <a:rPr lang="cs-CZ" sz="2800"/>
              <a:t>základní a komplexní valenční rámec</a:t>
            </a:r>
          </a:p>
          <a:p>
            <a:pPr lvl="0"/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7125</TotalTime>
  <Words>1303</Words>
  <Application>Microsoft Office PowerPoint</Application>
  <PresentationFormat>Vlastní</PresentationFormat>
  <Paragraphs>147</Paragraphs>
  <Slides>18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StarSymbol</vt:lpstr>
      <vt:lpstr>Times New Roman</vt:lpstr>
      <vt:lpstr>Výchozí</vt:lpstr>
      <vt:lpstr>Databáze slovesných valenčních rámců</vt:lpstr>
      <vt:lpstr>Slovesná valence</vt:lpstr>
      <vt:lpstr>Slovesná syntax – teoretická východiska </vt:lpstr>
      <vt:lpstr>Valenční rámce</vt:lpstr>
      <vt:lpstr>Valenční slovníky a databáze</vt:lpstr>
      <vt:lpstr>Valenční slovníky a databáze</vt:lpstr>
      <vt:lpstr>VerbaLex – cíl </vt:lpstr>
      <vt:lpstr>VerbaLex – stručná charakteristika</vt:lpstr>
      <vt:lpstr>VerbaLex – stručná chrakteristika</vt:lpstr>
      <vt:lpstr>Základní valenční rámec </vt:lpstr>
      <vt:lpstr>Komplexní valenční rámec </vt:lpstr>
      <vt:lpstr>Základní valenční rámec Synset:  jíst:1, požít(požívat):2 Def: přijímat potravu Subsynset: jíst:1</vt:lpstr>
      <vt:lpstr>Komplexní valenční rámec – příklad</vt:lpstr>
      <vt:lpstr>Dvouúrovňové sémantické role</vt:lpstr>
      <vt:lpstr>Sémantické třídy sloves</vt:lpstr>
      <vt:lpstr>Použité softwarové nástroje</vt:lpstr>
      <vt:lpstr>Použité softwarové nástroje</vt:lpstr>
      <vt:lpstr>Dostupnost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Databáze slovesných valenčních rámců VerbaLex</dc:title>
  <dc:creator>Dana Hlavackova</dc:creator>
  <cp:lastModifiedBy>Jakub Machura</cp:lastModifiedBy>
  <cp:revision>35</cp:revision>
  <dcterms:created xsi:type="dcterms:W3CDTF">2008-01-02T16:10:04Z</dcterms:created>
  <dcterms:modified xsi:type="dcterms:W3CDTF">2023-12-13T08:26:06Z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