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70" r:id="rId11"/>
    <p:sldId id="271" r:id="rId12"/>
    <p:sldId id="269" r:id="rId13"/>
    <p:sldId id="27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B2F1D-14C3-46EF-BDA7-712F92BA3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C350CD-824E-4175-A79F-CADACDD38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B6DA90-FF1D-4A69-A6B6-71976772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2C2-BCF3-45D6-8E68-51778CB06D6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FD6164-B8B8-41FE-9BBD-58DE7809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62D8F1-70D5-4F54-9E45-DCBC100F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6AC4-230E-48C9-B80B-D1B91C1E7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85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58B7C-7BF9-4DC8-A7C9-CB5326BE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FA5D50-6A2B-4A84-A8A1-EC2B3A00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956AF8-B458-4852-B234-698DF8E2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2C2-BCF3-45D6-8E68-51778CB06D6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2E3D27-F6D4-4BBD-8B3A-1D5B35C3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A8E460-CA04-48A2-B28D-5B83186F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6AC4-230E-48C9-B80B-D1B91C1E7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22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0B32825-4193-4EF4-8F5A-F10ECF0EA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20C713-4443-4591-BAEF-1E1920834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8DD36C-47BC-4FC5-AF52-A3B8FC2B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2C2-BCF3-45D6-8E68-51778CB06D6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05E96C-6044-4C17-BB73-FEF15406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2F5101-0F69-4A40-90A5-4821F58C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6AC4-230E-48C9-B80B-D1B91C1E7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42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D118F-DE54-457D-BB40-900B7150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7AB89E-6BF4-4AFF-A8C8-73FE9F52F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15D3FA-0AE6-4703-9B90-B6C9FE2E7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2C2-BCF3-45D6-8E68-51778CB06D6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393C43-E747-4AE6-B31C-BDA24542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ED6B24-F820-4921-AD4D-8D1F876D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6AC4-230E-48C9-B80B-D1B91C1E7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16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006B5-DE0E-4262-BB87-317219E4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10DB7B-E4B8-4618-BE2B-DEEFDDCB9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03463D-4ED3-4540-9427-9C6881A3D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2C2-BCF3-45D6-8E68-51778CB06D6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9ACC35-F656-4A48-A178-320AA7F9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B52489-6036-45CD-946C-9FE97FF3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6AC4-230E-48C9-B80B-D1B91C1E7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58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6AE7D-33F0-4398-A6D1-7990F8F6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54F08A-ABF4-46A9-BF41-8FDB56800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BB2450-AD88-45FF-B098-0AF04AD05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7FEA3B-2762-4040-8C18-21B9BCBE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2C2-BCF3-45D6-8E68-51778CB06D6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4F3F47-9CC2-41D0-80E2-0A348CB47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D7968E-99A6-4D54-85E7-192E6258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6AC4-230E-48C9-B80B-D1B91C1E7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13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EE167-647F-4C7E-A363-C3884BBC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740690-BF4F-4D64-BD84-D8B1AAE7B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E3DEF4-6FBA-4ABA-A39E-349816E1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0B7BA1-6E90-4FB2-A2B0-298D9326F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B541114-9125-4676-805B-5A4274626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75C3440-39FD-4EF7-9B33-61674F08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2C2-BCF3-45D6-8E68-51778CB06D6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2A040DA-6A56-47DB-977B-58097808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667FE3-47F2-472C-BC71-D26AE352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6AC4-230E-48C9-B80B-D1B91C1E7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63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E2154-3C9F-43D3-86A0-BEEA5046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412E28D-B699-4E38-BDDF-029D33A0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2C2-BCF3-45D6-8E68-51778CB06D6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53FBCA-BFD3-44A7-B78A-D730085D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C87DDB-6826-43A0-818B-5DEEE422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6AC4-230E-48C9-B80B-D1B91C1E7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77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3F0A28-6B30-4CA3-8421-7A292670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2C2-BCF3-45D6-8E68-51778CB06D6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C33A6B-DC75-4E46-B528-26C3E342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65E13C-A772-407C-9015-A56A0760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6AC4-230E-48C9-B80B-D1B91C1E7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75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417B4-DD9D-4609-91C8-77A33F25B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8F1644-1E27-4C42-B899-732204F21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E90E6E-5B81-49AB-AF89-08573F140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7D1464-9D14-4312-A861-87B3252C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2C2-BCF3-45D6-8E68-51778CB06D6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9AD031-EC0D-4D32-854E-407B159EA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06A047-0338-4BF1-862A-CF7AB0BA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6AC4-230E-48C9-B80B-D1B91C1E7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38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1865-47EA-4834-80A2-B7838894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50DE9CD-B5B6-446C-8601-0B7082711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10581C-83E2-48D1-88A5-533CA996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9F7256-228D-4F47-9999-E2FB62FB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62C2-BCF3-45D6-8E68-51778CB06D6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8ADFA2-E882-4206-88AE-A724F052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59FD83-79F6-42CD-863A-0ACE231C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6AC4-230E-48C9-B80B-D1B91C1E7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2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6CDF78E-0B8F-4F4A-8762-13DADE66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BC7DD9-C7C4-49C4-AE29-269088E1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192B11-41A3-4F0F-A156-66C34A9A4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62C2-BCF3-45D6-8E68-51778CB06D65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D28195-AA3B-486B-B81D-0422820CB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37FD65-26DF-4598-867D-5DD1FF731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6AC4-230E-48C9-B80B-D1B91C1E7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BDD6B-4517-4637-8FCD-615E91415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r>
              <a:rPr lang="cs-CZ" sz="4800" dirty="0"/>
              <a:t>VÝVOJ PORTUGALSKA PO ROCE 1976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61AE77-EAE0-47A0-BAB8-60BC18C2F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endParaRPr lang="cs-CZ" sz="2000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3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3158C-6F5F-E2C3-66BC-A374D7F27E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r="33732"/>
          <a:stretch/>
        </p:blipFill>
        <p:spPr>
          <a:xfrm>
            <a:off x="223540" y="1635294"/>
            <a:ext cx="6106195" cy="5191432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331FD4-A46D-E26E-5B85-B9D4F4D7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52766"/>
            <a:ext cx="10591999" cy="1023584"/>
          </a:xfrm>
        </p:spPr>
        <p:txBody>
          <a:bodyPr>
            <a:normAutofit/>
          </a:bodyPr>
          <a:lstStyle/>
          <a:p>
            <a:r>
              <a:rPr lang="cs-CZ" sz="4000"/>
              <a:t>World Travel Awards 2023 / „turistický Oscar“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57DF54-4E5C-4D47-279B-3FAF8E40A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8" y="2249766"/>
            <a:ext cx="4550391" cy="4070303"/>
          </a:xfrm>
        </p:spPr>
        <p:txBody>
          <a:bodyPr anchor="ctr">
            <a:normAutofit/>
          </a:bodyPr>
          <a:lstStyle/>
          <a:p>
            <a:r>
              <a:rPr lang="cs-CZ" sz="2000" b="1" dirty="0"/>
              <a:t>Portugalsko</a:t>
            </a:r>
            <a:r>
              <a:rPr lang="cs-CZ" sz="2000" dirty="0"/>
              <a:t> bylo zvoleno nejlepší evropskou destinací</a:t>
            </a:r>
          </a:p>
          <a:p>
            <a:r>
              <a:rPr lang="cs-CZ" sz="2000" b="1" dirty="0" err="1"/>
              <a:t>Algarve</a:t>
            </a:r>
            <a:r>
              <a:rPr lang="cs-CZ" sz="2000" dirty="0"/>
              <a:t> bylo zvoleno nejlepší evropskou plážovou destinací</a:t>
            </a:r>
          </a:p>
          <a:p>
            <a:r>
              <a:rPr lang="cs-CZ" sz="2000" b="1" dirty="0"/>
              <a:t>Madeira</a:t>
            </a:r>
            <a:r>
              <a:rPr lang="cs-CZ" sz="2000" dirty="0"/>
              <a:t> byla zvolena nejlepší evropskou ostrovní destinací</a:t>
            </a:r>
          </a:p>
          <a:p>
            <a:r>
              <a:rPr lang="cs-CZ" sz="2000" dirty="0"/>
              <a:t>Lisabonské muzeum zemětřesení </a:t>
            </a:r>
            <a:r>
              <a:rPr lang="cs-CZ" sz="2000" b="1" dirty="0" err="1"/>
              <a:t>Quake</a:t>
            </a:r>
            <a:r>
              <a:rPr lang="cs-CZ" sz="2000" dirty="0"/>
              <a:t> získalo cenu za novou turistickou atrakci.</a:t>
            </a:r>
          </a:p>
          <a:p>
            <a:r>
              <a:rPr lang="cs-CZ" sz="2000" b="1" dirty="0"/>
              <a:t>Lisabon</a:t>
            </a:r>
            <a:r>
              <a:rPr lang="cs-CZ" sz="2000" dirty="0"/>
              <a:t> byl zvolen nejlepší městskou destinací Evropy.</a:t>
            </a:r>
          </a:p>
        </p:txBody>
      </p:sp>
    </p:spTree>
    <p:extLst>
      <p:ext uri="{BB962C8B-B14F-4D97-AF65-F5344CB8AC3E}">
        <p14:creationId xmlns:p14="http://schemas.microsoft.com/office/powerpoint/2010/main" val="264060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7EDEA10-087E-4352-A848-7D9888DC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2A5935-308B-0FDB-0B5A-993632EB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2090"/>
            <a:ext cx="10515600" cy="1270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Muzeum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zemětřesení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Lisabonu</a:t>
            </a:r>
            <a:endParaRPr lang="en-US" sz="6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Zástupný obsah 11" descr="Obsah obrázku budova, interiér, oheň, místnost&#10;&#10;Popis byl vytvořen automaticky">
            <a:extLst>
              <a:ext uri="{FF2B5EF4-FFF2-40B4-BE49-F238E27FC236}">
                <a16:creationId xmlns:a16="http://schemas.microsoft.com/office/drawing/2014/main" id="{9FE100C9-0735-6C38-8DB1-3407D67F7F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r="22173" b="-3"/>
          <a:stretch/>
        </p:blipFill>
        <p:spPr>
          <a:xfrm>
            <a:off x="4259150" y="566173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</p:spPr>
      </p:pic>
      <p:pic>
        <p:nvPicPr>
          <p:cNvPr id="10" name="Zástupný obsah 9" descr="Obsah obrázku oblečení, osoba, muž, žena&#10;&#10;Popis byl vytvořen automaticky">
            <a:extLst>
              <a:ext uri="{FF2B5EF4-FFF2-40B4-BE49-F238E27FC236}">
                <a16:creationId xmlns:a16="http://schemas.microsoft.com/office/drawing/2014/main" id="{268DB2F2-FC9D-7F1D-F237-C0F0A05AF4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8" r="8371" b="-3"/>
          <a:stretch/>
        </p:blipFill>
        <p:spPr>
          <a:xfrm>
            <a:off x="8070506" y="576464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8" name="Zástupný obsah 7" descr="Obsah obrázku venku, obloha, budova, strom&#10;&#10;Popis byl vytvořen automaticky">
            <a:extLst>
              <a:ext uri="{FF2B5EF4-FFF2-40B4-BE49-F238E27FC236}">
                <a16:creationId xmlns:a16="http://schemas.microsoft.com/office/drawing/2014/main" id="{96F3CA76-6D50-15A1-B490-2B89DF059B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0" r="17247" b="3"/>
          <a:stretch/>
        </p:blipFill>
        <p:spPr>
          <a:xfrm>
            <a:off x="447794" y="537594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  <p:sp>
        <p:nvSpPr>
          <p:cNvPr id="37" name="sketch line">
            <a:extLst>
              <a:ext uri="{FF2B5EF4-FFF2-40B4-BE49-F238E27FC236}">
                <a16:creationId xmlns:a16="http://schemas.microsoft.com/office/drawing/2014/main" id="{605D77EC-B84E-48F8-9EC4-93E851C0F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682" y="551232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4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4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9" name="Rectangle 4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4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95A555-7D7D-E334-C721-658A18D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/>
              <a:t>José Saramago </a:t>
            </a:r>
            <a:br>
              <a:rPr lang="en-US" sz="3300" dirty="0"/>
            </a:br>
            <a:r>
              <a:rPr lang="en-US" sz="3300" dirty="0"/>
              <a:t>(1922-2010)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907D6-6805-9EA5-1D1B-EE8110959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Nobelova</a:t>
            </a:r>
            <a:r>
              <a:rPr lang="en-US" sz="2400" b="1" dirty="0"/>
              <a:t> </a:t>
            </a:r>
            <a:r>
              <a:rPr lang="en-US" sz="2400" b="1" dirty="0" err="1"/>
              <a:t>cena</a:t>
            </a:r>
            <a:r>
              <a:rPr lang="en-US" sz="2400" b="1" dirty="0"/>
              <a:t> za </a:t>
            </a:r>
            <a:r>
              <a:rPr lang="en-US" sz="2400" b="1" dirty="0" err="1"/>
              <a:t>literaturu</a:t>
            </a:r>
            <a:r>
              <a:rPr lang="en-US" sz="2400" b="1" dirty="0"/>
              <a:t> </a:t>
            </a:r>
            <a:r>
              <a:rPr lang="en-US" sz="2400" dirty="0"/>
              <a:t>(1998)</a:t>
            </a:r>
          </a:p>
          <a:p>
            <a:pPr marL="0" indent="0">
              <a:buNone/>
            </a:pPr>
            <a:r>
              <a:rPr lang="en-US" sz="2400" dirty="0" err="1"/>
              <a:t>Knihy</a:t>
            </a:r>
            <a:r>
              <a:rPr lang="en-US" sz="2400" dirty="0"/>
              <a:t> </a:t>
            </a:r>
            <a:r>
              <a:rPr lang="en-US" sz="2400" dirty="0" err="1"/>
              <a:t>přeložené</a:t>
            </a:r>
            <a:r>
              <a:rPr lang="en-US" sz="2400" dirty="0"/>
              <a:t> do </a:t>
            </a:r>
            <a:r>
              <a:rPr lang="en-US" sz="2400" dirty="0" err="1"/>
              <a:t>češtiny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 err="1"/>
              <a:t>Slepota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	Cesta </a:t>
            </a:r>
            <a:r>
              <a:rPr lang="en-US" sz="2400" i="1" dirty="0" err="1"/>
              <a:t>slona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err="1"/>
              <a:t>Baltasar</a:t>
            </a:r>
            <a:r>
              <a:rPr lang="en-US" sz="2400" i="1" dirty="0"/>
              <a:t> a </a:t>
            </a:r>
            <a:r>
              <a:rPr lang="en-US" sz="2400" i="1" dirty="0" err="1"/>
              <a:t>Blimunda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	Kain</a:t>
            </a:r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err="1"/>
              <a:t>Příběh</a:t>
            </a:r>
            <a:r>
              <a:rPr lang="en-US" sz="2400" i="1" dirty="0"/>
              <a:t> o </a:t>
            </a:r>
            <a:r>
              <a:rPr lang="en-US" sz="2400" i="1" dirty="0" err="1"/>
              <a:t>obléhání</a:t>
            </a:r>
            <a:r>
              <a:rPr lang="en-US" sz="2400" i="1" dirty="0"/>
              <a:t> </a:t>
            </a:r>
            <a:r>
              <a:rPr lang="en-US" sz="2400" i="1" dirty="0" err="1"/>
              <a:t>Lisabonu</a:t>
            </a:r>
            <a:endParaRPr lang="en-US" sz="2400" i="1" dirty="0"/>
          </a:p>
        </p:txBody>
      </p:sp>
      <p:pic>
        <p:nvPicPr>
          <p:cNvPr id="6" name="Zástupný obsah 5" descr="Obsah obrázku osoba, Lidská tvář, černobílá, oblečení&#10;&#10;Popis byl vytvořen automaticky">
            <a:extLst>
              <a:ext uri="{FF2B5EF4-FFF2-40B4-BE49-F238E27FC236}">
                <a16:creationId xmlns:a16="http://schemas.microsoft.com/office/drawing/2014/main" id="{70A037A3-A019-F9FE-1060-EA4AA03CC2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0" b="8110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64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9A0FA0-0EAA-B750-E6B5-3E1B0834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Ensaio sobre a ceguieira / Blindness</a:t>
            </a:r>
          </a:p>
        </p:txBody>
      </p:sp>
      <p:pic>
        <p:nvPicPr>
          <p:cNvPr id="6" name="Zástupný obsah 5" descr="Obsah obrázku text, Lidská tvář, muž, oblečení&#10;&#10;Popis byl vytvořen automaticky">
            <a:extLst>
              <a:ext uri="{FF2B5EF4-FFF2-40B4-BE49-F238E27FC236}">
                <a16:creationId xmlns:a16="http://schemas.microsoft.com/office/drawing/2014/main" id="{30BB6EBF-999B-E0C0-2176-16561BA8D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373380" y="0"/>
            <a:ext cx="3907536" cy="3907536"/>
          </a:xfrm>
          <a:prstGeom prst="rect">
            <a:avLst/>
          </a:prstGeom>
        </p:spPr>
      </p:pic>
      <p:sp>
        <p:nvSpPr>
          <p:cNvPr id="46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50CF66F-28A8-C0DF-A91E-931C5C0269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9" r="21189"/>
          <a:stretch/>
        </p:blipFill>
        <p:spPr>
          <a:xfrm>
            <a:off x="1268608" y="4149598"/>
            <a:ext cx="2139610" cy="2098802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D9E9ABF-68A9-DA4A-7777-A786ACDFE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494" y="2706624"/>
            <a:ext cx="675562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/>
              <a:t>Film z roku 2008 na motivy Saramagovy knihy</a:t>
            </a:r>
            <a:endParaRPr lang="cs-CZ" sz="2200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/>
              <a:t>Koprodukce: Brazílie, Kanada, Japonsko, Velká Británie, Itálie.</a:t>
            </a:r>
          </a:p>
          <a:p>
            <a:pPr marL="0" indent="0">
              <a:buNone/>
            </a:pPr>
            <a:r>
              <a:rPr lang="en-US" sz="2200"/>
              <a:t>Režie: Fernando Meirelles (Brazílie)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9083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EFDCD-9D0D-4D4A-9201-5320CAA5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43E0A-DEE6-44C8-AAC9-D41A89815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Portugalská společnost, a především hospodářství, se začaly konsolidovat po vytvoření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nové vlády, 25 dubna 1976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která počítala s převahou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socialistů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	- ti byli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středovou politickou stranou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vytvářeli tak protiváhu 	levicově orientovanému prezidentovi, generálovi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Ramalhovi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Eanesovi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íky nové vládě Portugalsko upustilo od znárodňování soukromých podniků a vyvlastňovaní půdy a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uvolnilo prostor principům svobodného podnikání a západoevropskému typu demokracie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6998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486D2-387C-4076-9A26-39142A09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5F0FC-A330-4F75-9FDF-58FBD033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září 1976 se Portugalsko stalo členem </a:t>
            </a: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Rady Evropy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jaře 1977 požádalo o přijetí do tehdejšího </a:t>
            </a: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Evropského hospodářského společenství 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(EHS)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vstoupilo v lednu 1986 (Evropská unie).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 lety 1979-1980 se ve vládě vystřídalo několik kabinetů – do premiérského křesla se dostala i první žena v historii Portugalska, Maria de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Lurdes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Pintasilgo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která byla dříve i zástupkyní Portugalska v  UNESCO.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roce 1980 byl znovuzvolen levicový prezident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Ramalho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Eanes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demokratické směřování země ale zůstalo zachováno.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konci roku 1980 navštívil Portugalsko americký prezident James Carter a po něm i západoněmecký prezident Karl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Carstens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té době získalo Portugalsko finanční a materiální pomoc z USA a NATO.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40313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1DAE0-78B0-4B46-AE25-3EA8CAB4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7BC173-EB9B-484A-B816-E30E2A38A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květnu 1983 byla vytvořena koaliční vláda Blok středu (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Bloco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 čele s Máriem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Soaresem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 tomto a následujícím roce se upevnila jak zahraničněpolitická situace země, tak se           	výrazně zlepšila i domácí ekonomická situace.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červnu 1985 portugalská vláda podepsala dohodu, na jejímž základě bylo Portugalsko  přijato do organizace </a:t>
            </a: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Evropských společenství 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(pozdější Evropská Unie) a to</a:t>
            </a: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1.ledna1986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tento krok se následně projevil ve zlepšování infrastruktury, snižování nezaměstnanosti a 	omezování vystěhovalectví.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únoru 1986 byl prezidentem zvolen Mário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Soares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byl předtím dlouholetým premiérem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– byl to první civilní prezident po roce 1974 (ve funkci zůstal po dvě volební období: 1986-1996).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50627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4E2B3-BED9-4386-87CA-F3275178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EFA0D1-85B8-484D-B265-F9C229DC4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stejné době byl zvolen premiérem tří následujících vlád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Aníbal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Cavaco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Silva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jeho vláda se zasadila o hospodářský rozvoj a ozdravení finančního trhu, což mělo dovést 	Portugalsko k začlenění do Evropských struktur;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za jeho vlády se budovaly dopravní a komunikační sítě jako dálniční, silniční a železniční sítě,       	letiště, zdvojnásobila se délka lisabonského metra i počet osobních automobilů v užívání.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ekonomickým růstem rostl i počet zahraničních investic – v tomto období stouply zahraniční                 investice desetinásobně oproti předchozímu období; rostly také příjmy z cestovního ruchu, stavěly se nové byty a jiná zařízení.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Základem nové politiky byla systematická liberalizace a privatizace. Věnovala se ovšem malá pozornost reformě školství a byly zanedbávány společenské a humanitní vědy; dávala se nepokrytá přednost vědám přírodním a technice.</a:t>
            </a:r>
          </a:p>
        </p:txBody>
      </p:sp>
    </p:spTree>
    <p:extLst>
      <p:ext uri="{BB962C8B-B14F-4D97-AF65-F5344CB8AC3E}">
        <p14:creationId xmlns:p14="http://schemas.microsoft.com/office/powerpoint/2010/main" val="387603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F97A2-E27C-4DB7-86C4-83F11023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265CE3-C939-436C-B920-3FF57A689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dalších parlamentních volbách, v roce 1995, zvítězili socialisté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vzhledem k tomu, že i premiér byl členem této strany, vytvořil vládu složenou výhradně ze 	socialistů a nezávislých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– změna vlády ovšem neznamenala přerušení úsilí o ekonomický rozvoj, ozdravování financí, o 	modernizaci země a její začleňování do Evropy.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roce 1998 se v Portugalsku konala mezinárodní </a:t>
            </a:r>
            <a:r>
              <a:rPr lang="cs-CZ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výstava „Expo 98“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	- největší ohlas vzbudil pavilon moří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Oceanárium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- v souvislosti s výstavbou byla realizována řada státních i zahraničních investic, jak v Lisabonu, 	tak v jeho okolí – týkalo se to především infrastruktury, dopravy a turismu.</a:t>
            </a:r>
          </a:p>
          <a:p>
            <a:pPr marL="0" indent="0">
              <a:spcAft>
                <a:spcPts val="800"/>
              </a:spcAft>
              <a:buNone/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0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4D27E9-FF34-4CE6-B90E-DD8ACCD9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Vstup do eurozóny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D88C60-C0B5-4823-98B5-C282FD717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800" dirty="0" err="1">
                <a:effectLst/>
              </a:rPr>
              <a:t>Již</a:t>
            </a:r>
            <a:r>
              <a:rPr lang="en-US" sz="1800" dirty="0">
                <a:effectLst/>
              </a:rPr>
              <a:t> v </a:t>
            </a:r>
            <a:r>
              <a:rPr lang="en-US" sz="1800" dirty="0" err="1">
                <a:effectLst/>
              </a:rPr>
              <a:t>roce</a:t>
            </a:r>
            <a:r>
              <a:rPr lang="en-US" sz="1800" dirty="0">
                <a:effectLst/>
              </a:rPr>
              <a:t> 1999 se </a:t>
            </a:r>
            <a:r>
              <a:rPr lang="en-US" sz="1800" dirty="0" err="1">
                <a:effectLst/>
              </a:rPr>
              <a:t>Portugalsko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stalo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součástí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eurozóny</a:t>
            </a:r>
            <a:r>
              <a:rPr lang="en-US" sz="1800" dirty="0">
                <a:effectLst/>
              </a:rPr>
              <a:t> (euro </a:t>
            </a:r>
            <a:r>
              <a:rPr lang="en-US" sz="1800" dirty="0" err="1">
                <a:effectLst/>
              </a:rPr>
              <a:t>jako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měnová</a:t>
            </a:r>
            <a:r>
              <a:rPr lang="en-US" sz="1800" dirty="0">
                <a:effectLst/>
              </a:rPr>
              <a:t> a </a:t>
            </a:r>
            <a:r>
              <a:rPr lang="en-US" sz="1800" dirty="0" err="1">
                <a:effectLst/>
              </a:rPr>
              <a:t>platební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jednotka</a:t>
            </a:r>
            <a:r>
              <a:rPr lang="en-US" sz="1800" dirty="0">
                <a:effectLst/>
              </a:rPr>
              <a:t>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800" b="1" dirty="0">
                <a:effectLst/>
              </a:rPr>
              <a:t>1.1.2002 </a:t>
            </a:r>
            <a:r>
              <a:rPr lang="en-US" sz="1800" b="1" dirty="0" err="1">
                <a:effectLst/>
              </a:rPr>
              <a:t>bylo</a:t>
            </a:r>
            <a:r>
              <a:rPr lang="en-US" sz="1800" b="1" dirty="0">
                <a:effectLst/>
              </a:rPr>
              <a:t> euro </a:t>
            </a:r>
            <a:r>
              <a:rPr lang="en-US" sz="1800" b="1" dirty="0" err="1">
                <a:effectLst/>
              </a:rPr>
              <a:t>zavedeno</a:t>
            </a:r>
            <a:r>
              <a:rPr lang="en-US" sz="1800" b="1" dirty="0">
                <a:effectLst/>
              </a:rPr>
              <a:t> do </a:t>
            </a:r>
            <a:r>
              <a:rPr lang="en-US" sz="1800" b="1" dirty="0" err="1">
                <a:effectLst/>
              </a:rPr>
              <a:t>běžného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oběhu</a:t>
            </a:r>
            <a:r>
              <a:rPr lang="en-US" sz="1800" b="1" dirty="0">
                <a:effectLst/>
              </a:rPr>
              <a:t> v zemi.</a:t>
            </a:r>
          </a:p>
          <a:p>
            <a:endParaRPr lang="en-US" sz="18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3EEEA396-31B2-432E-930A-4F7B78F1CC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1360"/>
          <a:stretch/>
        </p:blipFill>
        <p:spPr>
          <a:xfrm>
            <a:off x="6930493" y="1961503"/>
            <a:ext cx="4223252" cy="2995277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96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1DAE0-78B0-4B46-AE25-3EA8CAB4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7BC173-EB9B-484A-B816-E30E2A38A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800" b="1" dirty="0"/>
              <a:t>Členství v Evropské unii a v eurozóně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dirty="0"/>
              <a:t>	- </a:t>
            </a:r>
            <a:r>
              <a:rPr lang="cs-CZ" sz="1800" b="1" dirty="0"/>
              <a:t>otázka vnitropolitická </a:t>
            </a:r>
            <a:r>
              <a:rPr lang="cs-CZ" sz="1800" dirty="0"/>
              <a:t>– záruka demokracie</a:t>
            </a:r>
          </a:p>
          <a:p>
            <a:pPr marL="0" indent="0">
              <a:buNone/>
            </a:pPr>
            <a:r>
              <a:rPr lang="cs-CZ" sz="1800" dirty="0"/>
              <a:t>	- </a:t>
            </a:r>
            <a:r>
              <a:rPr lang="cs-CZ" sz="1800" b="1" dirty="0"/>
              <a:t>otázka mezinárodní politiky </a:t>
            </a:r>
            <a:r>
              <a:rPr lang="cs-CZ" sz="1800" dirty="0"/>
              <a:t>– zabránění marginalizace a izolace</a:t>
            </a:r>
          </a:p>
          <a:p>
            <a:pPr marL="0" indent="0">
              <a:buNone/>
            </a:pPr>
            <a:r>
              <a:rPr lang="cs-CZ" sz="1800" dirty="0"/>
              <a:t>		- nová pozice ve vztahu k bývalým koloniím</a:t>
            </a:r>
          </a:p>
          <a:p>
            <a:pPr marL="0" indent="0">
              <a:buNone/>
            </a:pPr>
            <a:r>
              <a:rPr lang="cs-CZ" sz="1800" dirty="0"/>
              <a:t>	- </a:t>
            </a:r>
            <a:r>
              <a:rPr lang="cs-CZ" sz="1800" b="1" dirty="0"/>
              <a:t>otázka ekonomická </a:t>
            </a:r>
            <a:r>
              <a:rPr lang="cs-CZ" sz="1800" dirty="0"/>
              <a:t>– překonání dvou krizí – vnitřní a 				celosvětové (2008)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67110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1DAE0-78B0-4B46-AE25-3EA8CAB4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dirty="0"/>
              <a:t>Ekonomická stagnace a finanční krize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7BC173-EB9B-484A-B816-E30E2A38A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700" dirty="0"/>
              <a:t>Od roku 2001 začíná portugalská ekonomika stagnovat, což vede k růstu nezaměstnanosti, nízkým platům, stále většímu zadlužování.</a:t>
            </a:r>
          </a:p>
          <a:p>
            <a:pPr marL="0" indent="0">
              <a:buNone/>
            </a:pPr>
            <a:r>
              <a:rPr lang="cs-CZ" sz="1700" dirty="0"/>
              <a:t>Mezi lety 2008 – 2014 mluvíme o hluboké ekonomické krizi (způsobené především hlubokou zadlužeností Portugalska) – byla spojena i s mezinárodní situací a s finanční krizí světovou z roku 2008.</a:t>
            </a:r>
          </a:p>
          <a:p>
            <a:pPr marL="0" indent="0">
              <a:buNone/>
            </a:pPr>
            <a:r>
              <a:rPr lang="cs-CZ" sz="1700" dirty="0"/>
              <a:t>Krize se nejvíce dotkla 4 zemí Evropské unie: Portugalsko, Irsko, Řecko a Španělsko (tzv. PIGS) – silná restriktivní opatření ze strany EU. </a:t>
            </a:r>
          </a:p>
          <a:p>
            <a:pPr marL="0" indent="0">
              <a:buNone/>
            </a:pPr>
            <a:r>
              <a:rPr lang="cs-CZ" sz="1700" dirty="0"/>
              <a:t>V roce 2010 se Portugalsko muselo podrobit intervenci evropské komise  – výměnou za půjčku 78 000 miliónů EUR se Portugalsko podřídilo programu finanční rovnováhy – tento velice rigorózní přístup ke státním financím dále vyhrotil politickou a ekonomickou situaci v zemi (stávky, atd.)</a:t>
            </a:r>
          </a:p>
          <a:p>
            <a:pPr marL="0" indent="0">
              <a:buNone/>
            </a:pPr>
            <a:r>
              <a:rPr lang="cs-CZ" sz="1700" dirty="0"/>
              <a:t>V roce 2014 Portugalsko splnilo veškeré požadavky a mohlo z tohoto kontrolovaného režimu vystoupit.</a:t>
            </a:r>
          </a:p>
        </p:txBody>
      </p:sp>
    </p:spTree>
    <p:extLst>
      <p:ext uri="{BB962C8B-B14F-4D97-AF65-F5344CB8AC3E}">
        <p14:creationId xmlns:p14="http://schemas.microsoft.com/office/powerpoint/2010/main" val="19601068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Office PowerPoint</Application>
  <PresentationFormat>Širokoúhlá obrazovka</PresentationFormat>
  <Paragraphs>65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VÝVOJ PORTUGALSKA PO ROCE 1976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Vstup do eurozóny</vt:lpstr>
      <vt:lpstr>Prezentace aplikace PowerPoint</vt:lpstr>
      <vt:lpstr>Ekonomická stagnace a finanční krize</vt:lpstr>
      <vt:lpstr>World Travel Awards 2023 / „turistický Oscar“ </vt:lpstr>
      <vt:lpstr>Muzeum zemětřesení v Lisabonu</vt:lpstr>
      <vt:lpstr>José Saramago  (1922-2010)</vt:lpstr>
      <vt:lpstr>Ensaio sobre a ceguieira / Blindness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PORTUGALSKA PO ROCE 1976</dc:title>
  <dc:creator>Eva Batlickova</dc:creator>
  <cp:lastModifiedBy>Eva Batličková</cp:lastModifiedBy>
  <cp:revision>11</cp:revision>
  <dcterms:created xsi:type="dcterms:W3CDTF">2021-01-26T19:15:00Z</dcterms:created>
  <dcterms:modified xsi:type="dcterms:W3CDTF">2023-12-13T14:41:55Z</dcterms:modified>
</cp:coreProperties>
</file>