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5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0"/>
  </p:normalViewPr>
  <p:slideViewPr>
    <p:cSldViewPr>
      <p:cViewPr varScale="1">
        <p:scale>
          <a:sx n="81" d="100"/>
          <a:sy n="81" d="100"/>
        </p:scale>
        <p:origin x="135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148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75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516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12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67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135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746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68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78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50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0355-2AD2-47F4-A94B-4F8A544BD4A1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536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00355-2AD2-47F4-A94B-4F8A544BD4A1}" type="datetimeFigureOut">
              <a:rPr lang="cs-CZ" smtClean="0"/>
              <a:t>02.10.2023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95632-4C1E-4DF7-BE19-0E023B6FDA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51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SINTAXE </a:t>
            </a:r>
            <a:br>
              <a:rPr lang="cs-CZ" dirty="0"/>
            </a:br>
            <a:r>
              <a:rPr lang="cs-CZ" dirty="0"/>
              <a:t>2.10.2023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TÉMA:</a:t>
            </a:r>
          </a:p>
          <a:p>
            <a:r>
              <a:rPr lang="cs-CZ" dirty="0" err="1"/>
              <a:t>PERÍODO</a:t>
            </a:r>
            <a:r>
              <a:rPr lang="cs-CZ" dirty="0"/>
              <a:t> </a:t>
            </a:r>
            <a:r>
              <a:rPr lang="cs-CZ" dirty="0" err="1"/>
              <a:t>SIMPLES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16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RELAÇÕES ENTRE OS TERMOS</a:t>
            </a:r>
            <a:br>
              <a:rPr lang="pt-PT" dirty="0"/>
            </a:br>
            <a:r>
              <a:rPr lang="pt-PT" dirty="0"/>
              <a:t>vztahy mezi </a:t>
            </a:r>
            <a:r>
              <a:rPr lang="cs-CZ" dirty="0"/>
              <a:t>větnými členy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Souřadné – </a:t>
            </a:r>
            <a:r>
              <a:rPr lang="cs-CZ" b="1" dirty="0"/>
              <a:t>PARATAKTICKÉ</a:t>
            </a:r>
            <a:r>
              <a:rPr lang="cs-CZ" dirty="0"/>
              <a:t> (</a:t>
            </a:r>
            <a:r>
              <a:rPr lang="cs-CZ" dirty="0" err="1"/>
              <a:t>sequencia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	- když plní stejnou funkci</a:t>
            </a:r>
          </a:p>
          <a:p>
            <a:pPr marL="0" indent="0">
              <a:buNone/>
            </a:pPr>
            <a:r>
              <a:rPr lang="cs-CZ" i="1" dirty="0"/>
              <a:t>		Ele </a:t>
            </a:r>
            <a:r>
              <a:rPr lang="cs-CZ" i="1" dirty="0" err="1"/>
              <a:t>falou</a:t>
            </a:r>
            <a:r>
              <a:rPr lang="cs-CZ" i="1" dirty="0"/>
              <a:t> </a:t>
            </a:r>
            <a:r>
              <a:rPr lang="cs-CZ" i="1" dirty="0" err="1"/>
              <a:t>comigo</a:t>
            </a:r>
            <a:r>
              <a:rPr lang="cs-CZ" i="1" dirty="0"/>
              <a:t> e </a:t>
            </a:r>
            <a:r>
              <a:rPr lang="cs-CZ" i="1" dirty="0" err="1"/>
              <a:t>contigo</a:t>
            </a:r>
            <a:r>
              <a:rPr lang="cs-CZ" i="1" dirty="0"/>
              <a:t>. </a:t>
            </a:r>
          </a:p>
          <a:p>
            <a:pPr marL="0" indent="0">
              <a:buNone/>
            </a:pPr>
            <a:r>
              <a:rPr lang="cs-CZ" i="1" dirty="0"/>
              <a:t>		Ele </a:t>
            </a:r>
            <a:r>
              <a:rPr lang="cs-CZ" i="1" dirty="0" err="1"/>
              <a:t>falou</a:t>
            </a:r>
            <a:r>
              <a:rPr lang="cs-CZ" i="1" dirty="0"/>
              <a:t> </a:t>
            </a:r>
            <a:r>
              <a:rPr lang="cs-CZ" i="1" dirty="0" err="1"/>
              <a:t>rapida</a:t>
            </a:r>
            <a:r>
              <a:rPr lang="cs-CZ" i="1" dirty="0"/>
              <a:t> e </a:t>
            </a:r>
            <a:r>
              <a:rPr lang="cs-CZ" i="1" dirty="0" err="1"/>
              <a:t>claramente</a:t>
            </a:r>
            <a:r>
              <a:rPr lang="cs-CZ" dirty="0"/>
              <a:t>.</a:t>
            </a:r>
          </a:p>
          <a:p>
            <a:r>
              <a:rPr lang="cs-CZ" dirty="0"/>
              <a:t>Podřadné – </a:t>
            </a:r>
            <a:r>
              <a:rPr lang="cs-CZ" b="1" dirty="0"/>
              <a:t>HYPOTAKTICKÉ</a:t>
            </a:r>
            <a:r>
              <a:rPr lang="cs-CZ" dirty="0"/>
              <a:t>  (</a:t>
            </a:r>
            <a:r>
              <a:rPr lang="cs-CZ" dirty="0" err="1"/>
              <a:t>sintagma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		</a:t>
            </a:r>
            <a:r>
              <a:rPr lang="cs-CZ" i="1" dirty="0"/>
              <a:t>ELE </a:t>
            </a:r>
            <a:r>
              <a:rPr lang="cs-CZ" i="1" dirty="0" err="1"/>
              <a:t>FALOU</a:t>
            </a:r>
            <a:r>
              <a:rPr lang="cs-CZ" i="1" dirty="0"/>
              <a:t>, </a:t>
            </a:r>
            <a:r>
              <a:rPr lang="cs-CZ" i="1" dirty="0" err="1"/>
              <a:t>FALOU</a:t>
            </a:r>
            <a:r>
              <a:rPr lang="cs-CZ" i="1" dirty="0"/>
              <a:t> </a:t>
            </a:r>
            <a:r>
              <a:rPr lang="cs-CZ" i="1" dirty="0" err="1"/>
              <a:t>COMIGO</a:t>
            </a:r>
            <a:r>
              <a:rPr lang="cs-CZ" i="1" dirty="0"/>
              <a:t>, </a:t>
            </a:r>
            <a:r>
              <a:rPr lang="cs-CZ" i="1" dirty="0" err="1"/>
              <a:t>FALOU</a:t>
            </a:r>
            <a:r>
              <a:rPr lang="cs-CZ" i="1" dirty="0"/>
              <a:t> 		</a:t>
            </a:r>
            <a:r>
              <a:rPr lang="cs-CZ" i="1" dirty="0" err="1"/>
              <a:t>RAPIDAMENTE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553822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PERÍODO</a:t>
            </a:r>
            <a:r>
              <a:rPr lang="cs-CZ" dirty="0"/>
              <a:t> </a:t>
            </a:r>
            <a:r>
              <a:rPr lang="cs-CZ" dirty="0" err="1"/>
              <a:t>SIMPLES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JEDNODUCHÉ SOUVĚTÍ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NELES OBSERVAR-SE-Á A FUN</a:t>
            </a:r>
            <a:r>
              <a:rPr lang="pt-PT" dirty="0"/>
              <a:t>ÇÃO DOS TERMOS, ELEMENTOS OU CONSTITUINTES DA ORAÇÃO</a:t>
            </a:r>
          </a:p>
          <a:p>
            <a:endParaRPr lang="pt-PT" dirty="0"/>
          </a:p>
          <a:p>
            <a:r>
              <a:rPr lang="pt-PT" dirty="0"/>
              <a:t>Budeme v souv</a:t>
            </a:r>
            <a:r>
              <a:rPr lang="cs-CZ" dirty="0" err="1"/>
              <a:t>ětích</a:t>
            </a:r>
            <a:r>
              <a:rPr lang="cs-CZ" dirty="0"/>
              <a:t> sledovat funkci větných členů</a:t>
            </a:r>
          </a:p>
        </p:txBody>
      </p:sp>
    </p:spTree>
    <p:extLst>
      <p:ext uri="{BB962C8B-B14F-4D97-AF65-F5344CB8AC3E}">
        <p14:creationId xmlns:p14="http://schemas.microsoft.com/office/powerpoint/2010/main" val="2469307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0ABCBD-76FC-45D9-A340-B086ECE1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CONSTITUINTES DA </a:t>
            </a:r>
            <a:r>
              <a:rPr lang="pt-PT" dirty="0"/>
              <a:t>ORAÇÃO</a:t>
            </a:r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3167AA-E51C-484C-B4A1-4B23DCCED7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Formados por uma palavra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23C425A-3596-4CD3-AADD-1E100A2B06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PT" dirty="0"/>
              <a:t>NÓS FALAMOS DE TI.</a:t>
            </a:r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NÓS</a:t>
            </a:r>
          </a:p>
          <a:p>
            <a:r>
              <a:rPr lang="pt-PT" dirty="0"/>
              <a:t>FALAMOS</a:t>
            </a:r>
          </a:p>
          <a:p>
            <a:r>
              <a:rPr lang="pt-PT" dirty="0"/>
              <a:t>DE TI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655FA767-6C22-4306-AC43-17ECA655E0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dirty="0"/>
              <a:t>Formados por mais palavras</a:t>
            </a: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538623CE-6FA4-4F84-ACB1-667BCC90201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PT" dirty="0"/>
              <a:t>O NOSSO VIZINHO ESTAVA A FALAR DA TUA CASA. </a:t>
            </a:r>
          </a:p>
          <a:p>
            <a:endParaRPr lang="pt-PT" dirty="0"/>
          </a:p>
          <a:p>
            <a:r>
              <a:rPr lang="pt-PT" dirty="0"/>
              <a:t>O NOSSO VIZINHO</a:t>
            </a:r>
          </a:p>
          <a:p>
            <a:r>
              <a:rPr lang="pt-PT" dirty="0"/>
              <a:t>ESTAVA A FALAR</a:t>
            </a:r>
          </a:p>
          <a:p>
            <a:r>
              <a:rPr lang="pt-PT" dirty="0"/>
              <a:t>DA TUA CASA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9216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 </a:t>
            </a:r>
            <a:r>
              <a:rPr lang="cs-CZ" dirty="0" err="1"/>
              <a:t>GRUPOS</a:t>
            </a:r>
            <a:r>
              <a:rPr lang="cs-CZ" dirty="0"/>
              <a:t> DE </a:t>
            </a:r>
            <a:r>
              <a:rPr lang="cs-CZ" dirty="0" err="1"/>
              <a:t>CONSTITUINTES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err="1"/>
              <a:t>ESSENCIAIS</a:t>
            </a:r>
            <a:r>
              <a:rPr lang="cs-CZ" b="1" dirty="0"/>
              <a:t>   - ZÁKLADNÍ VĚTNÉ ČLENY</a:t>
            </a:r>
          </a:p>
          <a:p>
            <a:pPr lvl="1"/>
            <a:r>
              <a:rPr lang="cs-CZ" dirty="0" err="1"/>
              <a:t>SUJEITO</a:t>
            </a:r>
            <a:r>
              <a:rPr lang="cs-CZ" dirty="0"/>
              <a:t>  - PODMĚT</a:t>
            </a:r>
          </a:p>
          <a:p>
            <a:pPr lvl="1"/>
            <a:r>
              <a:rPr lang="cs-CZ" dirty="0" err="1"/>
              <a:t>PREDICADO</a:t>
            </a:r>
            <a:r>
              <a:rPr lang="cs-CZ" dirty="0"/>
              <a:t> - PŘÍSUDEK</a:t>
            </a:r>
          </a:p>
          <a:p>
            <a:r>
              <a:rPr lang="cs-CZ" b="1" dirty="0" err="1"/>
              <a:t>INTEGRANTES</a:t>
            </a:r>
            <a:r>
              <a:rPr lang="cs-CZ" b="1" dirty="0"/>
              <a:t> / </a:t>
            </a:r>
            <a:r>
              <a:rPr lang="cs-CZ" b="1" dirty="0" err="1"/>
              <a:t>SELECIONADOS</a:t>
            </a:r>
            <a:r>
              <a:rPr lang="cs-CZ" b="1" dirty="0"/>
              <a:t>  - POVINNÉ INTEGRUJÍCÍ </a:t>
            </a:r>
          </a:p>
          <a:p>
            <a:pPr lvl="1"/>
            <a:r>
              <a:rPr lang="cs-CZ" dirty="0" err="1"/>
              <a:t>PREDICATIVO</a:t>
            </a:r>
            <a:r>
              <a:rPr lang="cs-CZ" dirty="0"/>
              <a:t>  - PREDIKATIV (SOUČÁST PŘ. JMENNÉHO)</a:t>
            </a:r>
          </a:p>
          <a:p>
            <a:pPr lvl="1"/>
            <a:r>
              <a:rPr lang="cs-CZ" dirty="0" err="1"/>
              <a:t>COMPLEMENTO</a:t>
            </a:r>
            <a:r>
              <a:rPr lang="cs-CZ" dirty="0"/>
              <a:t> </a:t>
            </a:r>
            <a:r>
              <a:rPr lang="cs-CZ" dirty="0" err="1"/>
              <a:t>DIRETO</a:t>
            </a:r>
            <a:r>
              <a:rPr lang="cs-CZ" dirty="0"/>
              <a:t> – PŘEDMĚT PŘÍMÝ</a:t>
            </a:r>
          </a:p>
          <a:p>
            <a:pPr lvl="1"/>
            <a:r>
              <a:rPr lang="cs-CZ" dirty="0" err="1"/>
              <a:t>COMPLEMENTO</a:t>
            </a:r>
            <a:r>
              <a:rPr lang="cs-CZ" dirty="0"/>
              <a:t> </a:t>
            </a:r>
            <a:r>
              <a:rPr lang="cs-CZ" dirty="0" err="1"/>
              <a:t>INDIRETO</a:t>
            </a:r>
            <a:r>
              <a:rPr lang="cs-CZ" dirty="0"/>
              <a:t> – PŘEDMĚT NEPŘÍMÝ</a:t>
            </a:r>
          </a:p>
          <a:p>
            <a:pPr lvl="1"/>
            <a:r>
              <a:rPr lang="cs-CZ" dirty="0" err="1"/>
              <a:t>COMPEMENTO</a:t>
            </a:r>
            <a:r>
              <a:rPr lang="cs-CZ" dirty="0"/>
              <a:t> </a:t>
            </a:r>
            <a:r>
              <a:rPr lang="cs-CZ" dirty="0" err="1"/>
              <a:t>OBLÍQUO</a:t>
            </a:r>
            <a:r>
              <a:rPr lang="cs-CZ" dirty="0"/>
              <a:t> – OSTATNÍ PŘEDMĚTY</a:t>
            </a:r>
          </a:p>
          <a:p>
            <a:pPr lvl="1"/>
            <a:r>
              <a:rPr lang="cs-CZ" dirty="0"/>
              <a:t>AGENTE DA </a:t>
            </a:r>
            <a:r>
              <a:rPr lang="cs-CZ" dirty="0" err="1"/>
              <a:t>PASSIVA</a:t>
            </a:r>
            <a:r>
              <a:rPr lang="cs-CZ" dirty="0"/>
              <a:t> – ČINITEL TRPNÉHO RODU</a:t>
            </a:r>
          </a:p>
          <a:p>
            <a:r>
              <a:rPr lang="cs-CZ" b="1" dirty="0" err="1"/>
              <a:t>ACESSÓRIOS</a:t>
            </a:r>
            <a:r>
              <a:rPr lang="cs-CZ" b="1" dirty="0"/>
              <a:t>  - AKCESORNÍ</a:t>
            </a:r>
          </a:p>
          <a:p>
            <a:pPr lvl="1"/>
            <a:r>
              <a:rPr lang="cs-CZ" dirty="0" err="1"/>
              <a:t>ADJUNTO</a:t>
            </a:r>
            <a:r>
              <a:rPr lang="cs-CZ" dirty="0"/>
              <a:t> </a:t>
            </a:r>
            <a:r>
              <a:rPr lang="cs-CZ" dirty="0" err="1"/>
              <a:t>ADNOMINAL</a:t>
            </a:r>
            <a:r>
              <a:rPr lang="cs-CZ" dirty="0"/>
              <a:t> – PŘÍVLASTEK SHODNÝ A NESHODNÝ</a:t>
            </a:r>
          </a:p>
          <a:p>
            <a:pPr lvl="1"/>
            <a:r>
              <a:rPr lang="cs-CZ" dirty="0" err="1"/>
              <a:t>ADJUNTO</a:t>
            </a:r>
            <a:r>
              <a:rPr lang="cs-CZ" dirty="0"/>
              <a:t> </a:t>
            </a:r>
            <a:r>
              <a:rPr lang="cs-CZ" dirty="0" err="1"/>
              <a:t>ADVERBIAL</a:t>
            </a:r>
            <a:r>
              <a:rPr lang="cs-CZ" dirty="0"/>
              <a:t>  - PŘÍSLOVEČNÍ URČENÍ</a:t>
            </a:r>
          </a:p>
          <a:p>
            <a:pPr lvl="1"/>
            <a:r>
              <a:rPr lang="cs-CZ" dirty="0" err="1"/>
              <a:t>APOSTO</a:t>
            </a:r>
            <a:r>
              <a:rPr lang="cs-CZ" dirty="0"/>
              <a:t> - VSUVKA</a:t>
            </a:r>
          </a:p>
        </p:txBody>
      </p:sp>
    </p:spTree>
    <p:extLst>
      <p:ext uri="{BB962C8B-B14F-4D97-AF65-F5344CB8AC3E}">
        <p14:creationId xmlns:p14="http://schemas.microsoft.com/office/powerpoint/2010/main" val="1914537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80920" cy="150304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TERMOS </a:t>
            </a:r>
            <a:r>
              <a:rPr lang="cs-CZ" b="1" dirty="0" err="1"/>
              <a:t>ESSENCIAIS</a:t>
            </a:r>
            <a:r>
              <a:rPr lang="cs-CZ" b="1" dirty="0"/>
              <a:t>   </a:t>
            </a:r>
            <a:br>
              <a:rPr lang="cs-CZ" b="1" dirty="0"/>
            </a:br>
            <a:r>
              <a:rPr lang="cs-CZ" b="1" dirty="0"/>
              <a:t>ZÁKLADNÍ VĚTNÉ ČLENY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ZÁKLADNÍ VĚTNÉ SYNTAGMA</a:t>
            </a:r>
          </a:p>
          <a:p>
            <a:pPr marL="457200" lvl="1" indent="0">
              <a:buNone/>
            </a:pPr>
            <a:r>
              <a:rPr lang="cs-CZ" dirty="0" err="1"/>
              <a:t>SUJEITO</a:t>
            </a:r>
            <a:r>
              <a:rPr lang="cs-CZ" dirty="0"/>
              <a:t>  - PODMĚT +  </a:t>
            </a:r>
            <a:r>
              <a:rPr lang="cs-CZ" dirty="0" err="1"/>
              <a:t>PREDICADO</a:t>
            </a:r>
            <a:r>
              <a:rPr lang="cs-CZ" dirty="0"/>
              <a:t> - PŘÍSUDEK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A JOANA </a:t>
            </a:r>
            <a:r>
              <a:rPr lang="cs-CZ" b="1" i="1" dirty="0" err="1"/>
              <a:t>FALA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i="1" dirty="0"/>
              <a:t>	O MARCELO </a:t>
            </a:r>
            <a:r>
              <a:rPr lang="cs-CZ" b="1" i="1" dirty="0"/>
              <a:t>CANTA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8430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3600" dirty="0"/>
            </a:br>
            <a:r>
              <a:rPr lang="cs-CZ" sz="3600" b="1" dirty="0" err="1"/>
              <a:t>INTEGRANTES</a:t>
            </a:r>
            <a:r>
              <a:rPr lang="cs-CZ" sz="3600" b="1" dirty="0"/>
              <a:t> / </a:t>
            </a:r>
            <a:r>
              <a:rPr lang="cs-CZ" sz="3600" b="1" dirty="0" err="1"/>
              <a:t>SELECIONADOS</a:t>
            </a:r>
            <a:r>
              <a:rPr lang="cs-CZ" sz="3600" b="1" dirty="0"/>
              <a:t>  - POVINNÉ INTEGRUJÍCÍ </a:t>
            </a:r>
            <a:br>
              <a:rPr lang="cs-CZ" sz="3600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lvl="1" indent="0">
              <a:buNone/>
            </a:pPr>
            <a:r>
              <a:rPr lang="cs-CZ" dirty="0"/>
              <a:t>-</a:t>
            </a:r>
            <a:r>
              <a:rPr lang="cs-CZ" b="1" dirty="0" err="1"/>
              <a:t>PREDICATIVO</a:t>
            </a:r>
            <a:r>
              <a:rPr lang="cs-CZ" dirty="0"/>
              <a:t>  - PREDIKATIV (SOUČÁST PŘ. JMENNÉHO) </a:t>
            </a:r>
          </a:p>
          <a:p>
            <a:pPr marL="457200" lvl="1" indent="0">
              <a:buNone/>
            </a:pPr>
            <a:r>
              <a:rPr lang="cs-CZ" dirty="0"/>
              <a:t>	- </a:t>
            </a:r>
            <a:r>
              <a:rPr lang="cs-CZ" i="1" dirty="0"/>
              <a:t>ELE É </a:t>
            </a:r>
            <a:r>
              <a:rPr lang="cs-CZ" b="1" i="1" dirty="0" err="1"/>
              <a:t>PROFESSOR</a:t>
            </a:r>
            <a:r>
              <a:rPr lang="cs-CZ" dirty="0"/>
              <a:t>. 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- </a:t>
            </a:r>
            <a:r>
              <a:rPr lang="cs-CZ" b="1" dirty="0" err="1"/>
              <a:t>COMPLEMENTO</a:t>
            </a:r>
            <a:r>
              <a:rPr lang="cs-CZ" b="1" dirty="0"/>
              <a:t> </a:t>
            </a:r>
            <a:r>
              <a:rPr lang="cs-CZ" b="1" dirty="0" err="1"/>
              <a:t>DIRETO</a:t>
            </a:r>
            <a:r>
              <a:rPr lang="cs-CZ" b="1" dirty="0"/>
              <a:t> </a:t>
            </a:r>
            <a:r>
              <a:rPr lang="cs-CZ" dirty="0"/>
              <a:t>– PŘEDMĚT PŘÍMÝ (</a:t>
            </a:r>
            <a:r>
              <a:rPr lang="cs-CZ" b="1" dirty="0" err="1"/>
              <a:t>4.P</a:t>
            </a:r>
            <a:r>
              <a:rPr lang="cs-CZ" b="1" dirty="0"/>
              <a:t>. – V </a:t>
            </a:r>
            <a:r>
              <a:rPr lang="cs-CZ" b="1" dirty="0" err="1"/>
              <a:t>PT</a:t>
            </a:r>
            <a:r>
              <a:rPr lang="cs-CZ" b="1" dirty="0"/>
              <a:t> VAZBY BEZ PŘEDLOŽEK)</a:t>
            </a:r>
          </a:p>
          <a:p>
            <a:pPr marL="457200" lvl="1" indent="0">
              <a:buNone/>
            </a:pPr>
            <a:r>
              <a:rPr lang="cs-CZ" i="1" dirty="0"/>
              <a:t>	- ELE PINTOU </a:t>
            </a:r>
            <a:r>
              <a:rPr lang="cs-CZ" b="1" i="1" dirty="0"/>
              <a:t>UM </a:t>
            </a:r>
            <a:r>
              <a:rPr lang="cs-CZ" b="1" i="1" dirty="0" err="1"/>
              <a:t>QUADRO</a:t>
            </a:r>
            <a:r>
              <a:rPr lang="cs-CZ" i="1" dirty="0"/>
              <a:t>. </a:t>
            </a:r>
          </a:p>
          <a:p>
            <a:pPr lvl="2"/>
            <a:endParaRPr lang="cs-CZ" dirty="0"/>
          </a:p>
          <a:p>
            <a:pPr lvl="1"/>
            <a:r>
              <a:rPr lang="cs-CZ" b="1" dirty="0" err="1"/>
              <a:t>COMPLEMENTO</a:t>
            </a:r>
            <a:r>
              <a:rPr lang="cs-CZ" b="1" dirty="0"/>
              <a:t> </a:t>
            </a:r>
            <a:r>
              <a:rPr lang="cs-CZ" b="1" dirty="0" err="1"/>
              <a:t>INDIRETO</a:t>
            </a:r>
            <a:r>
              <a:rPr lang="cs-CZ" b="1" dirty="0"/>
              <a:t> </a:t>
            </a:r>
            <a:r>
              <a:rPr lang="cs-CZ" dirty="0"/>
              <a:t>– PŘEDMĚT NEPŘÍMÝ (</a:t>
            </a:r>
            <a:r>
              <a:rPr lang="cs-CZ" b="1" dirty="0" err="1"/>
              <a:t>3.P</a:t>
            </a:r>
            <a:r>
              <a:rPr lang="cs-CZ" b="1" dirty="0"/>
              <a:t>. CÍL, ZDROJ), PŘEDLOŽKA A, PARA</a:t>
            </a:r>
            <a:r>
              <a:rPr lang="cs-CZ" dirty="0"/>
              <a:t>)</a:t>
            </a:r>
          </a:p>
          <a:p>
            <a:pPr marL="457200" lvl="1" indent="0">
              <a:buNone/>
            </a:pPr>
            <a:r>
              <a:rPr lang="cs-CZ" dirty="0"/>
              <a:t>	- </a:t>
            </a:r>
            <a:r>
              <a:rPr lang="cs-CZ" i="1" dirty="0"/>
              <a:t>A MINHA </a:t>
            </a:r>
            <a:r>
              <a:rPr lang="cs-CZ" i="1" dirty="0" err="1"/>
              <a:t>AMIGA</a:t>
            </a:r>
            <a:r>
              <a:rPr lang="cs-CZ" i="1" dirty="0"/>
              <a:t> </a:t>
            </a:r>
            <a:r>
              <a:rPr lang="cs-CZ" i="1" dirty="0" err="1"/>
              <a:t>TELEFONOU</a:t>
            </a:r>
            <a:r>
              <a:rPr lang="cs-CZ" i="1" dirty="0"/>
              <a:t> </a:t>
            </a:r>
            <a:r>
              <a:rPr lang="cs-CZ" b="1" i="1" dirty="0" err="1"/>
              <a:t>AO</a:t>
            </a:r>
            <a:r>
              <a:rPr lang="cs-CZ" b="1" i="1" dirty="0"/>
              <a:t> </a:t>
            </a:r>
            <a:r>
              <a:rPr lang="cs-CZ" b="1" i="1" dirty="0" err="1"/>
              <a:t>PROFESSOR</a:t>
            </a:r>
            <a:r>
              <a:rPr lang="cs-CZ" dirty="0"/>
              <a:t>. </a:t>
            </a:r>
          </a:p>
          <a:p>
            <a:pPr lvl="2"/>
            <a:endParaRPr lang="cs-CZ" dirty="0"/>
          </a:p>
          <a:p>
            <a:pPr lvl="1"/>
            <a:r>
              <a:rPr lang="cs-CZ" b="1" dirty="0" err="1"/>
              <a:t>COMPEMENTO</a:t>
            </a:r>
            <a:r>
              <a:rPr lang="cs-CZ" b="1" dirty="0"/>
              <a:t> </a:t>
            </a:r>
            <a:r>
              <a:rPr lang="cs-CZ" b="1" dirty="0" err="1"/>
              <a:t>OBLÍQUO</a:t>
            </a:r>
            <a:r>
              <a:rPr lang="cs-CZ" b="1" dirty="0"/>
              <a:t> </a:t>
            </a:r>
            <a:r>
              <a:rPr lang="cs-CZ" dirty="0"/>
              <a:t>– OSTATNÍ PŘEDMĚTY  (OSTATNÍ PÁDY A PŘEDLOŽKY)</a:t>
            </a:r>
          </a:p>
          <a:p>
            <a:pPr marL="457200" lvl="1" indent="0">
              <a:buNone/>
            </a:pPr>
            <a:r>
              <a:rPr lang="cs-CZ" dirty="0"/>
              <a:t>	- O </a:t>
            </a:r>
            <a:r>
              <a:rPr lang="cs-CZ" dirty="0" err="1"/>
              <a:t>PROFESSOR</a:t>
            </a:r>
            <a:r>
              <a:rPr lang="cs-CZ" dirty="0"/>
              <a:t> </a:t>
            </a:r>
            <a:r>
              <a:rPr lang="cs-CZ" dirty="0" err="1"/>
              <a:t>FALOU</a:t>
            </a:r>
            <a:r>
              <a:rPr lang="cs-CZ" dirty="0"/>
              <a:t> </a:t>
            </a:r>
            <a:r>
              <a:rPr lang="cs-CZ" b="1" i="1" dirty="0" err="1"/>
              <a:t>COM</a:t>
            </a:r>
            <a:r>
              <a:rPr lang="cs-CZ" b="1" i="1" dirty="0"/>
              <a:t> OS </a:t>
            </a:r>
            <a:r>
              <a:rPr lang="cs-CZ" b="1" i="1" dirty="0" err="1"/>
              <a:t>ALUNOS</a:t>
            </a:r>
            <a:r>
              <a:rPr lang="cs-CZ" dirty="0"/>
              <a:t>. 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b="1" dirty="0"/>
              <a:t>AGENTE DA </a:t>
            </a:r>
            <a:r>
              <a:rPr lang="cs-CZ" b="1" dirty="0" err="1"/>
              <a:t>PASSIVA</a:t>
            </a:r>
            <a:r>
              <a:rPr lang="cs-CZ" b="1" dirty="0"/>
              <a:t> </a:t>
            </a:r>
            <a:r>
              <a:rPr lang="cs-CZ" dirty="0"/>
              <a:t>– ČINITEL TRPNÉHO RODU (7. P. , </a:t>
            </a:r>
            <a:r>
              <a:rPr lang="cs-CZ" dirty="0" err="1"/>
              <a:t>PŘEDLOŽKAPOR</a:t>
            </a:r>
            <a:r>
              <a:rPr lang="cs-CZ" dirty="0"/>
              <a:t>)</a:t>
            </a:r>
          </a:p>
          <a:p>
            <a:pPr marL="457200" lvl="1" indent="0">
              <a:buNone/>
            </a:pPr>
            <a:r>
              <a:rPr lang="cs-CZ" dirty="0"/>
              <a:t>	- </a:t>
            </a:r>
            <a:r>
              <a:rPr lang="cs-CZ" i="1" dirty="0"/>
              <a:t>O LIVRO </a:t>
            </a:r>
            <a:r>
              <a:rPr lang="cs-CZ" i="1" dirty="0" err="1"/>
              <a:t>FOI</a:t>
            </a:r>
            <a:r>
              <a:rPr lang="cs-CZ" i="1" dirty="0"/>
              <a:t> </a:t>
            </a:r>
            <a:r>
              <a:rPr lang="cs-CZ" i="1" dirty="0" err="1"/>
              <a:t>ESCRITO</a:t>
            </a:r>
            <a:r>
              <a:rPr lang="cs-CZ" i="1" dirty="0"/>
              <a:t> </a:t>
            </a:r>
            <a:r>
              <a:rPr lang="cs-CZ" b="1" i="1" dirty="0" err="1"/>
              <a:t>POR</a:t>
            </a:r>
            <a:r>
              <a:rPr lang="cs-CZ" b="1" i="1" dirty="0"/>
              <a:t> </a:t>
            </a:r>
            <a:r>
              <a:rPr lang="cs-CZ" b="1" i="1" dirty="0" err="1"/>
              <a:t>MILTON</a:t>
            </a:r>
            <a:r>
              <a:rPr lang="cs-CZ" b="1" i="1" dirty="0"/>
              <a:t> </a:t>
            </a:r>
            <a:r>
              <a:rPr lang="cs-CZ" b="1" i="1" dirty="0" err="1"/>
              <a:t>HATOUM</a:t>
            </a:r>
            <a:r>
              <a:rPr lang="cs-CZ" i="1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925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TERMOS </a:t>
            </a:r>
            <a:r>
              <a:rPr lang="cs-CZ" b="1" dirty="0" err="1"/>
              <a:t>ACESSÓRIOS</a:t>
            </a:r>
            <a:r>
              <a:rPr lang="cs-CZ" b="1" dirty="0"/>
              <a:t>  - AKCESORNÍ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cs-CZ" b="1" dirty="0" err="1"/>
              <a:t>ADJUNTO</a:t>
            </a:r>
            <a:r>
              <a:rPr lang="cs-CZ" b="1" dirty="0"/>
              <a:t> </a:t>
            </a:r>
            <a:r>
              <a:rPr lang="cs-CZ" b="1" dirty="0" err="1"/>
              <a:t>ADNOMINAL</a:t>
            </a:r>
            <a:r>
              <a:rPr lang="cs-CZ" dirty="0"/>
              <a:t> – </a:t>
            </a:r>
          </a:p>
          <a:p>
            <a:pPr marL="457200" lvl="1" indent="0">
              <a:buNone/>
            </a:pPr>
            <a:r>
              <a:rPr lang="cs-CZ" dirty="0"/>
              <a:t>	PŘÍVLASTEK </a:t>
            </a:r>
            <a:r>
              <a:rPr lang="cs-CZ" b="1" dirty="0"/>
              <a:t>SHODNÝ</a:t>
            </a:r>
            <a:r>
              <a:rPr lang="cs-CZ" dirty="0"/>
              <a:t> A - </a:t>
            </a:r>
            <a:r>
              <a:rPr lang="cs-CZ" i="1" dirty="0"/>
              <a:t>bola </a:t>
            </a:r>
            <a:r>
              <a:rPr lang="cs-CZ" b="1" i="1" dirty="0" err="1"/>
              <a:t>vermelha</a:t>
            </a:r>
            <a:r>
              <a:rPr lang="cs-CZ" dirty="0"/>
              <a:t>		</a:t>
            </a:r>
            <a:r>
              <a:rPr lang="cs-CZ" b="1" dirty="0"/>
              <a:t>NESHODNÝ</a:t>
            </a:r>
            <a:r>
              <a:rPr lang="cs-CZ" dirty="0"/>
              <a:t> </a:t>
            </a:r>
            <a:r>
              <a:rPr lang="cs-CZ" i="1" dirty="0"/>
              <a:t>Bola </a:t>
            </a:r>
            <a:r>
              <a:rPr lang="cs-CZ" b="1" i="1" dirty="0"/>
              <a:t>de </a:t>
            </a:r>
            <a:r>
              <a:rPr lang="cs-CZ" b="1" i="1" dirty="0" err="1"/>
              <a:t>Berlim</a:t>
            </a:r>
            <a:r>
              <a:rPr lang="cs-CZ" b="1" i="1" dirty="0"/>
              <a:t>, </a:t>
            </a:r>
            <a:r>
              <a:rPr lang="cs-CZ" i="1" dirty="0"/>
              <a:t>bola </a:t>
            </a:r>
            <a:r>
              <a:rPr lang="cs-CZ" b="1" i="1" dirty="0"/>
              <a:t>de </a:t>
            </a:r>
            <a:r>
              <a:rPr lang="cs-CZ" b="1" i="1" dirty="0" err="1"/>
              <a:t>cristal</a:t>
            </a:r>
            <a:r>
              <a:rPr lang="cs-CZ" b="1" i="1" dirty="0"/>
              <a:t>, </a:t>
            </a:r>
            <a:r>
              <a:rPr lang="cs-CZ" i="1" dirty="0"/>
              <a:t> </a:t>
            </a:r>
            <a:endParaRPr lang="cs-CZ" b="1" i="1" dirty="0"/>
          </a:p>
          <a:p>
            <a:pPr lvl="1"/>
            <a:endParaRPr lang="cs-CZ" dirty="0"/>
          </a:p>
          <a:p>
            <a:pPr lvl="1"/>
            <a:r>
              <a:rPr lang="cs-CZ" b="1" dirty="0" err="1"/>
              <a:t>ADJUNTO</a:t>
            </a:r>
            <a:r>
              <a:rPr lang="cs-CZ" b="1" dirty="0"/>
              <a:t> </a:t>
            </a:r>
            <a:r>
              <a:rPr lang="cs-CZ" b="1" dirty="0" err="1"/>
              <a:t>ADVERBIAL</a:t>
            </a:r>
            <a:r>
              <a:rPr lang="cs-CZ" b="1" dirty="0"/>
              <a:t>  </a:t>
            </a:r>
            <a:r>
              <a:rPr lang="cs-CZ" dirty="0"/>
              <a:t>- PŘÍSLOVEČNÍ URČENÍ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b="1" dirty="0"/>
              <a:t>Času, místa, způsobu, příčiny, následku, atd</a:t>
            </a:r>
            <a:r>
              <a:rPr lang="cs-CZ" dirty="0"/>
              <a:t>. </a:t>
            </a:r>
          </a:p>
          <a:p>
            <a:pPr marL="457200" lvl="1" indent="0">
              <a:buNone/>
            </a:pPr>
            <a:r>
              <a:rPr lang="cs-CZ" i="1" dirty="0"/>
              <a:t>	</a:t>
            </a:r>
            <a:r>
              <a:rPr lang="cs-CZ" i="1" dirty="0" err="1"/>
              <a:t>Encontrámos</a:t>
            </a:r>
            <a:r>
              <a:rPr lang="cs-CZ" i="1" dirty="0"/>
              <a:t> </a:t>
            </a:r>
            <a:r>
              <a:rPr lang="cs-CZ" i="1" dirty="0" err="1"/>
              <a:t>ontem</a:t>
            </a:r>
            <a:r>
              <a:rPr lang="cs-CZ" i="1" dirty="0"/>
              <a:t> </a:t>
            </a:r>
            <a:r>
              <a:rPr lang="cs-CZ" b="1" i="1" dirty="0"/>
              <a:t>na </a:t>
            </a:r>
            <a:r>
              <a:rPr lang="cs-CZ" b="1" i="1" dirty="0" err="1"/>
              <a:t>rua</a:t>
            </a:r>
            <a:r>
              <a:rPr lang="cs-CZ" b="1" i="1" dirty="0"/>
              <a:t> </a:t>
            </a:r>
            <a:r>
              <a:rPr lang="cs-CZ" b="1" i="1" dirty="0" err="1"/>
              <a:t>durante</a:t>
            </a:r>
            <a:r>
              <a:rPr lang="cs-CZ" b="1" i="1" dirty="0"/>
              <a:t> a hora do	jantar</a:t>
            </a:r>
            <a:r>
              <a:rPr lang="cs-CZ" b="1" dirty="0"/>
              <a:t>.</a:t>
            </a:r>
          </a:p>
          <a:p>
            <a:pPr lvl="2"/>
            <a:endParaRPr lang="cs-CZ" dirty="0"/>
          </a:p>
          <a:p>
            <a:pPr lvl="1"/>
            <a:r>
              <a:rPr lang="cs-CZ" b="1" dirty="0" err="1"/>
              <a:t>APOSTO</a:t>
            </a:r>
            <a:r>
              <a:rPr lang="cs-CZ" b="1" dirty="0"/>
              <a:t> – VSUVKA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i="1" dirty="0"/>
              <a:t>Rafael, </a:t>
            </a:r>
            <a:r>
              <a:rPr lang="cs-CZ" b="1" i="1" dirty="0"/>
              <a:t>o </a:t>
            </a:r>
            <a:r>
              <a:rPr lang="cs-CZ" b="1" i="1" dirty="0" err="1"/>
              <a:t>meu</a:t>
            </a:r>
            <a:r>
              <a:rPr lang="cs-CZ" b="1" i="1" dirty="0"/>
              <a:t> </a:t>
            </a:r>
            <a:r>
              <a:rPr lang="cs-CZ" b="1" i="1" dirty="0" err="1"/>
              <a:t>amigo</a:t>
            </a:r>
            <a:r>
              <a:rPr lang="cs-CZ" b="1" i="1" dirty="0"/>
              <a:t> </a:t>
            </a:r>
            <a:r>
              <a:rPr lang="cs-CZ" b="1" i="1" dirty="0" err="1"/>
              <a:t>espanhol</a:t>
            </a:r>
            <a:r>
              <a:rPr lang="cs-CZ" i="1" dirty="0"/>
              <a:t>, </a:t>
            </a:r>
            <a:r>
              <a:rPr lang="cs-CZ" i="1" dirty="0" err="1"/>
              <a:t>ofereceu-me</a:t>
            </a:r>
            <a:r>
              <a:rPr lang="cs-CZ" i="1" dirty="0"/>
              <a:t> </a:t>
            </a:r>
            <a:r>
              <a:rPr lang="cs-CZ" i="1" dirty="0" err="1"/>
              <a:t>este</a:t>
            </a:r>
            <a:r>
              <a:rPr lang="cs-CZ" i="1" dirty="0"/>
              <a:t> 	livro.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046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RELAÇÕES ENTRE OS TERMOS</a:t>
            </a:r>
            <a:br>
              <a:rPr lang="pt-PT" dirty="0"/>
            </a:br>
            <a:r>
              <a:rPr lang="pt-PT" dirty="0"/>
              <a:t>BILATERAIS OU BINÁRIAS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i="1" dirty="0"/>
              <a:t>DOIS TERMOS DA ORAÇÃO ESTÃO SEMPRE UNIDOS MAIS ESTREITAMENTE ENTRE DO QUE OS OUTROS</a:t>
            </a:r>
            <a:endParaRPr lang="cs-CZ" i="1" dirty="0"/>
          </a:p>
          <a:p>
            <a:r>
              <a:rPr lang="cs-CZ" i="1" dirty="0"/>
              <a:t>VŽDY SPOLU SOUVISÍ DVA VĚTNÉ ČLENY </a:t>
            </a:r>
          </a:p>
          <a:p>
            <a:endParaRPr lang="cs-CZ" i="1" dirty="0"/>
          </a:p>
          <a:p>
            <a:r>
              <a:rPr lang="cs-CZ" i="1" dirty="0"/>
              <a:t>O </a:t>
            </a:r>
            <a:r>
              <a:rPr lang="cs-CZ" i="1" dirty="0" err="1"/>
              <a:t>diretor</a:t>
            </a:r>
            <a:r>
              <a:rPr lang="cs-CZ" i="1" dirty="0"/>
              <a:t> da </a:t>
            </a:r>
            <a:r>
              <a:rPr lang="cs-CZ" i="1" dirty="0" err="1"/>
              <a:t>empresa</a:t>
            </a:r>
            <a:r>
              <a:rPr lang="cs-CZ" i="1" dirty="0"/>
              <a:t> </a:t>
            </a:r>
            <a:r>
              <a:rPr lang="cs-CZ" i="1" dirty="0" err="1"/>
              <a:t>casou</a:t>
            </a:r>
            <a:r>
              <a:rPr lang="cs-CZ" i="1" dirty="0"/>
              <a:t> </a:t>
            </a:r>
            <a:r>
              <a:rPr lang="cs-CZ" i="1" dirty="0" err="1"/>
              <a:t>ontem</a:t>
            </a:r>
            <a:r>
              <a:rPr lang="cs-CZ" i="1" dirty="0"/>
              <a:t> </a:t>
            </a:r>
            <a:r>
              <a:rPr lang="cs-CZ" i="1" dirty="0" err="1"/>
              <a:t>com</a:t>
            </a:r>
            <a:r>
              <a:rPr lang="cs-CZ" i="1" dirty="0"/>
              <a:t> </a:t>
            </a:r>
            <a:r>
              <a:rPr lang="cs-CZ" i="1" dirty="0" err="1"/>
              <a:t>uma</a:t>
            </a:r>
            <a:r>
              <a:rPr lang="cs-CZ" i="1" dirty="0"/>
              <a:t> </a:t>
            </a:r>
            <a:r>
              <a:rPr lang="cs-CZ" i="1" dirty="0" err="1"/>
              <a:t>mulher</a:t>
            </a:r>
            <a:r>
              <a:rPr lang="cs-CZ" i="1" dirty="0"/>
              <a:t> </a:t>
            </a:r>
            <a:r>
              <a:rPr lang="cs-CZ" i="1" dirty="0" err="1"/>
              <a:t>muito</a:t>
            </a:r>
            <a:r>
              <a:rPr lang="cs-CZ" i="1" dirty="0"/>
              <a:t> </a:t>
            </a:r>
            <a:r>
              <a:rPr lang="cs-CZ" i="1" dirty="0" err="1"/>
              <a:t>simpática</a:t>
            </a:r>
            <a:r>
              <a:rPr lang="cs-CZ" i="1" dirty="0"/>
              <a:t> e </a:t>
            </a:r>
            <a:r>
              <a:rPr lang="cs-CZ" i="1" dirty="0" err="1"/>
              <a:t>muito</a:t>
            </a:r>
            <a:r>
              <a:rPr lang="cs-CZ" i="1" dirty="0"/>
              <a:t> </a:t>
            </a:r>
            <a:r>
              <a:rPr lang="cs-CZ" i="1" dirty="0" err="1"/>
              <a:t>jovem</a:t>
            </a:r>
            <a:r>
              <a:rPr lang="cs-CZ" i="1" dirty="0"/>
              <a:t>. (ředitel filmy se včera oženil s velmi sympatickou a mladou paní).</a:t>
            </a:r>
            <a:endParaRPr lang="pt-PT" i="1" dirty="0"/>
          </a:p>
        </p:txBody>
      </p:sp>
    </p:spTree>
    <p:extLst>
      <p:ext uri="{BB962C8B-B14F-4D97-AF65-F5344CB8AC3E}">
        <p14:creationId xmlns:p14="http://schemas.microsoft.com/office/powerpoint/2010/main" val="448210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A2EFE7A9-135B-4AAD-9865-8F48034DBC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1435552"/>
            <a:ext cx="8963025" cy="39868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595817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475</Words>
  <Application>Microsoft Office PowerPoint</Application>
  <PresentationFormat>Předvádění na obrazovce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SINTAXE  2.10.2023</vt:lpstr>
      <vt:lpstr>PERÍODO SIMPLES  JEDNODUCHÉ SOUVĚTÍ</vt:lpstr>
      <vt:lpstr>CONSTITUINTES DA ORAÇÃO</vt:lpstr>
      <vt:lpstr>3 GRUPOS DE CONSTITUINTES</vt:lpstr>
      <vt:lpstr>TERMOS ESSENCIAIS    ZÁKLADNÍ VĚTNÉ ČLENY </vt:lpstr>
      <vt:lpstr> INTEGRANTES / SELECIONADOS  - POVINNÉ INTEGRUJÍCÍ  </vt:lpstr>
      <vt:lpstr>TERMOS ACESSÓRIOS  - AKCESORNÍ </vt:lpstr>
      <vt:lpstr>RELAÇÕES ENTRE OS TERMOS BILATERAIS OU BINÁRIAS</vt:lpstr>
      <vt:lpstr>Prezentace aplikace PowerPoint</vt:lpstr>
      <vt:lpstr>RELAÇÕES ENTRE OS TERMOS vztahy mezi větnými členy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SINTAXE  19.10.2020 (druhá hodina)</dc:title>
  <dc:creator>Iva Svobodová</dc:creator>
  <cp:lastModifiedBy>Iva Svobodová</cp:lastModifiedBy>
  <cp:revision>3</cp:revision>
  <dcterms:created xsi:type="dcterms:W3CDTF">2020-10-15T09:54:18Z</dcterms:created>
  <dcterms:modified xsi:type="dcterms:W3CDTF">2023-10-02T14:22:51Z</dcterms:modified>
</cp:coreProperties>
</file>