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1" r:id="rId4"/>
    <p:sldId id="262" r:id="rId5"/>
    <p:sldId id="263" r:id="rId6"/>
    <p:sldId id="264" r:id="rId7"/>
    <p:sldId id="267" r:id="rId8"/>
    <p:sldId id="265" r:id="rId9"/>
    <p:sldId id="268" r:id="rId10"/>
    <p:sldId id="269" r:id="rId11"/>
    <p:sldId id="266" r:id="rId12"/>
    <p:sldId id="257" r:id="rId13"/>
    <p:sldId id="258" r:id="rId14"/>
    <p:sldId id="259" r:id="rId15"/>
    <p:sldId id="260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9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DC694F-B3DD-4763-BA4A-963815E397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23DB23F-9D5E-4433-908F-947715B4B2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BF504D7-030F-4369-A9FC-B7CB00C50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D792B-8493-4DDE-98BE-A26264FD1F68}" type="datetimeFigureOut">
              <a:rPr lang="cs-CZ" smtClean="0"/>
              <a:t>10.11.2023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4C383BA-FB87-4E56-96D8-25DCF0367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E58854C-BD6C-4648-83AB-BDBB50983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39EAB-1155-45B0-9D1C-251D15A6C7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971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E2EA94-7407-4EF8-96BE-AFCAD87CF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05840C1-21F2-40FC-B6EC-5A75F54881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6B10B69-757A-4B9F-B734-15A61D436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D792B-8493-4DDE-98BE-A26264FD1F68}" type="datetimeFigureOut">
              <a:rPr lang="cs-CZ" smtClean="0"/>
              <a:t>10.11.2023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48A438D-AFD7-4A74-A98A-2ED4756B8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2B91772-314B-4ADD-AC55-D6F42984B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39EAB-1155-45B0-9D1C-251D15A6C7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9851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A2CACAD-B878-442E-B7CF-B5C6A61C4C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E1F07E1-771C-4D34-ACCC-7C0CD723D7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35F8EF0-15F9-4911-B8C3-D0C979E37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D792B-8493-4DDE-98BE-A26264FD1F68}" type="datetimeFigureOut">
              <a:rPr lang="cs-CZ" smtClean="0"/>
              <a:t>10.11.2023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51E1691-89EB-42AE-A248-1F81A6895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7C37EE8-81CF-47B0-9799-35F24AAD6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39EAB-1155-45B0-9D1C-251D15A6C7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1637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D2DDED-8475-43A5-AA3B-59494B9556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C4F345F-358E-4D55-A909-F7FC5DDC72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5665D4D-FABB-4317-9B6D-D174ED75D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D792B-8493-4DDE-98BE-A26264FD1F68}" type="datetimeFigureOut">
              <a:rPr lang="cs-CZ" smtClean="0"/>
              <a:t>10.11.2023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F1C454C-4C0A-4C1C-A58A-DF2FAA36F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BF96D33-B964-451C-8379-47A4630F3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39EAB-1155-45B0-9D1C-251D15A6C7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2458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7EBF5D-CBFB-4817-882A-FC2ECD0915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A6939C1F-C29B-40B6-B209-3DE72925C4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2D2BE2D-0BC6-40D1-81CB-39E3DF812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D792B-8493-4DDE-98BE-A26264FD1F68}" type="datetimeFigureOut">
              <a:rPr lang="cs-CZ" smtClean="0"/>
              <a:t>10.11.2023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8B2151F-4C6B-4F7C-9CA4-E3B642AA8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6C082D8-6593-4390-A3D1-6687F74ED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39EAB-1155-45B0-9D1C-251D15A6C7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3054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F739D0-8D69-443A-B1FB-4DFFE8A95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E8C81D7-B951-47D5-A79F-1B3163491C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F866AE3-7A41-4C54-A87D-3E721A6C46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821BAD8-CE08-4AF0-8A37-277C11EA1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D792B-8493-4DDE-98BE-A26264FD1F68}" type="datetimeFigureOut">
              <a:rPr lang="cs-CZ" smtClean="0"/>
              <a:t>10.11.2023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C1139E8-167B-4609-9879-26EEEC116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39E0766-A6AE-44A7-A126-186C97E62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39EAB-1155-45B0-9D1C-251D15A6C7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9761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3DF5F1-0FBF-48F2-8FE3-C1964A69AF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38E253F-236F-4CEB-B7B8-4E6296EFFD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9C737EA-FE33-4F54-A371-80932CC702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013C27CD-3472-4B0C-94D3-BBF070C438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F051CAAD-1562-4BA3-9A6B-6B74111D37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14FE032-3BE4-41B0-9F15-ACFD3822E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D792B-8493-4DDE-98BE-A26264FD1F68}" type="datetimeFigureOut">
              <a:rPr lang="cs-CZ" smtClean="0"/>
              <a:t>10.11.2023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AFE07E0-82B6-44E3-A435-0A0AAA7AE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D3FE899-6DA0-47E9-B9D9-B94EFDDE3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39EAB-1155-45B0-9D1C-251D15A6C7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9254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001B06-2744-48FD-A031-C257150C1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733CCB0-1057-4F44-9552-F70F8E972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D792B-8493-4DDE-98BE-A26264FD1F68}" type="datetimeFigureOut">
              <a:rPr lang="cs-CZ" smtClean="0"/>
              <a:t>10.11.2023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2762959-21AB-44FC-82E4-055880763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B43EBCF-EAB9-40D6-8968-8EE280CF3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39EAB-1155-45B0-9D1C-251D15A6C7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0304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0019655-0619-4F9B-A2DF-AD73A6728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D792B-8493-4DDE-98BE-A26264FD1F68}" type="datetimeFigureOut">
              <a:rPr lang="cs-CZ" smtClean="0"/>
              <a:t>10.11.2023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15CF617-46D5-492B-82BC-4C3383F90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851288D-BD94-4942-BBE6-687B13F41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39EAB-1155-45B0-9D1C-251D15A6C7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3867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AF3B93-5812-4576-946A-2EF01E428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2AFC432-2A49-4B13-BDBA-A41EDBF554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38075AB1-0AFC-4881-8B12-B95C16ADF9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A9B9FE7-FD80-45C6-9F82-52E34D864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D792B-8493-4DDE-98BE-A26264FD1F68}" type="datetimeFigureOut">
              <a:rPr lang="cs-CZ" smtClean="0"/>
              <a:t>10.11.2023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B717304-D089-443B-B7C9-CF3AF3C17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88199C4-B460-48AF-A759-556898311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39EAB-1155-45B0-9D1C-251D15A6C7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1735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D8705E-CB17-4033-9291-4E74D48FEB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EFAC23B-3FC3-4941-A78D-7856D06A2F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16531D9A-2E2B-474B-976B-7AB7208263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C3734A6-C6F1-465B-B589-21AD522E4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D792B-8493-4DDE-98BE-A26264FD1F68}" type="datetimeFigureOut">
              <a:rPr lang="cs-CZ" smtClean="0"/>
              <a:t>10.11.2023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0DE2C54-52FB-43F7-B155-1C0B1B77F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7F01C7C-7AA3-4A25-BD44-3B236054E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39EAB-1155-45B0-9D1C-251D15A6C7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4881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0A14A41-3192-442C-A315-267F538DA6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AFE41E97-FB6D-427B-9C04-84D52A5297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C69E790-2CC1-4D3F-B3CA-19473FF233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D792B-8493-4DDE-98BE-A26264FD1F68}" type="datetimeFigureOut">
              <a:rPr lang="cs-CZ" smtClean="0"/>
              <a:t>10.11.2023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1593197-ADB0-4E44-A6BB-82F30E2BCE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0BA8F76-D6FB-4751-81A9-88F5CB6ADB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F39EAB-1155-45B0-9D1C-251D15A6C7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8262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1080/14681994.2019.1670787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nstagram.com/thesecurerelationship/" TargetMode="External"/><Relationship Id="rId13" Type="http://schemas.openxmlformats.org/officeDocument/2006/relationships/hyperlink" Target="https://today.yougov.com/society/articles/35503-open-relationships-gender-sexuality-poll?redirect_from=%2Ftopics%2Fsociety%2Farticles-reports%2F2021%2F04%2F26%2Fopen-relationships-gender-sexuality-poll" TargetMode="External"/><Relationship Id="rId18" Type="http://schemas.openxmlformats.org/officeDocument/2006/relationships/hyperlink" Target="https://www.youtube.com/watch?v=YIy1BZhK-HQ" TargetMode="External"/><Relationship Id="rId3" Type="http://schemas.openxmlformats.org/officeDocument/2006/relationships/hyperlink" Target="https://www.domluvmese.cz/" TargetMode="External"/><Relationship Id="rId21" Type="http://schemas.openxmlformats.org/officeDocument/2006/relationships/hyperlink" Target="https://www.instagram.com/tikvawolfcomics/" TargetMode="External"/><Relationship Id="rId7" Type="http://schemas.openxmlformats.org/officeDocument/2006/relationships/hyperlink" Target="https://wave.rozhlas.cz/tri-a-vice-ve-vztahu-nikoho-nenapadne-rict-ze-se-smi-5230593#player=on" TargetMode="External"/><Relationship Id="rId12" Type="http://schemas.openxmlformats.org/officeDocument/2006/relationships/hyperlink" Target="https://www.youtube.com/watch?v=1_3ZHePuZ9U" TargetMode="External"/><Relationship Id="rId17" Type="http://schemas.openxmlformats.org/officeDocument/2006/relationships/hyperlink" Target="https://hellorelish.com/articles/polyamorous-dos-donts-things-to-know.html" TargetMode="External"/><Relationship Id="rId2" Type="http://schemas.openxmlformats.org/officeDocument/2006/relationships/hyperlink" Target="https://www.youtube.com/watch?v=1dMlTjPnD0I" TargetMode="External"/><Relationship Id="rId16" Type="http://schemas.openxmlformats.org/officeDocument/2006/relationships/hyperlink" Target="https://www.theguardian.com/lifeandstyle/2018/sep/25/truth-about-polyamory-monogamy-open-relationships" TargetMode="External"/><Relationship Id="rId20" Type="http://schemas.openxmlformats.org/officeDocument/2006/relationships/hyperlink" Target="https://www.youtube.com/c/PolyPhili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eskatelevize.cz/porady/10520528904-queer/216562210900004/" TargetMode="External"/><Relationship Id="rId11" Type="http://schemas.openxmlformats.org/officeDocument/2006/relationships/hyperlink" Target="https://www.youtube.com/watch?v=9cVPDSHSaW4" TargetMode="External"/><Relationship Id="rId5" Type="http://schemas.openxmlformats.org/officeDocument/2006/relationships/hyperlink" Target="https://www.womenshealthmag.com/relationships/a39892920/monogamy-relationships/" TargetMode="External"/><Relationship Id="rId15" Type="http://schemas.openxmlformats.org/officeDocument/2006/relationships/hyperlink" Target="https://www.choosingtherapy.com/polyamory/" TargetMode="External"/><Relationship Id="rId10" Type="http://schemas.openxmlformats.org/officeDocument/2006/relationships/hyperlink" Target="https://www.youtube.com/watch?v=IIxu5zH7Ef8" TargetMode="External"/><Relationship Id="rId19" Type="http://schemas.openxmlformats.org/officeDocument/2006/relationships/hyperlink" Target="https://youth.gov/youth-topics/teen-dating-violence/characteristics" TargetMode="External"/><Relationship Id="rId4" Type="http://schemas.openxmlformats.org/officeDocument/2006/relationships/hyperlink" Target="https://shrimpteeth.com/home" TargetMode="External"/><Relationship Id="rId9" Type="http://schemas.openxmlformats.org/officeDocument/2006/relationships/hyperlink" Target="https://www.youtube.com/watch?v=iR0vbbi7VIY" TargetMode="External"/><Relationship Id="rId14" Type="http://schemas.openxmlformats.org/officeDocument/2006/relationships/hyperlink" Target="https://www.healthline.com/health/relationships/polyamorous#definition" TargetMode="External"/><Relationship Id="rId22" Type="http://schemas.openxmlformats.org/officeDocument/2006/relationships/hyperlink" Target="https://www.youtube.com/watch?v=l-NKEN_usQ4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png"/><Relationship Id="rId7" Type="http://schemas.openxmlformats.org/officeDocument/2006/relationships/image" Target="../media/image1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11" Type="http://schemas.openxmlformats.org/officeDocument/2006/relationships/image" Target="../media/image15.jpeg"/><Relationship Id="rId5" Type="http://schemas.openxmlformats.org/officeDocument/2006/relationships/image" Target="../media/image9.jpeg"/><Relationship Id="rId10" Type="http://schemas.openxmlformats.org/officeDocument/2006/relationships/image" Target="../media/image14.jpeg"/><Relationship Id="rId4" Type="http://schemas.openxmlformats.org/officeDocument/2006/relationships/image" Target="../media/image8.jpeg"/><Relationship Id="rId9" Type="http://schemas.openxmlformats.org/officeDocument/2006/relationships/image" Target="../media/image1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stagram.com/pavucinavztahu/" TargetMode="External"/><Relationship Id="rId2" Type="http://schemas.openxmlformats.org/officeDocument/2006/relationships/hyperlink" Target="https://www.instagram.com/tikvawolfcomics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hyperlink" Target="https://www.instagram.com/korelo_o_vztazich/" TargetMode="External"/><Relationship Id="rId4" Type="http://schemas.openxmlformats.org/officeDocument/2006/relationships/hyperlink" Target="https://www.instagram.com/terezatezkaofficial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24425/sts.2023.147165" TargetMode="External"/><Relationship Id="rId2" Type="http://schemas.openxmlformats.org/officeDocument/2006/relationships/hyperlink" Target="https://doi.org/10.1007/s12119-023-10099-7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oi.org/10.1007/s12119-023-10092-0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1007/s10508-022-02333-4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79D29E8-D59E-4C49-8758-F878A6681D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3" y="1999615"/>
            <a:ext cx="9144000" cy="2764028"/>
          </a:xfrm>
        </p:spPr>
        <p:txBody>
          <a:bodyPr anchor="ctr">
            <a:normAutofit/>
          </a:bodyPr>
          <a:lstStyle/>
          <a:p>
            <a:r>
              <a:rPr lang="cs-CZ" sz="7200" dirty="0"/>
              <a:t>Prožívání vztahů v mladé dospělosti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BB51669-C522-4569-9984-806ADE51BC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6912" y="4851400"/>
            <a:ext cx="8258176" cy="1425575"/>
          </a:xfrm>
        </p:spPr>
        <p:txBody>
          <a:bodyPr anchor="ctr">
            <a:normAutofit/>
          </a:bodyPr>
          <a:lstStyle/>
          <a:p>
            <a:r>
              <a:rPr lang="cs-CZ" sz="2800" dirty="0"/>
              <a:t>Alternativní formy vztahů</a:t>
            </a:r>
          </a:p>
          <a:p>
            <a:r>
              <a:rPr lang="cs-CZ" sz="2800" dirty="0"/>
              <a:t>Mgr. Kristýna Študlarová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38029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4BFD9C3-5127-4837-A18C-1594BDC3FC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V terapii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C4C5036-FD22-474C-AA99-1791C91A90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cs-CZ" sz="2400"/>
              <a:t>Non-monogamní klienti bývají častěji hodnoceni jako patologičtí ve svých vztazích, zdánlivě nesouvisející symptomy (</a:t>
            </a:r>
            <a:r>
              <a:rPr lang="cs-CZ" sz="2400" err="1"/>
              <a:t>depresivita</a:t>
            </a:r>
            <a:r>
              <a:rPr lang="cs-CZ" sz="2400"/>
              <a:t>, alkoholismus apod.) bývají přisuzovány „nevěře“ (</a:t>
            </a:r>
            <a:r>
              <a:rPr lang="en-US" sz="2400"/>
              <a:t>Grunt-</a:t>
            </a:r>
            <a:r>
              <a:rPr lang="en-US" sz="2400" err="1"/>
              <a:t>Mejer</a:t>
            </a:r>
            <a:r>
              <a:rPr lang="en-US" sz="2400"/>
              <a:t>, K., &amp; </a:t>
            </a:r>
            <a:r>
              <a:rPr lang="en-US" sz="2400" err="1"/>
              <a:t>Łyś</a:t>
            </a:r>
            <a:r>
              <a:rPr lang="en-US" sz="2400"/>
              <a:t>, A. (2022). They must be sick: consensual nonmonogamy through the eyes of psychotherapists [Online]. </a:t>
            </a:r>
            <a:r>
              <a:rPr lang="en-US" sz="2400" i="1"/>
              <a:t>Sexual And Relationship Therapy</a:t>
            </a:r>
            <a:r>
              <a:rPr lang="en-US" sz="2400"/>
              <a:t>, </a:t>
            </a:r>
            <a:r>
              <a:rPr lang="en-US" sz="2400" i="1"/>
              <a:t>37</a:t>
            </a:r>
            <a:r>
              <a:rPr lang="en-US" sz="2400"/>
              <a:t>(1), 58-81. </a:t>
            </a:r>
            <a:r>
              <a:rPr lang="en-US" sz="2400">
                <a:hlinkClick r:id="rId2"/>
              </a:rPr>
              <a:t>https://doi.org/10.1080/14681994.2019.1670787</a:t>
            </a:r>
            <a:r>
              <a:rPr lang="cs-CZ" sz="2400"/>
              <a:t>)</a:t>
            </a:r>
          </a:p>
          <a:p>
            <a:r>
              <a:rPr lang="en-US" sz="2400"/>
              <a:t>Therapy With</a:t>
            </a:r>
            <a:r>
              <a:rPr lang="cs-CZ" sz="2400"/>
              <a:t> </a:t>
            </a:r>
            <a:r>
              <a:rPr lang="en-US" sz="2400"/>
              <a:t>a</a:t>
            </a:r>
            <a:r>
              <a:rPr lang="cs-CZ" sz="2400"/>
              <a:t> </a:t>
            </a:r>
            <a:r>
              <a:rPr lang="en-US" sz="2400"/>
              <a:t>Consensually </a:t>
            </a:r>
            <a:r>
              <a:rPr lang="en-US" sz="2400" err="1"/>
              <a:t>Nonmonogamous</a:t>
            </a:r>
            <a:r>
              <a:rPr lang="cs-CZ" sz="2400"/>
              <a:t> </a:t>
            </a:r>
            <a:r>
              <a:rPr lang="en-US" sz="2400"/>
              <a:t>Couple</a:t>
            </a:r>
            <a:r>
              <a:rPr lang="cs-CZ" sz="2400"/>
              <a:t>,</a:t>
            </a:r>
            <a:r>
              <a:rPr lang="en-US" sz="2400"/>
              <a:t> Keely </a:t>
            </a:r>
            <a:r>
              <a:rPr lang="en-US" sz="2400" err="1"/>
              <a:t>Kolmes</a:t>
            </a:r>
            <a:r>
              <a:rPr lang="en-US" sz="2400"/>
              <a:t> and Ryan G. Witherspoon</a:t>
            </a:r>
            <a:r>
              <a:rPr lang="cs-CZ" sz="2400"/>
              <a:t> – mít na paměti, že terapie by měla vycházet jak z našich socio-emočních základů a měla by reflektovat i kulturní základ, tak by ale měla být založená i na evidence-</a:t>
            </a:r>
            <a:r>
              <a:rPr lang="cs-CZ" sz="2400" err="1"/>
              <a:t>based</a:t>
            </a:r>
            <a:r>
              <a:rPr lang="cs-CZ" sz="2400"/>
              <a:t> informacích</a:t>
            </a:r>
          </a:p>
        </p:txBody>
      </p:sp>
    </p:spTree>
    <p:extLst>
      <p:ext uri="{BB962C8B-B14F-4D97-AF65-F5344CB8AC3E}">
        <p14:creationId xmlns:p14="http://schemas.microsoft.com/office/powerpoint/2010/main" val="33737837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1A42EA5-79B2-4B03-A66B-912671187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cs-CZ" sz="5400"/>
              <a:t>Domácí úkol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BDBC3A9-5E87-4B9E-95FB-94A985AE25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10143668" cy="3435531"/>
          </a:xfrm>
        </p:spPr>
        <p:txBody>
          <a:bodyPr anchor="ctr">
            <a:normAutofit/>
          </a:bodyPr>
          <a:lstStyle/>
          <a:p>
            <a:r>
              <a:rPr lang="cs-CZ" sz="2400"/>
              <a:t>Jako psycholog/psycholožka se setkáváte s ženou (25 let), která s vámi přišla probrat problematiku svého vztahu. Je ve svém monogamním vztahu nešťastná, přítele sice miluje a chce s ním budoucnost, ale je pro ni těžko zpracovatelná představa, že spolu takto zůstanou navždycky, má pocit, že je to pro ni svazující. Zároveň ale tento stav prožila v několik vztazích předtím, vždy když měla pocit této nesvobody, tak ze vztahu odešla a v tuto chvíli má strach, že opakuje nějaký svůj vzorec a chce to změnit. Zároveň trpí pocity viny a nepřijetí, protože jí nestačí "normální vztah", tak jako lidem v jejím okolí. Je velmi motivovaná a zmiňuje při rozhovoru s vámi, že by ráda tuto problematiku více nastudovala, ale moc se v ní neorientuje. </a:t>
            </a:r>
          </a:p>
        </p:txBody>
      </p:sp>
    </p:spTree>
    <p:extLst>
      <p:ext uri="{BB962C8B-B14F-4D97-AF65-F5344CB8AC3E}">
        <p14:creationId xmlns:p14="http://schemas.microsoft.com/office/powerpoint/2010/main" val="15579429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AF849E-5AF8-4CD3-85BE-B05BF8C420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/>
              <a:t>Zdroje z prací: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419618E-2B03-411B-BBA9-48584A131F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7736"/>
            <a:ext cx="10515600" cy="5325036"/>
          </a:xfrm>
        </p:spPr>
        <p:txBody>
          <a:bodyPr>
            <a:normAutofit fontScale="40000" lnSpcReduction="20000"/>
          </a:bodyPr>
          <a:lstStyle/>
          <a:p>
            <a:r>
              <a:rPr lang="cs-CZ">
                <a:hlinkClick r:id="rId2"/>
              </a:rPr>
              <a:t>https://www.youtube.com/watch?v=1dMlTjPnD0I</a:t>
            </a:r>
            <a:r>
              <a:rPr lang="cs-CZ"/>
              <a:t> (</a:t>
            </a:r>
            <a:r>
              <a:rPr lang="cs-CZ" sz="3200"/>
              <a:t>Monogamy vs. Polyamory)</a:t>
            </a:r>
          </a:p>
          <a:p>
            <a:r>
              <a:rPr lang="cs-CZ">
                <a:hlinkClick r:id="rId3"/>
              </a:rPr>
              <a:t>https://www.domluvmese.cz/</a:t>
            </a:r>
            <a:endParaRPr lang="cs-CZ"/>
          </a:p>
          <a:p>
            <a:r>
              <a:rPr lang="cs-CZ">
                <a:hlinkClick r:id="rId4"/>
              </a:rPr>
              <a:t>https://shrimpteeth.com/home</a:t>
            </a:r>
            <a:endParaRPr lang="cs-CZ"/>
          </a:p>
          <a:p>
            <a:r>
              <a:rPr lang="cs-CZ">
                <a:hlinkClick r:id="rId5"/>
              </a:rPr>
              <a:t>https://www.womenshealthmag.com/relationships/a39892920/monogamy-relationships/</a:t>
            </a:r>
            <a:endParaRPr lang="cs-CZ"/>
          </a:p>
          <a:p>
            <a:r>
              <a:rPr lang="cs-CZ">
                <a:hlinkClick r:id="rId6"/>
              </a:rPr>
              <a:t>https://www.ceskatelevize.cz/porady/10520528904-queer/216562210900004/</a:t>
            </a:r>
            <a:endParaRPr lang="cs-CZ"/>
          </a:p>
          <a:p>
            <a:r>
              <a:rPr lang="cs-CZ">
                <a:hlinkClick r:id="rId7"/>
              </a:rPr>
              <a:t>https://wave.rozhlas.cz/tri-a-vice-ve-vztahu-nikoho-nenapadne-rict-ze-se-smi-5230593#player=on</a:t>
            </a:r>
            <a:endParaRPr lang="cs-CZ"/>
          </a:p>
          <a:p>
            <a:r>
              <a:rPr lang="cs-CZ">
                <a:hlinkClick r:id="rId8"/>
              </a:rPr>
              <a:t>https://www.instagram.com/thesecurerelationship/</a:t>
            </a:r>
            <a:endParaRPr lang="cs-CZ"/>
          </a:p>
          <a:p>
            <a:r>
              <a:rPr lang="cs-CZ">
                <a:hlinkClick r:id="rId9"/>
              </a:rPr>
              <a:t>https://www.youtube.com/watch?v=iR0vbbi7VIY</a:t>
            </a:r>
            <a:r>
              <a:rPr lang="cs-CZ"/>
              <a:t> (Free your love: Beyond Monogamy and Polyamory)</a:t>
            </a:r>
          </a:p>
          <a:p>
            <a:r>
              <a:rPr lang="cs-CZ">
                <a:hlinkClick r:id="rId10"/>
              </a:rPr>
              <a:t>https://www.youtube.com/watch?v=IIxu5zH7Ef8</a:t>
            </a:r>
            <a:r>
              <a:rPr lang="cs-CZ"/>
              <a:t> (Guide to non-monogamous relationship)</a:t>
            </a:r>
          </a:p>
          <a:p>
            <a:r>
              <a:rPr lang="cs-CZ">
                <a:hlinkClick r:id="rId11"/>
              </a:rPr>
              <a:t>https://www.youtube.com/watch?v=9cVPDSHSaW4</a:t>
            </a:r>
            <a:r>
              <a:rPr lang="cs-CZ"/>
              <a:t> (Love lesson from Open relationship)</a:t>
            </a:r>
          </a:p>
          <a:p>
            <a:r>
              <a:rPr lang="cs-CZ">
                <a:hlinkClick r:id="rId12"/>
              </a:rPr>
              <a:t>https://www.youtube.com/watch?v=1_3ZHePuZ9U</a:t>
            </a:r>
            <a:r>
              <a:rPr lang="cs-CZ"/>
              <a:t> (Changing the way we think about consensual non - monogamy)</a:t>
            </a:r>
          </a:p>
          <a:p>
            <a:r>
              <a:rPr lang="cs-CZ">
                <a:hlinkClick r:id="rId13"/>
              </a:rPr>
              <a:t>https://today.yougov.com/society/articles/35503-open-relationships-gender-sexuality-poll?redirect_from=%2Ftopics%2Fsociety%2Farticles-reports%2F2021%2F04%2F26%2Fopen-relationships-gender-sexuality-poll</a:t>
            </a:r>
            <a:endParaRPr lang="cs-CZ"/>
          </a:p>
          <a:p>
            <a:r>
              <a:rPr lang="cs-CZ">
                <a:hlinkClick r:id="rId14"/>
              </a:rPr>
              <a:t>https://www.healthline.com/health/relationships/polyamorous#definition</a:t>
            </a:r>
            <a:endParaRPr lang="cs-CZ"/>
          </a:p>
          <a:p>
            <a:r>
              <a:rPr lang="cs-CZ">
                <a:hlinkClick r:id="rId15"/>
              </a:rPr>
              <a:t>https://www.choosingtherapy.com/polyamory/</a:t>
            </a:r>
            <a:endParaRPr lang="cs-CZ"/>
          </a:p>
          <a:p>
            <a:r>
              <a:rPr lang="cs-CZ">
                <a:hlinkClick r:id="rId16"/>
              </a:rPr>
              <a:t>https://www.theguardian.com/lifeandstyle/2018/sep/25/truth-about-polyamory-monogamy-open-relationships</a:t>
            </a:r>
            <a:endParaRPr lang="cs-CZ"/>
          </a:p>
          <a:p>
            <a:r>
              <a:rPr lang="cs-CZ">
                <a:hlinkClick r:id="rId17"/>
              </a:rPr>
              <a:t>https://hellorelish.com/articles/polyamorous-dos-donts-things-to-know.html</a:t>
            </a:r>
            <a:endParaRPr lang="cs-CZ"/>
          </a:p>
          <a:p>
            <a:r>
              <a:rPr lang="cs-CZ">
                <a:hlinkClick r:id="rId18"/>
              </a:rPr>
              <a:t>https://www.youtube.com/watch?v=YIy1BZhK-HQ</a:t>
            </a:r>
            <a:r>
              <a:rPr lang="cs-CZ"/>
              <a:t> (Unexpected way to feel more secure and less jealous)</a:t>
            </a:r>
          </a:p>
          <a:p>
            <a:r>
              <a:rPr lang="cs-CZ">
                <a:hlinkClick r:id="rId19"/>
              </a:rPr>
              <a:t>https://youth.gov/youth-topics/teen-dating-violence/characteristics</a:t>
            </a:r>
            <a:endParaRPr lang="cs-CZ"/>
          </a:p>
          <a:p>
            <a:r>
              <a:rPr lang="cs-CZ">
                <a:hlinkClick r:id="rId20"/>
              </a:rPr>
              <a:t>https://www.youtube.com/c/PolyPhilia</a:t>
            </a:r>
            <a:endParaRPr lang="cs-CZ"/>
          </a:p>
          <a:p>
            <a:r>
              <a:rPr lang="cs-CZ">
                <a:hlinkClick r:id="rId21"/>
              </a:rPr>
              <a:t>https://www.instagram.com/tikvawolfcomics/</a:t>
            </a:r>
            <a:endParaRPr lang="cs-CZ"/>
          </a:p>
          <a:p>
            <a:r>
              <a:rPr lang="cs-CZ">
                <a:hlinkClick r:id="rId22"/>
              </a:rPr>
              <a:t>https://www.youtube.com/watch?v=l-NKEN_usQ4</a:t>
            </a:r>
            <a:r>
              <a:rPr lang="cs-CZ"/>
              <a:t> (Why am I bored in healthy relationship?)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81777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F5A9E8-5BC3-42DC-8441-8E93213BA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1C903902-55CB-4996-B747-5B4C7E46E56B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8225263"/>
              </p:ext>
            </p:extLst>
          </p:nvPr>
        </p:nvGraphicFramePr>
        <p:xfrm>
          <a:off x="7260260" y="181721"/>
          <a:ext cx="3550023" cy="63111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Acrobat Document" r:id="rId3" imgW="7715250" imgH="13716000" progId="AcroExch.Document.DC">
                  <p:embed/>
                </p:oleObj>
              </mc:Choice>
              <mc:Fallback>
                <p:oleObj name="Acrobat Document" r:id="rId3" imgW="7715250" imgH="13716000" progId="AcroExch.Document.DC">
                  <p:embed/>
                  <p:pic>
                    <p:nvPicPr>
                      <p:cNvPr id="4" name="Objekt 3">
                        <a:extLst>
                          <a:ext uri="{FF2B5EF4-FFF2-40B4-BE49-F238E27FC236}">
                            <a16:creationId xmlns:a16="http://schemas.microsoft.com/office/drawing/2014/main" id="{EDA3D42A-C1FA-472B-BA25-3673B57AB70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260260" y="181721"/>
                        <a:ext cx="3550023" cy="63111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Obrázek 4">
            <a:extLst>
              <a:ext uri="{FF2B5EF4-FFF2-40B4-BE49-F238E27FC236}">
                <a16:creationId xmlns:a16="http://schemas.microsoft.com/office/drawing/2014/main" id="{53C57DF5-9742-41C8-B99F-13B00C02EC9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00627" y="232820"/>
            <a:ext cx="4595373" cy="6492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3830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3D8811-08F5-4449-805B-7694512A9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2050" name="Picture 2" descr="Citové pouto - Teorie attachmentu v partnerských vztazích">
            <a:extLst>
              <a:ext uri="{FF2B5EF4-FFF2-40B4-BE49-F238E27FC236}">
                <a16:creationId xmlns:a16="http://schemas.microsoft.com/office/drawing/2014/main" id="{7D252FF2-8550-42EE-A2CB-E4FE5BE9E40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7" y="307975"/>
            <a:ext cx="1614487" cy="2459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Překonejte strach z opuštění">
            <a:extLst>
              <a:ext uri="{FF2B5EF4-FFF2-40B4-BE49-F238E27FC236}">
                <a16:creationId xmlns:a16="http://schemas.microsoft.com/office/drawing/2014/main" id="{AFE44FDB-724F-4A93-BBEE-73CC41BB10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7415" y="307975"/>
            <a:ext cx="1619250" cy="2343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Strach ze svobody">
            <a:extLst>
              <a:ext uri="{FF2B5EF4-FFF2-40B4-BE49-F238E27FC236}">
                <a16:creationId xmlns:a16="http://schemas.microsoft.com/office/drawing/2014/main" id="{9E4B58DB-B5DC-4CE2-B506-DBF9F4FAE8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1368" y="307975"/>
            <a:ext cx="1619250" cy="2333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Snídaně u Tiffanyho">
            <a:extLst>
              <a:ext uri="{FF2B5EF4-FFF2-40B4-BE49-F238E27FC236}">
                <a16:creationId xmlns:a16="http://schemas.microsoft.com/office/drawing/2014/main" id="{DDD11387-D6AF-4358-A111-D5B6356ACB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5321" y="365125"/>
            <a:ext cx="1387297" cy="2195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The Book Of Life Gifts &amp; Merchandise for Sale | Redbubble">
            <a:extLst>
              <a:ext uri="{FF2B5EF4-FFF2-40B4-BE49-F238E27FC236}">
                <a16:creationId xmlns:a16="http://schemas.microsoft.com/office/drawing/2014/main" id="{48AB6A56-3B4F-4B0D-8F5E-550702D87F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3600" y="64591"/>
            <a:ext cx="2303399" cy="2303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Vztahy a mýty - Honza Vojtko">
            <a:extLst>
              <a:ext uri="{FF2B5EF4-FFF2-40B4-BE49-F238E27FC236}">
                <a16:creationId xmlns:a16="http://schemas.microsoft.com/office/drawing/2014/main" id="{5CD224E2-09F6-464B-B03B-3B3937A080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286" y="3342727"/>
            <a:ext cx="1614487" cy="2446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Vztahy a pasti - Honza Vojtko">
            <a:extLst>
              <a:ext uri="{FF2B5EF4-FFF2-40B4-BE49-F238E27FC236}">
                <a16:creationId xmlns:a16="http://schemas.microsoft.com/office/drawing/2014/main" id="{D42D0F46-4DE5-459A-A7A2-425BCE04DF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4211" y="3342727"/>
            <a:ext cx="1614487" cy="2446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4" name="Picture 16" descr="Přehodnocení nevěry - Esther Perel, Jota, 2018">
            <a:extLst>
              <a:ext uri="{FF2B5EF4-FFF2-40B4-BE49-F238E27FC236}">
                <a16:creationId xmlns:a16="http://schemas.microsoft.com/office/drawing/2014/main" id="{DE181FEE-1E4A-4574-95F9-E482933216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6665" y="2970230"/>
            <a:ext cx="2202506" cy="3191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6" name="Picture 18" descr="Etická coura-Praktický průvodce polyamorií, otevřenými vztahy a dalšími svobodnými projevy sexu a lásky">
            <a:extLst>
              <a:ext uri="{FF2B5EF4-FFF2-40B4-BE49-F238E27FC236}">
                <a16:creationId xmlns:a16="http://schemas.microsoft.com/office/drawing/2014/main" id="{310024E8-67B2-4ECE-BE35-FBCE8D0F5E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2609" y="2818606"/>
            <a:ext cx="2202506" cy="3342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2" name="Picture 24" descr="Love 2.0">
            <a:extLst>
              <a:ext uri="{FF2B5EF4-FFF2-40B4-BE49-F238E27FC236}">
                <a16:creationId xmlns:a16="http://schemas.microsoft.com/office/drawing/2014/main" id="{87CA7C03-8DAD-4BE5-AC22-0797FE30A4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7728" y="2614101"/>
            <a:ext cx="25146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91090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B135C9-FC06-45A9-996C-50FB127BB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1325563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B0B2EA8-4DAE-44C1-BE2F-5EE6A5E4ED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6013"/>
            <a:ext cx="10515600" cy="3790950"/>
          </a:xfrm>
        </p:spPr>
        <p:txBody>
          <a:bodyPr/>
          <a:lstStyle/>
          <a:p>
            <a:r>
              <a:rPr lang="cs-CZ" dirty="0">
                <a:hlinkClick r:id="rId2"/>
              </a:rPr>
              <a:t>https://www.instagram.com/tikvawolfcomics/</a:t>
            </a:r>
            <a:endParaRPr lang="cs-CZ" dirty="0"/>
          </a:p>
          <a:p>
            <a:r>
              <a:rPr lang="cs-CZ" dirty="0">
                <a:hlinkClick r:id="rId3"/>
              </a:rPr>
              <a:t>https://www.instagram.com/pavucinavztahu/</a:t>
            </a:r>
            <a:endParaRPr lang="cs-CZ" dirty="0"/>
          </a:p>
          <a:p>
            <a:r>
              <a:rPr lang="cs-CZ" dirty="0">
                <a:hlinkClick r:id="rId4"/>
              </a:rPr>
              <a:t>https://www.instagram.com/terezatezkaofficial/</a:t>
            </a:r>
            <a:endParaRPr lang="cs-CZ" dirty="0"/>
          </a:p>
          <a:p>
            <a:r>
              <a:rPr lang="cs-CZ" dirty="0">
                <a:hlinkClick r:id="rId5"/>
              </a:rPr>
              <a:t>https://www.instagram.com/korelo_o_vztazich/</a:t>
            </a:r>
            <a:endParaRPr lang="cs-CZ" dirty="0"/>
          </a:p>
          <a:p>
            <a:endParaRPr lang="cs-CZ" dirty="0"/>
          </a:p>
        </p:txBody>
      </p:sp>
      <p:pic>
        <p:nvPicPr>
          <p:cNvPr id="3074" name="Picture 2" descr="Instagram said to be working on 'Main Account' feature to manage multiple  logins easier">
            <a:extLst>
              <a:ext uri="{FF2B5EF4-FFF2-40B4-BE49-F238E27FC236}">
                <a16:creationId xmlns:a16="http://schemas.microsoft.com/office/drawing/2014/main" id="{71515C44-2AFC-47AC-9D22-98318FE424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7" y="184942"/>
            <a:ext cx="2705100" cy="168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7608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A7CE72-56C0-4898-B80B-9728B1C9E6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Test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EDFA8499-053F-4AD7-8D09-C43999E9D87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8132" y="1173426"/>
            <a:ext cx="4541573" cy="4541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4925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E73C253-645C-4726-B95E-015748D86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cs-CZ" sz="4000"/>
              <a:t>Vymezení mladé dospělosti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D640F21-FE37-4DAE-B37C-6C825EB646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r>
              <a:rPr lang="cs-CZ" sz="2200"/>
              <a:t> 22-32 let</a:t>
            </a:r>
          </a:p>
          <a:p>
            <a:r>
              <a:rPr lang="cs-CZ" sz="2200"/>
              <a:t>Osobnostně: osamostatnění, zodpovědnost za své chování, emoční regulace, odhad kompetencí</a:t>
            </a:r>
          </a:p>
          <a:p>
            <a:r>
              <a:rPr lang="cs-CZ" sz="2200"/>
              <a:t>Vztahy: oddělení od rodičů, párové soužití, zvládnutí vztahů v pracovní sféře</a:t>
            </a:r>
          </a:p>
          <a:p>
            <a:r>
              <a:rPr lang="cs-CZ" sz="2200"/>
              <a:t>Havighurst (50.-70.léta) – vývojové ukoly: manželství, rodina, výchova dětí, vytvoření domova, kariéra, společenská a sociální zodpovědnost</a:t>
            </a:r>
          </a:p>
          <a:p>
            <a:r>
              <a:rPr lang="cs-CZ" sz="2200"/>
              <a:t>V roce 2018 byl v ČR průměrný věk ve kterém se žení/vdávají u muže 29 let, u ženy 27 let</a:t>
            </a:r>
          </a:p>
          <a:p>
            <a:endParaRPr lang="cs-CZ" sz="2200"/>
          </a:p>
        </p:txBody>
      </p:sp>
    </p:spTree>
    <p:extLst>
      <p:ext uri="{BB962C8B-B14F-4D97-AF65-F5344CB8AC3E}">
        <p14:creationId xmlns:p14="http://schemas.microsoft.com/office/powerpoint/2010/main" val="3716729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34" name="Rectangle 4126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C13FEAC-B3E5-41A6-B41E-187F6CD00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anchor="ctr">
            <a:normAutofit fontScale="90000"/>
          </a:bodyPr>
          <a:lstStyle/>
          <a:p>
            <a:r>
              <a:rPr lang="cs-CZ" sz="3200" dirty="0"/>
              <a:t>Jaké máme vztahy? </a:t>
            </a:r>
            <a:br>
              <a:rPr lang="cs-CZ" sz="1300" dirty="0"/>
            </a:br>
            <a:r>
              <a:rPr lang="en-US" sz="1300" dirty="0" err="1"/>
              <a:t>Beckmeyer</a:t>
            </a:r>
            <a:r>
              <a:rPr lang="en-US" sz="1300" dirty="0"/>
              <a:t>, J. J., &amp; Jamison, T. B. (2021). Identifying a Typology of Emerging Adult Romantic Relationships: Implications for Relationship Education [Online]. </a:t>
            </a:r>
            <a:r>
              <a:rPr lang="en-US" sz="1300" i="1" dirty="0"/>
              <a:t>Family Relations</a:t>
            </a:r>
            <a:r>
              <a:rPr lang="en-US" sz="1300" dirty="0"/>
              <a:t>, </a:t>
            </a:r>
            <a:r>
              <a:rPr lang="en-US" sz="1300" i="1" dirty="0"/>
              <a:t>70</a:t>
            </a:r>
            <a:r>
              <a:rPr lang="en-US" sz="1300" dirty="0"/>
              <a:t>(1), 305-318. https://doi.org/10.1111/fare.12464</a:t>
            </a:r>
            <a:endParaRPr lang="cs-CZ" sz="1300" dirty="0"/>
          </a:p>
        </p:txBody>
      </p:sp>
      <p:grpSp>
        <p:nvGrpSpPr>
          <p:cNvPr id="4136" name="Group 4128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4130" name="Rectangle 4129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38" name="Rectangle 4130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133" name="Rectangle 4132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2" name="Content Placeholder 4101">
            <a:extLst>
              <a:ext uri="{FF2B5EF4-FFF2-40B4-BE49-F238E27FC236}">
                <a16:creationId xmlns:a16="http://schemas.microsoft.com/office/drawing/2014/main" id="{EFBFE5D3-AEEC-FA87-55BA-2241687128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719" y="2330505"/>
            <a:ext cx="4559425" cy="3979585"/>
          </a:xfrm>
        </p:spPr>
        <p:txBody>
          <a:bodyPr anchor="ctr">
            <a:normAutofit/>
          </a:bodyPr>
          <a:lstStyle/>
          <a:p>
            <a:r>
              <a:rPr lang="cs-CZ" sz="1600"/>
              <a:t>Happily consolidated – delší vztahy (3+), společný výhled do budoucnosti, často zasnoubení, bydlí spolu</a:t>
            </a:r>
          </a:p>
          <a:p>
            <a:r>
              <a:rPr lang="cs-CZ" sz="1600"/>
              <a:t>Happily indenpendent – kratší vztahy (do 2), nízký lvl negativních interakcí, většinou spolu nebydlí</a:t>
            </a:r>
          </a:p>
          <a:p>
            <a:r>
              <a:rPr lang="cs-CZ" sz="1600"/>
              <a:t>Exploratory – krátké vztahy, slabé závazky, „randí“, více negativních interakcí, vysoká pravděpodobnost změn ve vztahu</a:t>
            </a:r>
          </a:p>
          <a:p>
            <a:r>
              <a:rPr lang="cs-CZ" sz="1600"/>
              <a:t>Stuck – nejdelší vztahy, bydlí spolu, hodnotí vztah jako chladný, nic nepřinášející, často se dostávájí do cyklu rozchod – návrat</a:t>
            </a:r>
          </a:p>
          <a:p>
            <a:r>
              <a:rPr lang="cs-CZ" sz="1600"/>
              <a:t>High intensity – „dramatické vztahy“, hodně negativních i pozitivních interakcí, mají závazky, často se cyklí do rozchod – návrat, vyšší lvl depresivity</a:t>
            </a:r>
          </a:p>
        </p:txBody>
      </p:sp>
      <p:sp>
        <p:nvSpPr>
          <p:cNvPr id="4135" name="Rectangle 4134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37" name="Rectangle 4136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98" name="Picture 2" descr="Arash Emamzadeh (adapted from Beckmeyer and Jamison, 2021)">
            <a:extLst>
              <a:ext uri="{FF2B5EF4-FFF2-40B4-BE49-F238E27FC236}">
                <a16:creationId xmlns:a16="http://schemas.microsoft.com/office/drawing/2014/main" id="{F48713E0-5EAB-4A50-AF4A-48AD393DBD3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" b="3065"/>
          <a:stretch/>
        </p:blipFill>
        <p:spPr bwMode="auto">
          <a:xfrm>
            <a:off x="5977788" y="799352"/>
            <a:ext cx="5425410" cy="5259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1104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A819685-2DFF-4921-83CC-08043B4B4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cs-CZ" sz="4800"/>
              <a:t>Nonmonogamní vztahy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B190FB3-B6A9-4B8F-BDF4-A34E79E62B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ctr">
            <a:normAutofit/>
          </a:bodyPr>
          <a:lstStyle/>
          <a:p>
            <a:r>
              <a:rPr lang="cs-CZ" sz="2400"/>
              <a:t>Polyamorie</a:t>
            </a:r>
          </a:p>
          <a:p>
            <a:pPr marL="0" indent="0">
              <a:buNone/>
            </a:pPr>
            <a:r>
              <a:rPr lang="cs-CZ" sz="2400"/>
              <a:t>	- hierarchický, non-hiearachický, polyfidelický (triády apod.), vee (jeden má víc partnerů), solo – poly (ve vztazích, ale žije sám), mono – poly (jeden je poly, druhý ne), poly webs (celá komunita)</a:t>
            </a:r>
          </a:p>
          <a:p>
            <a:r>
              <a:rPr lang="cs-CZ" sz="2400"/>
              <a:t>Otevřené vztahy</a:t>
            </a:r>
          </a:p>
          <a:p>
            <a:r>
              <a:rPr lang="cs-CZ" sz="2400"/>
              <a:t>Swingers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36803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A0400E1-B495-42F9-9279-87FFF7E2C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cs-CZ" sz="4800"/>
              <a:t>Aktuální výzkum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A015540-FFC3-4F04-835C-5A39DD2EB9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ctr">
            <a:normAutofit/>
          </a:bodyPr>
          <a:lstStyle/>
          <a:p>
            <a:r>
              <a:rPr lang="cs-CZ" sz="1500"/>
              <a:t>4-5% Američanů žijí v nonmonogamním vztahu: mají pocit, že čelí stigmatu, jsou více vystaveni útokům, stresu a zvýšené zátěží – zároveň ale často bývají i členy jiných menšin (LGBT) – může hrát roli (</a:t>
            </a:r>
            <a:r>
              <a:rPr lang="en-US" sz="1500"/>
              <a:t>Füllgrabe, D., &amp; Smith, D. S. (2023). </a:t>
            </a:r>
            <a:r>
              <a:rPr lang="en-US" sz="1500" i="1"/>
              <a:t>“Monogamy? In this Economy?”: Stigma and Resilience in Consensual Non-Monogamous Relationships</a:t>
            </a:r>
            <a:r>
              <a:rPr lang="en-US" sz="1500"/>
              <a:t> [Online]. </a:t>
            </a:r>
            <a:r>
              <a:rPr lang="en-US" sz="1500" i="1"/>
              <a:t>27</a:t>
            </a:r>
            <a:r>
              <a:rPr lang="en-US" sz="1500"/>
              <a:t>(5), 1955-1976. </a:t>
            </a:r>
            <a:r>
              <a:rPr lang="en-US" sz="1500">
                <a:hlinkClick r:id="rId2"/>
              </a:rPr>
              <a:t>https://doi.org/10.1007/s12119-023-10099-7</a:t>
            </a:r>
            <a:r>
              <a:rPr lang="cs-CZ" sz="1500"/>
              <a:t>)</a:t>
            </a:r>
          </a:p>
          <a:p>
            <a:r>
              <a:rPr lang="cs-CZ" sz="1500"/>
              <a:t>Nonmonogamie jako životní styl: člověk při přechodu do tohoty typu vztahů musí změnit i životní hodnoty a postoje, chápání významu manželství, tradiční lásky apod. (</a:t>
            </a:r>
            <a:r>
              <a:rPr lang="en-US" sz="1500"/>
              <a:t>Lipnicka, M. Beyond the Norm of Monogamy – Consensual Non-monogamy as an Example of a ‘Post-modern’ Relationship? [Online]. </a:t>
            </a:r>
            <a:r>
              <a:rPr lang="en-US" sz="1500" i="1"/>
              <a:t>Studia Socjologiczne</a:t>
            </a:r>
            <a:r>
              <a:rPr lang="en-US" sz="1500"/>
              <a:t>. </a:t>
            </a:r>
            <a:r>
              <a:rPr lang="en-US" sz="1500">
                <a:hlinkClick r:id="rId3"/>
              </a:rPr>
              <a:t>https://doi.org/10.24425/sts.2023.147165</a:t>
            </a:r>
            <a:r>
              <a:rPr lang="cs-CZ" sz="1500"/>
              <a:t>)</a:t>
            </a:r>
          </a:p>
          <a:p>
            <a:r>
              <a:rPr lang="cs-CZ" sz="1500"/>
              <a:t>Nonmonogamie je velká výzva i pro výzkum, STLS (Sternberg´s triangular love scale) není pro tyto typy vztahů moc funkční, tři základní faktory (intimita, závazek, vášeň) nesedí, tak jako u monogamních vztahů – zejména u anarchistického modelu polyamorie je láska chápána jako více nezávislá, bez mocenské dynamiky, nonmonogamie také více rozvolňuje definice lásky a přátelství (Braida, N., Matta, E., &amp; Paccagnella, L. (2023). </a:t>
            </a:r>
            <a:r>
              <a:rPr lang="cs-CZ" sz="1500" i="1"/>
              <a:t>Loving in Consensual Non-Monogamies: Challenging the Validity of Sternberg’s Triangular Love Scale</a:t>
            </a:r>
            <a:r>
              <a:rPr lang="cs-CZ" sz="1500"/>
              <a:t> [Online]. </a:t>
            </a:r>
            <a:r>
              <a:rPr lang="cs-CZ" sz="1500" i="1"/>
              <a:t>27</a:t>
            </a:r>
            <a:r>
              <a:rPr lang="cs-CZ" sz="1500"/>
              <a:t>(5), 1828-1847. </a:t>
            </a:r>
            <a:r>
              <a:rPr lang="cs-CZ" sz="1500">
                <a:hlinkClick r:id="rId4"/>
              </a:rPr>
              <a:t>https://doi.org/10.1007/s12119-023-10092-0</a:t>
            </a:r>
            <a:r>
              <a:rPr lang="cs-CZ" sz="1500"/>
              <a:t>)</a:t>
            </a:r>
          </a:p>
          <a:p>
            <a:endParaRPr lang="cs-CZ" sz="150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17654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916354-593B-4792-A674-05D0E32F5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Aktuální výzkum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340D63D-8284-4ECB-89D1-25D933B8ED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Efekt </a:t>
            </a:r>
            <a:r>
              <a:rPr lang="cs-CZ" dirty="0" err="1"/>
              <a:t>compersion</a:t>
            </a:r>
            <a:r>
              <a:rPr lang="cs-CZ" dirty="0"/>
              <a:t> (spokojenost) z partnerova dalšího partnera (štěstí, že ten druhý je šťastný)-pokud mám pocit jistoty, bezpečí, pokud je pro mě vztah transparentní, pozitivní přístup k druhému partnerovi </a:t>
            </a:r>
            <a:r>
              <a:rPr lang="cs-CZ" sz="1000" dirty="0"/>
              <a:t>(</a:t>
            </a:r>
            <a:r>
              <a:rPr lang="en-US" sz="1000" dirty="0"/>
              <a:t>Flicker, S. M., </a:t>
            </a:r>
            <a:r>
              <a:rPr lang="en-US" sz="1000" dirty="0" err="1"/>
              <a:t>Thouin</a:t>
            </a:r>
            <a:r>
              <a:rPr lang="en-US" sz="1000" dirty="0"/>
              <a:t>-Savard, M. I., &amp; Vaughan, M. D. (2022). Factors that Facilitate and Hinder the Experience of </a:t>
            </a:r>
            <a:r>
              <a:rPr lang="en-US" sz="1000" dirty="0" err="1"/>
              <a:t>Compersion</a:t>
            </a:r>
            <a:r>
              <a:rPr lang="en-US" sz="1000" dirty="0"/>
              <a:t> Among Individuals in Consensually Non-Monogamous Relationships [Online]. </a:t>
            </a:r>
            <a:r>
              <a:rPr lang="en-US" sz="1000" i="1" dirty="0"/>
              <a:t>Archives Of Sexual Behavior</a:t>
            </a:r>
            <a:r>
              <a:rPr lang="en-US" sz="1000" dirty="0"/>
              <a:t>, </a:t>
            </a:r>
            <a:r>
              <a:rPr lang="en-US" sz="1000" i="1" dirty="0"/>
              <a:t>51</a:t>
            </a:r>
            <a:r>
              <a:rPr lang="en-US" sz="1000" dirty="0"/>
              <a:t>(6), 3035-3048. </a:t>
            </a:r>
            <a:r>
              <a:rPr lang="en-US" sz="1000" dirty="0">
                <a:hlinkClick r:id="rId2"/>
              </a:rPr>
              <a:t>https://doi.org/10.1007/s10508-022-02333-4</a:t>
            </a:r>
            <a:r>
              <a:rPr lang="cs-CZ" sz="1000" dirty="0"/>
              <a:t>)</a:t>
            </a:r>
          </a:p>
          <a:p>
            <a:r>
              <a:rPr lang="cs-CZ" dirty="0" err="1"/>
              <a:t>Well</a:t>
            </a:r>
            <a:r>
              <a:rPr lang="cs-CZ" dirty="0"/>
              <a:t> – </a:t>
            </a:r>
            <a:r>
              <a:rPr lang="cs-CZ" dirty="0" err="1"/>
              <a:t>being</a:t>
            </a:r>
            <a:r>
              <a:rPr lang="cs-CZ" dirty="0"/>
              <a:t> je srovnatelný s monogamními vztahy </a:t>
            </a:r>
            <a:r>
              <a:rPr lang="cs-CZ" sz="1000" dirty="0"/>
              <a:t>(</a:t>
            </a:r>
            <a:r>
              <a:rPr lang="cs-CZ" altLang="cs-CZ" sz="1000" dirty="0" err="1">
                <a:solidFill>
                  <a:srgbClr val="212529"/>
                </a:solidFill>
                <a:latin typeface="Open Sans"/>
              </a:rPr>
              <a:t>Rubel</a:t>
            </a:r>
            <a:r>
              <a:rPr lang="cs-CZ" altLang="cs-CZ" sz="1000" dirty="0">
                <a:solidFill>
                  <a:srgbClr val="212529"/>
                </a:solidFill>
                <a:latin typeface="Open Sans"/>
              </a:rPr>
              <a:t>, A. N., &amp; </a:t>
            </a:r>
            <a:r>
              <a:rPr lang="cs-CZ" altLang="cs-CZ" sz="1000" dirty="0" err="1">
                <a:solidFill>
                  <a:srgbClr val="212529"/>
                </a:solidFill>
                <a:latin typeface="Open Sans"/>
              </a:rPr>
              <a:t>Bogaert</a:t>
            </a:r>
            <a:r>
              <a:rPr lang="cs-CZ" altLang="cs-CZ" sz="1000" dirty="0">
                <a:solidFill>
                  <a:srgbClr val="212529"/>
                </a:solidFill>
                <a:latin typeface="Open Sans"/>
              </a:rPr>
              <a:t>, A. F. (2014). </a:t>
            </a:r>
            <a:r>
              <a:rPr lang="cs-CZ" altLang="cs-CZ" sz="1000" dirty="0" err="1">
                <a:solidFill>
                  <a:srgbClr val="212529"/>
                </a:solidFill>
                <a:latin typeface="Open Sans"/>
              </a:rPr>
              <a:t>Consensual</a:t>
            </a:r>
            <a:r>
              <a:rPr lang="cs-CZ" altLang="cs-CZ" sz="1000" dirty="0">
                <a:solidFill>
                  <a:srgbClr val="212529"/>
                </a:solidFill>
                <a:latin typeface="Open Sans"/>
              </a:rPr>
              <a:t> </a:t>
            </a:r>
            <a:r>
              <a:rPr lang="cs-CZ" altLang="cs-CZ" sz="1000" dirty="0" err="1">
                <a:solidFill>
                  <a:srgbClr val="212529"/>
                </a:solidFill>
                <a:latin typeface="Open Sans"/>
              </a:rPr>
              <a:t>Nonmonogamy</a:t>
            </a:r>
            <a:r>
              <a:rPr lang="cs-CZ" altLang="cs-CZ" sz="1000" dirty="0">
                <a:solidFill>
                  <a:srgbClr val="212529"/>
                </a:solidFill>
                <a:latin typeface="Open Sans"/>
              </a:rPr>
              <a:t>: </a:t>
            </a:r>
            <a:r>
              <a:rPr lang="cs-CZ" altLang="cs-CZ" sz="1000" dirty="0" err="1">
                <a:solidFill>
                  <a:srgbClr val="212529"/>
                </a:solidFill>
                <a:latin typeface="Open Sans"/>
              </a:rPr>
              <a:t>Psychological</a:t>
            </a:r>
            <a:r>
              <a:rPr lang="cs-CZ" altLang="cs-CZ" sz="1000" dirty="0">
                <a:solidFill>
                  <a:srgbClr val="212529"/>
                </a:solidFill>
                <a:latin typeface="Open Sans"/>
              </a:rPr>
              <a:t> </a:t>
            </a:r>
            <a:r>
              <a:rPr lang="cs-CZ" altLang="cs-CZ" sz="1000" dirty="0" err="1">
                <a:solidFill>
                  <a:srgbClr val="212529"/>
                </a:solidFill>
                <a:latin typeface="Open Sans"/>
              </a:rPr>
              <a:t>Well-Being</a:t>
            </a:r>
            <a:r>
              <a:rPr lang="cs-CZ" altLang="cs-CZ" sz="1000" dirty="0">
                <a:solidFill>
                  <a:srgbClr val="212529"/>
                </a:solidFill>
                <a:latin typeface="Open Sans"/>
              </a:rPr>
              <a:t> and </a:t>
            </a:r>
            <a:r>
              <a:rPr lang="cs-CZ" altLang="cs-CZ" sz="1000" dirty="0" err="1">
                <a:solidFill>
                  <a:srgbClr val="212529"/>
                </a:solidFill>
                <a:latin typeface="Open Sans"/>
              </a:rPr>
              <a:t>Relationship</a:t>
            </a:r>
            <a:r>
              <a:rPr lang="cs-CZ" altLang="cs-CZ" sz="1000" dirty="0">
                <a:solidFill>
                  <a:srgbClr val="212529"/>
                </a:solidFill>
                <a:latin typeface="Open Sans"/>
              </a:rPr>
              <a:t> </a:t>
            </a:r>
            <a:r>
              <a:rPr lang="cs-CZ" altLang="cs-CZ" sz="1000" dirty="0" err="1">
                <a:solidFill>
                  <a:srgbClr val="212529"/>
                </a:solidFill>
                <a:latin typeface="Open Sans"/>
              </a:rPr>
              <a:t>Quality</a:t>
            </a:r>
            <a:r>
              <a:rPr lang="cs-CZ" altLang="cs-CZ" sz="1000" dirty="0">
                <a:solidFill>
                  <a:srgbClr val="212529"/>
                </a:solidFill>
                <a:latin typeface="Open Sans"/>
              </a:rPr>
              <a:t> </a:t>
            </a:r>
            <a:r>
              <a:rPr lang="cs-CZ" altLang="cs-CZ" sz="1000" dirty="0" err="1">
                <a:solidFill>
                  <a:srgbClr val="212529"/>
                </a:solidFill>
                <a:latin typeface="Open Sans"/>
              </a:rPr>
              <a:t>Correlates</a:t>
            </a:r>
            <a:r>
              <a:rPr lang="cs-CZ" altLang="cs-CZ" sz="1000" dirty="0">
                <a:solidFill>
                  <a:srgbClr val="212529"/>
                </a:solidFill>
                <a:latin typeface="Open Sans"/>
              </a:rPr>
              <a:t> [Online]. </a:t>
            </a:r>
            <a:r>
              <a:rPr lang="cs-CZ" altLang="cs-CZ" sz="1000" i="1" dirty="0" err="1">
                <a:solidFill>
                  <a:srgbClr val="212529"/>
                </a:solidFill>
                <a:latin typeface="Open Sans"/>
              </a:rPr>
              <a:t>The</a:t>
            </a:r>
            <a:r>
              <a:rPr lang="cs-CZ" altLang="cs-CZ" sz="1000" i="1" dirty="0">
                <a:solidFill>
                  <a:srgbClr val="212529"/>
                </a:solidFill>
                <a:latin typeface="Open Sans"/>
              </a:rPr>
              <a:t> </a:t>
            </a:r>
            <a:r>
              <a:rPr lang="cs-CZ" altLang="cs-CZ" sz="1000" i="1" dirty="0" err="1">
                <a:solidFill>
                  <a:srgbClr val="212529"/>
                </a:solidFill>
                <a:latin typeface="Open Sans"/>
              </a:rPr>
              <a:t>Journal</a:t>
            </a:r>
            <a:r>
              <a:rPr lang="cs-CZ" altLang="cs-CZ" sz="1000" i="1" dirty="0">
                <a:solidFill>
                  <a:srgbClr val="212529"/>
                </a:solidFill>
                <a:latin typeface="Open Sans"/>
              </a:rPr>
              <a:t> </a:t>
            </a:r>
            <a:r>
              <a:rPr lang="cs-CZ" altLang="cs-CZ" sz="1000" i="1" dirty="0" err="1">
                <a:solidFill>
                  <a:srgbClr val="212529"/>
                </a:solidFill>
                <a:latin typeface="Open Sans"/>
              </a:rPr>
              <a:t>Of</a:t>
            </a:r>
            <a:r>
              <a:rPr lang="cs-CZ" altLang="cs-CZ" sz="1000" i="1" dirty="0">
                <a:solidFill>
                  <a:srgbClr val="212529"/>
                </a:solidFill>
                <a:latin typeface="Open Sans"/>
              </a:rPr>
              <a:t> Sex </a:t>
            </a:r>
            <a:r>
              <a:rPr lang="cs-CZ" altLang="cs-CZ" sz="1000" i="1" dirty="0" err="1">
                <a:solidFill>
                  <a:srgbClr val="212529"/>
                </a:solidFill>
                <a:latin typeface="Open Sans"/>
              </a:rPr>
              <a:t>Research</a:t>
            </a:r>
            <a:r>
              <a:rPr lang="cs-CZ" altLang="cs-CZ" sz="1000" dirty="0">
                <a:solidFill>
                  <a:srgbClr val="212529"/>
                </a:solidFill>
                <a:latin typeface="Open Sans"/>
              </a:rPr>
              <a:t>, </a:t>
            </a:r>
            <a:r>
              <a:rPr lang="cs-CZ" altLang="cs-CZ" sz="1000" i="1" dirty="0">
                <a:solidFill>
                  <a:srgbClr val="212529"/>
                </a:solidFill>
                <a:latin typeface="Open Sans"/>
              </a:rPr>
              <a:t>52</a:t>
            </a:r>
            <a:r>
              <a:rPr lang="cs-CZ" altLang="cs-CZ" sz="1000" dirty="0">
                <a:solidFill>
                  <a:srgbClr val="212529"/>
                </a:solidFill>
                <a:latin typeface="Open Sans"/>
              </a:rPr>
              <a:t>(9), 961-982.) https://doi.org/10.1080/00224499.2014.942722</a:t>
            </a:r>
          </a:p>
          <a:p>
            <a:endParaRPr lang="cs-CZ" dirty="0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60B13077-8230-487F-A9A3-D6A95B042A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07269" y="-276999"/>
            <a:ext cx="184731" cy="55399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rgbClr val="212529"/>
                </a:solidFill>
                <a:effectLst/>
                <a:latin typeface="Open Sans"/>
              </a:rPr>
            </a:b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76440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C21E314-65AB-4DE6-A57A-0A4004DB09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cs-CZ" sz="3200" dirty="0"/>
              <a:t>Jaká je motivace jít do takového vztahu?</a:t>
            </a:r>
            <a:br>
              <a:rPr lang="cs-CZ" sz="2300" dirty="0"/>
            </a:br>
            <a:r>
              <a:rPr lang="en-US" sz="2300" dirty="0"/>
              <a:t>Wood, J., De </a:t>
            </a:r>
            <a:r>
              <a:rPr lang="en-US" sz="2300" dirty="0" err="1"/>
              <a:t>Santis</a:t>
            </a:r>
            <a:r>
              <a:rPr lang="en-US" sz="2300" dirty="0"/>
              <a:t>, C., Desmarais, S., &amp; </a:t>
            </a:r>
            <a:r>
              <a:rPr lang="en-US" sz="2300" dirty="0" err="1"/>
              <a:t>Milhausen</a:t>
            </a:r>
            <a:r>
              <a:rPr lang="en-US" sz="2300" dirty="0"/>
              <a:t>, R. (2021). Motivations for Engaging in Consensually Non-Monogamous Relationships [Online]. </a:t>
            </a:r>
            <a:r>
              <a:rPr lang="en-US" sz="2300" i="1" dirty="0"/>
              <a:t>Archives Of Sexual Behavior</a:t>
            </a:r>
            <a:r>
              <a:rPr lang="en-US" sz="2300" dirty="0"/>
              <a:t>, </a:t>
            </a:r>
            <a:r>
              <a:rPr lang="en-US" sz="2300" i="1" dirty="0"/>
              <a:t>50</a:t>
            </a:r>
            <a:r>
              <a:rPr lang="en-US" sz="2300" dirty="0"/>
              <a:t>(4), 1253-1272. https://doi.org/10.1007/s10508-020-01873-x</a:t>
            </a:r>
            <a:endParaRPr lang="cs-CZ" sz="2300" dirty="0"/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CFFE7376-7CF2-4869-8BEC-5F5FC0D1D2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ctr">
            <a:normAutofit/>
          </a:bodyPr>
          <a:lstStyle/>
          <a:p>
            <a:r>
              <a:rPr lang="cs-CZ" sz="1900"/>
              <a:t>Autoři pracují se Sebedeterminační motivační teorií (máme tři determinanty motivace: autonomie, kompetence, vztahovost)</a:t>
            </a:r>
          </a:p>
          <a:p>
            <a:r>
              <a:rPr lang="cs-CZ" sz="1900"/>
              <a:t>V nemonogamii se naplňují potřeby svobody, zároveň uvolňuje vztahový, sexuální i sociální tlak</a:t>
            </a:r>
          </a:p>
          <a:p>
            <a:r>
              <a:rPr lang="cs-CZ" sz="1900"/>
              <a:t>Také jistá forma odporu vůči stereotypu v genderu, sexualita, vztahům</a:t>
            </a:r>
          </a:p>
          <a:p>
            <a:r>
              <a:rPr lang="cs-CZ" sz="1900"/>
              <a:t>Nonmonogamie jako součást mojí identity a vyjádření mého seberozvoje</a:t>
            </a:r>
          </a:p>
          <a:p>
            <a:r>
              <a:rPr lang="cs-CZ" sz="1900"/>
              <a:t>Rozbití vztahového vzorce: jedna osoba musí plně naplnit potřeby druhé osoby</a:t>
            </a:r>
          </a:p>
          <a:p>
            <a:r>
              <a:rPr lang="cs-CZ" sz="1900"/>
              <a:t>Přesah do terapie: různá motivace pro vstup do non-monogamie může hrát roli v partnerských konfliktech</a:t>
            </a:r>
          </a:p>
          <a:p>
            <a:endParaRPr lang="cs-CZ" sz="190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69034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79A7CF-01AF-4178-9369-94E0C90EB0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C71BAF3-2801-4A9D-AE7C-E12F6DA7C1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67909" y="2023110"/>
            <a:ext cx="2469624" cy="284607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15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Wood, J., De Santis, C., Desmarais, S., &amp; Milhausen, R. (2021). Motivations for Engaging in Consensually Non-Monogamous Relationships [Online]. </a:t>
            </a:r>
            <a:r>
              <a:rPr lang="en-US" sz="1500" i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Archives Of Sexual Behavior</a:t>
            </a:r>
            <a:r>
              <a:rPr lang="en-US" sz="15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, </a:t>
            </a:r>
            <a:r>
              <a:rPr lang="en-US" sz="1500" i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50</a:t>
            </a:r>
            <a:r>
              <a:rPr lang="en-US" sz="15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(4), 1253-1272. https://doi.org/10.1007/s10508-020-01873-x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9413ED5-9ED4-4772-BCE4-2BCAE6B12E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433973" y="-827233"/>
            <a:ext cx="1715478" cy="858342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4357C93-F0CB-4A1C-8F77-4E9063789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2085" y="664308"/>
            <a:ext cx="8082632" cy="560034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01F95884-287C-4CE0-B88D-9DE4EC06011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5238" y="1172477"/>
            <a:ext cx="7608304" cy="4584002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90F533E9-6690-41A8-A372-4C6C622D02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950447" y="3392097"/>
            <a:ext cx="1719072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9786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</TotalTime>
  <Words>1569</Words>
  <Application>Microsoft Office PowerPoint</Application>
  <PresentationFormat>Širokoúhlá obrazovka</PresentationFormat>
  <Paragraphs>68</Paragraphs>
  <Slides>15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Open Sans</vt:lpstr>
      <vt:lpstr>Motiv Office</vt:lpstr>
      <vt:lpstr>Acrobat Document</vt:lpstr>
      <vt:lpstr>Prožívání vztahů v mladé dospělosti</vt:lpstr>
      <vt:lpstr>Test</vt:lpstr>
      <vt:lpstr>Vymezení mladé dospělosti</vt:lpstr>
      <vt:lpstr>Jaké máme vztahy?  Beckmeyer, J. J., &amp; Jamison, T. B. (2021). Identifying a Typology of Emerging Adult Romantic Relationships: Implications for Relationship Education [Online]. Family Relations, 70(1), 305-318. https://doi.org/10.1111/fare.12464</vt:lpstr>
      <vt:lpstr>Nonmonogamní vztahy</vt:lpstr>
      <vt:lpstr>Aktuální výzkum</vt:lpstr>
      <vt:lpstr>Aktuální výzkum</vt:lpstr>
      <vt:lpstr>Jaká je motivace jít do takového vztahu? Wood, J., De Santis, C., Desmarais, S., &amp; Milhausen, R. (2021). Motivations for Engaging in Consensually Non-Monogamous Relationships [Online]. Archives Of Sexual Behavior, 50(4), 1253-1272. https://doi.org/10.1007/s10508-020-01873-x</vt:lpstr>
      <vt:lpstr>Wood, J., De Santis, C., Desmarais, S., &amp; Milhausen, R. (2021). Motivations for Engaging in Consensually Non-Monogamous Relationships [Online]. Archives Of Sexual Behavior, 50(4), 1253-1272. https://doi.org/10.1007/s10508-020-01873-x</vt:lpstr>
      <vt:lpstr>V terapii</vt:lpstr>
      <vt:lpstr>Domácí úkol</vt:lpstr>
      <vt:lpstr>Zdroje z prací: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Prožívání vztahů v mladé dospělosti</dc:title>
  <dc:creator>studlarova@ad.zshorni.cz</dc:creator>
  <cp:lastModifiedBy>Kristýna Študlarová</cp:lastModifiedBy>
  <cp:revision>13</cp:revision>
  <dcterms:created xsi:type="dcterms:W3CDTF">2023-11-09T11:08:28Z</dcterms:created>
  <dcterms:modified xsi:type="dcterms:W3CDTF">2023-11-10T06:49:07Z</dcterms:modified>
</cp:coreProperties>
</file>