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BB49AA-DB9E-6119-A503-D6E8B55F3CFF}" v="47" dt="2020-10-29T11:57:43.780"/>
    <p1510:client id="{F43FC596-338E-D0CF-C7D9-1C1C02BC75BA}" v="4592" dt="2020-11-23T00:20:46.0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D07F9C-0AFB-4B95-84AC-75304B23420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BF39FFC-D22F-434C-9476-05A8177E179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náhlý vznik slabosti na obličeji, ruce nebo noze jedné strany těla;</a:t>
          </a:r>
          <a:endParaRPr lang="en-US"/>
        </a:p>
      </dgm:t>
    </dgm:pt>
    <dgm:pt modelId="{8C95C6C9-CE0D-4288-9878-CBFCAD00FFA0}" type="parTrans" cxnId="{E868230F-A0C5-4468-9197-10EC426C9C5E}">
      <dgm:prSet/>
      <dgm:spPr/>
      <dgm:t>
        <a:bodyPr/>
        <a:lstStyle/>
        <a:p>
          <a:endParaRPr lang="en-US"/>
        </a:p>
      </dgm:t>
    </dgm:pt>
    <dgm:pt modelId="{C08ED9B4-141D-4B43-A307-0C098ADA5801}" type="sibTrans" cxnId="{E868230F-A0C5-4468-9197-10EC426C9C5E}">
      <dgm:prSet/>
      <dgm:spPr/>
      <dgm:t>
        <a:bodyPr/>
        <a:lstStyle/>
        <a:p>
          <a:endParaRPr lang="en-US"/>
        </a:p>
      </dgm:t>
    </dgm:pt>
    <dgm:pt modelId="{4743A29D-86A5-427E-92FA-8B37C76D8C7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náhlý vznik necitlivosti na obličeji, ruce nebo noze jedné strany těla;</a:t>
          </a:r>
          <a:endParaRPr lang="en-US"/>
        </a:p>
      </dgm:t>
    </dgm:pt>
    <dgm:pt modelId="{36208DAE-071E-4908-A00A-3A64F19DB98A}" type="parTrans" cxnId="{B446441C-759D-41ED-9056-C98D680C51F8}">
      <dgm:prSet/>
      <dgm:spPr/>
      <dgm:t>
        <a:bodyPr/>
        <a:lstStyle/>
        <a:p>
          <a:endParaRPr lang="en-US"/>
        </a:p>
      </dgm:t>
    </dgm:pt>
    <dgm:pt modelId="{0DE48640-182A-4294-9674-C6E7459CEF1A}" type="sibTrans" cxnId="{B446441C-759D-41ED-9056-C98D680C51F8}">
      <dgm:prSet/>
      <dgm:spPr/>
      <dgm:t>
        <a:bodyPr/>
        <a:lstStyle/>
        <a:p>
          <a:endParaRPr lang="en-US"/>
        </a:p>
      </dgm:t>
    </dgm:pt>
    <dgm:pt modelId="{90524AAE-C62C-4EA8-AAF4-76C3A95B841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náhlá zmatenost, potíže s řečí nebo porozuměním řeči;</a:t>
          </a:r>
          <a:endParaRPr lang="en-US"/>
        </a:p>
      </dgm:t>
    </dgm:pt>
    <dgm:pt modelId="{A172FFFA-C200-41A7-A0AC-93AE3488DB28}" type="parTrans" cxnId="{9785BC24-4C39-4680-AEE7-D29DBFB5534A}">
      <dgm:prSet/>
      <dgm:spPr/>
      <dgm:t>
        <a:bodyPr/>
        <a:lstStyle/>
        <a:p>
          <a:endParaRPr lang="en-US"/>
        </a:p>
      </dgm:t>
    </dgm:pt>
    <dgm:pt modelId="{A45C614C-931F-4CB4-BEE1-BB53E42828CE}" type="sibTrans" cxnId="{9785BC24-4C39-4680-AEE7-D29DBFB5534A}">
      <dgm:prSet/>
      <dgm:spPr/>
      <dgm:t>
        <a:bodyPr/>
        <a:lstStyle/>
        <a:p>
          <a:endParaRPr lang="en-US"/>
        </a:p>
      </dgm:t>
    </dgm:pt>
    <dgm:pt modelId="{3DB7FC25-9DBC-46BD-AC97-7A5D51FE3F3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náhlé obtíže s viděním na jednom či obou očích (diplopie, zastřené nebo narušené vidění);</a:t>
          </a:r>
          <a:endParaRPr lang="en-US"/>
        </a:p>
      </dgm:t>
    </dgm:pt>
    <dgm:pt modelId="{10F111E3-6F55-4678-8EEC-012C3FA040E2}" type="parTrans" cxnId="{E6352921-4BBB-4A71-B8E7-E7EDFF3AE8CC}">
      <dgm:prSet/>
      <dgm:spPr/>
      <dgm:t>
        <a:bodyPr/>
        <a:lstStyle/>
        <a:p>
          <a:endParaRPr lang="en-US"/>
        </a:p>
      </dgm:t>
    </dgm:pt>
    <dgm:pt modelId="{E730A9BE-B110-43F2-B3E4-B8445D4F2AC0}" type="sibTrans" cxnId="{E6352921-4BBB-4A71-B8E7-E7EDFF3AE8CC}">
      <dgm:prSet/>
      <dgm:spPr/>
      <dgm:t>
        <a:bodyPr/>
        <a:lstStyle/>
        <a:p>
          <a:endParaRPr lang="en-US"/>
        </a:p>
      </dgm:t>
    </dgm:pt>
    <dgm:pt modelId="{695A02CF-5F06-43A1-A33C-49814ACF544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náhlé potíže při chúzi, poruchy stability, koordinace, vertigo;</a:t>
          </a:r>
          <a:endParaRPr lang="en-US"/>
        </a:p>
      </dgm:t>
    </dgm:pt>
    <dgm:pt modelId="{2DFA7228-D11E-40B5-8A2B-4C67430DAC5A}" type="parTrans" cxnId="{3E602059-4B02-4999-9D78-6F13D5C62D7D}">
      <dgm:prSet/>
      <dgm:spPr/>
      <dgm:t>
        <a:bodyPr/>
        <a:lstStyle/>
        <a:p>
          <a:endParaRPr lang="en-US"/>
        </a:p>
      </dgm:t>
    </dgm:pt>
    <dgm:pt modelId="{F3E97199-C616-446C-9297-F48490E5650A}" type="sibTrans" cxnId="{3E602059-4B02-4999-9D78-6F13D5C62D7D}">
      <dgm:prSet/>
      <dgm:spPr/>
      <dgm:t>
        <a:bodyPr/>
        <a:lstStyle/>
        <a:p>
          <a:endParaRPr lang="en-US"/>
        </a:p>
      </dgm:t>
    </dgm:pt>
    <dgm:pt modelId="{C2ADDD2B-50F3-45CD-8710-7BB49544183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náhlá bolest hlavy bez zjevné příčiny</a:t>
          </a:r>
          <a:r>
            <a:rPr lang="cs-CZ">
              <a:latin typeface="Calibri Light" panose="020F0302020204030204"/>
            </a:rPr>
            <a:t>.</a:t>
          </a:r>
          <a:endParaRPr lang="en-US"/>
        </a:p>
      </dgm:t>
    </dgm:pt>
    <dgm:pt modelId="{CB32F281-723C-48DF-AC79-B2716487CAE8}" type="parTrans" cxnId="{9A2A00DA-762E-4DFE-9893-078669E66292}">
      <dgm:prSet/>
      <dgm:spPr/>
      <dgm:t>
        <a:bodyPr/>
        <a:lstStyle/>
        <a:p>
          <a:endParaRPr lang="en-US"/>
        </a:p>
      </dgm:t>
    </dgm:pt>
    <dgm:pt modelId="{CC0AD03C-F66A-46DC-9F21-5F9CFABACEE5}" type="sibTrans" cxnId="{9A2A00DA-762E-4DFE-9893-078669E66292}">
      <dgm:prSet/>
      <dgm:spPr/>
      <dgm:t>
        <a:bodyPr/>
        <a:lstStyle/>
        <a:p>
          <a:endParaRPr lang="en-US"/>
        </a:p>
      </dgm:t>
    </dgm:pt>
    <dgm:pt modelId="{C1E82221-87A7-490F-BB8A-7C0483216E55}" type="pres">
      <dgm:prSet presAssocID="{A5D07F9C-0AFB-4B95-84AC-75304B23420C}" presName="root" presStyleCnt="0">
        <dgm:presLayoutVars>
          <dgm:dir/>
          <dgm:resizeHandles val="exact"/>
        </dgm:presLayoutVars>
      </dgm:prSet>
      <dgm:spPr/>
    </dgm:pt>
    <dgm:pt modelId="{B717D68F-5317-4294-9A99-70A3477B3E0F}" type="pres">
      <dgm:prSet presAssocID="{1BF39FFC-D22F-434C-9476-05A8177E179E}" presName="compNode" presStyleCnt="0"/>
      <dgm:spPr/>
    </dgm:pt>
    <dgm:pt modelId="{50ADF752-9868-413F-AF1B-6E81507FBECD}" type="pres">
      <dgm:prSet presAssocID="{1BF39FFC-D22F-434C-9476-05A8177E179E}" presName="bgRect" presStyleLbl="bgShp" presStyleIdx="0" presStyleCnt="6"/>
      <dgm:spPr/>
    </dgm:pt>
    <dgm:pt modelId="{6332C5E1-EDB4-4C94-B32A-883BE2A8C2AC}" type="pres">
      <dgm:prSet presAssocID="{1BF39FFC-D22F-434C-9476-05A8177E179E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537C3BF4-A259-454F-A3FB-EE6C11B136A5}" type="pres">
      <dgm:prSet presAssocID="{1BF39FFC-D22F-434C-9476-05A8177E179E}" presName="spaceRect" presStyleCnt="0"/>
      <dgm:spPr/>
    </dgm:pt>
    <dgm:pt modelId="{0CFD13BA-B542-4B98-A13F-ED8574C9A646}" type="pres">
      <dgm:prSet presAssocID="{1BF39FFC-D22F-434C-9476-05A8177E179E}" presName="parTx" presStyleLbl="revTx" presStyleIdx="0" presStyleCnt="6">
        <dgm:presLayoutVars>
          <dgm:chMax val="0"/>
          <dgm:chPref val="0"/>
        </dgm:presLayoutVars>
      </dgm:prSet>
      <dgm:spPr/>
    </dgm:pt>
    <dgm:pt modelId="{0FDEF399-BFA7-48A3-A419-A1626AE99E81}" type="pres">
      <dgm:prSet presAssocID="{C08ED9B4-141D-4B43-A307-0C098ADA5801}" presName="sibTrans" presStyleCnt="0"/>
      <dgm:spPr/>
    </dgm:pt>
    <dgm:pt modelId="{F3DB9DE8-AFB2-4859-B9A0-0369C0ACC390}" type="pres">
      <dgm:prSet presAssocID="{4743A29D-86A5-427E-92FA-8B37C76D8C75}" presName="compNode" presStyleCnt="0"/>
      <dgm:spPr/>
    </dgm:pt>
    <dgm:pt modelId="{8C516A1C-40CA-47C8-A7C6-9838BBB5AABD}" type="pres">
      <dgm:prSet presAssocID="{4743A29D-86A5-427E-92FA-8B37C76D8C75}" presName="bgRect" presStyleLbl="bgShp" presStyleIdx="1" presStyleCnt="6"/>
      <dgm:spPr/>
    </dgm:pt>
    <dgm:pt modelId="{D6892AEF-1C3B-40FA-8542-ABB4308E01F7}" type="pres">
      <dgm:prSet presAssocID="{4743A29D-86A5-427E-92FA-8B37C76D8C7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gn Language"/>
        </a:ext>
      </dgm:extLst>
    </dgm:pt>
    <dgm:pt modelId="{E0C9A216-A5C3-4784-A9AC-BFEB61B46860}" type="pres">
      <dgm:prSet presAssocID="{4743A29D-86A5-427E-92FA-8B37C76D8C75}" presName="spaceRect" presStyleCnt="0"/>
      <dgm:spPr/>
    </dgm:pt>
    <dgm:pt modelId="{AD38BE67-6342-4BB3-8CD0-F81F98CA25DE}" type="pres">
      <dgm:prSet presAssocID="{4743A29D-86A5-427E-92FA-8B37C76D8C75}" presName="parTx" presStyleLbl="revTx" presStyleIdx="1" presStyleCnt="6">
        <dgm:presLayoutVars>
          <dgm:chMax val="0"/>
          <dgm:chPref val="0"/>
        </dgm:presLayoutVars>
      </dgm:prSet>
      <dgm:spPr/>
    </dgm:pt>
    <dgm:pt modelId="{36BFF9DF-CA54-4B83-8E04-FE31ABFEE480}" type="pres">
      <dgm:prSet presAssocID="{0DE48640-182A-4294-9674-C6E7459CEF1A}" presName="sibTrans" presStyleCnt="0"/>
      <dgm:spPr/>
    </dgm:pt>
    <dgm:pt modelId="{747A7363-C0F1-406F-9752-77422B9C2AE6}" type="pres">
      <dgm:prSet presAssocID="{90524AAE-C62C-4EA8-AAF4-76C3A95B841E}" presName="compNode" presStyleCnt="0"/>
      <dgm:spPr/>
    </dgm:pt>
    <dgm:pt modelId="{FDC29999-3AA2-437D-B1CF-29AB08F8086F}" type="pres">
      <dgm:prSet presAssocID="{90524AAE-C62C-4EA8-AAF4-76C3A95B841E}" presName="bgRect" presStyleLbl="bgShp" presStyleIdx="2" presStyleCnt="6"/>
      <dgm:spPr/>
    </dgm:pt>
    <dgm:pt modelId="{A49495B6-2E7C-4360-8185-446E378792E6}" type="pres">
      <dgm:prSet presAssocID="{90524AAE-C62C-4EA8-AAF4-76C3A95B841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9F7988DC-2651-4781-821B-8F09A7BC05A1}" type="pres">
      <dgm:prSet presAssocID="{90524AAE-C62C-4EA8-AAF4-76C3A95B841E}" presName="spaceRect" presStyleCnt="0"/>
      <dgm:spPr/>
    </dgm:pt>
    <dgm:pt modelId="{135A1014-F9B2-42C3-8351-D24FB27313ED}" type="pres">
      <dgm:prSet presAssocID="{90524AAE-C62C-4EA8-AAF4-76C3A95B841E}" presName="parTx" presStyleLbl="revTx" presStyleIdx="2" presStyleCnt="6">
        <dgm:presLayoutVars>
          <dgm:chMax val="0"/>
          <dgm:chPref val="0"/>
        </dgm:presLayoutVars>
      </dgm:prSet>
      <dgm:spPr/>
    </dgm:pt>
    <dgm:pt modelId="{B45ACD7D-AB26-4014-A50E-B3D044AD504A}" type="pres">
      <dgm:prSet presAssocID="{A45C614C-931F-4CB4-BEE1-BB53E42828CE}" presName="sibTrans" presStyleCnt="0"/>
      <dgm:spPr/>
    </dgm:pt>
    <dgm:pt modelId="{55DF56F1-E06D-47D5-8792-59D9525918E0}" type="pres">
      <dgm:prSet presAssocID="{3DB7FC25-9DBC-46BD-AC97-7A5D51FE3F30}" presName="compNode" presStyleCnt="0"/>
      <dgm:spPr/>
    </dgm:pt>
    <dgm:pt modelId="{19AF5B97-4B31-48D4-B866-E25DDC754E47}" type="pres">
      <dgm:prSet presAssocID="{3DB7FC25-9DBC-46BD-AC97-7A5D51FE3F30}" presName="bgRect" presStyleLbl="bgShp" presStyleIdx="3" presStyleCnt="6"/>
      <dgm:spPr/>
    </dgm:pt>
    <dgm:pt modelId="{E16EF6D9-45BD-4C75-92B7-8375EA461B9F}" type="pres">
      <dgm:prSet presAssocID="{3DB7FC25-9DBC-46BD-AC97-7A5D51FE3F3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tázky"/>
        </a:ext>
      </dgm:extLst>
    </dgm:pt>
    <dgm:pt modelId="{4377D24C-6FFC-472A-8516-DB5D77649809}" type="pres">
      <dgm:prSet presAssocID="{3DB7FC25-9DBC-46BD-AC97-7A5D51FE3F30}" presName="spaceRect" presStyleCnt="0"/>
      <dgm:spPr/>
    </dgm:pt>
    <dgm:pt modelId="{487B03AA-8468-4D57-A4B7-D9C4F50F6B68}" type="pres">
      <dgm:prSet presAssocID="{3DB7FC25-9DBC-46BD-AC97-7A5D51FE3F30}" presName="parTx" presStyleLbl="revTx" presStyleIdx="3" presStyleCnt="6">
        <dgm:presLayoutVars>
          <dgm:chMax val="0"/>
          <dgm:chPref val="0"/>
        </dgm:presLayoutVars>
      </dgm:prSet>
      <dgm:spPr/>
    </dgm:pt>
    <dgm:pt modelId="{DFE44FFA-1AAB-4386-8A37-1673A39B0C16}" type="pres">
      <dgm:prSet presAssocID="{E730A9BE-B110-43F2-B3E4-B8445D4F2AC0}" presName="sibTrans" presStyleCnt="0"/>
      <dgm:spPr/>
    </dgm:pt>
    <dgm:pt modelId="{D3BFF434-915A-4168-924D-D070184F6C0F}" type="pres">
      <dgm:prSet presAssocID="{695A02CF-5F06-43A1-A33C-49814ACF5443}" presName="compNode" presStyleCnt="0"/>
      <dgm:spPr/>
    </dgm:pt>
    <dgm:pt modelId="{6A426A2B-43B0-4610-985E-B2D5A5F6C8C8}" type="pres">
      <dgm:prSet presAssocID="{695A02CF-5F06-43A1-A33C-49814ACF5443}" presName="bgRect" presStyleLbl="bgShp" presStyleIdx="4" presStyleCnt="6"/>
      <dgm:spPr/>
    </dgm:pt>
    <dgm:pt modelId="{6BA0F688-9D99-431A-BD77-2B21BE10F2C5}" type="pres">
      <dgm:prSet presAssocID="{695A02CF-5F06-43A1-A33C-49814ACF544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AB5BA68-90D8-4389-881C-77D90B6A2CD1}" type="pres">
      <dgm:prSet presAssocID="{695A02CF-5F06-43A1-A33C-49814ACF5443}" presName="spaceRect" presStyleCnt="0"/>
      <dgm:spPr/>
    </dgm:pt>
    <dgm:pt modelId="{05AECC50-3ABA-410D-B2F0-568E23C0D739}" type="pres">
      <dgm:prSet presAssocID="{695A02CF-5F06-43A1-A33C-49814ACF5443}" presName="parTx" presStyleLbl="revTx" presStyleIdx="4" presStyleCnt="6">
        <dgm:presLayoutVars>
          <dgm:chMax val="0"/>
          <dgm:chPref val="0"/>
        </dgm:presLayoutVars>
      </dgm:prSet>
      <dgm:spPr/>
    </dgm:pt>
    <dgm:pt modelId="{A5F2BFD5-43EB-4511-9730-6635A576B36D}" type="pres">
      <dgm:prSet presAssocID="{F3E97199-C616-446C-9297-F48490E5650A}" presName="sibTrans" presStyleCnt="0"/>
      <dgm:spPr/>
    </dgm:pt>
    <dgm:pt modelId="{BBCFA60A-6C1E-4DD3-9E86-57D98A045D97}" type="pres">
      <dgm:prSet presAssocID="{C2ADDD2B-50F3-45CD-8710-7BB49544183F}" presName="compNode" presStyleCnt="0"/>
      <dgm:spPr/>
    </dgm:pt>
    <dgm:pt modelId="{A48E17B1-8E31-475D-B498-23309245BA74}" type="pres">
      <dgm:prSet presAssocID="{C2ADDD2B-50F3-45CD-8710-7BB49544183F}" presName="bgRect" presStyleLbl="bgShp" presStyleIdx="5" presStyleCnt="6"/>
      <dgm:spPr/>
    </dgm:pt>
    <dgm:pt modelId="{385B4739-2B70-42CC-8470-5C29097B7164}" type="pres">
      <dgm:prSet presAssocID="{C2ADDD2B-50F3-45CD-8710-7BB49544183F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zek"/>
        </a:ext>
      </dgm:extLst>
    </dgm:pt>
    <dgm:pt modelId="{76A70602-FE61-43B5-9F03-576B211B349C}" type="pres">
      <dgm:prSet presAssocID="{C2ADDD2B-50F3-45CD-8710-7BB49544183F}" presName="spaceRect" presStyleCnt="0"/>
      <dgm:spPr/>
    </dgm:pt>
    <dgm:pt modelId="{F2341AAC-340C-4C31-A7C6-5CAD9EC1BDE7}" type="pres">
      <dgm:prSet presAssocID="{C2ADDD2B-50F3-45CD-8710-7BB49544183F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E868230F-A0C5-4468-9197-10EC426C9C5E}" srcId="{A5D07F9C-0AFB-4B95-84AC-75304B23420C}" destId="{1BF39FFC-D22F-434C-9476-05A8177E179E}" srcOrd="0" destOrd="0" parTransId="{8C95C6C9-CE0D-4288-9878-CBFCAD00FFA0}" sibTransId="{C08ED9B4-141D-4B43-A307-0C098ADA5801}"/>
    <dgm:cxn modelId="{B446441C-759D-41ED-9056-C98D680C51F8}" srcId="{A5D07F9C-0AFB-4B95-84AC-75304B23420C}" destId="{4743A29D-86A5-427E-92FA-8B37C76D8C75}" srcOrd="1" destOrd="0" parTransId="{36208DAE-071E-4908-A00A-3A64F19DB98A}" sibTransId="{0DE48640-182A-4294-9674-C6E7459CEF1A}"/>
    <dgm:cxn modelId="{E6352921-4BBB-4A71-B8E7-E7EDFF3AE8CC}" srcId="{A5D07F9C-0AFB-4B95-84AC-75304B23420C}" destId="{3DB7FC25-9DBC-46BD-AC97-7A5D51FE3F30}" srcOrd="3" destOrd="0" parTransId="{10F111E3-6F55-4678-8EEC-012C3FA040E2}" sibTransId="{E730A9BE-B110-43F2-B3E4-B8445D4F2AC0}"/>
    <dgm:cxn modelId="{9785BC24-4C39-4680-AEE7-D29DBFB5534A}" srcId="{A5D07F9C-0AFB-4B95-84AC-75304B23420C}" destId="{90524AAE-C62C-4EA8-AAF4-76C3A95B841E}" srcOrd="2" destOrd="0" parTransId="{A172FFFA-C200-41A7-A0AC-93AE3488DB28}" sibTransId="{A45C614C-931F-4CB4-BEE1-BB53E42828CE}"/>
    <dgm:cxn modelId="{8334BA5C-7CBA-4F79-8224-154EBC05ABF6}" type="presOf" srcId="{C2ADDD2B-50F3-45CD-8710-7BB49544183F}" destId="{F2341AAC-340C-4C31-A7C6-5CAD9EC1BDE7}" srcOrd="0" destOrd="0" presId="urn:microsoft.com/office/officeart/2018/2/layout/IconVerticalSolidList"/>
    <dgm:cxn modelId="{3E602059-4B02-4999-9D78-6F13D5C62D7D}" srcId="{A5D07F9C-0AFB-4B95-84AC-75304B23420C}" destId="{695A02CF-5F06-43A1-A33C-49814ACF5443}" srcOrd="4" destOrd="0" parTransId="{2DFA7228-D11E-40B5-8A2B-4C67430DAC5A}" sibTransId="{F3E97199-C616-446C-9297-F48490E5650A}"/>
    <dgm:cxn modelId="{45EB8E8E-8BEF-405C-9923-EDD464EBDE85}" type="presOf" srcId="{90524AAE-C62C-4EA8-AAF4-76C3A95B841E}" destId="{135A1014-F9B2-42C3-8351-D24FB27313ED}" srcOrd="0" destOrd="0" presId="urn:microsoft.com/office/officeart/2018/2/layout/IconVerticalSolidList"/>
    <dgm:cxn modelId="{DF8331A2-6DB7-4897-944D-92D274E4E177}" type="presOf" srcId="{A5D07F9C-0AFB-4B95-84AC-75304B23420C}" destId="{C1E82221-87A7-490F-BB8A-7C0483216E55}" srcOrd="0" destOrd="0" presId="urn:microsoft.com/office/officeart/2018/2/layout/IconVerticalSolidList"/>
    <dgm:cxn modelId="{E5B856AF-FCB2-4E95-BA48-5FFADC2B9B74}" type="presOf" srcId="{1BF39FFC-D22F-434C-9476-05A8177E179E}" destId="{0CFD13BA-B542-4B98-A13F-ED8574C9A646}" srcOrd="0" destOrd="0" presId="urn:microsoft.com/office/officeart/2018/2/layout/IconVerticalSolidList"/>
    <dgm:cxn modelId="{E55BA1C7-7C70-45DC-B3C8-6FD04ABAC393}" type="presOf" srcId="{4743A29D-86A5-427E-92FA-8B37C76D8C75}" destId="{AD38BE67-6342-4BB3-8CD0-F81F98CA25DE}" srcOrd="0" destOrd="0" presId="urn:microsoft.com/office/officeart/2018/2/layout/IconVerticalSolidList"/>
    <dgm:cxn modelId="{9A2A00DA-762E-4DFE-9893-078669E66292}" srcId="{A5D07F9C-0AFB-4B95-84AC-75304B23420C}" destId="{C2ADDD2B-50F3-45CD-8710-7BB49544183F}" srcOrd="5" destOrd="0" parTransId="{CB32F281-723C-48DF-AC79-B2716487CAE8}" sibTransId="{CC0AD03C-F66A-46DC-9F21-5F9CFABACEE5}"/>
    <dgm:cxn modelId="{901147DD-EC3C-46DC-A35C-2490858F551F}" type="presOf" srcId="{3DB7FC25-9DBC-46BD-AC97-7A5D51FE3F30}" destId="{487B03AA-8468-4D57-A4B7-D9C4F50F6B68}" srcOrd="0" destOrd="0" presId="urn:microsoft.com/office/officeart/2018/2/layout/IconVerticalSolidList"/>
    <dgm:cxn modelId="{6E7E20FF-D8FC-40EB-AF3E-BE1838317DD6}" type="presOf" srcId="{695A02CF-5F06-43A1-A33C-49814ACF5443}" destId="{05AECC50-3ABA-410D-B2F0-568E23C0D739}" srcOrd="0" destOrd="0" presId="urn:microsoft.com/office/officeart/2018/2/layout/IconVerticalSolidList"/>
    <dgm:cxn modelId="{5478CDEB-892A-4EE2-924E-5A42BA19BB9A}" type="presParOf" srcId="{C1E82221-87A7-490F-BB8A-7C0483216E55}" destId="{B717D68F-5317-4294-9A99-70A3477B3E0F}" srcOrd="0" destOrd="0" presId="urn:microsoft.com/office/officeart/2018/2/layout/IconVerticalSolidList"/>
    <dgm:cxn modelId="{D77FA0DF-0FAA-497D-AA65-D003886BE52C}" type="presParOf" srcId="{B717D68F-5317-4294-9A99-70A3477B3E0F}" destId="{50ADF752-9868-413F-AF1B-6E81507FBECD}" srcOrd="0" destOrd="0" presId="urn:microsoft.com/office/officeart/2018/2/layout/IconVerticalSolidList"/>
    <dgm:cxn modelId="{E3DAF3BE-C256-4CE1-B9F2-4DB6FC572DED}" type="presParOf" srcId="{B717D68F-5317-4294-9A99-70A3477B3E0F}" destId="{6332C5E1-EDB4-4C94-B32A-883BE2A8C2AC}" srcOrd="1" destOrd="0" presId="urn:microsoft.com/office/officeart/2018/2/layout/IconVerticalSolidList"/>
    <dgm:cxn modelId="{40C28AFA-6422-43FB-B458-221EEDFB58E4}" type="presParOf" srcId="{B717D68F-5317-4294-9A99-70A3477B3E0F}" destId="{537C3BF4-A259-454F-A3FB-EE6C11B136A5}" srcOrd="2" destOrd="0" presId="urn:microsoft.com/office/officeart/2018/2/layout/IconVerticalSolidList"/>
    <dgm:cxn modelId="{4E1E40D9-D6C5-4E89-B19C-DCED48EF2F48}" type="presParOf" srcId="{B717D68F-5317-4294-9A99-70A3477B3E0F}" destId="{0CFD13BA-B542-4B98-A13F-ED8574C9A646}" srcOrd="3" destOrd="0" presId="urn:microsoft.com/office/officeart/2018/2/layout/IconVerticalSolidList"/>
    <dgm:cxn modelId="{8CC458FE-87DA-4B18-89A6-C8898D25179E}" type="presParOf" srcId="{C1E82221-87A7-490F-BB8A-7C0483216E55}" destId="{0FDEF399-BFA7-48A3-A419-A1626AE99E81}" srcOrd="1" destOrd="0" presId="urn:microsoft.com/office/officeart/2018/2/layout/IconVerticalSolidList"/>
    <dgm:cxn modelId="{DE6FA371-9654-488E-8C0B-6426F18BB443}" type="presParOf" srcId="{C1E82221-87A7-490F-BB8A-7C0483216E55}" destId="{F3DB9DE8-AFB2-4859-B9A0-0369C0ACC390}" srcOrd="2" destOrd="0" presId="urn:microsoft.com/office/officeart/2018/2/layout/IconVerticalSolidList"/>
    <dgm:cxn modelId="{BEABE558-EDC3-441F-B64E-2A98BE655330}" type="presParOf" srcId="{F3DB9DE8-AFB2-4859-B9A0-0369C0ACC390}" destId="{8C516A1C-40CA-47C8-A7C6-9838BBB5AABD}" srcOrd="0" destOrd="0" presId="urn:microsoft.com/office/officeart/2018/2/layout/IconVerticalSolidList"/>
    <dgm:cxn modelId="{CA6C15D9-77E0-46AA-8DEF-E243306E541C}" type="presParOf" srcId="{F3DB9DE8-AFB2-4859-B9A0-0369C0ACC390}" destId="{D6892AEF-1C3B-40FA-8542-ABB4308E01F7}" srcOrd="1" destOrd="0" presId="urn:microsoft.com/office/officeart/2018/2/layout/IconVerticalSolidList"/>
    <dgm:cxn modelId="{11864480-EEE6-4493-91E2-FCA51DDC004E}" type="presParOf" srcId="{F3DB9DE8-AFB2-4859-B9A0-0369C0ACC390}" destId="{E0C9A216-A5C3-4784-A9AC-BFEB61B46860}" srcOrd="2" destOrd="0" presId="urn:microsoft.com/office/officeart/2018/2/layout/IconVerticalSolidList"/>
    <dgm:cxn modelId="{8BAAF8E1-F45C-4A7C-A424-5C8B39CE6E31}" type="presParOf" srcId="{F3DB9DE8-AFB2-4859-B9A0-0369C0ACC390}" destId="{AD38BE67-6342-4BB3-8CD0-F81F98CA25DE}" srcOrd="3" destOrd="0" presId="urn:microsoft.com/office/officeart/2018/2/layout/IconVerticalSolidList"/>
    <dgm:cxn modelId="{C0128B65-0356-4A5E-9AED-9E1C8B4294BE}" type="presParOf" srcId="{C1E82221-87A7-490F-BB8A-7C0483216E55}" destId="{36BFF9DF-CA54-4B83-8E04-FE31ABFEE480}" srcOrd="3" destOrd="0" presId="urn:microsoft.com/office/officeart/2018/2/layout/IconVerticalSolidList"/>
    <dgm:cxn modelId="{FF3E6463-9896-4728-A5F0-F4CA6B7E5268}" type="presParOf" srcId="{C1E82221-87A7-490F-BB8A-7C0483216E55}" destId="{747A7363-C0F1-406F-9752-77422B9C2AE6}" srcOrd="4" destOrd="0" presId="urn:microsoft.com/office/officeart/2018/2/layout/IconVerticalSolidList"/>
    <dgm:cxn modelId="{A8A00DED-4D1B-4DE9-B7EC-94A2A6724B75}" type="presParOf" srcId="{747A7363-C0F1-406F-9752-77422B9C2AE6}" destId="{FDC29999-3AA2-437D-B1CF-29AB08F8086F}" srcOrd="0" destOrd="0" presId="urn:microsoft.com/office/officeart/2018/2/layout/IconVerticalSolidList"/>
    <dgm:cxn modelId="{DD3D4AD0-6078-46C2-90FC-B5D10C212A36}" type="presParOf" srcId="{747A7363-C0F1-406F-9752-77422B9C2AE6}" destId="{A49495B6-2E7C-4360-8185-446E378792E6}" srcOrd="1" destOrd="0" presId="urn:microsoft.com/office/officeart/2018/2/layout/IconVerticalSolidList"/>
    <dgm:cxn modelId="{4DA75607-7370-42FA-94EE-F87A2C53ED46}" type="presParOf" srcId="{747A7363-C0F1-406F-9752-77422B9C2AE6}" destId="{9F7988DC-2651-4781-821B-8F09A7BC05A1}" srcOrd="2" destOrd="0" presId="urn:microsoft.com/office/officeart/2018/2/layout/IconVerticalSolidList"/>
    <dgm:cxn modelId="{44A65861-1C11-4CD0-95CF-2AF3E2269855}" type="presParOf" srcId="{747A7363-C0F1-406F-9752-77422B9C2AE6}" destId="{135A1014-F9B2-42C3-8351-D24FB27313ED}" srcOrd="3" destOrd="0" presId="urn:microsoft.com/office/officeart/2018/2/layout/IconVerticalSolidList"/>
    <dgm:cxn modelId="{637EC64E-A5FB-4EC3-911F-827D0F0D971D}" type="presParOf" srcId="{C1E82221-87A7-490F-BB8A-7C0483216E55}" destId="{B45ACD7D-AB26-4014-A50E-B3D044AD504A}" srcOrd="5" destOrd="0" presId="urn:microsoft.com/office/officeart/2018/2/layout/IconVerticalSolidList"/>
    <dgm:cxn modelId="{73D260F5-350C-4A3B-97C0-C695555EA4C3}" type="presParOf" srcId="{C1E82221-87A7-490F-BB8A-7C0483216E55}" destId="{55DF56F1-E06D-47D5-8792-59D9525918E0}" srcOrd="6" destOrd="0" presId="urn:microsoft.com/office/officeart/2018/2/layout/IconVerticalSolidList"/>
    <dgm:cxn modelId="{7617B899-C54F-46C0-9AF8-DDCCBA5B86A3}" type="presParOf" srcId="{55DF56F1-E06D-47D5-8792-59D9525918E0}" destId="{19AF5B97-4B31-48D4-B866-E25DDC754E47}" srcOrd="0" destOrd="0" presId="urn:microsoft.com/office/officeart/2018/2/layout/IconVerticalSolidList"/>
    <dgm:cxn modelId="{D3E2BA5B-C8FD-4A6F-8971-B14914C6513C}" type="presParOf" srcId="{55DF56F1-E06D-47D5-8792-59D9525918E0}" destId="{E16EF6D9-45BD-4C75-92B7-8375EA461B9F}" srcOrd="1" destOrd="0" presId="urn:microsoft.com/office/officeart/2018/2/layout/IconVerticalSolidList"/>
    <dgm:cxn modelId="{39F17DB9-B31A-4AE3-882E-48A4DAA034E0}" type="presParOf" srcId="{55DF56F1-E06D-47D5-8792-59D9525918E0}" destId="{4377D24C-6FFC-472A-8516-DB5D77649809}" srcOrd="2" destOrd="0" presId="urn:microsoft.com/office/officeart/2018/2/layout/IconVerticalSolidList"/>
    <dgm:cxn modelId="{7FCCB8CE-71C0-4ECB-931D-8150A395852E}" type="presParOf" srcId="{55DF56F1-E06D-47D5-8792-59D9525918E0}" destId="{487B03AA-8468-4D57-A4B7-D9C4F50F6B68}" srcOrd="3" destOrd="0" presId="urn:microsoft.com/office/officeart/2018/2/layout/IconVerticalSolidList"/>
    <dgm:cxn modelId="{8AB06662-9D8F-4446-AACE-53E8B2FEA88B}" type="presParOf" srcId="{C1E82221-87A7-490F-BB8A-7C0483216E55}" destId="{DFE44FFA-1AAB-4386-8A37-1673A39B0C16}" srcOrd="7" destOrd="0" presId="urn:microsoft.com/office/officeart/2018/2/layout/IconVerticalSolidList"/>
    <dgm:cxn modelId="{478080E4-E3F1-4CA2-B3D4-495CE66F7255}" type="presParOf" srcId="{C1E82221-87A7-490F-BB8A-7C0483216E55}" destId="{D3BFF434-915A-4168-924D-D070184F6C0F}" srcOrd="8" destOrd="0" presId="urn:microsoft.com/office/officeart/2018/2/layout/IconVerticalSolidList"/>
    <dgm:cxn modelId="{B8F3B36F-6DCA-4C14-8AC4-C386FCB8DBD5}" type="presParOf" srcId="{D3BFF434-915A-4168-924D-D070184F6C0F}" destId="{6A426A2B-43B0-4610-985E-B2D5A5F6C8C8}" srcOrd="0" destOrd="0" presId="urn:microsoft.com/office/officeart/2018/2/layout/IconVerticalSolidList"/>
    <dgm:cxn modelId="{20196A72-4D91-438C-9760-240EFBBFD8CD}" type="presParOf" srcId="{D3BFF434-915A-4168-924D-D070184F6C0F}" destId="{6BA0F688-9D99-431A-BD77-2B21BE10F2C5}" srcOrd="1" destOrd="0" presId="urn:microsoft.com/office/officeart/2018/2/layout/IconVerticalSolidList"/>
    <dgm:cxn modelId="{3C1700FE-6D2B-4E18-BC26-90D59FE8986A}" type="presParOf" srcId="{D3BFF434-915A-4168-924D-D070184F6C0F}" destId="{EAB5BA68-90D8-4389-881C-77D90B6A2CD1}" srcOrd="2" destOrd="0" presId="urn:microsoft.com/office/officeart/2018/2/layout/IconVerticalSolidList"/>
    <dgm:cxn modelId="{9FB3B6E1-78F7-40D3-BA3F-ADD814722062}" type="presParOf" srcId="{D3BFF434-915A-4168-924D-D070184F6C0F}" destId="{05AECC50-3ABA-410D-B2F0-568E23C0D739}" srcOrd="3" destOrd="0" presId="urn:microsoft.com/office/officeart/2018/2/layout/IconVerticalSolidList"/>
    <dgm:cxn modelId="{03E0338E-8F4F-4182-836B-33D3C5C7E906}" type="presParOf" srcId="{C1E82221-87A7-490F-BB8A-7C0483216E55}" destId="{A5F2BFD5-43EB-4511-9730-6635A576B36D}" srcOrd="9" destOrd="0" presId="urn:microsoft.com/office/officeart/2018/2/layout/IconVerticalSolidList"/>
    <dgm:cxn modelId="{7E081EE7-A9A6-4FD1-B0E8-0C53E3F9C4C4}" type="presParOf" srcId="{C1E82221-87A7-490F-BB8A-7C0483216E55}" destId="{BBCFA60A-6C1E-4DD3-9E86-57D98A045D97}" srcOrd="10" destOrd="0" presId="urn:microsoft.com/office/officeart/2018/2/layout/IconVerticalSolidList"/>
    <dgm:cxn modelId="{33458EB7-8E33-4719-98C5-7E5D58B4915C}" type="presParOf" srcId="{BBCFA60A-6C1E-4DD3-9E86-57D98A045D97}" destId="{A48E17B1-8E31-475D-B498-23309245BA74}" srcOrd="0" destOrd="0" presId="urn:microsoft.com/office/officeart/2018/2/layout/IconVerticalSolidList"/>
    <dgm:cxn modelId="{4EAC4CF0-40E7-4573-915A-8AC0CDCF4C46}" type="presParOf" srcId="{BBCFA60A-6C1E-4DD3-9E86-57D98A045D97}" destId="{385B4739-2B70-42CC-8470-5C29097B7164}" srcOrd="1" destOrd="0" presId="urn:microsoft.com/office/officeart/2018/2/layout/IconVerticalSolidList"/>
    <dgm:cxn modelId="{B2D967C3-A8F5-475E-9E11-1D6D38CD1C89}" type="presParOf" srcId="{BBCFA60A-6C1E-4DD3-9E86-57D98A045D97}" destId="{76A70602-FE61-43B5-9F03-576B211B349C}" srcOrd="2" destOrd="0" presId="urn:microsoft.com/office/officeart/2018/2/layout/IconVerticalSolidList"/>
    <dgm:cxn modelId="{7C4D2E47-C1AC-4ACC-B59E-BAFD598C6ECF}" type="presParOf" srcId="{BBCFA60A-6C1E-4DD3-9E86-57D98A045D97}" destId="{F2341AAC-340C-4C31-A7C6-5CAD9EC1BDE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DF752-9868-413F-AF1B-6E81507FBECD}">
      <dsp:nvSpPr>
        <dsp:cNvPr id="0" name=""/>
        <dsp:cNvSpPr/>
      </dsp:nvSpPr>
      <dsp:spPr>
        <a:xfrm>
          <a:off x="0" y="1907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32C5E1-EDB4-4C94-B32A-883BE2A8C2AC}">
      <dsp:nvSpPr>
        <dsp:cNvPr id="0" name=""/>
        <dsp:cNvSpPr/>
      </dsp:nvSpPr>
      <dsp:spPr>
        <a:xfrm>
          <a:off x="245877" y="184791"/>
          <a:ext cx="447049" cy="447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D13BA-B542-4B98-A13F-ED8574C9A646}">
      <dsp:nvSpPr>
        <dsp:cNvPr id="0" name=""/>
        <dsp:cNvSpPr/>
      </dsp:nvSpPr>
      <dsp:spPr>
        <a:xfrm>
          <a:off x="938804" y="1907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náhlý vznik slabosti na obličeji, ruce nebo noze jedné strany těla;</a:t>
          </a:r>
          <a:endParaRPr lang="en-US" sz="1900" kern="1200"/>
        </a:p>
      </dsp:txBody>
      <dsp:txXfrm>
        <a:off x="938804" y="1907"/>
        <a:ext cx="5649886" cy="812817"/>
      </dsp:txXfrm>
    </dsp:sp>
    <dsp:sp modelId="{8C516A1C-40CA-47C8-A7C6-9838BBB5AABD}">
      <dsp:nvSpPr>
        <dsp:cNvPr id="0" name=""/>
        <dsp:cNvSpPr/>
      </dsp:nvSpPr>
      <dsp:spPr>
        <a:xfrm>
          <a:off x="0" y="1017929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92AEF-1C3B-40FA-8542-ABB4308E01F7}">
      <dsp:nvSpPr>
        <dsp:cNvPr id="0" name=""/>
        <dsp:cNvSpPr/>
      </dsp:nvSpPr>
      <dsp:spPr>
        <a:xfrm>
          <a:off x="245877" y="1200813"/>
          <a:ext cx="447049" cy="447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8BE67-6342-4BB3-8CD0-F81F98CA25DE}">
      <dsp:nvSpPr>
        <dsp:cNvPr id="0" name=""/>
        <dsp:cNvSpPr/>
      </dsp:nvSpPr>
      <dsp:spPr>
        <a:xfrm>
          <a:off x="938804" y="1017929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náhlý vznik necitlivosti na obličeji, ruce nebo noze jedné strany těla;</a:t>
          </a:r>
          <a:endParaRPr lang="en-US" sz="1900" kern="1200"/>
        </a:p>
      </dsp:txBody>
      <dsp:txXfrm>
        <a:off x="938804" y="1017929"/>
        <a:ext cx="5649886" cy="812817"/>
      </dsp:txXfrm>
    </dsp:sp>
    <dsp:sp modelId="{FDC29999-3AA2-437D-B1CF-29AB08F8086F}">
      <dsp:nvSpPr>
        <dsp:cNvPr id="0" name=""/>
        <dsp:cNvSpPr/>
      </dsp:nvSpPr>
      <dsp:spPr>
        <a:xfrm>
          <a:off x="0" y="2033951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495B6-2E7C-4360-8185-446E378792E6}">
      <dsp:nvSpPr>
        <dsp:cNvPr id="0" name=""/>
        <dsp:cNvSpPr/>
      </dsp:nvSpPr>
      <dsp:spPr>
        <a:xfrm>
          <a:off x="245877" y="2216835"/>
          <a:ext cx="447049" cy="447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A1014-F9B2-42C3-8351-D24FB27313ED}">
      <dsp:nvSpPr>
        <dsp:cNvPr id="0" name=""/>
        <dsp:cNvSpPr/>
      </dsp:nvSpPr>
      <dsp:spPr>
        <a:xfrm>
          <a:off x="938804" y="2033951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náhlá zmatenost, potíže s řečí nebo porozuměním řeči;</a:t>
          </a:r>
          <a:endParaRPr lang="en-US" sz="1900" kern="1200"/>
        </a:p>
      </dsp:txBody>
      <dsp:txXfrm>
        <a:off x="938804" y="2033951"/>
        <a:ext cx="5649886" cy="812817"/>
      </dsp:txXfrm>
    </dsp:sp>
    <dsp:sp modelId="{19AF5B97-4B31-48D4-B866-E25DDC754E47}">
      <dsp:nvSpPr>
        <dsp:cNvPr id="0" name=""/>
        <dsp:cNvSpPr/>
      </dsp:nvSpPr>
      <dsp:spPr>
        <a:xfrm>
          <a:off x="0" y="3049973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6EF6D9-45BD-4C75-92B7-8375EA461B9F}">
      <dsp:nvSpPr>
        <dsp:cNvPr id="0" name=""/>
        <dsp:cNvSpPr/>
      </dsp:nvSpPr>
      <dsp:spPr>
        <a:xfrm>
          <a:off x="245877" y="3232857"/>
          <a:ext cx="447049" cy="4470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7B03AA-8468-4D57-A4B7-D9C4F50F6B68}">
      <dsp:nvSpPr>
        <dsp:cNvPr id="0" name=""/>
        <dsp:cNvSpPr/>
      </dsp:nvSpPr>
      <dsp:spPr>
        <a:xfrm>
          <a:off x="938804" y="3049973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náhlé obtíže s viděním na jednom či obou očích (diplopie, zastřené nebo narušené vidění);</a:t>
          </a:r>
          <a:endParaRPr lang="en-US" sz="1900" kern="1200"/>
        </a:p>
      </dsp:txBody>
      <dsp:txXfrm>
        <a:off x="938804" y="3049973"/>
        <a:ext cx="5649886" cy="812817"/>
      </dsp:txXfrm>
    </dsp:sp>
    <dsp:sp modelId="{6A426A2B-43B0-4610-985E-B2D5A5F6C8C8}">
      <dsp:nvSpPr>
        <dsp:cNvPr id="0" name=""/>
        <dsp:cNvSpPr/>
      </dsp:nvSpPr>
      <dsp:spPr>
        <a:xfrm>
          <a:off x="0" y="4065995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0F688-9D99-431A-BD77-2B21BE10F2C5}">
      <dsp:nvSpPr>
        <dsp:cNvPr id="0" name=""/>
        <dsp:cNvSpPr/>
      </dsp:nvSpPr>
      <dsp:spPr>
        <a:xfrm>
          <a:off x="245877" y="4248879"/>
          <a:ext cx="447049" cy="4470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ECC50-3ABA-410D-B2F0-568E23C0D739}">
      <dsp:nvSpPr>
        <dsp:cNvPr id="0" name=""/>
        <dsp:cNvSpPr/>
      </dsp:nvSpPr>
      <dsp:spPr>
        <a:xfrm>
          <a:off x="938804" y="4065995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náhlé potíže při chúzi, poruchy stability, koordinace, vertigo;</a:t>
          </a:r>
          <a:endParaRPr lang="en-US" sz="1900" kern="1200"/>
        </a:p>
      </dsp:txBody>
      <dsp:txXfrm>
        <a:off x="938804" y="4065995"/>
        <a:ext cx="5649886" cy="812817"/>
      </dsp:txXfrm>
    </dsp:sp>
    <dsp:sp modelId="{A48E17B1-8E31-475D-B498-23309245BA74}">
      <dsp:nvSpPr>
        <dsp:cNvPr id="0" name=""/>
        <dsp:cNvSpPr/>
      </dsp:nvSpPr>
      <dsp:spPr>
        <a:xfrm>
          <a:off x="0" y="5082017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B4739-2B70-42CC-8470-5C29097B7164}">
      <dsp:nvSpPr>
        <dsp:cNvPr id="0" name=""/>
        <dsp:cNvSpPr/>
      </dsp:nvSpPr>
      <dsp:spPr>
        <a:xfrm>
          <a:off x="245877" y="5264901"/>
          <a:ext cx="447049" cy="44704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41AAC-340C-4C31-A7C6-5CAD9EC1BDE7}">
      <dsp:nvSpPr>
        <dsp:cNvPr id="0" name=""/>
        <dsp:cNvSpPr/>
      </dsp:nvSpPr>
      <dsp:spPr>
        <a:xfrm>
          <a:off x="938804" y="5082017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náhlá bolest hlavy bez zjevné příčiny</a:t>
          </a:r>
          <a:r>
            <a:rPr lang="cs-CZ" sz="1900" kern="1200">
              <a:latin typeface="Calibri Light" panose="020F0302020204030204"/>
            </a:rPr>
            <a:t>.</a:t>
          </a:r>
          <a:endParaRPr lang="en-US" sz="1900" kern="1200"/>
        </a:p>
      </dsp:txBody>
      <dsp:txXfrm>
        <a:off x="938804" y="5082017"/>
        <a:ext cx="5649886" cy="812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cs-CZ" sz="5200">
                <a:solidFill>
                  <a:schemeClr val="tx2"/>
                </a:solidFill>
                <a:cs typeface="Calibri Light"/>
              </a:rPr>
              <a:t>Cévní mozkové příhody</a:t>
            </a:r>
            <a:endParaRPr lang="cs-CZ" sz="5200">
              <a:solidFill>
                <a:schemeClr val="tx2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045368" y="4160126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>
                <a:solidFill>
                  <a:schemeClr val="tx2"/>
                </a:solidFill>
                <a:cs typeface="Calibri"/>
              </a:rPr>
              <a:t>Petr Grossmann</a:t>
            </a:r>
            <a:endParaRPr lang="cs-CZ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16664-02A4-4A8F-B13E-E20948D9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Terapie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6EC80D-4EB0-4596-B61F-155FAE9D4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cs typeface="Calibri"/>
              </a:rPr>
              <a:t>U ischemie - medikamentosně - antitrombotické léčba (antiagregační, antikoagulační, trombolytická), neuroprotektivní, antiedematosní. Trombus může být též odstraněn mechanicky. Chirurgická řešení.</a:t>
            </a:r>
          </a:p>
          <a:p>
            <a:r>
              <a:rPr lang="cs-CZ">
                <a:cs typeface="Calibri"/>
              </a:rPr>
              <a:t>U hemoragické - dekompresní kraniektomie, ventrikulostomie apod.</a:t>
            </a:r>
          </a:p>
          <a:p>
            <a:endParaRPr lang="cs-CZ" dirty="0">
              <a:cs typeface="Calibri"/>
            </a:endParaRPr>
          </a:p>
          <a:p>
            <a:pPr marL="0" indent="0">
              <a:buNone/>
            </a:pPr>
            <a:r>
              <a:rPr lang="cs-CZ">
                <a:cs typeface="Calibri"/>
              </a:rPr>
              <a:t>Ošetření aneurismat (stenty), AV malformací apod.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5253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09FA32-2347-4693-9B6B-7C9703AF9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Neuropsychologický deficit u CMP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D43BFF-EA49-407C-83C4-07836BC46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2846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>
                <a:cs typeface="Calibri"/>
              </a:rPr>
              <a:t>Oslabení zejména pozorosti, PM tempa, rychlosti zpracování a exekutivních funkcí.</a:t>
            </a:r>
          </a:p>
          <a:p>
            <a:endParaRPr lang="cs-CZ" dirty="0">
              <a:cs typeface="Calibri"/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5E2CC29B-CFAE-4B66-ABC2-988806AFF3B4}"/>
              </a:ext>
            </a:extLst>
          </p:cNvPr>
          <p:cNvSpPr txBox="1">
            <a:spLocks/>
          </p:cNvSpPr>
          <p:nvPr/>
        </p:nvSpPr>
        <p:spPr>
          <a:xfrm>
            <a:off x="835991" y="2651677"/>
            <a:ext cx="10515600" cy="36887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>
                <a:cs typeface="Calibri"/>
              </a:rPr>
              <a:t>Hodnotíme: </a:t>
            </a:r>
            <a:endParaRPr lang="cs-CZ"/>
          </a:p>
          <a:p>
            <a:pPr lvl="1"/>
            <a:r>
              <a:rPr lang="cs-CZ">
                <a:cs typeface="Calibri"/>
              </a:rPr>
              <a:t>neurologický deficit, kognitivní výkonnost, emoční stav</a:t>
            </a:r>
          </a:p>
          <a:p>
            <a:pPr lvl="1"/>
            <a:r>
              <a:rPr lang="cs-CZ">
                <a:cs typeface="Calibri"/>
              </a:rPr>
              <a:t>Schopnost fungovat v každodenním životě</a:t>
            </a:r>
          </a:p>
          <a:p>
            <a:pPr lvl="1"/>
            <a:r>
              <a:rPr lang="cs-CZ">
                <a:cs typeface="Calibri"/>
              </a:rPr>
              <a:t>Kvalitu života ve vztahu k onem.</a:t>
            </a:r>
          </a:p>
          <a:p>
            <a:r>
              <a:rPr lang="cs-CZ">
                <a:cs typeface="Calibri"/>
              </a:rPr>
              <a:t>Nejčastější symptomy neuropsychol. por.:</a:t>
            </a:r>
            <a:endParaRPr lang="cs-CZ" dirty="0">
              <a:cs typeface="Calibri"/>
            </a:endParaRPr>
          </a:p>
          <a:p>
            <a:pPr marL="0" indent="0">
              <a:buNone/>
            </a:pPr>
            <a:r>
              <a:rPr lang="cs-CZ" dirty="0">
                <a:cs typeface="Calibri"/>
              </a:rPr>
              <a:t>Deficit vizuálního pole, neglekt, deficit vizuoprostorové konstrukční kapacity, deformace rekognice tváří a tvarů, poruchy paměti, afázie, deficit v řešení problémů, poškození koordinace a jemné motoriky, pošk. senzomotorické </a:t>
            </a:r>
            <a:r>
              <a:rPr lang="cs-CZ">
                <a:cs typeface="Calibri"/>
              </a:rPr>
              <a:t>koordinace, apraxie, por. pozornosti, rigidita, demence, deficit kapacity </a:t>
            </a:r>
            <a:r>
              <a:rPr lang="cs-CZ" dirty="0">
                <a:cs typeface="Calibri"/>
              </a:rPr>
              <a:t>koncentrace, změna osobnosti, porucha emocí, porucha chování.</a:t>
            </a: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276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9AEE8A-FE44-47C9-8F55-802C42837132}"/>
              </a:ext>
            </a:extLst>
          </p:cNvPr>
          <p:cNvSpPr txBox="1">
            <a:spLocks/>
          </p:cNvSpPr>
          <p:nvPr/>
        </p:nvSpPr>
        <p:spPr>
          <a:xfrm>
            <a:off x="835991" y="652807"/>
            <a:ext cx="10515600" cy="56875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>
                <a:cs typeface="Calibri"/>
              </a:rPr>
              <a:t>Paměť a učení - nejčastější deficit po CMP.</a:t>
            </a:r>
          </a:p>
          <a:p>
            <a:r>
              <a:rPr lang="cs-CZ">
                <a:cs typeface="Calibri"/>
              </a:rPr>
              <a:t>Poruchy senzomotorických funkcí</a:t>
            </a:r>
            <a:endParaRPr lang="cs-CZ" dirty="0">
              <a:cs typeface="Calibri"/>
            </a:endParaRPr>
          </a:p>
          <a:p>
            <a:r>
              <a:rPr lang="cs-CZ">
                <a:cs typeface="Calibri"/>
              </a:rPr>
              <a:t>Často kontralaterálně ke straně léze</a:t>
            </a:r>
            <a:endParaRPr lang="cs-CZ" dirty="0">
              <a:cs typeface="Calibri"/>
            </a:endParaRPr>
          </a:p>
          <a:p>
            <a:pPr lvl="1"/>
            <a:r>
              <a:rPr lang="cs-CZ">
                <a:cs typeface="Calibri"/>
              </a:rPr>
              <a:t>Apraxie</a:t>
            </a:r>
          </a:p>
          <a:p>
            <a:pPr lvl="2"/>
            <a:r>
              <a:rPr lang="cs-CZ">
                <a:cs typeface="Calibri"/>
              </a:rPr>
              <a:t>Ideomotorická - porucha provádění naučených pohybů</a:t>
            </a:r>
          </a:p>
          <a:p>
            <a:pPr lvl="2"/>
            <a:r>
              <a:rPr lang="cs-CZ">
                <a:cs typeface="Calibri"/>
              </a:rPr>
              <a:t>Ideační apraxie – porucha používání předmětů</a:t>
            </a:r>
          </a:p>
          <a:p>
            <a:pPr lvl="1"/>
            <a:r>
              <a:rPr lang="cs-CZ">
                <a:cs typeface="Calibri"/>
              </a:rPr>
              <a:t>Porucha pravolevé orientace</a:t>
            </a:r>
            <a:endParaRPr lang="cs-CZ" dirty="0">
              <a:cs typeface="Calibri"/>
            </a:endParaRPr>
          </a:p>
          <a:p>
            <a:pPr lvl="1"/>
            <a:r>
              <a:rPr lang="cs-CZ">
                <a:cs typeface="Calibri"/>
              </a:rPr>
              <a:t>Jemné motoriky</a:t>
            </a:r>
            <a:endParaRPr lang="cs-CZ" dirty="0">
              <a:cs typeface="Calibri"/>
            </a:endParaRPr>
          </a:p>
          <a:p>
            <a:pPr lvl="1"/>
            <a:r>
              <a:rPr lang="cs-CZ">
                <a:cs typeface="Calibri"/>
              </a:rPr>
              <a:t>Dominance ruky</a:t>
            </a:r>
            <a:endParaRPr lang="cs-CZ" dirty="0">
              <a:cs typeface="Calibri"/>
            </a:endParaRPr>
          </a:p>
          <a:p>
            <a:r>
              <a:rPr lang="cs-CZ">
                <a:cs typeface="Calibri"/>
              </a:rPr>
              <a:t>Poruchy osobosti a aemoticity</a:t>
            </a:r>
            <a:endParaRPr lang="cs-CZ" dirty="0">
              <a:cs typeface="Calibri"/>
            </a:endParaRPr>
          </a:p>
          <a:p>
            <a:r>
              <a:rPr lang="cs-CZ">
                <a:cs typeface="Calibri"/>
              </a:rPr>
              <a:t>Apatie, ztráta zájmu, agresivita, afektivní labilita, deprese (10-40%), úzkost, psychosociální maladjustace.</a:t>
            </a:r>
          </a:p>
          <a:p>
            <a:r>
              <a:rPr lang="cs-CZ">
                <a:cs typeface="Calibri"/>
              </a:rPr>
              <a:t>Změny v emotivitě a osobnosti často spojeny s frontálním lalokem</a:t>
            </a:r>
            <a:endParaRPr lang="cs-CZ" dirty="0">
              <a:cs typeface="Calibri"/>
            </a:endParaRPr>
          </a:p>
          <a:p>
            <a:r>
              <a:rPr lang="cs-CZ">
                <a:cs typeface="Calibri"/>
              </a:rPr>
              <a:t>Dorzolaterální - Pseudodeprese</a:t>
            </a:r>
            <a:endParaRPr lang="cs-CZ" dirty="0">
              <a:cs typeface="Calibri"/>
            </a:endParaRPr>
          </a:p>
          <a:p>
            <a:r>
              <a:rPr lang="cs-CZ">
                <a:cs typeface="Calibri"/>
              </a:rPr>
              <a:t>Orbitofrontální - pseudopsychopatie</a:t>
            </a:r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3027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8CC432-2904-4A65-8E24-410553182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822808"/>
            <a:ext cx="10164852" cy="56709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3200" dirty="0">
                <a:solidFill>
                  <a:schemeClr val="tx2"/>
                </a:solidFill>
                <a:cs typeface="Calibri"/>
              </a:rPr>
              <a:t>Heterogenní skupina cerebrovaskulárních onemocnění</a:t>
            </a:r>
          </a:p>
          <a:p>
            <a:r>
              <a:rPr lang="cs-CZ" sz="3200" dirty="0">
                <a:solidFill>
                  <a:schemeClr val="tx2"/>
                </a:solidFill>
                <a:cs typeface="Calibri"/>
              </a:rPr>
              <a:t>CMP – rychle se rozvíjející příznaky poruchy mozkové funkce, trvající déle než 24 hodin nebo končící smrtí, bez přítomnosti jiné zjevné příčiny</a:t>
            </a:r>
          </a:p>
          <a:p>
            <a:r>
              <a:rPr lang="cs-CZ" sz="3200" dirty="0">
                <a:solidFill>
                  <a:schemeClr val="tx2"/>
                </a:solidFill>
                <a:cs typeface="Calibri"/>
              </a:rPr>
              <a:t>Ve vyspělých zemích 3. nejčastější příčina úmrtí po kardiovaskulárních onemocněních a nádorových onemocněních</a:t>
            </a:r>
          </a:p>
          <a:p>
            <a:r>
              <a:rPr lang="cs-CZ" sz="3200" dirty="0">
                <a:solidFill>
                  <a:schemeClr val="tx2"/>
                </a:solidFill>
                <a:cs typeface="Calibri"/>
              </a:rPr>
              <a:t>Mortalita</a:t>
            </a:r>
          </a:p>
          <a:p>
            <a:r>
              <a:rPr lang="cs-CZ" sz="3200" dirty="0">
                <a:solidFill>
                  <a:schemeClr val="tx2"/>
                </a:solidFill>
                <a:cs typeface="Calibri"/>
              </a:rPr>
              <a:t>V akutní fázi 10-15%</a:t>
            </a:r>
          </a:p>
          <a:p>
            <a:r>
              <a:rPr lang="cs-CZ" sz="3200" dirty="0">
                <a:solidFill>
                  <a:schemeClr val="tx2"/>
                </a:solidFill>
                <a:cs typeface="Calibri"/>
              </a:rPr>
              <a:t>Do roka 1/3</a:t>
            </a:r>
          </a:p>
          <a:p>
            <a:r>
              <a:rPr lang="cs-CZ" sz="3200" dirty="0">
                <a:solidFill>
                  <a:schemeClr val="tx2"/>
                </a:solidFill>
                <a:cs typeface="Calibri"/>
              </a:rPr>
              <a:t>40-50% handicap a kognitivní deficit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634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07D5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DDBA7C-E023-4ACE-BBE7-2343221F8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rgbClr val="FFFFFF"/>
                </a:solidFill>
                <a:cs typeface="Calibri Light"/>
              </a:rPr>
              <a:t>Etiopatogeneze</a:t>
            </a:r>
            <a:endParaRPr lang="cs-CZ">
              <a:solidFill>
                <a:srgbClr val="FFFFFF"/>
              </a:solidFill>
            </a:endParaRPr>
          </a:p>
        </p:txBody>
      </p:sp>
      <p:pic>
        <p:nvPicPr>
          <p:cNvPr id="4" name="Obrázek 4" descr="Obsah obrázku interiér, vsedě, stůl, kniha&#10;&#10;Popis se vygeneroval automaticky.">
            <a:extLst>
              <a:ext uri="{FF2B5EF4-FFF2-40B4-BE49-F238E27FC236}">
                <a16:creationId xmlns:a16="http://schemas.microsoft.com/office/drawing/2014/main" id="{C42916CA-2AD1-4026-84C6-5B7966351A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3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53DD76-72DD-437B-9B0A-8BEB8D6B6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1700">
                <a:solidFill>
                  <a:srgbClr val="FFFFFF"/>
                </a:solidFill>
                <a:cs typeface="Calibri"/>
              </a:rPr>
              <a:t>Ischemické - </a:t>
            </a:r>
            <a:r>
              <a:rPr lang="cs-CZ" sz="1700">
                <a:solidFill>
                  <a:srgbClr val="FFFFFF"/>
                </a:solidFill>
                <a:ea typeface="+mn-lt"/>
                <a:cs typeface="+mn-lt"/>
              </a:rPr>
              <a:t>80% všech CMP</a:t>
            </a:r>
            <a:endParaRPr lang="cs-CZ" sz="1700">
              <a:solidFill>
                <a:srgbClr val="FFFFFF"/>
              </a:solidFill>
              <a:cs typeface="Calibri"/>
            </a:endParaRPr>
          </a:p>
          <a:p>
            <a:r>
              <a:rPr lang="cs-CZ" sz="1700">
                <a:solidFill>
                  <a:srgbClr val="FFFFFF"/>
                </a:solidFill>
                <a:cs typeface="Calibri"/>
              </a:rPr>
              <a:t>Hemoragické</a:t>
            </a:r>
          </a:p>
          <a:p>
            <a:endParaRPr lang="cs-CZ" sz="1700">
              <a:solidFill>
                <a:srgbClr val="FFFFFF"/>
              </a:solidFill>
              <a:cs typeface="Calibri"/>
            </a:endParaRPr>
          </a:p>
          <a:p>
            <a:r>
              <a:rPr lang="cs-CZ" sz="1700">
                <a:solidFill>
                  <a:srgbClr val="FFFFFF"/>
                </a:solidFill>
                <a:cs typeface="Calibri"/>
              </a:rPr>
              <a:t>Ischemie - aterosklerotická, lakunární, kardioembolická, kryptogenní</a:t>
            </a:r>
          </a:p>
          <a:p>
            <a:endParaRPr lang="cs-CZ" sz="1700">
              <a:solidFill>
                <a:srgbClr val="FFFFFF"/>
              </a:solidFill>
              <a:cs typeface="Calibri"/>
            </a:endParaRPr>
          </a:p>
          <a:p>
            <a:r>
              <a:rPr lang="cs-CZ" sz="1700">
                <a:solidFill>
                  <a:srgbClr val="FFFFFF"/>
                </a:solidFill>
                <a:cs typeface="Calibri"/>
              </a:rPr>
              <a:t>Trombus – </a:t>
            </a:r>
            <a:r>
              <a:rPr lang="cs-CZ" sz="1700">
                <a:solidFill>
                  <a:srgbClr val="FFFFFF"/>
                </a:solidFill>
                <a:ea typeface="+mn-lt"/>
                <a:cs typeface="+mn-lt"/>
              </a:rPr>
              <a:t>intravitálně vzniklá krevní sraženina</a:t>
            </a:r>
          </a:p>
          <a:p>
            <a:r>
              <a:rPr lang="cs-CZ" sz="1700">
                <a:solidFill>
                  <a:srgbClr val="FFFFFF"/>
                </a:solidFill>
                <a:cs typeface="Calibri"/>
              </a:rPr>
              <a:t>Embolus – vmetek - </a:t>
            </a:r>
            <a:r>
              <a:rPr lang="cs-CZ" sz="1700">
                <a:solidFill>
                  <a:srgbClr val="FFFFFF"/>
                </a:solidFill>
                <a:ea typeface="+mn-lt"/>
                <a:cs typeface="+mn-lt"/>
              </a:rPr>
              <a:t>je pevný útvar, který je nesen krevním řečištěm, může dojít k jeho zaklínění v cévě a zneprůchodnění</a:t>
            </a:r>
          </a:p>
          <a:p>
            <a:endParaRPr lang="cs-CZ" sz="1700">
              <a:solidFill>
                <a:srgbClr val="FFFFFF"/>
              </a:solidFill>
              <a:cs typeface="Calibri"/>
            </a:endParaRPr>
          </a:p>
          <a:p>
            <a:r>
              <a:rPr lang="cs-CZ" sz="1700">
                <a:solidFill>
                  <a:srgbClr val="FFFFFF"/>
                </a:solidFill>
                <a:cs typeface="Calibri"/>
              </a:rPr>
              <a:t>Intrakraniální tromboflebitidy a trombózy splavů</a:t>
            </a:r>
          </a:p>
        </p:txBody>
      </p:sp>
    </p:spTree>
    <p:extLst>
      <p:ext uri="{BB962C8B-B14F-4D97-AF65-F5344CB8AC3E}">
        <p14:creationId xmlns:p14="http://schemas.microsoft.com/office/powerpoint/2010/main" val="2160347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65A48F6-C65A-4220-9A65-045DA4CFB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chemeClr val="tx2"/>
                </a:solidFill>
                <a:cs typeface="Calibri Light"/>
              </a:rPr>
              <a:t>Tranzitorní ischemická ataka</a:t>
            </a:r>
            <a:endParaRPr lang="cs-CZ" sz="3600">
              <a:solidFill>
                <a:schemeClr val="tx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779A20-03D2-4E80-B9A9-28ACFB69D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3200" dirty="0">
                <a:solidFill>
                  <a:schemeClr val="tx2"/>
                </a:solidFill>
                <a:cs typeface="Calibri"/>
              </a:rPr>
              <a:t>Dočasný lokální neurologický deficit</a:t>
            </a:r>
          </a:p>
          <a:p>
            <a:r>
              <a:rPr lang="cs-CZ" sz="3200" dirty="0">
                <a:solidFill>
                  <a:schemeClr val="tx2"/>
                </a:solidFill>
                <a:cs typeface="Calibri"/>
              </a:rPr>
              <a:t>Nemá znaky infarktu na zobrazovacích metodách </a:t>
            </a:r>
          </a:p>
          <a:p>
            <a:r>
              <a:rPr lang="cs-CZ" sz="3200" dirty="0">
                <a:solidFill>
                  <a:schemeClr val="tx2"/>
                </a:solidFill>
                <a:cs typeface="Calibri"/>
              </a:rPr>
              <a:t>Odezní do 24 hodin</a:t>
            </a:r>
          </a:p>
        </p:txBody>
      </p:sp>
    </p:spTree>
    <p:extLst>
      <p:ext uri="{BB962C8B-B14F-4D97-AF65-F5344CB8AC3E}">
        <p14:creationId xmlns:p14="http://schemas.microsoft.com/office/powerpoint/2010/main" val="3470169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5D1D8E-98C4-4B60-8816-2FE6F722E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" t="6480" r="1013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527C86-1295-4A04-9777-656A9661B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86" y="127739"/>
            <a:ext cx="3438144" cy="7906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/>
              <a:t>Rizikové faktory CMP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5B0833D-CD66-4B6D-9453-1B6D160152AA}"/>
              </a:ext>
            </a:extLst>
          </p:cNvPr>
          <p:cNvSpPr txBox="1"/>
          <p:nvPr/>
        </p:nvSpPr>
        <p:spPr>
          <a:xfrm>
            <a:off x="371094" y="1083620"/>
            <a:ext cx="6619427" cy="559264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700">
                <a:ea typeface="+mn-lt"/>
                <a:cs typeface="+mn-lt"/>
              </a:rPr>
              <a:t>Vyšší věk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700">
                <a:ea typeface="+mn-lt"/>
                <a:cs typeface="+mn-lt"/>
              </a:rPr>
              <a:t>Hypertenze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700">
                <a:ea typeface="+mn-lt"/>
                <a:cs typeface="+mn-lt"/>
              </a:rPr>
              <a:t>Fibrilace síní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700">
                <a:ea typeface="+mn-lt"/>
                <a:cs typeface="+mn-lt"/>
              </a:rPr>
              <a:t>Kouuření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700">
                <a:ea typeface="+mn-lt"/>
                <a:cs typeface="+mn-lt"/>
              </a:rPr>
              <a:t>Diabetes mellitus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700">
                <a:ea typeface="+mn-lt"/>
                <a:cs typeface="+mn-lt"/>
              </a:rPr>
              <a:t>Srdeční onemocnění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700">
                <a:ea typeface="+mn-lt"/>
                <a:cs typeface="+mn-lt"/>
              </a:rPr>
              <a:t>Obezita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700">
                <a:ea typeface="+mn-lt"/>
                <a:cs typeface="+mn-lt"/>
              </a:rPr>
              <a:t>Infekce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700">
                <a:ea typeface="+mn-lt"/>
                <a:cs typeface="+mn-lt"/>
              </a:rPr>
              <a:t>Abusus alkoholu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700">
                <a:ea typeface="+mn-lt"/>
                <a:cs typeface="+mn-lt"/>
              </a:rPr>
              <a:t>Porucha struktury cév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700">
                <a:ea typeface="+mn-lt"/>
                <a:cs typeface="+mn-lt"/>
              </a:rPr>
              <a:t>Hematologické poruchy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700">
                <a:ea typeface="+mn-lt"/>
                <a:cs typeface="+mn-lt"/>
              </a:rPr>
              <a:t>Orální HAK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700">
                <a:ea typeface="+mn-lt"/>
                <a:cs typeface="+mn-lt"/>
              </a:rPr>
              <a:t>Infekce hlavy a krku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700">
                <a:ea typeface="+mn-lt"/>
                <a:cs typeface="+mn-lt"/>
              </a:rPr>
              <a:t>Malignity</a:t>
            </a:r>
            <a:endParaRPr lang="en-US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700">
                <a:ea typeface="+mn-lt"/>
                <a:cs typeface="+mn-lt"/>
              </a:rPr>
              <a:t>Užívání drog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6198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50AE75-9F93-4AC5-8490-E80A213DE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Krvácení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166181-464E-4D13-AF79-A4C27AF9C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92B7E57-1E1D-4129-BA3B-3BCAD4199FDB}"/>
              </a:ext>
            </a:extLst>
          </p:cNvPr>
          <p:cNvSpPr txBox="1"/>
          <p:nvPr/>
        </p:nvSpPr>
        <p:spPr>
          <a:xfrm>
            <a:off x="841332" y="1770346"/>
            <a:ext cx="10311006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>
                <a:cs typeface="Calibri"/>
              </a:rPr>
              <a:t>Netraumatického původu</a:t>
            </a:r>
            <a:endParaRPr lang="cs-CZ" sz="2400" dirty="0">
              <a:cs typeface="Calibri"/>
            </a:endParaRPr>
          </a:p>
          <a:p>
            <a:r>
              <a:rPr lang="cs-CZ" sz="2400">
                <a:cs typeface="Calibri"/>
              </a:rPr>
              <a:t>Ruptura cévní stěny některé z arterií</a:t>
            </a:r>
            <a:endParaRPr lang="cs-CZ" sz="2400" dirty="0">
              <a:cs typeface="Calibri"/>
            </a:endParaRPr>
          </a:p>
          <a:p>
            <a:r>
              <a:rPr lang="cs-CZ" sz="2400">
                <a:cs typeface="Calibri"/>
              </a:rPr>
              <a:t>Krev vniká do mozkové tkáně, mozkový edém, stlačení okolních cév, hypoxie, toxiské působení koagula</a:t>
            </a:r>
            <a:endParaRPr lang="cs-CZ" sz="2400" dirty="0">
              <a:cs typeface="Calibri"/>
            </a:endParaRPr>
          </a:p>
          <a:p>
            <a:endParaRPr lang="cs-CZ" sz="2400" dirty="0">
              <a:cs typeface="Calibri"/>
            </a:endParaRPr>
          </a:p>
          <a:p>
            <a:r>
              <a:rPr lang="cs-CZ" sz="2400">
                <a:cs typeface="Calibri"/>
              </a:rPr>
              <a:t>Intracerebrální (intraparenchymové)</a:t>
            </a:r>
            <a:endParaRPr lang="cs-CZ" sz="2400" dirty="0">
              <a:cs typeface="Calibri"/>
            </a:endParaRPr>
          </a:p>
          <a:p>
            <a:r>
              <a:rPr lang="cs-CZ" sz="2400">
                <a:cs typeface="Calibri"/>
              </a:rPr>
              <a:t>Subarachnoidální</a:t>
            </a:r>
            <a:endParaRPr lang="cs-CZ" sz="2400" dirty="0">
              <a:cs typeface="Calibri"/>
            </a:endParaRPr>
          </a:p>
          <a:p>
            <a:r>
              <a:rPr lang="cs-CZ" sz="2400">
                <a:cs typeface="Calibri"/>
              </a:rPr>
              <a:t>Intraventrikulární</a:t>
            </a:r>
            <a:endParaRPr lang="cs-CZ" sz="2400" dirty="0">
              <a:cs typeface="Calibri"/>
            </a:endParaRPr>
          </a:p>
          <a:p>
            <a:r>
              <a:rPr lang="cs-CZ" sz="2400">
                <a:cs typeface="Calibri"/>
              </a:rPr>
              <a:t>Kombinace</a:t>
            </a:r>
            <a:endParaRPr lang="cs-CZ" sz="2400" dirty="0">
              <a:cs typeface="Calibri"/>
            </a:endParaRPr>
          </a:p>
          <a:p>
            <a:endParaRPr lang="cs-CZ" sz="2400" dirty="0">
              <a:cs typeface="Calibri"/>
            </a:endParaRPr>
          </a:p>
          <a:p>
            <a:r>
              <a:rPr lang="cs-CZ" sz="2400">
                <a:cs typeface="Calibri"/>
              </a:rPr>
              <a:t>Možné příčiny: Medikamentosní léčba, angiopatie, koagulopatie, hypertenze, užívání drog.</a:t>
            </a:r>
            <a:endParaRPr lang="cs-CZ" sz="2400" dirty="0">
              <a:cs typeface="Calibri"/>
            </a:endParaRPr>
          </a:p>
          <a:p>
            <a:endParaRPr lang="cs-CZ" sz="2400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3369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87317C-B5A5-4D38-BC7E-F4A3BB842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>
                <a:cs typeface="Calibri Light"/>
              </a:rPr>
              <a:t>Cévní zásobení mozku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FBF789-36B5-4580-84CC-9E1853405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>
                <a:cs typeface="Calibri"/>
              </a:rPr>
              <a:t> 4 tepny</a:t>
            </a:r>
          </a:p>
          <a:p>
            <a:r>
              <a:rPr lang="cs-CZ" sz="2000">
                <a:cs typeface="Calibri"/>
              </a:rPr>
              <a:t>Vnitřní krkavice - a. carotis interna</a:t>
            </a:r>
          </a:p>
          <a:p>
            <a:r>
              <a:rPr lang="cs-CZ" sz="2000">
                <a:cs typeface="Calibri"/>
              </a:rPr>
              <a:t>Arteriae vertebrales - spojují se v arteria basilaris</a:t>
            </a:r>
          </a:p>
          <a:p>
            <a:r>
              <a:rPr lang="cs-CZ" sz="2000">
                <a:cs typeface="Calibri"/>
              </a:rPr>
              <a:t>Na spodině mozku vytvářejí Willisův okruh</a:t>
            </a:r>
          </a:p>
          <a:p>
            <a:endParaRPr lang="cs-CZ" sz="2000">
              <a:cs typeface="Calibri"/>
            </a:endParaRPr>
          </a:p>
          <a:p>
            <a:pPr marL="0" indent="0" algn="r">
              <a:buNone/>
            </a:pPr>
            <a:r>
              <a:rPr lang="cs-CZ" sz="2000" i="1">
                <a:cs typeface="Calibri"/>
              </a:rPr>
              <a:t>Ilustrace z Čihák, R: Anatomie 3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5B83D2B5-1F38-456E-A220-E11B6AA28E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" r="3" b="3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47711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AABF4D-C6FD-4E33-A40F-34EDC4672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cs-CZ" sz="4800">
                <a:cs typeface="Calibri Light"/>
              </a:rPr>
              <a:t>Klinický obraz</a:t>
            </a:r>
            <a:endParaRPr lang="cs-CZ" sz="4800"/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1CF1E295-D91C-472C-AB86-7110F2E98E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742182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9449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DF03E0-72C7-4E7A-9254-9D4084AD8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Diagnostika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20C0FD-CC37-4131-A164-77777F887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cs typeface="Calibri"/>
              </a:rPr>
              <a:t>CT – v prvích hodinách málo průkazné u ischemie, vhodné u hemoragie</a:t>
            </a:r>
          </a:p>
          <a:p>
            <a:r>
              <a:rPr lang="cs-CZ">
                <a:cs typeface="Calibri"/>
              </a:rPr>
              <a:t>MRI vhodnější prro ischemické příhody</a:t>
            </a:r>
          </a:p>
          <a:p>
            <a:endParaRPr lang="cs-CZ" dirty="0">
              <a:cs typeface="Calibri"/>
            </a:endParaRPr>
          </a:p>
          <a:p>
            <a:pPr marL="0" indent="0">
              <a:buNone/>
            </a:pPr>
            <a:r>
              <a:rPr lang="cs-CZ">
                <a:cs typeface="Calibri"/>
              </a:rPr>
              <a:t>CT či MR angiografie</a:t>
            </a:r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r>
              <a:rPr lang="cs-CZ">
                <a:cs typeface="Calibri"/>
              </a:rPr>
              <a:t>Okolo jádra ischemie – penumbra - hypoperfusní oblast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52891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Cévní mozkové příhody</vt:lpstr>
      <vt:lpstr>Prezentace aplikace PowerPoint</vt:lpstr>
      <vt:lpstr>Etiopatogeneze</vt:lpstr>
      <vt:lpstr>Tranzitorní ischemická ataka</vt:lpstr>
      <vt:lpstr>Rizikové faktory CMP</vt:lpstr>
      <vt:lpstr>Krvácení</vt:lpstr>
      <vt:lpstr>Cévní zásobení mozku</vt:lpstr>
      <vt:lpstr>Klinický obraz</vt:lpstr>
      <vt:lpstr>Diagnostika</vt:lpstr>
      <vt:lpstr>Terapie</vt:lpstr>
      <vt:lpstr>Neuropsychologický deficit u CMP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577</cp:revision>
  <dcterms:created xsi:type="dcterms:W3CDTF">2020-10-28T18:39:49Z</dcterms:created>
  <dcterms:modified xsi:type="dcterms:W3CDTF">2023-11-06T11:19:16Z</dcterms:modified>
</cp:coreProperties>
</file>