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8C7DDF-9672-B616-6B62-2BF9158881DE}" v="715" dt="2020-11-23T01:37:59.784"/>
    <p1510:client id="{ADFC7231-723B-4180-9BC2-D5450BFF882E}" v="506" dt="2020-11-23T01:03:29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3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2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6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4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2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79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9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1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5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4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92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86861E-DBEA-47EB-872F-4C32289CA8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86" r="-2" b="1141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/>
          </a:bodyPr>
          <a:lstStyle/>
          <a:p>
            <a:r>
              <a:rPr lang="cs-CZ" sz="3800">
                <a:solidFill>
                  <a:schemeClr val="tx1"/>
                </a:solidFill>
                <a:cs typeface="Calibri Light"/>
              </a:rPr>
              <a:t>Psychogenní neepileptické záchvaty</a:t>
            </a:r>
            <a:endParaRPr lang="cs-CZ" sz="380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cs typeface="Calibri"/>
              </a:rPr>
              <a:t>Petr Grossmann</a:t>
            </a:r>
            <a:endParaRPr lang="cs-CZ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4DF78-D97A-454C-8A30-D64E25B7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33" y="286603"/>
            <a:ext cx="10400747" cy="1439714"/>
          </a:xfrm>
        </p:spPr>
        <p:txBody>
          <a:bodyPr/>
          <a:lstStyle/>
          <a:p>
            <a:r>
              <a:rPr lang="cs-CZ" dirty="0" err="1"/>
              <a:t>Psychogennní</a:t>
            </a:r>
            <a:r>
              <a:rPr lang="cs-CZ" dirty="0"/>
              <a:t> </a:t>
            </a:r>
            <a:r>
              <a:rPr lang="cs-CZ" dirty="0" err="1"/>
              <a:t>neepileptické</a:t>
            </a:r>
            <a:r>
              <a:rPr lang="cs-CZ" dirty="0"/>
              <a:t> záchvaty  - PNES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9784C-EF65-441C-850D-B2289F5AA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933" y="2108201"/>
            <a:ext cx="10400747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Příčiny </a:t>
            </a:r>
            <a:r>
              <a:rPr lang="cs-CZ" dirty="0" err="1"/>
              <a:t>neepileptických</a:t>
            </a:r>
            <a:r>
              <a:rPr lang="cs-CZ" dirty="0"/>
              <a:t> záchvatů:</a:t>
            </a:r>
          </a:p>
          <a:p>
            <a:r>
              <a:rPr lang="cs-CZ" dirty="0"/>
              <a:t>Somatické - synkopa, TIA, srdeční arytmie, bazilární migréna</a:t>
            </a:r>
          </a:p>
          <a:p>
            <a:r>
              <a:rPr lang="cs-CZ" dirty="0"/>
              <a:t>Psychogenní - PNES</a:t>
            </a:r>
          </a:p>
          <a:p>
            <a:endParaRPr lang="cs-CZ" dirty="0"/>
          </a:p>
          <a:p>
            <a:r>
              <a:rPr lang="cs-CZ" dirty="0"/>
              <a:t>Nemají měřitelný EEG korelát, manifestace podobná epileptickým záchvatům.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73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95D73-EEA9-4538-B4FD-530F20FC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PNES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D82309-51BC-4B5D-ABD5-C16F1F0D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Nemají EEG korelát</a:t>
            </a:r>
          </a:p>
          <a:p>
            <a:r>
              <a:rPr lang="cs-CZ" dirty="0"/>
              <a:t>Jsou relativně vzácné</a:t>
            </a:r>
          </a:p>
          <a:p>
            <a:r>
              <a:rPr lang="cs-CZ" dirty="0"/>
              <a:t>Může se vyskytnout kombinace epilepsie a PNES - až 1/3 pacientů </a:t>
            </a:r>
            <a:r>
              <a:rPr lang="cs-CZ" dirty="0" err="1"/>
              <a:t>epileptologických</a:t>
            </a:r>
            <a:r>
              <a:rPr lang="cs-CZ" dirty="0"/>
              <a:t> pracovišť</a:t>
            </a:r>
          </a:p>
          <a:p>
            <a:r>
              <a:rPr lang="cs-CZ" dirty="0"/>
              <a:t>Stigmatizující</a:t>
            </a:r>
          </a:p>
          <a:p>
            <a:r>
              <a:rPr lang="cs-CZ" dirty="0"/>
              <a:t>Významně snižuje 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322168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51E8A-E475-4098-B20C-295F075D2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Trauma a disociace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39F96-3E93-4E5A-9E8D-E8935F6BA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375075" cy="4097358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cs-CZ" dirty="0"/>
              <a:t>PNES je často spojováno s raným traumatem</a:t>
            </a:r>
          </a:p>
          <a:p>
            <a:r>
              <a:rPr lang="cs-CZ" dirty="0"/>
              <a:t>Komorbidní PTSD, sexuální zneužívání a týrání v dětství, </a:t>
            </a:r>
            <a:r>
              <a:rPr lang="cs-CZ" dirty="0" err="1"/>
              <a:t>expozoce</a:t>
            </a:r>
            <a:r>
              <a:rPr lang="cs-CZ" dirty="0"/>
              <a:t> traumatizující události</a:t>
            </a:r>
          </a:p>
          <a:p>
            <a:endParaRPr lang="cs-CZ" dirty="0"/>
          </a:p>
          <a:p>
            <a:r>
              <a:rPr lang="cs-CZ" dirty="0" err="1"/>
              <a:t>Breuer</a:t>
            </a:r>
            <a:r>
              <a:rPr lang="cs-CZ" dirty="0"/>
              <a:t> a Freud – pojem konverze</a:t>
            </a:r>
          </a:p>
          <a:p>
            <a:r>
              <a:rPr lang="cs-CZ" dirty="0"/>
              <a:t>Janet – disociace</a:t>
            </a:r>
          </a:p>
          <a:p>
            <a:endParaRPr lang="cs-CZ" dirty="0"/>
          </a:p>
          <a:p>
            <a:r>
              <a:rPr lang="cs-CZ" dirty="0"/>
              <a:t>Potlačení chrání před vzpomínkami na trauma – tento negativní afekt je konvertován do negativních symptomů</a:t>
            </a:r>
          </a:p>
          <a:p>
            <a:r>
              <a:rPr lang="cs-CZ" dirty="0"/>
              <a:t>Disociace je mechanismus, kdy je narušena normální integrace identity, paměti, vědomí a percepce.</a:t>
            </a:r>
          </a:p>
        </p:txBody>
      </p:sp>
    </p:spTree>
    <p:extLst>
      <p:ext uri="{BB962C8B-B14F-4D97-AF65-F5344CB8AC3E}">
        <p14:creationId xmlns:p14="http://schemas.microsoft.com/office/powerpoint/2010/main" val="306733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A7F38-6C39-4D39-AEA5-1EE5F5C9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C74A0-A1CE-4FB0-B822-871733CA4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I přes psychogenní původ se mohou objevovat oslabení KF</a:t>
            </a:r>
          </a:p>
          <a:p>
            <a:r>
              <a:rPr lang="cs-CZ" dirty="0"/>
              <a:t>Neuropsychologické vyšetření mapuje traumatické momenty v historii klienta.</a:t>
            </a:r>
          </a:p>
          <a:p>
            <a:r>
              <a:rPr lang="cs-CZ" dirty="0"/>
              <a:t>Nutný je také celkový screening KF. Vhodné MMPI.</a:t>
            </a:r>
          </a:p>
          <a:p>
            <a:endParaRPr lang="cs-CZ" dirty="0"/>
          </a:p>
          <a:p>
            <a:r>
              <a:rPr lang="cs-CZ" sz="2800" dirty="0"/>
              <a:t>Komorbidity:</a:t>
            </a:r>
          </a:p>
          <a:p>
            <a:r>
              <a:rPr lang="cs-CZ" dirty="0"/>
              <a:t>Deprese, úzkostné poruchy, somatoformní poruchy, osobnostní poruchy (často </a:t>
            </a:r>
            <a:r>
              <a:rPr lang="cs-CZ" dirty="0" err="1"/>
              <a:t>histrionská</a:t>
            </a:r>
            <a:r>
              <a:rPr lang="cs-CZ" dirty="0"/>
              <a:t>, asociální, narcistní, dominantně hraniční)</a:t>
            </a:r>
          </a:p>
        </p:txBody>
      </p:sp>
    </p:spTree>
    <p:extLst>
      <p:ext uri="{BB962C8B-B14F-4D97-AF65-F5344CB8AC3E}">
        <p14:creationId xmlns:p14="http://schemas.microsoft.com/office/powerpoint/2010/main" val="11538724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1A252F"/>
      </a:dk2>
      <a:lt2>
        <a:srgbClr val="F0F3F1"/>
      </a:lt2>
      <a:accent1>
        <a:srgbClr val="C34DB1"/>
      </a:accent1>
      <a:accent2>
        <a:srgbClr val="923BB1"/>
      </a:accent2>
      <a:accent3>
        <a:srgbClr val="734DC3"/>
      </a:accent3>
      <a:accent4>
        <a:srgbClr val="3E49B3"/>
      </a:accent4>
      <a:accent5>
        <a:srgbClr val="4D89C3"/>
      </a:accent5>
      <a:accent6>
        <a:srgbClr val="3BA9B1"/>
      </a:accent6>
      <a:hlink>
        <a:srgbClr val="3F6BBF"/>
      </a:hlink>
      <a:folHlink>
        <a:srgbClr val="7F7F7F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RetrospectVTI</vt:lpstr>
      <vt:lpstr>Psychogenní neepileptické záchvaty</vt:lpstr>
      <vt:lpstr>Psychogennní neepileptické záchvaty  - PNES</vt:lpstr>
      <vt:lpstr>PNES</vt:lpstr>
      <vt:lpstr>Trauma a disociace</vt:lpstr>
      <vt:lpstr>Kognitivní funkce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132</cp:revision>
  <dcterms:created xsi:type="dcterms:W3CDTF">2020-11-23T00:24:27Z</dcterms:created>
  <dcterms:modified xsi:type="dcterms:W3CDTF">2023-11-05T20:42:04Z</dcterms:modified>
</cp:coreProperties>
</file>