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A157584-6BB8-4E49-8FC1-20A44E334FB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chemeClr val="dk1"/>
              </a:solidFill>
              <a:latin typeface="Avenir Next LT Pro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1097280" y="2108160"/>
            <a:ext cx="1005804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1097280" y="4072320"/>
            <a:ext cx="1005804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E30566D-68B6-4CD9-A02D-62C0E8C37D4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chemeClr val="dk1"/>
              </a:solidFill>
              <a:latin typeface="Avenir Next LT Pro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1097280" y="2108160"/>
            <a:ext cx="490824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6251400" y="2108160"/>
            <a:ext cx="490824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1097280" y="4072320"/>
            <a:ext cx="490824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6251400" y="4072320"/>
            <a:ext cx="490824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A0B82C1-146D-4496-80EA-3826AFC2D62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chemeClr val="dk1"/>
              </a:solidFill>
              <a:latin typeface="Avenir Next LT Pro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1097280" y="2108160"/>
            <a:ext cx="323856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4498200" y="2108160"/>
            <a:ext cx="323856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7899120" y="2108160"/>
            <a:ext cx="323856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1097280" y="4072320"/>
            <a:ext cx="323856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/>
          </p:nvPr>
        </p:nvSpPr>
        <p:spPr>
          <a:xfrm>
            <a:off x="4498200" y="4072320"/>
            <a:ext cx="323856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/>
          </p:nvPr>
        </p:nvSpPr>
        <p:spPr>
          <a:xfrm>
            <a:off x="7899120" y="4072320"/>
            <a:ext cx="323856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83DE0A6-04A8-41E5-AFFB-1BDDBC44A43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C9B41D4-3B43-4607-952B-4D4B4FAD5CB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chemeClr val="dk1"/>
              </a:solidFill>
              <a:latin typeface="Avenir Next LT Pro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1097280" y="2108160"/>
            <a:ext cx="10058040" cy="3760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01851DA-510A-42CF-B474-DE5C6191FE3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chemeClr val="dk1"/>
              </a:solidFill>
              <a:latin typeface="Avenir Next LT Pro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1097280" y="2108160"/>
            <a:ext cx="10058040" cy="3760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473FC97-24A7-41A7-9F0E-3C873504948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chemeClr val="dk1"/>
              </a:solidFill>
              <a:latin typeface="Avenir Next LT Pro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1097280" y="2108160"/>
            <a:ext cx="4908240" cy="3760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6251400" y="2108160"/>
            <a:ext cx="4908240" cy="3760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849FB5D-E75B-453D-9B8B-6FE01466451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chemeClr val="dk1"/>
              </a:solidFill>
              <a:latin typeface="Avenir Next LT Pro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CB8E89D-92A7-475C-8913-393416A1163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1097280" y="286560"/>
            <a:ext cx="10058040" cy="67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986A41F-C6CD-4126-8FD7-695164CBC68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chemeClr val="dk1"/>
              </a:solidFill>
              <a:latin typeface="Avenir Next LT Pro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1097280" y="2108160"/>
            <a:ext cx="490824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6251400" y="2108160"/>
            <a:ext cx="4908240" cy="3760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1097280" y="4072320"/>
            <a:ext cx="490824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30371E2-1626-424D-B3EE-B596EC146BB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chemeClr val="dk1"/>
              </a:solidFill>
              <a:latin typeface="Avenir Next LT Pro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097280" y="2108160"/>
            <a:ext cx="10058040" cy="3760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7D28CF3-B074-4FA8-A389-FFC0762F986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chemeClr val="dk1"/>
              </a:solidFill>
              <a:latin typeface="Avenir Next LT Pro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1097280" y="2108160"/>
            <a:ext cx="4908240" cy="3760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6251400" y="2108160"/>
            <a:ext cx="490824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6251400" y="4072320"/>
            <a:ext cx="490824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FA18EC5-99EA-4056-AB9C-5CB45E9AE96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chemeClr val="dk1"/>
              </a:solidFill>
              <a:latin typeface="Avenir Next LT Pro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1097280" y="2108160"/>
            <a:ext cx="490824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6251400" y="2108160"/>
            <a:ext cx="490824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1097280" y="4072320"/>
            <a:ext cx="1005804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EE4B1FB-6635-4F0D-AD79-C66E99B037C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chemeClr val="dk1"/>
              </a:solidFill>
              <a:latin typeface="Avenir Next LT Pro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1097280" y="2108160"/>
            <a:ext cx="1005804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1097280" y="4072320"/>
            <a:ext cx="1005804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9983D72-DCDA-486B-8F8D-7A618CDA4DD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chemeClr val="dk1"/>
              </a:solidFill>
              <a:latin typeface="Avenir Next LT Pro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1097280" y="2108160"/>
            <a:ext cx="490824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6251400" y="2108160"/>
            <a:ext cx="490824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/>
          </p:nvPr>
        </p:nvSpPr>
        <p:spPr>
          <a:xfrm>
            <a:off x="1097280" y="4072320"/>
            <a:ext cx="490824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/>
          </p:nvPr>
        </p:nvSpPr>
        <p:spPr>
          <a:xfrm>
            <a:off x="6251400" y="4072320"/>
            <a:ext cx="490824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4B3DDC8-61A4-4ABC-B5B6-830822F17BE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chemeClr val="dk1"/>
              </a:solidFill>
              <a:latin typeface="Avenir Next LT Pro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1097280" y="2108160"/>
            <a:ext cx="323856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/>
          </p:nvPr>
        </p:nvSpPr>
        <p:spPr>
          <a:xfrm>
            <a:off x="4498200" y="2108160"/>
            <a:ext cx="323856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/>
          </p:nvPr>
        </p:nvSpPr>
        <p:spPr>
          <a:xfrm>
            <a:off x="7899120" y="2108160"/>
            <a:ext cx="323856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/>
          </p:nvPr>
        </p:nvSpPr>
        <p:spPr>
          <a:xfrm>
            <a:off x="1097280" y="4072320"/>
            <a:ext cx="323856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/>
          </p:nvPr>
        </p:nvSpPr>
        <p:spPr>
          <a:xfrm>
            <a:off x="4498200" y="4072320"/>
            <a:ext cx="323856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87" name="PlaceHolder 7"/>
          <p:cNvSpPr>
            <a:spLocks noGrp="1"/>
          </p:cNvSpPr>
          <p:nvPr>
            <p:ph/>
          </p:nvPr>
        </p:nvSpPr>
        <p:spPr>
          <a:xfrm>
            <a:off x="7899120" y="4072320"/>
            <a:ext cx="323856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591BC8F-2BA4-4F6F-9485-127B2FDF5E3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D8296869-6ACD-4FF1-9751-3D1AECDE01A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chemeClr val="dk1"/>
              </a:solidFill>
              <a:latin typeface="Avenir Next LT Pro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subTitle"/>
          </p:nvPr>
        </p:nvSpPr>
        <p:spPr>
          <a:xfrm>
            <a:off x="1097280" y="2108160"/>
            <a:ext cx="10058040" cy="3760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070CA407-B479-4267-98B9-6932A57D1F8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chemeClr val="dk1"/>
              </a:solidFill>
              <a:latin typeface="Avenir Next LT Pro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1097280" y="2108160"/>
            <a:ext cx="10058040" cy="3760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290E8906-C7CE-4807-B2F2-02D2C341D4D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chemeClr val="dk1"/>
              </a:solidFill>
              <a:latin typeface="Avenir Next LT Pro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1097280" y="2108160"/>
            <a:ext cx="4908240" cy="3760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6251400" y="2108160"/>
            <a:ext cx="4908240" cy="3760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CDAF477C-4EE4-4916-9C15-85C9E804999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chemeClr val="dk1"/>
              </a:solidFill>
              <a:latin typeface="Avenir Next LT Pro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A84C9A76-8E6A-4739-899A-9E4DCE05F70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chemeClr val="dk1"/>
              </a:solidFill>
              <a:latin typeface="Avenir Next LT Pro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1097280" y="2108160"/>
            <a:ext cx="10058040" cy="3760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1B1A808-2956-4B51-999E-E83B9AF09F8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subTitle"/>
          </p:nvPr>
        </p:nvSpPr>
        <p:spPr>
          <a:xfrm>
            <a:off x="1097280" y="286560"/>
            <a:ext cx="10058040" cy="67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82DD147-B7FB-4FEB-8034-328AAF2BCCB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chemeClr val="dk1"/>
              </a:solidFill>
              <a:latin typeface="Avenir Next LT Pro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1097280" y="2108160"/>
            <a:ext cx="490824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/>
          </p:nvPr>
        </p:nvSpPr>
        <p:spPr>
          <a:xfrm>
            <a:off x="6251400" y="2108160"/>
            <a:ext cx="4908240" cy="3760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/>
          </p:nvPr>
        </p:nvSpPr>
        <p:spPr>
          <a:xfrm>
            <a:off x="1097280" y="4072320"/>
            <a:ext cx="490824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8DA544DE-7E78-43CD-B9AC-09BA308E155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chemeClr val="dk1"/>
              </a:solidFill>
              <a:latin typeface="Avenir Next LT Pro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1097280" y="2108160"/>
            <a:ext cx="4908240" cy="3760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/>
          </p:nvPr>
        </p:nvSpPr>
        <p:spPr>
          <a:xfrm>
            <a:off x="6251400" y="2108160"/>
            <a:ext cx="490824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/>
          </p:nvPr>
        </p:nvSpPr>
        <p:spPr>
          <a:xfrm>
            <a:off x="6251400" y="4072320"/>
            <a:ext cx="490824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E6172769-1D27-43FC-903D-B138F3867B0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chemeClr val="dk1"/>
              </a:solidFill>
              <a:latin typeface="Avenir Next LT Pro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1097280" y="2108160"/>
            <a:ext cx="490824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/>
          </p:nvPr>
        </p:nvSpPr>
        <p:spPr>
          <a:xfrm>
            <a:off x="6251400" y="2108160"/>
            <a:ext cx="490824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/>
          </p:nvPr>
        </p:nvSpPr>
        <p:spPr>
          <a:xfrm>
            <a:off x="1097280" y="4072320"/>
            <a:ext cx="1005804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5E930941-3E9C-4F11-A753-337E5F12E77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chemeClr val="dk1"/>
              </a:solidFill>
              <a:latin typeface="Avenir Next LT Pro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1097280" y="2108160"/>
            <a:ext cx="1005804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/>
          </p:nvPr>
        </p:nvSpPr>
        <p:spPr>
          <a:xfrm>
            <a:off x="1097280" y="4072320"/>
            <a:ext cx="1005804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65E24C6-255E-4D45-B6D4-FEC7B4FF914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chemeClr val="dk1"/>
              </a:solidFill>
              <a:latin typeface="Avenir Next LT Pro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/>
          </p:nvPr>
        </p:nvSpPr>
        <p:spPr>
          <a:xfrm>
            <a:off x="1097280" y="2108160"/>
            <a:ext cx="490824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/>
          </p:nvPr>
        </p:nvSpPr>
        <p:spPr>
          <a:xfrm>
            <a:off x="6251400" y="2108160"/>
            <a:ext cx="490824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/>
          </p:nvPr>
        </p:nvSpPr>
        <p:spPr>
          <a:xfrm>
            <a:off x="1097280" y="4072320"/>
            <a:ext cx="490824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/>
          </p:nvPr>
        </p:nvSpPr>
        <p:spPr>
          <a:xfrm>
            <a:off x="6251400" y="4072320"/>
            <a:ext cx="490824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D0C1C71-F59B-4F4C-A862-A400C5A1984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chemeClr val="dk1"/>
              </a:solidFill>
              <a:latin typeface="Avenir Next LT Pro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/>
          </p:nvPr>
        </p:nvSpPr>
        <p:spPr>
          <a:xfrm>
            <a:off x="1097280" y="2108160"/>
            <a:ext cx="323856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/>
          </p:nvPr>
        </p:nvSpPr>
        <p:spPr>
          <a:xfrm>
            <a:off x="4498200" y="2108160"/>
            <a:ext cx="323856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/>
          </p:nvPr>
        </p:nvSpPr>
        <p:spPr>
          <a:xfrm>
            <a:off x="7899120" y="2108160"/>
            <a:ext cx="323856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129" name="PlaceHolder 5"/>
          <p:cNvSpPr>
            <a:spLocks noGrp="1"/>
          </p:cNvSpPr>
          <p:nvPr>
            <p:ph/>
          </p:nvPr>
        </p:nvSpPr>
        <p:spPr>
          <a:xfrm>
            <a:off x="1097280" y="4072320"/>
            <a:ext cx="323856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130" name="PlaceHolder 6"/>
          <p:cNvSpPr>
            <a:spLocks noGrp="1"/>
          </p:cNvSpPr>
          <p:nvPr>
            <p:ph/>
          </p:nvPr>
        </p:nvSpPr>
        <p:spPr>
          <a:xfrm>
            <a:off x="4498200" y="4072320"/>
            <a:ext cx="323856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131" name="PlaceHolder 7"/>
          <p:cNvSpPr>
            <a:spLocks noGrp="1"/>
          </p:cNvSpPr>
          <p:nvPr>
            <p:ph/>
          </p:nvPr>
        </p:nvSpPr>
        <p:spPr>
          <a:xfrm>
            <a:off x="7899120" y="4072320"/>
            <a:ext cx="323856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7A5999F3-58D1-45F6-8BD2-FEB8D66ED90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chemeClr val="dk1"/>
              </a:solidFill>
              <a:latin typeface="Avenir Next LT Pro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1097280" y="2108160"/>
            <a:ext cx="4908240" cy="3760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6251400" y="2108160"/>
            <a:ext cx="4908240" cy="3760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3305E67-9B3C-4110-A420-A69111F1D36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chemeClr val="dk1"/>
              </a:solidFill>
              <a:latin typeface="Avenir Next LT Pro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AA61DA3-ED2F-4989-BABC-64776DBD427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097280" y="286560"/>
            <a:ext cx="10058040" cy="67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DD28226-DC12-4866-BADD-7336489E069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chemeClr val="dk1"/>
              </a:solidFill>
              <a:latin typeface="Avenir Next LT Pro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1097280" y="2108160"/>
            <a:ext cx="490824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51400" y="2108160"/>
            <a:ext cx="4908240" cy="3760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1097280" y="4072320"/>
            <a:ext cx="490824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5831277-388F-4434-A572-3F820C31681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chemeClr val="dk1"/>
              </a:solidFill>
              <a:latin typeface="Avenir Next LT Pro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1097280" y="2108160"/>
            <a:ext cx="4908240" cy="3760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51400" y="2108160"/>
            <a:ext cx="490824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251400" y="4072320"/>
            <a:ext cx="490824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642F8FB-839C-4D8A-BBD6-6C1C2965E4C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chemeClr val="dk1"/>
              </a:solidFill>
              <a:latin typeface="Avenir Next LT Pro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1097280" y="2108160"/>
            <a:ext cx="490824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251400" y="2108160"/>
            <a:ext cx="490824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1097280" y="4072320"/>
            <a:ext cx="10058040" cy="17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A0B89C4-F55A-45B1-B902-205FBD476C3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tangle 6" hidden="1"/>
          <p:cNvSpPr/>
          <p:nvPr/>
        </p:nvSpPr>
        <p:spPr>
          <a:xfrm>
            <a:off x="3240" y="6400800"/>
            <a:ext cx="12188520" cy="45684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1" name="Straight Connector 9"/>
          <p:cNvCxnSpPr/>
          <p:nvPr/>
        </p:nvCxnSpPr>
        <p:spPr>
          <a:xfrm>
            <a:off x="1193400" y="1897200"/>
            <a:ext cx="9967320" cy="360"/>
          </a:xfrm>
          <a:prstGeom prst="straightConnector1">
            <a:avLst/>
          </a:prstGeom>
          <a:ln>
            <a:solidFill>
              <a:srgbClr val="000000">
                <a:lumMod val="75000"/>
                <a:lumOff val="25000"/>
              </a:srgbClr>
            </a:solidFill>
            <a:round/>
          </a:ln>
        </p:spPr>
      </p:cxnSp>
      <p:sp>
        <p:nvSpPr>
          <p:cNvPr id="2" name="Rectangle 9"/>
          <p:cNvSpPr/>
          <p:nvPr/>
        </p:nvSpPr>
        <p:spPr>
          <a:xfrm>
            <a:off x="3240" y="6400800"/>
            <a:ext cx="12188520" cy="45684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097280" y="758880"/>
            <a:ext cx="10058040" cy="3565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n-US" sz="8000" spc="-52" strike="noStrike">
                <a:solidFill>
                  <a:schemeClr val="dk1">
                    <a:lumMod val="85000"/>
                    <a:lumOff val="15000"/>
                  </a:schemeClr>
                </a:solidFill>
                <a:latin typeface="Avenir Next LT Pro Light"/>
              </a:rPr>
              <a:t>Click to edit Master title style</a:t>
            </a:r>
            <a:endParaRPr b="0" lang="cs-CZ" sz="8000" spc="-1" strike="noStrike">
              <a:solidFill>
                <a:schemeClr val="dk1"/>
              </a:solidFill>
              <a:latin typeface="Avenir Next LT Pro"/>
            </a:endParaRPr>
          </a:p>
        </p:txBody>
      </p:sp>
      <p:cxnSp>
        <p:nvCxnSpPr>
          <p:cNvPr id="4" name="Straight Connector 8"/>
          <p:cNvCxnSpPr/>
          <p:nvPr/>
        </p:nvCxnSpPr>
        <p:spPr>
          <a:xfrm>
            <a:off x="1207440" y="4474440"/>
            <a:ext cx="9875880" cy="360"/>
          </a:xfrm>
          <a:prstGeom prst="straightConnector1">
            <a:avLst/>
          </a:prstGeom>
          <a:ln>
            <a:solidFill>
              <a:srgbClr val="000000">
                <a:lumMod val="75000"/>
                <a:lumOff val="25000"/>
              </a:srgbClr>
            </a:solidFill>
            <a:round/>
          </a:ln>
        </p:spPr>
      </p:cxnSp>
      <p:sp>
        <p:nvSpPr>
          <p:cNvPr id="5" name="PlaceHolder 2"/>
          <p:cNvSpPr>
            <a:spLocks noGrp="1"/>
          </p:cNvSpPr>
          <p:nvPr>
            <p:ph type="dt" idx="1"/>
          </p:nvPr>
        </p:nvSpPr>
        <p:spPr>
          <a:xfrm>
            <a:off x="8218440" y="6446880"/>
            <a:ext cx="258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800" spc="-1" strike="noStrike">
                <a:solidFill>
                  <a:srgbClr val="ffffff"/>
                </a:solidFill>
                <a:latin typeface="Avenir Next LT Pro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r>
              <a:rPr b="0" lang="en-US" sz="800" spc="-1" strike="noStrike">
                <a:solidFill>
                  <a:srgbClr val="ffffff"/>
                </a:solidFill>
                <a:latin typeface="Avenir Next LT Pro"/>
              </a:rPr>
              <a:t>&lt;datum/čas&gt;</a:t>
            </a:r>
            <a:endParaRPr b="0" lang="cs-CZ" sz="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ftr" idx="2"/>
          </p:nvPr>
        </p:nvSpPr>
        <p:spPr>
          <a:xfrm>
            <a:off x="1097280" y="6446880"/>
            <a:ext cx="68180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cs-CZ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cs-CZ" sz="1400" spc="-1" strike="noStrike">
                <a:solidFill>
                  <a:srgbClr val="000000"/>
                </a:solidFill>
                <a:latin typeface="Times New Roman"/>
              </a:rPr>
              <a:t>&lt;zápatí&gt;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 type="sldNum" idx="3"/>
          </p:nvPr>
        </p:nvSpPr>
        <p:spPr>
          <a:xfrm>
            <a:off x="10993680" y="6446880"/>
            <a:ext cx="7797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800" spc="-1" strike="noStrike">
                <a:solidFill>
                  <a:srgbClr val="ffffff"/>
                </a:solidFill>
                <a:latin typeface="Avenir Next LT Pro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10489085-999C-4A1A-B0E8-ACDAC880308E}" type="slidenum">
              <a:rPr b="0" lang="en-US" sz="800" spc="-1" strike="noStrike">
                <a:solidFill>
                  <a:srgbClr val="ffffff"/>
                </a:solidFill>
                <a:latin typeface="Avenir Next LT Pro"/>
              </a:rPr>
              <a:t>&lt;číslo&gt;</a:t>
            </a:fld>
            <a:endParaRPr b="0" lang="cs-CZ" sz="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1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Klikněte pro úpravu formátu textu osnovy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lvl="1" marL="864000" indent="-324000">
              <a:lnSpc>
                <a:spcPct val="11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4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Druhá úroveň</a:t>
            </a:r>
            <a:endParaRPr b="0" lang="cs-CZ" sz="14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lvl="2" marL="1296000" indent="-288000">
              <a:lnSpc>
                <a:spcPct val="11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4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Třetí úroveň</a:t>
            </a:r>
            <a:endParaRPr b="0" lang="cs-CZ" sz="14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lvl="3" marL="1728000" indent="-216000">
              <a:lnSpc>
                <a:spcPct val="11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4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Čtvrtá úroveň osnovy</a:t>
            </a:r>
            <a:endParaRPr b="0" lang="cs-CZ" sz="14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lvl="4" marL="2160000" indent="-216000">
              <a:lnSpc>
                <a:spcPct val="11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Pátá úroveň osnovy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lvl="5" marL="2592000" indent="-216000">
              <a:lnSpc>
                <a:spcPct val="11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Šestá úroveň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lvl="6" marL="3024000" indent="-216000">
              <a:lnSpc>
                <a:spcPct val="11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Sedmá úroveň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6"/>
          <p:cNvSpPr/>
          <p:nvPr/>
        </p:nvSpPr>
        <p:spPr>
          <a:xfrm>
            <a:off x="3240" y="6400800"/>
            <a:ext cx="12188520" cy="45684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46" name="Straight Connector 9"/>
          <p:cNvCxnSpPr/>
          <p:nvPr/>
        </p:nvCxnSpPr>
        <p:spPr>
          <a:xfrm>
            <a:off x="1193400" y="1897200"/>
            <a:ext cx="9967320" cy="360"/>
          </a:xfrm>
          <a:prstGeom prst="straightConnector1">
            <a:avLst/>
          </a:prstGeom>
          <a:ln>
            <a:solidFill>
              <a:srgbClr val="000000">
                <a:lumMod val="75000"/>
                <a:lumOff val="25000"/>
              </a:srgbClr>
            </a:solidFill>
            <a:round/>
          </a:ln>
        </p:spPr>
      </p:cxnSp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n-US" sz="4700" spc="-52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 Light"/>
              </a:rPr>
              <a:t>Click to edit Master title style</a:t>
            </a:r>
            <a:endParaRPr b="0" lang="cs-CZ" sz="4700" spc="-1" strike="noStrike">
              <a:solidFill>
                <a:schemeClr val="dk1"/>
              </a:solidFill>
              <a:latin typeface="Avenir Next LT Pro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1097280" y="2108160"/>
            <a:ext cx="10058040" cy="3760560"/>
          </a:xfrm>
          <a:prstGeom prst="rect">
            <a:avLst/>
          </a:prstGeom>
          <a:noFill/>
          <a:ln w="0">
            <a:noFill/>
          </a:ln>
        </p:spPr>
        <p:txBody>
          <a:bodyPr lIns="0" rIns="0" tIns="45720" bIns="45720" anchor="t">
            <a:noAutofit/>
          </a:bodyPr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en-US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Click to edit Master text styles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lvl="1" marL="384120" indent="-182880" defTabSz="914400">
              <a:lnSpc>
                <a:spcPct val="110000"/>
              </a:lnSpc>
              <a:spcBef>
                <a:spcPts val="201"/>
              </a:spcBef>
              <a:spcAft>
                <a:spcPts val="400"/>
              </a:spcAft>
              <a:buClr>
                <a:srgbClr val="404040"/>
              </a:buClr>
              <a:buFont typeface="Calibri"/>
              <a:buChar char="◦"/>
            </a:pPr>
            <a:r>
              <a:rPr b="0" lang="en-U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Second level</a:t>
            </a:r>
            <a:endParaRPr b="0" lang="cs-CZ" sz="18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lvl="2" marL="567000" indent="-182880" defTabSz="914400">
              <a:lnSpc>
                <a:spcPct val="110000"/>
              </a:lnSpc>
              <a:spcBef>
                <a:spcPts val="201"/>
              </a:spcBef>
              <a:spcAft>
                <a:spcPts val="400"/>
              </a:spcAft>
              <a:buClr>
                <a:srgbClr val="404040"/>
              </a:buClr>
              <a:buFont typeface="Calibri"/>
              <a:buChar char="◦"/>
            </a:pPr>
            <a:r>
              <a:rPr b="0" lang="en-US" sz="14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Third level</a:t>
            </a:r>
            <a:endParaRPr b="0" lang="cs-CZ" sz="14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lvl="3" marL="749880" indent="-182880" defTabSz="914400">
              <a:lnSpc>
                <a:spcPct val="110000"/>
              </a:lnSpc>
              <a:spcBef>
                <a:spcPts val="201"/>
              </a:spcBef>
              <a:spcAft>
                <a:spcPts val="400"/>
              </a:spcAft>
              <a:buClr>
                <a:srgbClr val="404040"/>
              </a:buClr>
              <a:buFont typeface="Calibri"/>
              <a:buChar char="◦"/>
            </a:pPr>
            <a:r>
              <a:rPr b="0" lang="en-US" sz="14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Fourth level</a:t>
            </a:r>
            <a:endParaRPr b="0" lang="cs-CZ" sz="14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lvl="4" marL="932760" indent="-182880" defTabSz="914400">
              <a:lnSpc>
                <a:spcPct val="110000"/>
              </a:lnSpc>
              <a:spcBef>
                <a:spcPts val="201"/>
              </a:spcBef>
              <a:spcAft>
                <a:spcPts val="400"/>
              </a:spcAft>
              <a:buClr>
                <a:srgbClr val="404040"/>
              </a:buClr>
              <a:buFont typeface="Calibri"/>
              <a:buChar char="◦"/>
            </a:pPr>
            <a:r>
              <a:rPr b="0" lang="en-US" sz="14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Fifth level</a:t>
            </a:r>
            <a:endParaRPr b="0" lang="cs-CZ" sz="14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dt" idx="4"/>
          </p:nvPr>
        </p:nvSpPr>
        <p:spPr>
          <a:xfrm>
            <a:off x="8218440" y="6446880"/>
            <a:ext cx="258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800" spc="-1" strike="noStrike">
                <a:solidFill>
                  <a:srgbClr val="ffffff"/>
                </a:solidFill>
                <a:latin typeface="Avenir Next LT Pro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r>
              <a:rPr b="0" lang="en-US" sz="800" spc="-1" strike="noStrike">
                <a:solidFill>
                  <a:srgbClr val="ffffff"/>
                </a:solidFill>
                <a:latin typeface="Avenir Next LT Pro"/>
              </a:rPr>
              <a:t>&lt;datum/čas&gt;</a:t>
            </a:r>
            <a:endParaRPr b="0" lang="cs-CZ" sz="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ftr" idx="5"/>
          </p:nvPr>
        </p:nvSpPr>
        <p:spPr>
          <a:xfrm>
            <a:off x="1097280" y="6446880"/>
            <a:ext cx="68180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cs-CZ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cs-CZ" sz="1400" spc="-1" strike="noStrike">
                <a:solidFill>
                  <a:srgbClr val="000000"/>
                </a:solidFill>
                <a:latin typeface="Times New Roman"/>
              </a:rPr>
              <a:t>&lt;zápatí&gt;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sldNum" idx="6"/>
          </p:nvPr>
        </p:nvSpPr>
        <p:spPr>
          <a:xfrm>
            <a:off x="10993680" y="6446880"/>
            <a:ext cx="7797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800" spc="-1" strike="noStrike">
                <a:solidFill>
                  <a:srgbClr val="ffffff"/>
                </a:solidFill>
                <a:latin typeface="Avenir Next LT Pro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1117B3F3-7E09-470F-95A9-D9C58E1D85DB}" type="slidenum">
              <a:rPr b="0" lang="en-US" sz="800" spc="-1" strike="noStrike">
                <a:solidFill>
                  <a:srgbClr val="ffffff"/>
                </a:solidFill>
                <a:latin typeface="Avenir Next LT Pro"/>
              </a:rPr>
              <a:t>&lt;číslo&gt;</a:t>
            </a:fld>
            <a:endParaRPr b="0" lang="cs-CZ" sz="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6" hidden="1"/>
          <p:cNvSpPr/>
          <p:nvPr/>
        </p:nvSpPr>
        <p:spPr>
          <a:xfrm>
            <a:off x="3240" y="6400800"/>
            <a:ext cx="12188520" cy="45684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89" name="Straight Connector 9"/>
          <p:cNvCxnSpPr/>
          <p:nvPr/>
        </p:nvCxnSpPr>
        <p:spPr>
          <a:xfrm>
            <a:off x="1193400" y="1897200"/>
            <a:ext cx="9967320" cy="360"/>
          </a:xfrm>
          <a:prstGeom prst="straightConnector1">
            <a:avLst/>
          </a:prstGeom>
          <a:ln>
            <a:solidFill>
              <a:srgbClr val="000000">
                <a:lumMod val="75000"/>
                <a:lumOff val="25000"/>
              </a:srgbClr>
            </a:solidFill>
            <a:round/>
          </a:ln>
        </p:spPr>
      </p:cxnSp>
      <p:sp>
        <p:nvSpPr>
          <p:cNvPr id="90" name="Rectangle 9"/>
          <p:cNvSpPr/>
          <p:nvPr/>
        </p:nvSpPr>
        <p:spPr>
          <a:xfrm>
            <a:off x="3240" y="6400800"/>
            <a:ext cx="12188520" cy="45684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1" name="PlaceHolder 1"/>
          <p:cNvSpPr>
            <a:spLocks noGrp="1"/>
          </p:cNvSpPr>
          <p:nvPr>
            <p:ph type="dt" idx="7"/>
          </p:nvPr>
        </p:nvSpPr>
        <p:spPr>
          <a:xfrm>
            <a:off x="8218440" y="6446880"/>
            <a:ext cx="258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800" spc="-1" strike="noStrike">
                <a:solidFill>
                  <a:srgbClr val="ffffff"/>
                </a:solidFill>
                <a:latin typeface="Avenir Next LT Pro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r>
              <a:rPr b="0" lang="en-US" sz="800" spc="-1" strike="noStrike">
                <a:solidFill>
                  <a:srgbClr val="ffffff"/>
                </a:solidFill>
                <a:latin typeface="Avenir Next LT Pro"/>
              </a:rPr>
              <a:t>&lt;datum/čas&gt;</a:t>
            </a:r>
            <a:endParaRPr b="0" lang="cs-CZ" sz="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ftr" idx="8"/>
          </p:nvPr>
        </p:nvSpPr>
        <p:spPr>
          <a:xfrm>
            <a:off x="1097280" y="6446880"/>
            <a:ext cx="68180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cs-CZ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cs-CZ" sz="1400" spc="-1" strike="noStrike">
                <a:solidFill>
                  <a:srgbClr val="000000"/>
                </a:solidFill>
                <a:latin typeface="Times New Roman"/>
              </a:rPr>
              <a:t>&lt;zápatí&gt;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sldNum" idx="9"/>
          </p:nvPr>
        </p:nvSpPr>
        <p:spPr>
          <a:xfrm>
            <a:off x="10993680" y="6446880"/>
            <a:ext cx="7797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800" spc="-1" strike="noStrike">
                <a:solidFill>
                  <a:srgbClr val="ffffff"/>
                </a:solidFill>
                <a:latin typeface="Avenir Next LT Pro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63662F73-4024-4E3E-A122-BE543308BB12}" type="slidenum">
              <a:rPr b="0" lang="en-US" sz="800" spc="-1" strike="noStrike">
                <a:solidFill>
                  <a:srgbClr val="ffffff"/>
                </a:solidFill>
                <a:latin typeface="Avenir Next LT Pro"/>
              </a:rPr>
              <a:t>&lt;číslo&gt;</a:t>
            </a:fld>
            <a:endParaRPr b="0" lang="cs-CZ" sz="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pc="-1" strike="noStrike">
                <a:solidFill>
                  <a:schemeClr val="dk1"/>
                </a:solidFill>
                <a:latin typeface="Avenir Next LT Pro"/>
              </a:rPr>
              <a:t>Klikněte pro úpravu formátu textu nadpisu</a:t>
            </a:r>
            <a:endParaRPr b="0" lang="cs-CZ" sz="1800" spc="-1" strike="noStrike">
              <a:solidFill>
                <a:schemeClr val="dk1"/>
              </a:solidFill>
              <a:latin typeface="Avenir Next LT Pro"/>
            </a:endParaRPr>
          </a:p>
        </p:txBody>
      </p:sp>
      <p:sp>
        <p:nvSpPr>
          <p:cNvPr id="9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1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Klikněte pro úpravu formátu textu osnovy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lvl="1" marL="864000" indent="-324000">
              <a:lnSpc>
                <a:spcPct val="11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4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Druhá úroveň</a:t>
            </a:r>
            <a:endParaRPr b="0" lang="cs-CZ" sz="14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lvl="2" marL="1296000" indent="-288000">
              <a:lnSpc>
                <a:spcPct val="11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4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Třetí úroveň</a:t>
            </a:r>
            <a:endParaRPr b="0" lang="cs-CZ" sz="14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lvl="3" marL="1728000" indent="-216000">
              <a:lnSpc>
                <a:spcPct val="11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4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Čtvrtá úroveň osnovy</a:t>
            </a:r>
            <a:endParaRPr b="0" lang="cs-CZ" sz="14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lvl="4" marL="2160000" indent="-216000">
              <a:lnSpc>
                <a:spcPct val="11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Pátá úroveň osnovy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lvl="5" marL="2592000" indent="-216000">
              <a:lnSpc>
                <a:spcPct val="11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Šestá úroveň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lvl="6" marL="3024000" indent="-216000">
              <a:lnSpc>
                <a:spcPct val="11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Sedmá úroveň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ctangle 3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Avenir Next LT Pro"/>
            </a:endParaRPr>
          </a:p>
        </p:txBody>
      </p:sp>
      <p:pic>
        <p:nvPicPr>
          <p:cNvPr id="133" name="Obrázek 5" descr="Obsah obrázku budova, socha, hledání, hlava&#10;&#10;Popis se vygeneroval automaticky."/>
          <p:cNvPicPr/>
          <p:nvPr/>
        </p:nvPicPr>
        <p:blipFill>
          <a:blip r:embed="rId1"/>
          <a:srcRect l="0" t="11890" r="0" b="13118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134" name="Rectangle 3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2207520"/>
            <a:ext cx="12191760" cy="3161880"/>
          </a:xfrm>
          <a:prstGeom prst="rect">
            <a:avLst/>
          </a:prstGeom>
          <a:gradFill rotWithShape="0">
            <a:gsLst>
              <a:gs pos="0">
                <a:srgbClr val="000000">
                  <a:alpha val="0"/>
                </a:srgbClr>
              </a:gs>
              <a:gs pos="26000">
                <a:srgbClr val="000000">
                  <a:alpha val="20000"/>
                </a:srgbClr>
              </a:gs>
              <a:gs pos="46064">
                <a:srgbClr val="000000">
                  <a:alpha val="30000"/>
                </a:srgbClr>
              </a:gs>
              <a:gs pos="68000">
                <a:srgbClr val="000000">
                  <a:alpha val="20000"/>
                </a:srgbClr>
              </a:gs>
              <a:gs pos="100000">
                <a:srgbClr val="000000">
                  <a:alpha val="0"/>
                </a:srgb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Avenir Next LT Pro"/>
            </a:endParaRPr>
          </a:p>
        </p:txBody>
      </p:sp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1097280" y="758880"/>
            <a:ext cx="10058040" cy="3565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cs-CZ" sz="8000" spc="-52" strike="noStrike">
                <a:solidFill>
                  <a:srgbClr val="ffffff"/>
                </a:solidFill>
                <a:latin typeface="Avenir Next LT Pro Light"/>
              </a:rPr>
              <a:t>Spánek </a:t>
            </a:r>
            <a:br>
              <a:rPr sz="8000"/>
            </a:br>
            <a:r>
              <a:rPr b="0" lang="cs-CZ" sz="8000" spc="-52" strike="noStrike">
                <a:solidFill>
                  <a:srgbClr val="ffffff"/>
                </a:solidFill>
                <a:latin typeface="Avenir Next LT Pro Light"/>
              </a:rPr>
              <a:t>a poruchy spánku</a:t>
            </a:r>
            <a:endParaRPr b="0" lang="cs-CZ" sz="8000" spc="-1" strike="noStrike">
              <a:solidFill>
                <a:schemeClr val="dk1"/>
              </a:solidFill>
              <a:latin typeface="Avenir Next LT Pro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subTitle"/>
          </p:nvPr>
        </p:nvSpPr>
        <p:spPr>
          <a:xfrm>
            <a:off x="1100160" y="4645080"/>
            <a:ext cx="100580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None/>
              <a:tabLst>
                <a:tab algn="l" pos="0"/>
              </a:tabLst>
            </a:pPr>
            <a:r>
              <a:rPr b="0" lang="cs-CZ" sz="2400" spc="199" strike="noStrike" cap="all">
                <a:solidFill>
                  <a:srgbClr val="ffffff"/>
                </a:solidFill>
                <a:latin typeface="Avenir Next LT Pro"/>
              </a:rPr>
              <a:t>Petr Grossmann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37" name="Straight Connector 3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207440" y="4474440"/>
            <a:ext cx="9875880" cy="360"/>
          </a:xfrm>
          <a:prstGeom prst="straightConnector1">
            <a:avLst/>
          </a:prstGeom>
          <a:ln>
            <a:solidFill>
              <a:srgbClr val="ffffff"/>
            </a:solidFill>
            <a:round/>
          </a:ln>
        </p:spPr>
      </p:cxnSp>
      <p:sp>
        <p:nvSpPr>
          <p:cNvPr id="138" name="Rectangle 3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2160" y="6400800"/>
            <a:ext cx="12188520" cy="456840"/>
          </a:xfrm>
          <a:prstGeom prst="rect">
            <a:avLst/>
          </a:prstGeom>
          <a:gradFill rotWithShape="0">
            <a:gsLst>
              <a:gs pos="7000">
                <a:srgbClr val="000000">
                  <a:alpha val="0"/>
                </a:srgbClr>
              </a:gs>
              <a:gs pos="61000">
                <a:srgbClr val="000000">
                  <a:alpha val="10000"/>
                </a:srgbClr>
              </a:gs>
              <a:gs pos="100000">
                <a:srgbClr val="000000">
                  <a:alpha val="4000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Avenir Next LT Pro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cs-CZ" sz="4700" spc="-52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 Light"/>
              </a:rPr>
              <a:t>Probuzení</a:t>
            </a:r>
            <a:endParaRPr b="0" lang="cs-CZ" sz="4700" spc="-1" strike="noStrike">
              <a:solidFill>
                <a:schemeClr val="dk1"/>
              </a:solidFill>
              <a:latin typeface="Avenir Next LT Pro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/>
          </p:nvPr>
        </p:nvSpPr>
        <p:spPr>
          <a:xfrm>
            <a:off x="1097280" y="2108160"/>
            <a:ext cx="10058040" cy="3760560"/>
          </a:xfrm>
          <a:prstGeom prst="rect">
            <a:avLst/>
          </a:prstGeom>
          <a:noFill/>
          <a:ln w="0">
            <a:noFill/>
          </a:ln>
        </p:spPr>
        <p:txBody>
          <a:bodyPr lIns="0" rIns="0" tIns="45720" bIns="45720" anchor="t">
            <a:normAutofit/>
          </a:bodyPr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Organismus musí být vybaven možností ukončit spánek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Je nutná obnova svalového tonu, zásobení těla (krví, resp. kyslíkem), vertikalizace (TK)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K tomu slouží tzv. Probouzecí reakce (arousal) - může pokračovat bdělostí, ale i spánkem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Spánková inertnost - fyziologický stav nižší kognitivní a senzomotorické aktivity po probuzení, trvá většinou minuty, výjimečně déle, individuálně variabilní, může být překážkou výkonu některých povolání (služby, časný začátek pracovní doby)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cs-CZ" sz="4700" spc="-52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 Light"/>
              </a:rPr>
              <a:t>Odpočinkový denní spánek - siesta</a:t>
            </a:r>
            <a:endParaRPr b="0" lang="cs-CZ" sz="4700" spc="-1" strike="noStrike">
              <a:solidFill>
                <a:schemeClr val="dk1"/>
              </a:solidFill>
              <a:latin typeface="Avenir Next LT Pro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/>
          </p:nvPr>
        </p:nvSpPr>
        <p:spPr>
          <a:xfrm>
            <a:off x="1097280" y="2108160"/>
            <a:ext cx="10058040" cy="3760560"/>
          </a:xfrm>
          <a:prstGeom prst="rect">
            <a:avLst/>
          </a:prstGeom>
          <a:noFill/>
          <a:ln w="0">
            <a:noFill/>
          </a:ln>
        </p:spPr>
        <p:txBody>
          <a:bodyPr lIns="0" rIns="0" tIns="45720" bIns="45720" anchor="t">
            <a:normAutofit/>
          </a:bodyPr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Přirozený pokles bdělosti časně odpolední (také postprandiální spánkový tlak)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Může také kompenzovat chronický nedostatek spánku v noci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Pozitivní vliv na učení, zlepšení imunity, snižuje duševní napětí, příznivý vliv na kardiovaskulární choroby.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Délka trvání je individuální, dosahuje jen N1, popř. N2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Probouzení může být provázeno spánkovou inertností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V případě insomnie se nedoporučuje.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indent="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cs-CZ" sz="4700" spc="-52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 Light"/>
              </a:rPr>
              <a:t>Sny</a:t>
            </a:r>
            <a:endParaRPr b="0" lang="cs-CZ" sz="4700" spc="-1" strike="noStrike">
              <a:solidFill>
                <a:schemeClr val="dk1"/>
              </a:solidFill>
              <a:latin typeface="Avenir Next LT Pro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/>
          </p:nvPr>
        </p:nvSpPr>
        <p:spPr>
          <a:xfrm>
            <a:off x="523080" y="2108160"/>
            <a:ext cx="11310480" cy="4073760"/>
          </a:xfrm>
          <a:prstGeom prst="rect">
            <a:avLst/>
          </a:prstGeom>
          <a:noFill/>
          <a:ln w="0">
            <a:noFill/>
          </a:ln>
        </p:spPr>
        <p:txBody>
          <a:bodyPr lIns="0" rIns="0" tIns="45720" bIns="45720" anchor="t">
            <a:normAutofit fontScale="74952" lnSpcReduction="10000"/>
          </a:bodyPr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  <a:ea typeface="Avenir Next LT Pro"/>
              </a:rPr>
              <a:t>Duševní činnost v době spánku (vnímání, myšlenky, emoce, které se vyskytnou v době spánku)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  <a:ea typeface="Avenir Next LT Pro"/>
              </a:rPr>
              <a:t>Při probuzení z NREM si vybavují lidé sy v 50%, z REM v 80%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  <a:ea typeface="Avenir Next LT Pro"/>
              </a:rPr>
              <a:t>Z REM spánku je popis snu živější, delší, obsahuje více děje a je bizarnější než z NREM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  <a:ea typeface="Avenir Next LT Pro"/>
              </a:rPr>
              <a:t>Jsou málo prozkoumány, patrně hraje roli dopamin, např antiparkinsonika, vareniclin, β-blokátory, transdermální nikotin zvyšují výskyt nočních můr.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  <a:ea typeface="Avenir Next LT Pro"/>
              </a:rPr>
              <a:t>Reflektují konsolidaci a integraci recentních vzpomínek. (Oblasti aktivované při učení jsou následně reaktivovány v následujícím spánku)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  <a:ea typeface="Avenir Next LT Pro"/>
              </a:rPr>
              <a:t>Charakter snů souvisí s předchozí zkušeností, s duševní zátěží, emoční a vztahovou situací, celkovým zdravotním stavem etc.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  <a:ea typeface="Avenir Next LT Pro"/>
              </a:rPr>
              <a:t>Klinicky významné: noční můry a dysforické snění - časté u úzkostných poruch a PTSD, patrně usnadňují regulaci emocí a konsolidaci paměti emocí - farmakologicky by měly být léčeny jen v případě, kdy vyvolávají velmi závažné potíže.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cs-CZ" sz="4700" spc="-52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 Light"/>
              </a:rPr>
              <a:t>Paměť</a:t>
            </a:r>
            <a:endParaRPr b="0" lang="cs-CZ" sz="4700" spc="-1" strike="noStrike">
              <a:solidFill>
                <a:schemeClr val="dk1"/>
              </a:solidFill>
              <a:latin typeface="Avenir Next LT Pro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/>
          </p:nvPr>
        </p:nvSpPr>
        <p:spPr>
          <a:xfrm>
            <a:off x="1097280" y="2108160"/>
            <a:ext cx="10058040" cy="3760560"/>
          </a:xfrm>
          <a:prstGeom prst="rect">
            <a:avLst/>
          </a:prstGeom>
          <a:noFill/>
          <a:ln w="0">
            <a:noFill/>
          </a:ln>
        </p:spPr>
        <p:txBody>
          <a:bodyPr lIns="0" rIns="0" tIns="45720" bIns="45720" anchor="t">
            <a:normAutofit/>
          </a:bodyPr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Spánek je důležitý pro konsolidaci paměti.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Důležitý je NREM a REM spánek, potlačení REM však nemá zničující vliv (např. u AD)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Napomáhají i jiné kompenzační mechanismy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Pro deklarativní paměť je důležitý NREM (pro sémantickou paměť N3 a pro epizodickou N2)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Pro nedeklarativní paměť je důležitý REM spánek a N2.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cs-CZ" sz="4700" spc="-52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 Light"/>
              </a:rPr>
              <a:t>Trvání spánku</a:t>
            </a:r>
            <a:endParaRPr b="0" lang="cs-CZ" sz="4700" spc="-1" strike="noStrike">
              <a:solidFill>
                <a:schemeClr val="dk1"/>
              </a:solidFill>
              <a:latin typeface="Avenir Next LT Pro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/>
          </p:nvPr>
        </p:nvSpPr>
        <p:spPr>
          <a:xfrm>
            <a:off x="1097280" y="2108160"/>
            <a:ext cx="10058040" cy="3760560"/>
          </a:xfrm>
          <a:prstGeom prst="rect">
            <a:avLst/>
          </a:prstGeom>
          <a:noFill/>
          <a:ln w="0">
            <a:noFill/>
          </a:ln>
        </p:spPr>
        <p:txBody>
          <a:bodyPr lIns="0" rIns="0" tIns="45720" bIns="45720" anchor="t">
            <a:normAutofit fontScale="93441"/>
          </a:bodyPr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U dospělých optimálně 7-9 h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Za poslední dekády ve vyspělých zemích zkrácení o 1-2 h (biologická adaptace není možná)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Chronicky kratší spánek než 7 h je spojen s rizikem kardiovask. chorob, obezity, diabetu, hypertenze, CMP, ICHS, a zvýšeným rizikem úmrtí.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S věkem se délka zkracuje (viz dále)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Ženy mají lepší efektivitu spánku, spí mírně déle než muži, mají víe N3, některé parametry spánku jsou závislé na ovulaci, HAK snižuje N3, po menopauze se objevuje více poruch spánku.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indent="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7" name="Rectangl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880" y="0"/>
            <a:ext cx="12188520" cy="68576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Avenir Next LT Pro"/>
            </a:endParaRPr>
          </a:p>
        </p:txBody>
      </p:sp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643320" y="643320"/>
            <a:ext cx="3073320" cy="5125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r" defTabSz="914400">
              <a:lnSpc>
                <a:spcPct val="90000"/>
              </a:lnSpc>
              <a:buNone/>
            </a:pPr>
            <a:r>
              <a:rPr b="0" lang="cs-CZ" sz="4000" spc="-52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 Light"/>
              </a:rPr>
              <a:t>Doporučená délka spánku</a:t>
            </a:r>
            <a:endParaRPr b="0" lang="cs-CZ" sz="4000" spc="-1" strike="noStrike">
              <a:solidFill>
                <a:schemeClr val="dk1"/>
              </a:solidFill>
              <a:latin typeface="Avenir Next LT Pro"/>
            </a:endParaRPr>
          </a:p>
        </p:txBody>
      </p:sp>
      <p:cxnSp>
        <p:nvCxnSpPr>
          <p:cNvPr id="179" name="Straight Connector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041720" y="1778400"/>
            <a:ext cx="360" cy="3200760"/>
          </a:xfrm>
          <a:prstGeom prst="straightConnector1">
            <a:avLst/>
          </a:prstGeom>
          <a:ln w="19050">
            <a:solidFill>
              <a:srgbClr val="000000"/>
            </a:solidFill>
            <a:miter/>
          </a:ln>
        </p:spPr>
      </p:cxnSp>
      <p:sp>
        <p:nvSpPr>
          <p:cNvPr id="180" name="PlaceHolder 2"/>
          <p:cNvSpPr>
            <a:spLocks noGrp="1"/>
          </p:cNvSpPr>
          <p:nvPr>
            <p:ph/>
          </p:nvPr>
        </p:nvSpPr>
        <p:spPr>
          <a:xfrm>
            <a:off x="4363920" y="621720"/>
            <a:ext cx="6791400" cy="5147640"/>
          </a:xfrm>
          <a:prstGeom prst="rect">
            <a:avLst/>
          </a:prstGeom>
          <a:noFill/>
          <a:ln w="0">
            <a:noFill/>
          </a:ln>
        </p:spPr>
        <p:txBody>
          <a:bodyPr lIns="0" rIns="0" tIns="45720" bIns="45720" anchor="ctr">
            <a:normAutofit/>
          </a:bodyPr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i="1" lang="cs-CZ" sz="16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Americká National Sleep Foundation:</a:t>
            </a:r>
            <a:endParaRPr b="0" lang="cs-CZ" sz="16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14-17 h novorozenci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12-15 h kojenci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11-14 h batolata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10-13 h předškolní děti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9-11 h školáci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8-10 h teenageři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7-9 h mladí dospělí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7-8 h staří dospělí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181" name="Rectangle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400800"/>
            <a:ext cx="12191760" cy="45684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cs-CZ" sz="4700" spc="-52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 Light"/>
              </a:rPr>
              <a:t>Cirkadiánní rytmus</a:t>
            </a:r>
            <a:endParaRPr b="0" lang="cs-CZ" sz="4700" spc="-1" strike="noStrike">
              <a:solidFill>
                <a:schemeClr val="dk1"/>
              </a:solidFill>
              <a:latin typeface="Avenir Next LT Pro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/>
          </p:nvPr>
        </p:nvSpPr>
        <p:spPr>
          <a:xfrm>
            <a:off x="1097280" y="2108160"/>
            <a:ext cx="10058040" cy="3760560"/>
          </a:xfrm>
          <a:prstGeom prst="rect">
            <a:avLst/>
          </a:prstGeom>
          <a:noFill/>
          <a:ln w="0">
            <a:noFill/>
          </a:ln>
        </p:spPr>
        <p:txBody>
          <a:bodyPr lIns="0" rIns="0" tIns="45720" bIns="45720" anchor="t">
            <a:normAutofit fontScale="93441" lnSpcReduction="10000"/>
          </a:bodyPr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Adaptace na cyklicky se měnící podmínka na zemi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Vytvoření cirkadiánních hodin (běží i když nejsme vystaveni běžným podmínkám)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Délka cirkadiánní periody (circa dies = přibližně den) 23,5-25 hodin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Centrální pacemaker člověka jsou suprachiasmatická jádra (nuclei suprachiasmatici)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Podílejí se také hodinové geny.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Synchronizátory - zeitgebery - střídání světla a tmy, rytmický příjem potravy, soc. interakce, cvičení, atmosférické podmínky, teplota...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Chronotyp - cirkadiánní prefrence - sova, ranní ptáče, nevyhraněný typ.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9" name="Rectangle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Avenir Next LT Pro"/>
            </a:endParaRPr>
          </a:p>
        </p:txBody>
      </p:sp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5172120" y="286560"/>
            <a:ext cx="5983200" cy="1450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cs-CZ" sz="4700" spc="-52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 Light"/>
              </a:rPr>
              <a:t>Spánek</a:t>
            </a:r>
            <a:endParaRPr b="0" lang="cs-CZ" sz="4700" spc="-1" strike="noStrike">
              <a:solidFill>
                <a:schemeClr val="dk1"/>
              </a:solidFill>
              <a:latin typeface="Avenir Next LT Pro"/>
            </a:endParaRPr>
          </a:p>
        </p:txBody>
      </p:sp>
      <p:pic>
        <p:nvPicPr>
          <p:cNvPr id="141" name="Obrázek 4" descr="Obsah obrázku dřevěné, venku, Přírodní materiál, stavební dříví&#10;&#10;Popis se vygeneroval automaticky."/>
          <p:cNvPicPr/>
          <p:nvPr/>
        </p:nvPicPr>
        <p:blipFill>
          <a:blip r:embed="rId1"/>
          <a:srcRect l="4274" t="0" r="0" b="0"/>
          <a:stretch/>
        </p:blipFill>
        <p:spPr>
          <a:xfrm>
            <a:off x="0" y="0"/>
            <a:ext cx="4579560" cy="6400440"/>
          </a:xfrm>
          <a:prstGeom prst="rect">
            <a:avLst/>
          </a:prstGeom>
          <a:ln w="0">
            <a:noFill/>
          </a:ln>
        </p:spPr>
      </p:pic>
      <p:cxnSp>
        <p:nvCxnSpPr>
          <p:cNvPr id="142" name="!!Straight Connector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242680" y="1917720"/>
            <a:ext cx="5943960" cy="360"/>
          </a:xfrm>
          <a:prstGeom prst="straightConnector1">
            <a:avLst/>
          </a:prstGeom>
          <a:ln>
            <a:solidFill>
              <a:srgbClr val="000000">
                <a:lumMod val="75000"/>
                <a:lumOff val="25000"/>
              </a:srgbClr>
            </a:solidFill>
            <a:round/>
          </a:ln>
        </p:spPr>
      </p:cxnSp>
      <p:sp>
        <p:nvSpPr>
          <p:cNvPr id="143" name="PlaceHolder 2"/>
          <p:cNvSpPr>
            <a:spLocks noGrp="1"/>
          </p:cNvSpPr>
          <p:nvPr>
            <p:ph/>
          </p:nvPr>
        </p:nvSpPr>
        <p:spPr>
          <a:xfrm>
            <a:off x="5172120" y="2108160"/>
            <a:ext cx="5983200" cy="3760560"/>
          </a:xfrm>
          <a:prstGeom prst="rect">
            <a:avLst/>
          </a:prstGeom>
          <a:noFill/>
          <a:ln w="0">
            <a:noFill/>
          </a:ln>
        </p:spPr>
        <p:txBody>
          <a:bodyPr lIns="0" rIns="0" tIns="45720" bIns="45720" anchor="t">
            <a:normAutofit/>
          </a:bodyPr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Cirkádiánní periodicky se vyskytující stav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Charakterizovaný 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lvl="1" marL="383400" indent="-182880" defTabSz="914400">
              <a:lnSpc>
                <a:spcPct val="110000"/>
              </a:lnSpc>
              <a:spcBef>
                <a:spcPts val="201"/>
              </a:spcBef>
              <a:spcAft>
                <a:spcPts val="400"/>
              </a:spcAft>
              <a:buClr>
                <a:srgbClr val="404040"/>
              </a:buClr>
              <a:buFont typeface="Calibri"/>
              <a:buChar char="◦"/>
            </a:pPr>
            <a:r>
              <a:rPr b="0" lang="cs-CZ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sníženou reaktivitou na vnější podněty</a:t>
            </a:r>
            <a:endParaRPr b="0" lang="cs-CZ" sz="18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lvl="1" marL="383400" indent="-182880" defTabSz="914400">
              <a:lnSpc>
                <a:spcPct val="110000"/>
              </a:lnSpc>
              <a:spcBef>
                <a:spcPts val="201"/>
              </a:spcBef>
              <a:spcAft>
                <a:spcPts val="400"/>
              </a:spcAft>
              <a:buClr>
                <a:srgbClr val="404040"/>
              </a:buClr>
              <a:buFont typeface="Calibri"/>
              <a:buChar char="◦"/>
            </a:pPr>
            <a:r>
              <a:rPr b="0" lang="cs-CZ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Druhově typickou polohou</a:t>
            </a:r>
            <a:endParaRPr b="0" lang="cs-CZ" sz="18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lvl="1" marL="383400" indent="-182880" defTabSz="914400">
              <a:lnSpc>
                <a:spcPct val="110000"/>
              </a:lnSpc>
              <a:spcBef>
                <a:spcPts val="201"/>
              </a:spcBef>
              <a:spcAft>
                <a:spcPts val="400"/>
              </a:spcAft>
              <a:buClr>
                <a:srgbClr val="404040"/>
              </a:buClr>
              <a:buFont typeface="Calibri"/>
              <a:buChar char="◦"/>
            </a:pPr>
            <a:r>
              <a:rPr b="0" lang="cs-CZ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Typickými změnami aktivit mozku</a:t>
            </a:r>
            <a:endParaRPr b="0" lang="cs-CZ" sz="18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lvl="1" marL="383400" indent="-182880" defTabSz="914400">
              <a:lnSpc>
                <a:spcPct val="110000"/>
              </a:lnSpc>
              <a:spcBef>
                <a:spcPts val="201"/>
              </a:spcBef>
              <a:spcAft>
                <a:spcPts val="400"/>
              </a:spcAft>
              <a:buClr>
                <a:srgbClr val="404040"/>
              </a:buClr>
              <a:buFont typeface="Calibri"/>
              <a:buChar char="◦"/>
            </a:pPr>
            <a:r>
              <a:rPr b="0" lang="cs-CZ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U člověka změněnou kognitivní činností</a:t>
            </a:r>
            <a:endParaRPr b="0" lang="cs-CZ" sz="18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Je to okamžitě reverzibilní stav (na rozdíl od komatu, hybernace, estivace)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144" name="Rectangle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400800"/>
            <a:ext cx="12191760" cy="45684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Avenir Next LT Pro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5" name="Rectangl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880" y="0"/>
            <a:ext cx="12188520" cy="68576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Avenir Next LT Pro"/>
            </a:endParaRPr>
          </a:p>
        </p:txBody>
      </p:sp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643320" y="643320"/>
            <a:ext cx="3073320" cy="5125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r" defTabSz="914400">
              <a:lnSpc>
                <a:spcPct val="90000"/>
              </a:lnSpc>
              <a:buNone/>
            </a:pPr>
            <a:r>
              <a:rPr b="0" lang="cs-CZ" sz="4700" spc="-52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 Light"/>
              </a:rPr>
              <a:t>Tři základní funkční stavy řízení organismu</a:t>
            </a:r>
            <a:endParaRPr b="0" lang="cs-CZ" sz="4700" spc="-1" strike="noStrike">
              <a:solidFill>
                <a:schemeClr val="dk1"/>
              </a:solidFill>
              <a:latin typeface="Avenir Next LT Pro"/>
            </a:endParaRPr>
          </a:p>
        </p:txBody>
      </p:sp>
      <p:cxnSp>
        <p:nvCxnSpPr>
          <p:cNvPr id="147" name="Straight Connector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041720" y="1778400"/>
            <a:ext cx="360" cy="3200760"/>
          </a:xfrm>
          <a:prstGeom prst="straightConnector1">
            <a:avLst/>
          </a:prstGeom>
          <a:ln w="19050">
            <a:solidFill>
              <a:srgbClr val="000000"/>
            </a:solidFill>
            <a:miter/>
          </a:ln>
        </p:spPr>
      </p:cxnSp>
      <p:sp>
        <p:nvSpPr>
          <p:cNvPr id="148" name="PlaceHolder 2"/>
          <p:cNvSpPr>
            <a:spLocks noGrp="1"/>
          </p:cNvSpPr>
          <p:nvPr>
            <p:ph/>
          </p:nvPr>
        </p:nvSpPr>
        <p:spPr>
          <a:xfrm>
            <a:off x="4363920" y="621720"/>
            <a:ext cx="6791400" cy="5147640"/>
          </a:xfrm>
          <a:prstGeom prst="rect">
            <a:avLst/>
          </a:prstGeom>
          <a:noFill/>
          <a:ln w="0">
            <a:noFill/>
          </a:ln>
        </p:spPr>
        <p:txBody>
          <a:bodyPr lIns="0" rIns="0" tIns="45720" bIns="45720" anchor="ctr">
            <a:normAutofit/>
          </a:bodyPr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Bdění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NREM spánek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REM spánek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indent="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PSG – polysomnografie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lvl="1" marL="383400" indent="-182880" defTabSz="914400">
              <a:lnSpc>
                <a:spcPct val="110000"/>
              </a:lnSpc>
              <a:spcBef>
                <a:spcPts val="201"/>
              </a:spcBef>
              <a:spcAft>
                <a:spcPts val="400"/>
              </a:spcAft>
              <a:buClr>
                <a:srgbClr val="404040"/>
              </a:buClr>
              <a:buFont typeface="Calibri"/>
              <a:buChar char="◦"/>
            </a:pPr>
            <a:r>
              <a:rPr b="0" lang="cs-CZ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EEG - elektroencephalografie</a:t>
            </a:r>
            <a:endParaRPr b="0" lang="cs-CZ" sz="18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lvl="1" marL="383400" indent="-182880" defTabSz="914400">
              <a:lnSpc>
                <a:spcPct val="110000"/>
              </a:lnSpc>
              <a:spcBef>
                <a:spcPts val="201"/>
              </a:spcBef>
              <a:spcAft>
                <a:spcPts val="400"/>
              </a:spcAft>
              <a:buClr>
                <a:srgbClr val="404040"/>
              </a:buClr>
              <a:buFont typeface="Calibri"/>
              <a:buChar char="◦"/>
            </a:pPr>
            <a:r>
              <a:rPr b="0" lang="cs-CZ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EOG - elektrookulografie</a:t>
            </a:r>
            <a:endParaRPr b="0" lang="cs-CZ" sz="18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lvl="1" marL="383400" indent="-182880" defTabSz="914400">
              <a:lnSpc>
                <a:spcPct val="110000"/>
              </a:lnSpc>
              <a:spcBef>
                <a:spcPts val="201"/>
              </a:spcBef>
              <a:spcAft>
                <a:spcPts val="400"/>
              </a:spcAft>
              <a:buClr>
                <a:srgbClr val="404040"/>
              </a:buClr>
              <a:buFont typeface="Calibri"/>
              <a:buChar char="◦"/>
            </a:pPr>
            <a:r>
              <a:rPr b="0" lang="cs-CZ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EMG -- elektromyografie</a:t>
            </a:r>
            <a:endParaRPr b="0" lang="cs-CZ" sz="18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149" name="Rectangle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400800"/>
            <a:ext cx="12191760" cy="45684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cs-CZ" sz="4700" spc="-52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 Light"/>
              </a:rPr>
              <a:t>NREM a REM</a:t>
            </a:r>
            <a:endParaRPr b="0" lang="cs-CZ" sz="4700" spc="-1" strike="noStrike">
              <a:solidFill>
                <a:schemeClr val="dk1"/>
              </a:solidFill>
              <a:latin typeface="Avenir Next LT Pro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/>
          </p:nvPr>
        </p:nvSpPr>
        <p:spPr>
          <a:xfrm>
            <a:off x="1097280" y="2108160"/>
            <a:ext cx="10058040" cy="3760560"/>
          </a:xfrm>
          <a:prstGeom prst="rect">
            <a:avLst/>
          </a:prstGeom>
          <a:noFill/>
          <a:ln w="0">
            <a:noFill/>
          </a:ln>
        </p:spPr>
        <p:txBody>
          <a:bodyPr lIns="0" rIns="0" tIns="45720" bIns="45720" anchor="t">
            <a:normAutofit/>
          </a:bodyPr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Non Rapid Eye Movement a Rapid Eye Movement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Během noci se cyklicky střídají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U dospělého začíná spánek NREM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NREM/REM spánek se nazývá spánkový cyklus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Na začátku noci převládá NREM, s postupujícím trváním se podíl vyrovnává (klinický význam)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1 cyklus asi 90 min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indent="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dfdfd"/>
            </a:gs>
            <a:gs pos="65000">
              <a:srgbClr val="e7e7e7"/>
            </a:gs>
            <a:gs pos="100000">
              <a:srgbClr val="b9b9b9"/>
            </a:gs>
          </a:gsLst>
          <a:lin ang="162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2" name="Rectangl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Avenir Next LT Pro"/>
            </a:endParaRPr>
          </a:p>
        </p:txBody>
      </p:sp>
      <p:sp>
        <p:nvSpPr>
          <p:cNvPr id="153" name="Rectangl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7000" y="480240"/>
            <a:ext cx="11237760" cy="5897520"/>
          </a:xfrm>
          <a:prstGeom prst="rect">
            <a:avLst/>
          </a:prstGeom>
          <a:solidFill>
            <a:schemeClr val="bg1"/>
          </a:solidFill>
          <a:ln w="22225">
            <a:solidFill>
              <a:srgbClr val="20ff1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Avenir Next LT Pro"/>
            </a:endParaRPr>
          </a:p>
        </p:txBody>
      </p:sp>
      <p:pic>
        <p:nvPicPr>
          <p:cNvPr id="154" name="Obrázek 2" descr=""/>
          <p:cNvPicPr/>
          <p:nvPr/>
        </p:nvPicPr>
        <p:blipFill>
          <a:blip r:embed="rId1"/>
          <a:stretch/>
        </p:blipFill>
        <p:spPr>
          <a:xfrm>
            <a:off x="804240" y="874440"/>
            <a:ext cx="10577520" cy="5103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cs-CZ" sz="4700" spc="-52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 Light"/>
              </a:rPr>
              <a:t>Ospalost</a:t>
            </a:r>
            <a:endParaRPr b="0" lang="cs-CZ" sz="4700" spc="-1" strike="noStrike">
              <a:solidFill>
                <a:schemeClr val="dk1"/>
              </a:solidFill>
              <a:latin typeface="Avenir Next LT Pro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/>
          </p:nvPr>
        </p:nvSpPr>
        <p:spPr>
          <a:xfrm>
            <a:off x="1097280" y="2108160"/>
            <a:ext cx="10058040" cy="3760560"/>
          </a:xfrm>
          <a:prstGeom prst="rect">
            <a:avLst/>
          </a:prstGeom>
          <a:noFill/>
          <a:ln w="0">
            <a:noFill/>
          </a:ln>
        </p:spPr>
        <p:txBody>
          <a:bodyPr lIns="0" rIns="0" tIns="45720" bIns="45720" anchor="t">
            <a:normAutofit/>
          </a:bodyPr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Projev fyziologické potřeby spát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V době příhodné pro usnutí - začátek noci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Projevy:  Zívání, prodloužení reakční doby, mióza, zpomalení pohybů, zhoršení jejich přesnosti, změna výrazu tváře, vyšší chybovost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Zvýšená ospalost v denní době nejčastěji souvisí s nedostatkem předchozího spánku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cs-CZ" sz="4700" spc="-52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 Light"/>
              </a:rPr>
              <a:t>Usínání - hypnagogium</a:t>
            </a:r>
            <a:endParaRPr b="0" lang="cs-CZ" sz="4700" spc="-1" strike="noStrike">
              <a:solidFill>
                <a:schemeClr val="dk1"/>
              </a:solidFill>
              <a:latin typeface="Avenir Next LT Pro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/>
          </p:nvPr>
        </p:nvSpPr>
        <p:spPr>
          <a:xfrm>
            <a:off x="1097280" y="2108160"/>
            <a:ext cx="10058040" cy="3760560"/>
          </a:xfrm>
          <a:prstGeom prst="rect">
            <a:avLst/>
          </a:prstGeom>
          <a:noFill/>
          <a:ln w="0">
            <a:noFill/>
          </a:ln>
        </p:spPr>
        <p:txBody>
          <a:bodyPr lIns="0" rIns="0" tIns="45720" bIns="45720" anchor="t">
            <a:normAutofit fontScale="97938" lnSpcReduction="10000"/>
          </a:bodyPr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Usínáme postupně se prohlubujícím NREM spánkem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Při N1 je nízký práh probuzení, opakované návrat do bdělosti, pokud trvá v řádu minut, není abnormitou.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  <a:ea typeface="Avenir Next LT Pro"/>
              </a:rPr>
              <a:t>Změny polohy těla.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  <a:ea typeface="Avenir Next LT Pro"/>
              </a:rPr>
              <a:t>Hypnagogický záškub - je náhlá, krátká kontrakce (myoklonus) velkých svalových skupin převážně dolních končetin, vyskytující se na začátku spánku. Může se opakovat. Záškub je většinou silný a vyvolá pohyb. Je provázen probouzecí reakcí a je často spojen s nepříjemným pocitem. Pokud se hypnagogické záškuby neopakují mnohokrát za sebou, nepovažují se za nemoc.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indent="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9" name="Rectangle 3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Avenir Next LT Pro"/>
            </a:endParaRPr>
          </a:p>
        </p:txBody>
      </p:sp>
      <p:pic>
        <p:nvPicPr>
          <p:cNvPr id="160" name="Picture 13" descr=""/>
          <p:cNvPicPr/>
          <p:nvPr/>
        </p:nvPicPr>
        <p:blipFill>
          <a:blip r:embed="rId1">
            <a:alphaModFix amt="35000"/>
          </a:blip>
          <a:srcRect l="0" t="1415" r="0" b="14315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cs-CZ" sz="4700" spc="-52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 Light"/>
              </a:rPr>
              <a:t>NREM - </a:t>
            </a:r>
            <a:r>
              <a:rPr b="0" lang="cs-CZ" sz="4700" spc="-52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 Light"/>
                <a:ea typeface="Avenir Next LT Pro Light"/>
              </a:rPr>
              <a:t>Non Rapid Eye Movements</a:t>
            </a:r>
            <a:endParaRPr b="0" lang="cs-CZ" sz="4700" spc="-1" strike="noStrike">
              <a:solidFill>
                <a:schemeClr val="dk1"/>
              </a:solidFill>
              <a:latin typeface="Avenir Next LT Pro"/>
            </a:endParaRPr>
          </a:p>
        </p:txBody>
      </p:sp>
      <p:cxnSp>
        <p:nvCxnSpPr>
          <p:cNvPr id="162" name="Straight Connector 3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193400" y="1910520"/>
            <a:ext cx="9967320" cy="360"/>
          </a:xfrm>
          <a:prstGeom prst="straightConnector1">
            <a:avLst/>
          </a:prstGeom>
          <a:ln>
            <a:solidFill>
              <a:srgbClr val="ffffff"/>
            </a:solidFill>
            <a:round/>
          </a:ln>
        </p:spPr>
      </p:cxnSp>
      <p:sp>
        <p:nvSpPr>
          <p:cNvPr id="163" name="PlaceHolder 2"/>
          <p:cNvSpPr>
            <a:spLocks noGrp="1"/>
          </p:cNvSpPr>
          <p:nvPr>
            <p:ph/>
          </p:nvPr>
        </p:nvSpPr>
        <p:spPr>
          <a:xfrm>
            <a:off x="408240" y="1962000"/>
            <a:ext cx="11414880" cy="3906720"/>
          </a:xfrm>
          <a:prstGeom prst="rect">
            <a:avLst/>
          </a:prstGeom>
          <a:noFill/>
          <a:ln w="0">
            <a:noFill/>
          </a:ln>
        </p:spPr>
        <p:txBody>
          <a:bodyPr lIns="0" rIns="0" tIns="45720" bIns="45720" anchor="t">
            <a:noAutofit/>
          </a:bodyPr>
          <a:p>
            <a:pPr marL="91440" indent="-91440" defTabSz="91440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1" lang="cs-CZ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Zpomalená a synchronizovaná korová aktivita</a:t>
            </a:r>
            <a:endParaRPr b="0" lang="cs-CZ" sz="18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1" lang="cs-CZ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Nižší metabolický obrat</a:t>
            </a:r>
            <a:endParaRPr b="0" lang="cs-CZ" sz="18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1" lang="cs-CZ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Pomalé vlny na EEG</a:t>
            </a:r>
            <a:endParaRPr b="0" lang="cs-CZ" sz="18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1" lang="cs-CZ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Snížený svylový tonus</a:t>
            </a:r>
            <a:endParaRPr b="0" lang="cs-CZ" sz="18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1" lang="cs-CZ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75-80% spánku v dospělosti</a:t>
            </a:r>
            <a:endParaRPr b="0" lang="cs-CZ" sz="18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1" lang="cs-CZ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Tři stádia N1 (snadno probuditelný), N2 (na EEG spánková vřetena, nepamatuje si probuzení), N3 (hluboký spánek, na EEG pomalé vlny)</a:t>
            </a:r>
            <a:endParaRPr b="0" lang="cs-CZ" sz="18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1" lang="cs-CZ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Sluchová kůra reaguje stejně jako v bdělosti, ale ve spánku nejsou aktivovány oblasti mozku nutné pro vědomou percepci (levostr. Parietální kůra, obousranně thalamus, prefrontální a cingulární kůra)</a:t>
            </a:r>
            <a:endParaRPr b="0" lang="cs-CZ" sz="18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1" lang="cs-CZ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Při emočně zabarveném podnětu se aktivuje L amygdala a orbitofrontální a temporální kůra - vzbudí i podnět menší intenzity, je-li emočně významný.</a:t>
            </a:r>
            <a:endParaRPr b="0" lang="cs-CZ" sz="18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indent="0" defTabSz="91440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None/>
            </a:pPr>
            <a:endParaRPr b="0" lang="cs-CZ" sz="18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  <p:sp>
        <p:nvSpPr>
          <p:cNvPr id="164" name="Rectangle 3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400800"/>
            <a:ext cx="12191760" cy="45684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cs-CZ" sz="4700" spc="-52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 Light"/>
              </a:rPr>
              <a:t>REM – </a:t>
            </a:r>
            <a:r>
              <a:rPr b="0" lang="cs-CZ" sz="3600" spc="-52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 Light"/>
              </a:rPr>
              <a:t>Rapid Eye Movement</a:t>
            </a:r>
            <a:endParaRPr b="0" lang="cs-CZ" sz="3600" spc="-1" strike="noStrike">
              <a:solidFill>
                <a:schemeClr val="dk1"/>
              </a:solidFill>
              <a:latin typeface="Avenir Next LT Pro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/>
          </p:nvPr>
        </p:nvSpPr>
        <p:spPr>
          <a:xfrm>
            <a:off x="1097280" y="2108160"/>
            <a:ext cx="10058040" cy="3760560"/>
          </a:xfrm>
          <a:prstGeom prst="rect">
            <a:avLst/>
          </a:prstGeom>
          <a:noFill/>
          <a:ln w="0">
            <a:noFill/>
          </a:ln>
        </p:spPr>
        <p:txBody>
          <a:bodyPr lIns="0" rIns="0" tIns="45720" bIns="45720" anchor="t">
            <a:normAutofit fontScale="87444"/>
          </a:bodyPr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Mozková aktivita jako při bdělosti, podobně i metabolický obrat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Desynchronizace činnosti mozkové kůry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Kosterní svaly atonické (s výjimkou bránice m. cricoarrytenoidei posteriores, svalů středouší a okohybných svalů)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Není termoregulace - přechodná poikilotermie.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Rychlé oční pohyby – spojitost se sny není prokázána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Trvá 5-30 min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Význam nejasný, možná snazší probuzení - při probuzení z REM je človvěk čilejší než z NREM.</a:t>
            </a: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indent="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  <a:p>
            <a:pPr indent="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None/>
            </a:pPr>
            <a:endParaRPr b="0" lang="cs-CZ" sz="2000" spc="-1" strike="noStrike">
              <a:solidFill>
                <a:schemeClr val="dk1">
                  <a:lumMod val="75000"/>
                  <a:lumOff val="25000"/>
                </a:schemeClr>
              </a:solidFill>
              <a:latin typeface="Avenir Next LT Pro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RetrospectVTI">
  <a:themeElements>
    <a:clrScheme name="Retrospect">
      <a:dk1>
        <a:srgbClr val="000000"/>
      </a:dk1>
      <a:lt1>
        <a:srgbClr val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Avenir Next LT Pro Light" panose="020F0302020204030204" pitchFamily="0" charset="1"/>
        <a:ea typeface=""/>
        <a:cs typeface=""/>
      </a:majorFont>
      <a:minorFont>
        <a:latin typeface="Avenir Next LT Pro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5000"/>
                <a:shade val="92000"/>
              </a:schemeClr>
            </a:gs>
            <a:gs pos="45000">
              <a:schemeClr val="phClr">
                <a:tint val="60000"/>
                <a:shade val="99000"/>
              </a:schemeClr>
            </a:gs>
            <a:gs pos="100000">
              <a:schemeClr val="phClr">
                <a:tint val="55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85000"/>
              </a:schemeClr>
            </a:gs>
            <a:gs pos="34000">
              <a:schemeClr val="phClr">
                <a:shade val="87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12700" cap="flat" cmpd="sng" algn="ctr">
          <a:prstDash val="solid"/>
        </a:ln>
        <a:ln w="15875" cap="flat" cmpd="sng" algn="ctr">
          <a:prstDash val="solid"/>
        </a:ln>
        <a:ln w="254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</a:schemeClr>
        </a:solidFill>
        <a:gradFill>
          <a:gsLst>
            <a:gs pos="0">
              <a:schemeClr val="phClr">
                <a:tint val="96000"/>
                <a:shade val="99000"/>
              </a:schemeClr>
            </a:gs>
            <a:gs pos="65000">
              <a:schemeClr val="phClr">
                <a:tint val="100000"/>
                <a:shade val="80000"/>
              </a:schemeClr>
            </a:gs>
            <a:gs pos="100000">
              <a:schemeClr val="phClr">
                <a:tint val="100000"/>
                <a:shade val="48000"/>
              </a:schemeClr>
            </a:gs>
          </a:gsLst>
          <a:lin ang="16200000" scaled="0"/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RetrospectVTI">
  <a:themeElements>
    <a:clrScheme name="Retrospect">
      <a:dk1>
        <a:srgbClr val="000000"/>
      </a:dk1>
      <a:lt1>
        <a:srgbClr val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Avenir Next LT Pro Light" panose="020F0302020204030204" pitchFamily="0" charset="1"/>
        <a:ea typeface=""/>
        <a:cs typeface=""/>
      </a:majorFont>
      <a:minorFont>
        <a:latin typeface="Avenir Next LT Pro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5000"/>
                <a:shade val="92000"/>
              </a:schemeClr>
            </a:gs>
            <a:gs pos="45000">
              <a:schemeClr val="phClr">
                <a:tint val="60000"/>
                <a:shade val="99000"/>
              </a:schemeClr>
            </a:gs>
            <a:gs pos="100000">
              <a:schemeClr val="phClr">
                <a:tint val="55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85000"/>
              </a:schemeClr>
            </a:gs>
            <a:gs pos="34000">
              <a:schemeClr val="phClr">
                <a:shade val="87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12700" cap="flat" cmpd="sng" algn="ctr">
          <a:prstDash val="solid"/>
        </a:ln>
        <a:ln w="15875" cap="flat" cmpd="sng" algn="ctr">
          <a:prstDash val="solid"/>
        </a:ln>
        <a:ln w="254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</a:schemeClr>
        </a:solidFill>
        <a:gradFill>
          <a:gsLst>
            <a:gs pos="0">
              <a:schemeClr val="phClr">
                <a:tint val="96000"/>
                <a:shade val="99000"/>
              </a:schemeClr>
            </a:gs>
            <a:gs pos="65000">
              <a:schemeClr val="phClr">
                <a:tint val="100000"/>
                <a:shade val="80000"/>
              </a:schemeClr>
            </a:gs>
            <a:gs pos="100000">
              <a:schemeClr val="phClr">
                <a:tint val="100000"/>
                <a:shade val="48000"/>
              </a:schemeClr>
            </a:gs>
          </a:gsLst>
          <a:lin ang="16200000" scaled="0"/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RetrospectVTI">
  <a:themeElements>
    <a:clrScheme name="Retrospect">
      <a:dk1>
        <a:srgbClr val="000000"/>
      </a:dk1>
      <a:lt1>
        <a:srgbClr val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Avenir Next LT Pro Light" panose="020F0302020204030204" pitchFamily="0" charset="1"/>
        <a:ea typeface=""/>
        <a:cs typeface=""/>
      </a:majorFont>
      <a:minorFont>
        <a:latin typeface="Avenir Next LT Pro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5000"/>
                <a:shade val="92000"/>
              </a:schemeClr>
            </a:gs>
            <a:gs pos="45000">
              <a:schemeClr val="phClr">
                <a:tint val="60000"/>
                <a:shade val="99000"/>
              </a:schemeClr>
            </a:gs>
            <a:gs pos="100000">
              <a:schemeClr val="phClr">
                <a:tint val="55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85000"/>
              </a:schemeClr>
            </a:gs>
            <a:gs pos="34000">
              <a:schemeClr val="phClr">
                <a:shade val="87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12700" cap="flat" cmpd="sng" algn="ctr">
          <a:prstDash val="solid"/>
        </a:ln>
        <a:ln w="15875" cap="flat" cmpd="sng" algn="ctr">
          <a:prstDash val="solid"/>
        </a:ln>
        <a:ln w="254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</a:schemeClr>
        </a:solidFill>
        <a:gradFill>
          <a:gsLst>
            <a:gs pos="0">
              <a:schemeClr val="phClr">
                <a:tint val="96000"/>
                <a:shade val="99000"/>
              </a:schemeClr>
            </a:gs>
            <a:gs pos="65000">
              <a:schemeClr val="phClr">
                <a:tint val="100000"/>
                <a:shade val="80000"/>
              </a:schemeClr>
            </a:gs>
            <a:gs pos="100000">
              <a:schemeClr val="phClr">
                <a:tint val="100000"/>
                <a:shade val="48000"/>
              </a:schemeClr>
            </a:gs>
          </a:gsLst>
          <a:lin ang="16200000" scaled="0"/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LibreOffice/7.6.1.2$Windows_X86_64 LibreOffice_project/f5defcebd022c5bc36bbb79be232cb6926d8f674</Application>
  <AppVersion>15.0000</AppVers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2021-01-09T11:24:33Z</dcterms:created>
  <dc:creator/>
  <dc:description/>
  <dc:language>cs-CZ</dc:language>
  <cp:lastModifiedBy/>
  <dcterms:modified xsi:type="dcterms:W3CDTF">2023-12-17T23:16:28Z</dcterms:modified>
  <cp:revision>835</cp:revision>
  <dc:subject/>
  <dc:title>Prezentace aplikace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Širokoúhlá obrazovka</vt:lpwstr>
  </property>
  <property fmtid="{D5CDD505-2E9C-101B-9397-08002B2CF9AE}" pid="3" name="Slides">
    <vt:i4>25</vt:i4>
  </property>
</Properties>
</file>