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58" r:id="rId6"/>
    <p:sldId id="259" r:id="rId7"/>
    <p:sldId id="261" r:id="rId8"/>
    <p:sldId id="260" r:id="rId9"/>
    <p:sldId id="262" r:id="rId10"/>
    <p:sldId id="268" r:id="rId11"/>
    <p:sldId id="263" r:id="rId12"/>
    <p:sldId id="264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82030F-5E44-61FB-030B-627FA33F497D}" v="1000" dt="2022-11-20T22:35:30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cs-CZ" sz="5400">
                <a:cs typeface="Calibri Light"/>
              </a:rPr>
              <a:t>Elektrická aktivita mozku</a:t>
            </a:r>
            <a:endParaRPr lang="cs-CZ" sz="54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cs-CZ" sz="2000">
                <a:cs typeface="Calibri"/>
              </a:rPr>
              <a:t>Petr Grossmann</a:t>
            </a:r>
            <a:endParaRPr lang="cs-CZ" sz="2000"/>
          </a:p>
        </p:txBody>
      </p:sp>
      <p:sp>
        <p:nvSpPr>
          <p:cNvPr id="11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4" descr="Digitální umění mozku">
            <a:extLst>
              <a:ext uri="{FF2B5EF4-FFF2-40B4-BE49-F238E27FC236}">
                <a16:creationId xmlns:a16="http://schemas.microsoft.com/office/drawing/2014/main" id="{6723A3EA-294C-4FD5-2149-4B998E203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04" r="16846"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E9560D3-5B98-AF49-F002-6543AACF9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75488"/>
            <a:ext cx="10515600" cy="11978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Spánková vřetena a K-komplex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585216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4">
            <a:extLst>
              <a:ext uri="{FF2B5EF4-FFF2-40B4-BE49-F238E27FC236}">
                <a16:creationId xmlns:a16="http://schemas.microsoft.com/office/drawing/2014/main" id="{0A812C48-2D9A-6336-2CF1-D61911A19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104" y="2488190"/>
            <a:ext cx="6217920" cy="3198355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29D3F1A2-4B1B-1FCA-7477-8FAFE3CB339F}"/>
              </a:ext>
            </a:extLst>
          </p:cNvPr>
          <p:cNvSpPr txBox="1">
            <a:spLocks/>
          </p:cNvSpPr>
          <p:nvPr/>
        </p:nvSpPr>
        <p:spPr>
          <a:xfrm>
            <a:off x="7534656" y="2002536"/>
            <a:ext cx="3822192" cy="4169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/>
              <a:t>Spánková vřetena - vlny stoupající a klesající aktivity</a:t>
            </a:r>
          </a:p>
          <a:p>
            <a:r>
              <a:rPr lang="en-US" sz="2200"/>
              <a:t> K-komplexy - pomalé nepravidelné δ vlny před spánkovým vřetenem</a:t>
            </a:r>
          </a:p>
        </p:txBody>
      </p:sp>
    </p:spTree>
    <p:extLst>
      <p:ext uri="{BB962C8B-B14F-4D97-AF65-F5344CB8AC3E}">
        <p14:creationId xmlns:p14="http://schemas.microsoft.com/office/powerpoint/2010/main" val="3026834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15FE5B-1B86-60E9-D928-BF3CFA69B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cs-CZ" dirty="0">
                <a:cs typeface="Calibri Light"/>
              </a:rPr>
              <a:t>EEG v psychiatrii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BBCA2E-221B-23AA-5023-339AB1803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000">
                <a:cs typeface="Calibri"/>
              </a:rPr>
              <a:t>Pro většinu psychiatrických obtíží není specifický nález</a:t>
            </a:r>
          </a:p>
          <a:p>
            <a:r>
              <a:rPr lang="cs-CZ" sz="2000">
                <a:cs typeface="Calibri"/>
              </a:rPr>
              <a:t>Zejména k odlišení epilepsie</a:t>
            </a:r>
          </a:p>
          <a:p>
            <a:r>
              <a:rPr lang="cs-CZ" sz="2000">
                <a:cs typeface="Calibri"/>
              </a:rPr>
              <a:t>Typický grafofenomén hrot-vlna</a:t>
            </a:r>
          </a:p>
          <a:p>
            <a:endParaRPr lang="cs-CZ" sz="2000">
              <a:cs typeface="Calibri"/>
            </a:endParaRP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26FC55E0-7F15-0870-A0D7-D71A13F5B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353" y="661916"/>
            <a:ext cx="5303348" cy="55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25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8972AF-90BC-9404-FB20-8D587E133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cs-CZ" sz="3700" err="1">
                <a:cs typeface="Calibri Light"/>
              </a:rPr>
              <a:t>Creutzfeldt</a:t>
            </a:r>
            <a:r>
              <a:rPr lang="cs-CZ" sz="3700">
                <a:cs typeface="Calibri Light"/>
              </a:rPr>
              <a:t>-Jakobova choroba</a:t>
            </a:r>
            <a:endParaRPr lang="cs-CZ" sz="370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88F067-062C-52CB-6E05-7EA21BC32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000">
                <a:cs typeface="Calibri"/>
              </a:rPr>
              <a:t>Ostré vlny o frekvenci 1-2 Hz</a:t>
            </a:r>
          </a:p>
          <a:p>
            <a:endParaRPr lang="cs-CZ" sz="2000">
              <a:cs typeface="Calibri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A9E8E290-D0DD-4E17-BB63-552DE323A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715" y="909514"/>
            <a:ext cx="6579625" cy="466593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4496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A28E06-F9EE-5BE5-53E4-0F3BE435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cs-CZ">
                <a:cs typeface="Calibri Light"/>
              </a:rPr>
              <a:t>Elektrická aktivita mozku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E9D55-0087-B946-4772-7D9A6D3C5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37" y="2438400"/>
            <a:ext cx="4054582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000" dirty="0">
                <a:cs typeface="Calibri"/>
              </a:rPr>
              <a:t>Elektrická aktivita nervových buněk vytváří elektrické pole</a:t>
            </a:r>
          </a:p>
          <a:p>
            <a:pPr marL="0" indent="0">
              <a:buNone/>
            </a:pPr>
            <a:r>
              <a:rPr lang="cs-CZ" sz="2000" dirty="0">
                <a:cs typeface="Calibri"/>
              </a:rPr>
              <a:t>EEG – elektroencefalograf monitoruje elektrickou aktivitu</a:t>
            </a:r>
          </a:p>
          <a:p>
            <a:pPr marL="0" indent="0">
              <a:buNone/>
            </a:pPr>
            <a:r>
              <a:rPr lang="cs-CZ" sz="2000" dirty="0">
                <a:cs typeface="Calibri"/>
              </a:rPr>
              <a:t>Můžeme rozlišit 5 typů vln na EEG</a:t>
            </a:r>
          </a:p>
          <a:p>
            <a:pPr marL="0" indent="0">
              <a:buNone/>
            </a:pPr>
            <a:r>
              <a:rPr lang="cs-CZ" sz="2000" dirty="0">
                <a:cs typeface="Calibri"/>
              </a:rPr>
              <a:t>1. EEG – Hans Berger 1929</a:t>
            </a:r>
          </a:p>
          <a:p>
            <a:pPr marL="0" indent="0">
              <a:buNone/>
            </a:pPr>
            <a:r>
              <a:rPr lang="cs-CZ" sz="2000" dirty="0">
                <a:cs typeface="Calibri"/>
              </a:rPr>
              <a:t>Klinické využití až od 40. Let 20. St</a:t>
            </a:r>
          </a:p>
          <a:p>
            <a:pPr marL="0" indent="0">
              <a:buNone/>
            </a:pPr>
            <a:r>
              <a:rPr lang="cs-CZ" sz="2000" dirty="0">
                <a:cs typeface="Calibri"/>
              </a:rPr>
              <a:t>Standardně se používá 21 svodů v typických lokalizacích označených písmenem a číslem (F0, F1...)</a:t>
            </a: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3A8B56F7-9D74-3368-9250-75A40D526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715" y="560525"/>
            <a:ext cx="6579624" cy="51622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5502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F9AFB3-6026-347C-17A6-00FBE654B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Rozložení elektrod</a:t>
            </a:r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F34B97AD-81D2-C98C-388C-62E16D321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75" y="2082006"/>
            <a:ext cx="4286250" cy="3838575"/>
          </a:xfrm>
        </p:spPr>
      </p:pic>
    </p:spTree>
    <p:extLst>
      <p:ext uri="{BB962C8B-B14F-4D97-AF65-F5344CB8AC3E}">
        <p14:creationId xmlns:p14="http://schemas.microsoft.com/office/powerpoint/2010/main" val="391013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B2DCD8-587C-9CA6-1F93-A255F352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>
            <a:normAutofit/>
          </a:bodyPr>
          <a:lstStyle/>
          <a:p>
            <a:r>
              <a:rPr lang="cs-CZ">
                <a:cs typeface="Calibri Light"/>
              </a:rPr>
              <a:t>Popis EEG křivky</a:t>
            </a:r>
            <a:endParaRPr lang="cs-CZ"/>
          </a:p>
        </p:txBody>
      </p:sp>
      <p:pic>
        <p:nvPicPr>
          <p:cNvPr id="5" name="Picture 4" descr="Klikatá indikátorová úsečka">
            <a:extLst>
              <a:ext uri="{FF2B5EF4-FFF2-40B4-BE49-F238E27FC236}">
                <a16:creationId xmlns:a16="http://schemas.microsoft.com/office/drawing/2014/main" id="{734A8B14-98D6-2824-DB20-DA86167332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91" r="26024" b="-1"/>
          <a:stretch/>
        </p:blipFill>
        <p:spPr>
          <a:xfrm>
            <a:off x="20" y="10"/>
            <a:ext cx="5495089" cy="6857990"/>
          </a:xfrm>
          <a:prstGeom prst="rect">
            <a:avLst/>
          </a:prstGeom>
        </p:spPr>
      </p:pic>
      <p:sp>
        <p:nvSpPr>
          <p:cNvPr id="22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68D154-C513-6F90-A4B5-F98DAD1BF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00" y="2048256"/>
            <a:ext cx="5154168" cy="41239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200" dirty="0">
                <a:cs typeface="Calibri"/>
              </a:rPr>
              <a:t>Frekvence EEG aktivity - počet vln za vteřinu nebo popis pásma</a:t>
            </a:r>
          </a:p>
          <a:p>
            <a:r>
              <a:rPr lang="cs-CZ" sz="2200" dirty="0">
                <a:cs typeface="Calibri"/>
              </a:rPr>
              <a:t>Amplituda – </a:t>
            </a:r>
            <a:r>
              <a:rPr lang="cs-CZ" sz="2200" dirty="0" err="1">
                <a:cs typeface="Calibri"/>
              </a:rPr>
              <a:t>peak</a:t>
            </a:r>
            <a:r>
              <a:rPr lang="cs-CZ" sz="2200" dirty="0">
                <a:cs typeface="Calibri"/>
              </a:rPr>
              <a:t>-to-</a:t>
            </a:r>
            <a:r>
              <a:rPr lang="cs-CZ" sz="2200" dirty="0" err="1">
                <a:cs typeface="Calibri"/>
              </a:rPr>
              <a:t>peak</a:t>
            </a:r>
            <a:r>
              <a:rPr lang="cs-CZ" sz="2200" dirty="0">
                <a:cs typeface="Calibri"/>
              </a:rPr>
              <a:t> - rozdíl mezi nejnižším a nejvyšším bodem</a:t>
            </a:r>
          </a:p>
          <a:p>
            <a:r>
              <a:rPr lang="cs-CZ" sz="2200" dirty="0">
                <a:cs typeface="Calibri"/>
              </a:rPr>
              <a:t>Aktivita pozadí vs epizodická aktivita</a:t>
            </a:r>
          </a:p>
          <a:p>
            <a:r>
              <a:rPr lang="cs-CZ" sz="2200" dirty="0">
                <a:cs typeface="Calibri"/>
              </a:rPr>
              <a:t>Topografické rozložení aktivity fokální vs difuzní</a:t>
            </a:r>
          </a:p>
          <a:p>
            <a:r>
              <a:rPr lang="cs-CZ" sz="2200" dirty="0">
                <a:cs typeface="Calibri"/>
              </a:rPr>
              <a:t>Specifický tvar mají epileptiformní potenciály </a:t>
            </a:r>
          </a:p>
          <a:p>
            <a:pPr lvl="1"/>
            <a:r>
              <a:rPr lang="cs-CZ" sz="1800" dirty="0">
                <a:cs typeface="Calibri"/>
              </a:rPr>
              <a:t>Hrot  do 80 milisekund</a:t>
            </a:r>
          </a:p>
          <a:p>
            <a:pPr lvl="1"/>
            <a:r>
              <a:rPr lang="cs-CZ" sz="1800" dirty="0">
                <a:cs typeface="Calibri"/>
              </a:rPr>
              <a:t>Ostrá vlna delší než 80 </a:t>
            </a:r>
            <a:r>
              <a:rPr lang="cs-CZ" sz="1800" dirty="0" err="1">
                <a:cs typeface="Calibri"/>
              </a:rPr>
              <a:t>ms</a:t>
            </a:r>
            <a:endParaRPr lang="cs-CZ" sz="1800">
              <a:cs typeface="Calibri"/>
            </a:endParaRPr>
          </a:p>
          <a:p>
            <a:endParaRPr lang="cs-CZ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018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A184DD-0D9C-5FCB-EC16-7C280DF23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>
            <a:normAutofit/>
          </a:bodyPr>
          <a:lstStyle/>
          <a:p>
            <a:r>
              <a:rPr lang="cs-CZ" dirty="0">
                <a:cs typeface="Calibri Light"/>
              </a:rPr>
              <a:t>Gama vlny</a:t>
            </a:r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514DF8C8-F5BD-3839-AD24-772B30437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55" y="800568"/>
            <a:ext cx="9875259" cy="197505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457602-7F3F-F206-11EA-93807B8FD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574" y="3906863"/>
            <a:ext cx="8087461" cy="29029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000" dirty="0">
                <a:cs typeface="Calibri"/>
              </a:rPr>
              <a:t>Okolo 40 Hz (některé zdroje uvádějí až 100)</a:t>
            </a:r>
          </a:p>
          <a:p>
            <a:r>
              <a:rPr lang="cs-CZ" sz="2000" dirty="0">
                <a:cs typeface="Calibri"/>
              </a:rPr>
              <a:t>Řešení náročných úkolů</a:t>
            </a:r>
          </a:p>
          <a:p>
            <a:r>
              <a:rPr lang="cs-CZ" sz="2000" dirty="0">
                <a:cs typeface="Calibri"/>
              </a:rPr>
              <a:t>Učení, paměť</a:t>
            </a:r>
          </a:p>
          <a:p>
            <a:r>
              <a:rPr lang="cs-CZ" sz="2000" dirty="0">
                <a:cs typeface="Calibri"/>
              </a:rPr>
              <a:t>Nadměrně: úzkost, </a:t>
            </a:r>
            <a:r>
              <a:rPr lang="cs-CZ" sz="2000" dirty="0" err="1">
                <a:cs typeface="Calibri"/>
              </a:rPr>
              <a:t>arousal</a:t>
            </a:r>
            <a:r>
              <a:rPr lang="cs-CZ" sz="2000" dirty="0">
                <a:cs typeface="Calibri"/>
              </a:rPr>
              <a:t>, stres</a:t>
            </a:r>
          </a:p>
          <a:p>
            <a:r>
              <a:rPr lang="cs-CZ" sz="2000" dirty="0" err="1">
                <a:cs typeface="Calibri"/>
              </a:rPr>
              <a:t>Ménší</a:t>
            </a:r>
            <a:r>
              <a:rPr lang="cs-CZ" sz="2000" dirty="0">
                <a:cs typeface="Calibri"/>
              </a:rPr>
              <a:t> výskyt u osob s poruchami učení, depresí, ADHD</a:t>
            </a:r>
          </a:p>
          <a:p>
            <a:endParaRPr lang="cs-CZ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920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70F2D8-D202-14C2-FFAD-5D3822AAC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7" y="175796"/>
            <a:ext cx="5314536" cy="1325563"/>
          </a:xfrm>
        </p:spPr>
        <p:txBody>
          <a:bodyPr>
            <a:normAutofit/>
          </a:bodyPr>
          <a:lstStyle/>
          <a:p>
            <a:r>
              <a:rPr lang="cs-CZ">
                <a:cs typeface="Calibri Light"/>
              </a:rPr>
              <a:t>Beta vlny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93AABA-ADE2-95F5-2F47-79FCE7623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 sz="1800">
              <a:cs typeface="Calibri"/>
            </a:endParaRPr>
          </a:p>
          <a:p>
            <a:endParaRPr lang="cs-CZ" sz="1800">
              <a:cs typeface="Calibri"/>
            </a:endParaRPr>
          </a:p>
        </p:txBody>
      </p:sp>
      <p:sp>
        <p:nvSpPr>
          <p:cNvPr id="36" name="Freeform: Shape 2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17" descr="Abstraktní pozadí s částicemi a grafem">
            <a:extLst>
              <a:ext uri="{FF2B5EF4-FFF2-40B4-BE49-F238E27FC236}">
                <a16:creationId xmlns:a16="http://schemas.microsoft.com/office/drawing/2014/main" id="{7BF0FF72-41C1-5AA6-4003-441722841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82" r="12382" b="5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7259D5F-F605-0D64-0855-27227944D56C}"/>
              </a:ext>
            </a:extLst>
          </p:cNvPr>
          <p:cNvSpPr txBox="1"/>
          <p:nvPr/>
        </p:nvSpPr>
        <p:spPr>
          <a:xfrm>
            <a:off x="578224" y="1284194"/>
            <a:ext cx="4973170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cs-CZ" sz="3200" dirty="0">
                <a:solidFill>
                  <a:srgbClr val="FEFFFF"/>
                </a:solidFill>
                <a:cs typeface="Arial"/>
              </a:rPr>
              <a:t>15 – 25 Hz</a:t>
            </a:r>
            <a:r>
              <a:rPr lang="en-US" sz="3200" dirty="0">
                <a:cs typeface="Arial"/>
              </a:rPr>
              <a:t>​</a:t>
            </a:r>
          </a:p>
          <a:p>
            <a:pPr>
              <a:buChar char="•"/>
            </a:pPr>
            <a:r>
              <a:rPr lang="cs-CZ" sz="3200" dirty="0">
                <a:solidFill>
                  <a:srgbClr val="FEFFFF"/>
                </a:solidFill>
                <a:cs typeface="Arial"/>
              </a:rPr>
              <a:t>Bdělost, řešení problémů, paměť</a:t>
            </a:r>
            <a:r>
              <a:rPr lang="en-US" sz="3200" dirty="0">
                <a:cs typeface="Arial"/>
              </a:rPr>
              <a:t>​</a:t>
            </a:r>
          </a:p>
          <a:p>
            <a:pPr>
              <a:buChar char="•"/>
            </a:pPr>
            <a:r>
              <a:rPr lang="cs-CZ" sz="3200" dirty="0">
                <a:solidFill>
                  <a:srgbClr val="FEFFFF"/>
                </a:solidFill>
                <a:cs typeface="Arial"/>
              </a:rPr>
              <a:t>Nadměrně: </a:t>
            </a:r>
            <a:r>
              <a:rPr lang="cs-CZ" sz="3200" dirty="0" err="1">
                <a:solidFill>
                  <a:srgbClr val="FEFFFF"/>
                </a:solidFill>
                <a:cs typeface="Arial"/>
              </a:rPr>
              <a:t>úzzkost</a:t>
            </a:r>
            <a:r>
              <a:rPr lang="cs-CZ" sz="3200" dirty="0">
                <a:solidFill>
                  <a:srgbClr val="FEFFFF"/>
                </a:solidFill>
                <a:cs typeface="Arial"/>
              </a:rPr>
              <a:t>, stres, </a:t>
            </a:r>
            <a:r>
              <a:rPr lang="cs-CZ" sz="3200" dirty="0" err="1">
                <a:solidFill>
                  <a:srgbClr val="FEFFFF"/>
                </a:solidFill>
                <a:cs typeface="Arial"/>
              </a:rPr>
              <a:t>arousal</a:t>
            </a:r>
            <a:r>
              <a:rPr lang="cs-CZ" sz="3200" dirty="0">
                <a:solidFill>
                  <a:srgbClr val="FEFFFF"/>
                </a:solidFill>
                <a:cs typeface="Arial"/>
              </a:rPr>
              <a:t>, zvyšují stimulanty, kofein, energetické </a:t>
            </a:r>
            <a:r>
              <a:rPr lang="cs-CZ" sz="3200" dirty="0" err="1">
                <a:solidFill>
                  <a:srgbClr val="FEFFFF"/>
                </a:solidFill>
                <a:cs typeface="Arial"/>
              </a:rPr>
              <a:t>náppoje</a:t>
            </a:r>
            <a:r>
              <a:rPr lang="en-US" sz="3200" dirty="0">
                <a:cs typeface="Arial"/>
              </a:rPr>
              <a:t>​</a:t>
            </a:r>
          </a:p>
          <a:p>
            <a:pPr>
              <a:buChar char="•"/>
            </a:pPr>
            <a:r>
              <a:rPr lang="cs-CZ" sz="3200" dirty="0">
                <a:solidFill>
                  <a:srgbClr val="FEFFFF"/>
                </a:solidFill>
                <a:cs typeface="Arial"/>
              </a:rPr>
              <a:t>Snížení u ADHD, deprese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591EA240-9699-306D-5AEF-B51F0520B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83" y="5664798"/>
            <a:ext cx="6015317" cy="11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74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7" descr="Černobílý 3D design">
            <a:extLst>
              <a:ext uri="{FF2B5EF4-FFF2-40B4-BE49-F238E27FC236}">
                <a16:creationId xmlns:a16="http://schemas.microsoft.com/office/drawing/2014/main" id="{725AF736-CA86-634B-8978-BBA506D146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65" r="21838" b="-2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0" name="Freeform: Shape 41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1" name="Freeform: Shape 43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70F2D8-D202-14C2-FFAD-5D3822AAC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494" y="-4446"/>
            <a:ext cx="4819952" cy="1325563"/>
          </a:xfrm>
        </p:spPr>
        <p:txBody>
          <a:bodyPr>
            <a:normAutofit/>
          </a:bodyPr>
          <a:lstStyle/>
          <a:p>
            <a:r>
              <a:rPr lang="cs-CZ" dirty="0">
                <a:cs typeface="Calibri Light"/>
              </a:rPr>
              <a:t>Alfa vlny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93AABA-ADE2-95F5-2F47-79FCE7623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5" y="2871982"/>
            <a:ext cx="4819951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 sz="1800">
              <a:cs typeface="Calibri"/>
            </a:endParaRPr>
          </a:p>
          <a:p>
            <a:endParaRPr lang="cs-CZ" sz="1800"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7259D5F-F605-0D64-0855-27227944D56C}"/>
              </a:ext>
            </a:extLst>
          </p:cNvPr>
          <p:cNvSpPr txBox="1"/>
          <p:nvPr/>
        </p:nvSpPr>
        <p:spPr>
          <a:xfrm>
            <a:off x="757518" y="2068606"/>
            <a:ext cx="497317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 sz="32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F678589-1F74-2FF9-7DA5-7FFF4A1B2E5D}"/>
              </a:ext>
            </a:extLst>
          </p:cNvPr>
          <p:cNvSpPr txBox="1"/>
          <p:nvPr/>
        </p:nvSpPr>
        <p:spPr>
          <a:xfrm>
            <a:off x="6394077" y="1093694"/>
            <a:ext cx="5634316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cs-CZ" sz="3200" dirty="0">
                <a:solidFill>
                  <a:srgbClr val="FEFFFF"/>
                </a:solidFill>
                <a:cs typeface="Arial"/>
              </a:rPr>
              <a:t>8 - 12 Hz</a:t>
            </a:r>
            <a:r>
              <a:rPr lang="en-US" sz="3200" dirty="0">
                <a:cs typeface="Arial"/>
              </a:rPr>
              <a:t>​</a:t>
            </a:r>
          </a:p>
          <a:p>
            <a:pPr>
              <a:buFont typeface="Arial"/>
              <a:buChar char="•"/>
            </a:pPr>
            <a:r>
              <a:rPr lang="cs-CZ" sz="3200" dirty="0">
                <a:solidFill>
                  <a:srgbClr val="FEFFFF"/>
                </a:solidFill>
                <a:cs typeface="Arial"/>
              </a:rPr>
              <a:t>Hluboké uvolnění, relaxace, denní snění </a:t>
            </a:r>
            <a:endParaRPr lang="en-US" dirty="0"/>
          </a:p>
          <a:p>
            <a:pPr>
              <a:buChar char="•"/>
            </a:pPr>
            <a:r>
              <a:rPr lang="cs-CZ" sz="3200" dirty="0">
                <a:solidFill>
                  <a:srgbClr val="FEFFFF"/>
                </a:solidFill>
                <a:cs typeface="Arial"/>
              </a:rPr>
              <a:t>Nadměrně: po požití marihuany, alkoholu, některých </a:t>
            </a:r>
            <a:r>
              <a:rPr lang="cs-CZ" sz="3200" dirty="0" err="1">
                <a:solidFill>
                  <a:srgbClr val="FEFFFF"/>
                </a:solidFill>
                <a:cs typeface="Arial"/>
              </a:rPr>
              <a:t>relaxantů</a:t>
            </a:r>
            <a:r>
              <a:rPr lang="cs-CZ" sz="3200" dirty="0">
                <a:solidFill>
                  <a:srgbClr val="FEFFFF"/>
                </a:solidFill>
                <a:cs typeface="Arial"/>
              </a:rPr>
              <a:t>, některých AD</a:t>
            </a:r>
          </a:p>
          <a:p>
            <a:pPr>
              <a:buChar char="•"/>
            </a:pPr>
            <a:r>
              <a:rPr lang="cs-CZ" sz="3200" dirty="0">
                <a:solidFill>
                  <a:srgbClr val="FEFFFF"/>
                </a:solidFill>
                <a:cs typeface="Arial"/>
              </a:rPr>
              <a:t>Méně se vyskytuje u OCD, úzkostných poruch, stres</a:t>
            </a:r>
          </a:p>
          <a:p>
            <a:pPr>
              <a:buChar char="•"/>
            </a:pPr>
            <a:endParaRPr lang="cs-CZ" sz="3200" dirty="0">
              <a:solidFill>
                <a:srgbClr val="FEFFFF"/>
              </a:solidFill>
              <a:cs typeface="Arial"/>
            </a:endParaRPr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A9E735B2-F952-FE30-4A56-A780F8514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164" y="5407062"/>
            <a:ext cx="7337611" cy="14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00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119188-01D2-353B-F248-56585B70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cs-CZ" dirty="0" err="1">
                <a:cs typeface="Calibri Light"/>
              </a:rPr>
              <a:t>Theta</a:t>
            </a:r>
            <a:r>
              <a:rPr lang="cs-CZ" dirty="0">
                <a:cs typeface="Calibri Light"/>
              </a:rPr>
              <a:t> vlny</a:t>
            </a:r>
            <a:endParaRPr lang="cs-CZ" dirty="0"/>
          </a:p>
        </p:txBody>
      </p:sp>
      <p:pic>
        <p:nvPicPr>
          <p:cNvPr id="28" name="Picture 10" descr="Lámající se vlna">
            <a:extLst>
              <a:ext uri="{FF2B5EF4-FFF2-40B4-BE49-F238E27FC236}">
                <a16:creationId xmlns:a16="http://schemas.microsoft.com/office/drawing/2014/main" id="{D9D49AE1-A353-F072-E492-B5CC2127E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58" r="30295" b="-3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29" name="Zástupný obsah 2">
            <a:extLst>
              <a:ext uri="{FF2B5EF4-FFF2-40B4-BE49-F238E27FC236}">
                <a16:creationId xmlns:a16="http://schemas.microsoft.com/office/drawing/2014/main" id="{39F317B8-23D0-CD4E-828D-4C15C348C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4 – 8 Hz</a:t>
            </a:r>
          </a:p>
          <a:p>
            <a:r>
              <a:rPr lang="cs-CZ" dirty="0">
                <a:cs typeface="Calibri"/>
              </a:rPr>
              <a:t>Denní snění, spánek, prožívání a vyjadřování hlubokých emocí</a:t>
            </a:r>
          </a:p>
          <a:p>
            <a:r>
              <a:rPr lang="cs-CZ" dirty="0">
                <a:cs typeface="Calibri"/>
              </a:rPr>
              <a:t>Dochází ke konsolidaci dlouhodobé paměti</a:t>
            </a:r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D9DBA728-F840-5054-8CA3-97C360E23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959" y="5220260"/>
            <a:ext cx="6060141" cy="163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3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2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rsná bouřící voda v pohybu">
            <a:extLst>
              <a:ext uri="{FF2B5EF4-FFF2-40B4-BE49-F238E27FC236}">
                <a16:creationId xmlns:a16="http://schemas.microsoft.com/office/drawing/2014/main" id="{54AF92EF-977D-19AE-DC5A-1268A903DF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804" b="119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B57A63E-7A7C-DC44-3CD7-372D9B809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Delta vlny</a:t>
            </a:r>
            <a:endParaRPr lang="en-US" sz="4000">
              <a:solidFill>
                <a:srgbClr val="FFFFFF"/>
              </a:solidFill>
              <a:cs typeface="Calibri Light"/>
            </a:endParaRPr>
          </a:p>
        </p:txBody>
      </p:sp>
      <p:cxnSp>
        <p:nvCxnSpPr>
          <p:cNvPr id="28" name="Straight Connector 24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0F832228-9285-323C-EA00-24BC36CAE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000">
                <a:solidFill>
                  <a:srgbClr val="FFFFFF"/>
                </a:solidFill>
                <a:cs typeface="Calibri"/>
              </a:rPr>
              <a:t>0 – 4 Hz</a:t>
            </a:r>
          </a:p>
          <a:p>
            <a:r>
              <a:rPr lang="cs-CZ" sz="2000">
                <a:solidFill>
                  <a:srgbClr val="FFFFFF"/>
                </a:solidFill>
                <a:cs typeface="Calibri"/>
              </a:rPr>
              <a:t>Hluboký spánek</a:t>
            </a:r>
          </a:p>
          <a:p>
            <a:r>
              <a:rPr lang="cs-CZ" sz="2000">
                <a:solidFill>
                  <a:srgbClr val="FFFFFF"/>
                </a:solidFill>
                <a:cs typeface="Calibri"/>
              </a:rPr>
              <a:t>Nadměrně u organických postižení, těžké ADHD apod.</a:t>
            </a:r>
          </a:p>
        </p:txBody>
      </p:sp>
      <p:pic>
        <p:nvPicPr>
          <p:cNvPr id="8" name="Obrázek 9">
            <a:extLst>
              <a:ext uri="{FF2B5EF4-FFF2-40B4-BE49-F238E27FC236}">
                <a16:creationId xmlns:a16="http://schemas.microsoft.com/office/drawing/2014/main" id="{93BCF602-EE6D-4D89-C6C2-B2EB8C3A7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606" y="4902798"/>
            <a:ext cx="9063317" cy="18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56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Elektrická aktivita mozku</vt:lpstr>
      <vt:lpstr>Elektrická aktivita mozku</vt:lpstr>
      <vt:lpstr>Rozložení elektrod</vt:lpstr>
      <vt:lpstr>Popis EEG křivky</vt:lpstr>
      <vt:lpstr>Gama vlny</vt:lpstr>
      <vt:lpstr>Beta vlny</vt:lpstr>
      <vt:lpstr>Alfa vlny</vt:lpstr>
      <vt:lpstr>Theta vlny</vt:lpstr>
      <vt:lpstr>Delta vlny</vt:lpstr>
      <vt:lpstr>Spánková vřetena a K-komplex</vt:lpstr>
      <vt:lpstr>EEG v psychiatrii</vt:lpstr>
      <vt:lpstr>Creutzfeldt-Jakobova choroba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248</cp:revision>
  <dcterms:created xsi:type="dcterms:W3CDTF">2022-11-20T21:22:06Z</dcterms:created>
  <dcterms:modified xsi:type="dcterms:W3CDTF">2023-11-19T20:46:20Z</dcterms:modified>
</cp:coreProperties>
</file>