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01" r:id="rId8"/>
    <p:sldId id="290" r:id="rId9"/>
    <p:sldId id="291" r:id="rId10"/>
    <p:sldId id="263" r:id="rId11"/>
    <p:sldId id="262" r:id="rId12"/>
    <p:sldId id="264" r:id="rId13"/>
    <p:sldId id="265" r:id="rId14"/>
    <p:sldId id="266" r:id="rId15"/>
    <p:sldId id="294" r:id="rId16"/>
    <p:sldId id="267" r:id="rId17"/>
    <p:sldId id="289" r:id="rId18"/>
    <p:sldId id="295" r:id="rId19"/>
    <p:sldId id="268" r:id="rId20"/>
    <p:sldId id="296" r:id="rId21"/>
    <p:sldId id="269" r:id="rId22"/>
    <p:sldId id="270" r:id="rId23"/>
    <p:sldId id="272" r:id="rId24"/>
    <p:sldId id="271" r:id="rId25"/>
    <p:sldId id="273" r:id="rId26"/>
    <p:sldId id="274" r:id="rId27"/>
    <p:sldId id="297" r:id="rId28"/>
    <p:sldId id="299" r:id="rId29"/>
    <p:sldId id="300" r:id="rId30"/>
    <p:sldId id="275" r:id="rId31"/>
    <p:sldId id="276" r:id="rId32"/>
    <p:sldId id="277" r:id="rId33"/>
    <p:sldId id="278" r:id="rId34"/>
    <p:sldId id="279" r:id="rId35"/>
    <p:sldId id="285" r:id="rId36"/>
    <p:sldId id="280" r:id="rId37"/>
    <p:sldId id="286" r:id="rId38"/>
    <p:sldId id="281" r:id="rId39"/>
    <p:sldId id="282" r:id="rId40"/>
    <p:sldId id="298" r:id="rId41"/>
    <p:sldId id="287" r:id="rId42"/>
    <p:sldId id="292" r:id="rId43"/>
    <p:sldId id="293" r:id="rId44"/>
    <p:sldId id="28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47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942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83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30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83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196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456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56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13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53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84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2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4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68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97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32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B89E-8FCD-4DEA-9023-8E720D5FE6DC}" type="datetimeFigureOut">
              <a:rPr lang="cs-CZ" smtClean="0"/>
              <a:t>03.12.2023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2E8DB7-FE92-4447-8F19-2E34A417B99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10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813AB-827C-7F97-7EED-43ED22E577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Psychodiagnostika osobnosti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53B3F7-2246-AA78-4201-4FC8615E8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Mgr. Marek Orenčák</a:t>
            </a:r>
          </a:p>
          <a:p>
            <a:r>
              <a:rPr lang="cs-CZ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012924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A92A4-A530-9DA9-6166-1DF0B0FE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 – príklad signovania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204AF3F-F2B2-D8C6-70A0-84D90A297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206" y="1930400"/>
            <a:ext cx="6480639" cy="4335801"/>
          </a:xfrm>
        </p:spPr>
      </p:pic>
    </p:spTree>
    <p:extLst>
      <p:ext uri="{BB962C8B-B14F-4D97-AF65-F5344CB8AC3E}">
        <p14:creationId xmlns:p14="http://schemas.microsoft.com/office/powerpoint/2010/main" val="397148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C54CA-44C2-93FD-24AF-A63F8E87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ROR – štrukturálne zhrnutie a interpretácia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008092A6-9E73-5B2A-42CB-172D77236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593" y="1836042"/>
            <a:ext cx="7205054" cy="4768944"/>
          </a:xfrm>
        </p:spPr>
      </p:pic>
    </p:spTree>
    <p:extLst>
      <p:ext uri="{BB962C8B-B14F-4D97-AF65-F5344CB8AC3E}">
        <p14:creationId xmlns:p14="http://schemas.microsoft.com/office/powerpoint/2010/main" val="346428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F0595-7A0E-2B5A-F4DD-D22F3A61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4A43AC-485E-4785-8560-DAF0F6FC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Výhody </a:t>
            </a:r>
          </a:p>
          <a:p>
            <a:pPr lvl="1"/>
            <a:r>
              <a:rPr lang="sk-SK" dirty="0"/>
              <a:t>Zachytáva osobnosť v celej šírke – vnímanie, myslenie, </a:t>
            </a:r>
            <a:r>
              <a:rPr lang="sk-SK" dirty="0" err="1"/>
              <a:t>afektivita</a:t>
            </a:r>
            <a:r>
              <a:rPr lang="sk-SK" dirty="0"/>
              <a:t>, os. rysy, vzťah k sebe, interpersonálnu sféru atď.</a:t>
            </a:r>
          </a:p>
          <a:p>
            <a:pPr lvl="1"/>
            <a:r>
              <a:rPr lang="sk-SK" dirty="0"/>
              <a:t>Dobrá </a:t>
            </a:r>
            <a:r>
              <a:rPr lang="sk-SK" dirty="0" err="1"/>
              <a:t>reliabilita</a:t>
            </a:r>
            <a:r>
              <a:rPr lang="sk-SK" dirty="0"/>
              <a:t> a validita – vďaka rozsiahlej databáze odpovedí a štandardizácii</a:t>
            </a:r>
          </a:p>
          <a:p>
            <a:pPr lvl="1"/>
            <a:r>
              <a:rPr lang="sk-SK" dirty="0"/>
              <a:t>Náročnejšie skresľovanie výsledkov – bez dôkladnej znalosti povahy metódy je veľmi náročné v ROR </a:t>
            </a:r>
            <a:r>
              <a:rPr lang="sk-SK" dirty="0" err="1"/>
              <a:t>agravovať</a:t>
            </a:r>
            <a:r>
              <a:rPr lang="sk-SK" dirty="0"/>
              <a:t> alebo sa stavať do lepšieho svetla</a:t>
            </a:r>
          </a:p>
          <a:p>
            <a:pPr lvl="1"/>
            <a:r>
              <a:rPr lang="sk-SK" dirty="0"/>
              <a:t>Slúži ako dobrý základ pre zmonitorovanie osobnosti a dá sa veľmi dobre párovať s inými metodikami – tvorí nám hypotézy o osobnosti probanda, ktoré si následne overujeme použitím ďalším metód</a:t>
            </a:r>
          </a:p>
          <a:p>
            <a:pPr lvl="1"/>
            <a:r>
              <a:rPr lang="sk-SK" dirty="0"/>
              <a:t>Vhodné pri diferenciálnej diagnostike </a:t>
            </a:r>
          </a:p>
          <a:p>
            <a:pPr lvl="1"/>
            <a:r>
              <a:rPr lang="sk-SK" dirty="0"/>
              <a:t>Široké možnosti využitia – klinická, pracovná, poradenská psychológia, psychoterapia, výskum</a:t>
            </a:r>
          </a:p>
        </p:txBody>
      </p:sp>
    </p:spTree>
    <p:extLst>
      <p:ext uri="{BB962C8B-B14F-4D97-AF65-F5344CB8AC3E}">
        <p14:creationId xmlns:p14="http://schemas.microsoft.com/office/powerpoint/2010/main" val="306160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560E9-60FA-268F-6EA7-82B8DD24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40EE1D-6C13-770A-41E3-033B263D6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Nevýhody</a:t>
            </a:r>
          </a:p>
          <a:p>
            <a:pPr lvl="1"/>
            <a:r>
              <a:rPr lang="sk-SK" dirty="0"/>
              <a:t>Časovo náročný – asociačná fáza + </a:t>
            </a:r>
            <a:r>
              <a:rPr lang="sk-SK" dirty="0" err="1"/>
              <a:t>inquiry</a:t>
            </a:r>
            <a:r>
              <a:rPr lang="sk-SK" dirty="0"/>
              <a:t> cca 45-60min., interpretácia až 60-90min. </a:t>
            </a:r>
          </a:p>
          <a:p>
            <a:pPr lvl="1"/>
            <a:r>
              <a:rPr lang="sk-SK" dirty="0"/>
              <a:t>Náročný na schopnosti administrátora – potreba extenzívneho zaškolenia a skúsenosti s metodikou</a:t>
            </a:r>
          </a:p>
          <a:p>
            <a:pPr lvl="1"/>
            <a:r>
              <a:rPr lang="sk-SK" dirty="0"/>
              <a:t>Nutná je dobrá spolupráca od probanda, aby sme získali </a:t>
            </a:r>
            <a:r>
              <a:rPr lang="sk-SK" dirty="0" err="1"/>
              <a:t>valídne</a:t>
            </a:r>
            <a:r>
              <a:rPr lang="sk-SK" dirty="0"/>
              <a:t> výsledky</a:t>
            </a:r>
          </a:p>
          <a:p>
            <a:pPr lvl="1"/>
            <a:r>
              <a:rPr lang="sk-SK" dirty="0"/>
              <a:t>Interpretovať ROR by mal iba ten, kto ho aj snímal</a:t>
            </a:r>
          </a:p>
          <a:p>
            <a:pPr lvl="1"/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048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E1ECF-A5ED-139F-5849-C64E556A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Tématicko</a:t>
            </a:r>
            <a:r>
              <a:rPr lang="sk-SK" dirty="0"/>
              <a:t> </a:t>
            </a:r>
            <a:r>
              <a:rPr lang="sk-SK" dirty="0" err="1"/>
              <a:t>apercepčný</a:t>
            </a:r>
            <a:r>
              <a:rPr lang="sk-SK" dirty="0"/>
              <a:t> test (TAT)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6DA8CC-6195-7BDF-D503-9982F2E0B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Materiál tvorí 31 obrázkov, neadministrujú sa všetky, zvyčajne 8-12 kariet</a:t>
            </a:r>
          </a:p>
          <a:p>
            <a:endParaRPr lang="sk-SK" dirty="0"/>
          </a:p>
          <a:p>
            <a:r>
              <a:rPr lang="sk-SK" dirty="0"/>
              <a:t>Na obrázkoch sú rôzne neštruktúrované situácie</a:t>
            </a:r>
          </a:p>
          <a:p>
            <a:endParaRPr lang="sk-SK" dirty="0"/>
          </a:p>
          <a:p>
            <a:r>
              <a:rPr lang="sk-SK" dirty="0"/>
              <a:t>Proband k obrázkom tvorí príbeh, mal by byť čo </a:t>
            </a:r>
            <a:r>
              <a:rPr lang="sk-SK" dirty="0" err="1"/>
              <a:t>najdramatickejší</a:t>
            </a:r>
            <a:endParaRPr lang="sk-SK" dirty="0"/>
          </a:p>
          <a:p>
            <a:endParaRPr lang="sk-SK" dirty="0"/>
          </a:p>
          <a:p>
            <a:r>
              <a:rPr lang="sk-SK" dirty="0"/>
              <a:t>Po administrácii nasleduje </a:t>
            </a:r>
            <a:r>
              <a:rPr lang="sk-SK" dirty="0" err="1"/>
              <a:t>inquiry</a:t>
            </a:r>
            <a:r>
              <a:rPr lang="sk-SK" dirty="0"/>
              <a:t>, podobne ako pri ROR</a:t>
            </a:r>
          </a:p>
          <a:p>
            <a:endParaRPr lang="sk-SK" dirty="0"/>
          </a:p>
          <a:p>
            <a:r>
              <a:rPr lang="sk-SK" dirty="0"/>
              <a:t>V klinickej psychológii sa TAT často neskóruje, ale iba interpretuje</a:t>
            </a:r>
          </a:p>
        </p:txBody>
      </p:sp>
    </p:spTree>
    <p:extLst>
      <p:ext uri="{BB962C8B-B14F-4D97-AF65-F5344CB8AC3E}">
        <p14:creationId xmlns:p14="http://schemas.microsoft.com/office/powerpoint/2010/main" val="126363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náčrt, ošatenie, ľudská tvár, kresba&#10;&#10;Automaticky generovaný popis">
            <a:extLst>
              <a:ext uri="{FF2B5EF4-FFF2-40B4-BE49-F238E27FC236}">
                <a16:creationId xmlns:a16="http://schemas.microsoft.com/office/drawing/2014/main" id="{6B3AFC09-EE93-91D0-A0CE-4BB42E65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9" y="299055"/>
            <a:ext cx="5480263" cy="4271291"/>
          </a:xfrm>
          <a:prstGeom prst="rect">
            <a:avLst/>
          </a:prstGeom>
        </p:spPr>
      </p:pic>
      <p:pic>
        <p:nvPicPr>
          <p:cNvPr id="7" name="Obrázok 6" descr="Obrázok, na ktorom je ľudská tvár, osoba, ošatenie, portrét&#10;&#10;Automaticky generovaný popis">
            <a:extLst>
              <a:ext uri="{FF2B5EF4-FFF2-40B4-BE49-F238E27FC236}">
                <a16:creationId xmlns:a16="http://schemas.microsoft.com/office/drawing/2014/main" id="{D54B8260-ED94-D63C-CC85-CB995D2ED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68" y="2100428"/>
            <a:ext cx="5897093" cy="44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80787-D450-732B-16C4-AEA4D515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TAT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B56DEB-20FE-1621-5E01-F771DF14C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Výhody</a:t>
            </a:r>
          </a:p>
          <a:p>
            <a:pPr lvl="1"/>
            <a:r>
              <a:rPr lang="sk-SK" dirty="0"/>
              <a:t>Umožňuje </a:t>
            </a:r>
            <a:r>
              <a:rPr lang="sk-SK" dirty="0" err="1"/>
              <a:t>vhľad</a:t>
            </a:r>
            <a:r>
              <a:rPr lang="sk-SK" dirty="0"/>
              <a:t> do psychiky probanda skrz </a:t>
            </a:r>
            <a:r>
              <a:rPr lang="sk-SK" dirty="0" err="1"/>
              <a:t>naráciu</a:t>
            </a:r>
            <a:r>
              <a:rPr lang="sk-SK" dirty="0"/>
              <a:t>, rozprávanie príbehu, vďaka čomu vieme získať veľké množstvo informácii</a:t>
            </a:r>
          </a:p>
          <a:p>
            <a:pPr lvl="1"/>
            <a:r>
              <a:rPr lang="sk-SK" dirty="0"/>
              <a:t>Dobre zachytáva sociálne a interpersonálne aspekty osobnosti</a:t>
            </a:r>
          </a:p>
          <a:p>
            <a:pPr lvl="1"/>
            <a:r>
              <a:rPr lang="sk-SK" dirty="0"/>
              <a:t>Výborne sa páruje a dopĺňa s ROR</a:t>
            </a:r>
          </a:p>
          <a:p>
            <a:endParaRPr lang="sk-SK" dirty="0"/>
          </a:p>
          <a:p>
            <a:r>
              <a:rPr lang="sk-SK" dirty="0"/>
              <a:t>Nevýhody</a:t>
            </a:r>
          </a:p>
          <a:p>
            <a:pPr lvl="1"/>
            <a:r>
              <a:rPr lang="sk-SK" dirty="0"/>
              <a:t>Náročný časovo aj z hľadiska schopností administrátora</a:t>
            </a:r>
          </a:p>
          <a:p>
            <a:pPr lvl="1"/>
            <a:r>
              <a:rPr lang="sk-SK" dirty="0"/>
              <a:t>Interpretačné systémy sa od seba často líšia, interpretovanie býva viac intuitívne</a:t>
            </a:r>
          </a:p>
        </p:txBody>
      </p:sp>
    </p:spTree>
    <p:extLst>
      <p:ext uri="{BB962C8B-B14F-4D97-AF65-F5344CB8AC3E}">
        <p14:creationId xmlns:p14="http://schemas.microsoft.com/office/powerpoint/2010/main" val="3412183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B7A50-0443-FE52-396C-E00A303A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Asociačný experiment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475379-4EB7-702E-A0D3-3D45621FC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Vychádza z pôvodnej </a:t>
            </a:r>
            <a:r>
              <a:rPr lang="sk-SK" dirty="0" err="1"/>
              <a:t>Jungovej</a:t>
            </a:r>
            <a:r>
              <a:rPr lang="sk-SK" dirty="0"/>
              <a:t> metódy</a:t>
            </a:r>
          </a:p>
          <a:p>
            <a:r>
              <a:rPr lang="sk-SK" dirty="0"/>
              <a:t>Štandardný počet slov v protokole fluktuuje, spravidla sa pohybuje v pásme od 25-50 slov</a:t>
            </a:r>
          </a:p>
          <a:p>
            <a:r>
              <a:rPr lang="sk-SK" dirty="0"/>
              <a:t>Neutrálne slová sa striedajú s kritickými</a:t>
            </a:r>
          </a:p>
          <a:p>
            <a:r>
              <a:rPr lang="sk-SK" dirty="0"/>
              <a:t>Možnosť doplniť do protokolu kritické slová špeciálne nastavené pre probanda</a:t>
            </a:r>
          </a:p>
          <a:p>
            <a:r>
              <a:rPr lang="sk-SK" dirty="0"/>
              <a:t>Inštrukcia je, aby proband čo najskôr vyslovil prvé slovo, ktoré ho napadne k danému </a:t>
            </a:r>
            <a:r>
              <a:rPr lang="sk-SK" dirty="0" err="1"/>
              <a:t>podnetovému</a:t>
            </a:r>
            <a:r>
              <a:rPr lang="sk-SK" dirty="0"/>
              <a:t> slovu </a:t>
            </a:r>
          </a:p>
          <a:p>
            <a:r>
              <a:rPr lang="sk-SK" dirty="0"/>
              <a:t>Pri interpretácii sledujeme </a:t>
            </a:r>
          </a:p>
          <a:p>
            <a:pPr lvl="1"/>
            <a:r>
              <a:rPr lang="sk-SK" dirty="0"/>
              <a:t>dobu latencie pri odpovediach</a:t>
            </a:r>
          </a:p>
          <a:p>
            <a:pPr lvl="1"/>
            <a:r>
              <a:rPr lang="sk-SK" dirty="0"/>
              <a:t>kvalitu reakcií </a:t>
            </a:r>
          </a:p>
          <a:p>
            <a:pPr lvl="1"/>
            <a:r>
              <a:rPr lang="sk-SK" dirty="0"/>
              <a:t>možné poruchy v asociačnom procese</a:t>
            </a:r>
          </a:p>
        </p:txBody>
      </p:sp>
    </p:spTree>
    <p:extLst>
      <p:ext uri="{BB962C8B-B14F-4D97-AF65-F5344CB8AC3E}">
        <p14:creationId xmlns:p14="http://schemas.microsoft.com/office/powerpoint/2010/main" val="362619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6F743-D33F-F2D5-416B-43A22238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Asociačný experiment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1D1C6B-65E3-D06B-7205-C2FB01F2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Poskytuje </a:t>
            </a:r>
            <a:r>
              <a:rPr lang="sk-SK" dirty="0" err="1"/>
              <a:t>vhľad</a:t>
            </a:r>
            <a:r>
              <a:rPr lang="sk-SK" dirty="0"/>
              <a:t> do konfliktných oblastí probanda</a:t>
            </a:r>
          </a:p>
          <a:p>
            <a:r>
              <a:rPr lang="sk-SK" dirty="0"/>
              <a:t>V praxi častejšie využívaný na posúdenie asociačného toku myslenia a prípadných porúch v myslení</a:t>
            </a:r>
          </a:p>
          <a:p>
            <a:r>
              <a:rPr lang="sk-SK" dirty="0"/>
              <a:t>Vypracované normy, ktoré pomáhajú odlíšiť normu, „neurózu“ a psychózu</a:t>
            </a:r>
          </a:p>
          <a:p>
            <a:r>
              <a:rPr lang="sk-SK" dirty="0"/>
              <a:t>Časté využitie pri </a:t>
            </a:r>
            <a:r>
              <a:rPr lang="sk-SK" dirty="0" err="1"/>
              <a:t>diff</a:t>
            </a:r>
            <a:r>
              <a:rPr lang="sk-SK" dirty="0"/>
              <a:t> dg. porúch psychotického spektra - niekedy zachytí narušenie asociačného toku, ktoré nemusí zachytiť ROR</a:t>
            </a:r>
          </a:p>
          <a:p>
            <a:r>
              <a:rPr lang="sk-SK" dirty="0"/>
              <a:t>Výhodou je rýchla a nenáročná administrácia a možnosť upravovať </a:t>
            </a:r>
            <a:r>
              <a:rPr lang="sk-SK" dirty="0" err="1"/>
              <a:t>podnetové</a:t>
            </a:r>
            <a:r>
              <a:rPr lang="sk-SK" dirty="0"/>
              <a:t> slová</a:t>
            </a:r>
          </a:p>
        </p:txBody>
      </p:sp>
    </p:spTree>
    <p:extLst>
      <p:ext uri="{BB962C8B-B14F-4D97-AF65-F5344CB8AC3E}">
        <p14:creationId xmlns:p14="http://schemas.microsoft.com/office/powerpoint/2010/main" val="2874707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F9648-88F8-E79A-BF5C-8BBB361A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Hand</a:t>
            </a:r>
            <a:r>
              <a:rPr lang="sk-SK" dirty="0"/>
              <a:t> test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55A8DA7-F0B3-174E-5284-1292F26D9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Materiál tvorí 10 kariet, na 9 je ľudská ruka, 10. je prázdna</a:t>
            </a:r>
          </a:p>
          <a:p>
            <a:r>
              <a:rPr lang="sk-SK" dirty="0"/>
              <a:t>Proband má povedať „Čo tá ruka môže robiť“</a:t>
            </a:r>
          </a:p>
          <a:p>
            <a:endParaRPr lang="sk-SK" dirty="0"/>
          </a:p>
          <a:p>
            <a:r>
              <a:rPr lang="sk-SK" dirty="0"/>
              <a:t>Výhody</a:t>
            </a:r>
          </a:p>
          <a:p>
            <a:pPr lvl="1"/>
            <a:r>
              <a:rPr lang="sk-SK" dirty="0"/>
              <a:t>Rýchly na administráciu</a:t>
            </a:r>
          </a:p>
          <a:p>
            <a:pPr lvl="1"/>
            <a:r>
              <a:rPr lang="sk-SK" dirty="0"/>
              <a:t>Skórovanie a interpretácia je o dosť jednoduchšia ako pri ROR a TAT</a:t>
            </a:r>
          </a:p>
          <a:p>
            <a:pPr lvl="1"/>
            <a:r>
              <a:rPr lang="sk-SK" dirty="0"/>
              <a:t>Osvojenie metódy je podstatne jednoduchšie</a:t>
            </a:r>
          </a:p>
          <a:p>
            <a:pPr lvl="1"/>
            <a:r>
              <a:rPr lang="sk-SK" dirty="0"/>
              <a:t>Dobre zachytáva agresívne fenomény osobnosti (použitie pri dopravne-psychologickom vyšetrení, vyšetrenie na zbrojný preukaz)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500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F5AA3-DC4C-7920-E48E-4DA23E67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Osobnosť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C1B808-C733-3D36-E1A9-21C0AE1B4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Čo chceme diagnostikovať, keď sa povie osobnosť? </a:t>
            </a:r>
          </a:p>
          <a:p>
            <a:r>
              <a:rPr lang="sk-SK" dirty="0"/>
              <a:t>Existuje obrovské množstvo definícií a teórií osobnosti</a:t>
            </a:r>
          </a:p>
          <a:p>
            <a:r>
              <a:rPr lang="sk-SK" dirty="0"/>
              <a:t>Snažíme sa zachytiť trvalé charakteristiky jedinca</a:t>
            </a:r>
          </a:p>
          <a:p>
            <a:r>
              <a:rPr lang="sk-SK" dirty="0"/>
              <a:t>V praxi nám ide o zachytenie toho, ako jedinec vníma, myslí, cíti a vzťahuje sa k sebe samému a k druhým ľuďom</a:t>
            </a:r>
          </a:p>
          <a:p>
            <a:r>
              <a:rPr lang="sk-SK" dirty="0"/>
              <a:t>V klinickej oblasti ide často o zachytenie patologických rysov osobnosti, resp. </a:t>
            </a:r>
            <a:r>
              <a:rPr lang="sk-SK" dirty="0" err="1"/>
              <a:t>akcentácie</a:t>
            </a:r>
            <a:r>
              <a:rPr lang="sk-SK" dirty="0"/>
              <a:t> či poruchy osobnosti</a:t>
            </a:r>
          </a:p>
          <a:p>
            <a:r>
              <a:rPr lang="sk-SK" dirty="0"/>
              <a:t>V pracovnej oblasti sa posudzuje vhodnosť osobnostnej štruktúry na danú pracovnú pozíciu</a:t>
            </a:r>
          </a:p>
        </p:txBody>
      </p:sp>
    </p:spTree>
    <p:extLst>
      <p:ext uri="{BB962C8B-B14F-4D97-AF65-F5344CB8AC3E}">
        <p14:creationId xmlns:p14="http://schemas.microsoft.com/office/powerpoint/2010/main" val="272280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27C75-84ED-6F7D-58D2-1B7BD2CF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Hand</a:t>
            </a:r>
            <a:r>
              <a:rPr lang="sk-SK" dirty="0"/>
              <a:t> test</a:t>
            </a:r>
          </a:p>
        </p:txBody>
      </p:sp>
      <p:pic>
        <p:nvPicPr>
          <p:cNvPr id="5" name="Obrázok 4" descr="Obrázok, na ktorom je náčrt, kresba, obrysová kresba, obrysy&#10;&#10;Automaticky generovaný popis">
            <a:extLst>
              <a:ext uri="{FF2B5EF4-FFF2-40B4-BE49-F238E27FC236}">
                <a16:creationId xmlns:a16="http://schemas.microsoft.com/office/drawing/2014/main" id="{B4B81C24-9D8D-DD50-747A-D3A5AB56A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35289"/>
            <a:ext cx="2828925" cy="1619250"/>
          </a:xfrm>
          <a:prstGeom prst="rect">
            <a:avLst/>
          </a:prstGeom>
        </p:spPr>
      </p:pic>
      <p:pic>
        <p:nvPicPr>
          <p:cNvPr id="7" name="Obrázok 6" descr="Obrázok, na ktorom je náčrt, kresba, obrysy, kreslený obrázok&#10;&#10;Automaticky generovaný popis">
            <a:extLst>
              <a:ext uri="{FF2B5EF4-FFF2-40B4-BE49-F238E27FC236}">
                <a16:creationId xmlns:a16="http://schemas.microsoft.com/office/drawing/2014/main" id="{1487F4E1-EE71-C305-5346-06CAD4BBE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77" y="2173364"/>
            <a:ext cx="2562225" cy="1781175"/>
          </a:xfrm>
          <a:prstGeom prst="rect">
            <a:avLst/>
          </a:prstGeom>
        </p:spPr>
      </p:pic>
      <p:pic>
        <p:nvPicPr>
          <p:cNvPr id="9" name="Obrázok 8" descr="Obrázok, na ktorom je náčrt, obrysy, kresba, kreslený obrázok&#10;&#10;Automaticky generovaný popis">
            <a:extLst>
              <a:ext uri="{FF2B5EF4-FFF2-40B4-BE49-F238E27FC236}">
                <a16:creationId xmlns:a16="http://schemas.microsoft.com/office/drawing/2014/main" id="{90AC8530-0E04-5CFD-FB92-D6843E20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94" y="3773010"/>
            <a:ext cx="3478049" cy="28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46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EEC09-214E-F5B6-FC59-D74B683A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Kresba ľudskej postavy (FDT)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1967CE-9BF3-758E-0A5D-F791994B4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Viacero verzií kresby postavy: </a:t>
            </a:r>
            <a:r>
              <a:rPr lang="sk-SK" dirty="0" err="1"/>
              <a:t>Draw</a:t>
            </a:r>
            <a:r>
              <a:rPr lang="sk-SK" dirty="0"/>
              <a:t> a person test, </a:t>
            </a:r>
            <a:r>
              <a:rPr lang="sk-SK" dirty="0" err="1"/>
              <a:t>Figure</a:t>
            </a:r>
            <a:r>
              <a:rPr lang="sk-SK" dirty="0"/>
              <a:t> </a:t>
            </a:r>
            <a:r>
              <a:rPr lang="sk-SK" dirty="0" err="1"/>
              <a:t>drawing</a:t>
            </a:r>
            <a:r>
              <a:rPr lang="sk-SK" dirty="0"/>
              <a:t> test</a:t>
            </a:r>
          </a:p>
          <a:p>
            <a:endParaRPr lang="sk-SK" dirty="0"/>
          </a:p>
          <a:p>
            <a:r>
              <a:rPr lang="sk-SK" dirty="0"/>
              <a:t>Proband má na papier nakresliť akúkoľvek ľudskú postavu</a:t>
            </a:r>
          </a:p>
          <a:p>
            <a:endParaRPr lang="sk-SK" dirty="0"/>
          </a:p>
          <a:p>
            <a:r>
              <a:rPr lang="sk-SK" dirty="0"/>
              <a:t>Po nakreslení prvej figúry je vyzvaný, aby nakreslil postavu opačného pohlavia</a:t>
            </a:r>
          </a:p>
          <a:p>
            <a:endParaRPr lang="sk-SK" dirty="0"/>
          </a:p>
          <a:p>
            <a:r>
              <a:rPr lang="sk-SK" dirty="0"/>
              <a:t>Následne sa môže k nakresleným postavám ešte asociovať: Koľko môže mať rokov, Aké môže mať vlastnosti, Ako sa môže cítiť, Aký môže byť medzi postavami vzťah</a:t>
            </a:r>
          </a:p>
        </p:txBody>
      </p:sp>
    </p:spTree>
    <p:extLst>
      <p:ext uri="{BB962C8B-B14F-4D97-AF65-F5344CB8AC3E}">
        <p14:creationId xmlns:p14="http://schemas.microsoft.com/office/powerpoint/2010/main" val="249593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F524D78-C501-3EFC-CA49-E49D2CC86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585" y="0"/>
            <a:ext cx="9606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>
            <a:extLst>
              <a:ext uri="{FF2B5EF4-FFF2-40B4-BE49-F238E27FC236}">
                <a16:creationId xmlns:a16="http://schemas.microsoft.com/office/drawing/2014/main" id="{A655E9B0-2D35-7F7B-784E-C3F8A7730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8146" y="0"/>
            <a:ext cx="9515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87514-025D-3E1A-8509-89BFED05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FDT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9744DB2-E9BD-1176-3C10-BE529419D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Výhody</a:t>
            </a:r>
          </a:p>
          <a:p>
            <a:pPr lvl="1"/>
            <a:r>
              <a:rPr lang="sk-SK" dirty="0"/>
              <a:t>Rýchla administrácia</a:t>
            </a:r>
          </a:p>
          <a:p>
            <a:pPr lvl="1"/>
            <a:r>
              <a:rPr lang="sk-SK" dirty="0"/>
              <a:t>Vyhodnotenie a interpretácia možná podľa manuálu, ale aj intuitívne</a:t>
            </a:r>
          </a:p>
          <a:p>
            <a:pPr lvl="1"/>
            <a:r>
              <a:rPr lang="sk-SK" dirty="0"/>
              <a:t>Poskytuje nám </a:t>
            </a:r>
            <a:r>
              <a:rPr lang="sk-SK" dirty="0" err="1"/>
              <a:t>vhľad</a:t>
            </a:r>
            <a:r>
              <a:rPr lang="sk-SK" dirty="0"/>
              <a:t> do osobnostných konfliktov, interpersonálneho priestoru, vnímania samého seba</a:t>
            </a:r>
          </a:p>
          <a:p>
            <a:pPr lvl="1"/>
            <a:r>
              <a:rPr lang="sk-SK" dirty="0"/>
              <a:t>Dáva nám informácie aj o výkonových aspektoch – </a:t>
            </a:r>
            <a:r>
              <a:rPr lang="sk-SK" dirty="0" err="1"/>
              <a:t>diff</a:t>
            </a:r>
            <a:r>
              <a:rPr lang="sk-SK" dirty="0"/>
              <a:t> dg. „</a:t>
            </a:r>
            <a:r>
              <a:rPr lang="sk-SK" dirty="0" err="1"/>
              <a:t>organicity</a:t>
            </a:r>
            <a:r>
              <a:rPr lang="sk-SK" dirty="0"/>
              <a:t>“</a:t>
            </a:r>
          </a:p>
          <a:p>
            <a:pPr lvl="1"/>
            <a:r>
              <a:rPr lang="sk-SK" dirty="0"/>
              <a:t>Dobrý doplnok k iným </a:t>
            </a:r>
            <a:r>
              <a:rPr lang="sk-SK" dirty="0" err="1"/>
              <a:t>psdg</a:t>
            </a:r>
            <a:r>
              <a:rPr lang="sk-SK" dirty="0"/>
              <a:t> metódam</a:t>
            </a:r>
          </a:p>
          <a:p>
            <a:r>
              <a:rPr lang="sk-SK" dirty="0"/>
              <a:t>Nevýhody</a:t>
            </a:r>
          </a:p>
          <a:p>
            <a:pPr lvl="1"/>
            <a:r>
              <a:rPr lang="sk-SK" dirty="0"/>
              <a:t>Závislé na motivácii probanda</a:t>
            </a:r>
          </a:p>
          <a:p>
            <a:pPr lvl="1"/>
            <a:r>
              <a:rPr lang="sk-SK" dirty="0"/>
              <a:t>Pri umeleckom nadaní sporná validita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43933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D556C-55FB-1AC7-6981-20E94D9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Test kresby stromu (</a:t>
            </a:r>
            <a:r>
              <a:rPr lang="sk-SK" dirty="0" err="1"/>
              <a:t>Baum</a:t>
            </a:r>
            <a:r>
              <a:rPr lang="sk-SK" dirty="0"/>
              <a:t> test)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23466B0-596F-E9A8-5356-4E76484F7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Proband má nakresliť akýkoľvek strom, nie ihličnatý alebo palmu</a:t>
            </a:r>
          </a:p>
          <a:p>
            <a:endParaRPr lang="sk-SK" dirty="0"/>
          </a:p>
          <a:p>
            <a:r>
              <a:rPr lang="sk-SK" dirty="0"/>
              <a:t>Interpretácia podobná ako pri FDT</a:t>
            </a:r>
          </a:p>
          <a:p>
            <a:endParaRPr lang="sk-SK" dirty="0"/>
          </a:p>
          <a:p>
            <a:r>
              <a:rPr lang="sk-SK" dirty="0"/>
              <a:t>Vhodný doplnok hlavne pri probandoch, kde je použitie iných </a:t>
            </a:r>
            <a:r>
              <a:rPr lang="sk-SK" dirty="0" err="1"/>
              <a:t>projektívnych</a:t>
            </a:r>
            <a:r>
              <a:rPr lang="sk-SK" dirty="0"/>
              <a:t> metodík alebo dotazníkov </a:t>
            </a:r>
            <a:r>
              <a:rPr lang="sk-SK" dirty="0" err="1"/>
              <a:t>obtiažné</a:t>
            </a:r>
            <a:r>
              <a:rPr lang="sk-SK" dirty="0"/>
              <a:t> alebo nemožné</a:t>
            </a:r>
          </a:p>
          <a:p>
            <a:endParaRPr lang="sk-SK" dirty="0"/>
          </a:p>
          <a:p>
            <a:r>
              <a:rPr lang="sk-SK" dirty="0"/>
              <a:t>Môže zachytiť trvalé charakteristiky osobnosti, ale aj traumatické zážitky</a:t>
            </a:r>
          </a:p>
        </p:txBody>
      </p:sp>
    </p:spTree>
    <p:extLst>
      <p:ext uri="{BB962C8B-B14F-4D97-AF65-F5344CB8AC3E}">
        <p14:creationId xmlns:p14="http://schemas.microsoft.com/office/powerpoint/2010/main" val="1952306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FC57-620E-EA2A-97C8-8018BD38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Multidimenzionálny</a:t>
            </a:r>
            <a:r>
              <a:rPr lang="sk-SK" dirty="0"/>
              <a:t> </a:t>
            </a:r>
            <a:r>
              <a:rPr lang="sk-SK" dirty="0" err="1"/>
              <a:t>kresebný</a:t>
            </a:r>
            <a:r>
              <a:rPr lang="sk-SK" dirty="0"/>
              <a:t> test (MDZT)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9D22D7-7561-4535-32AB-7A3BFD7CA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Proband kreslí 30 obrázkov na papier A6 pomocou 7 rôzne farebných </a:t>
            </a:r>
            <a:r>
              <a:rPr lang="sk-SK" dirty="0" err="1"/>
              <a:t>fixov</a:t>
            </a:r>
            <a:r>
              <a:rPr lang="sk-SK" dirty="0"/>
              <a:t> </a:t>
            </a:r>
          </a:p>
          <a:p>
            <a:endParaRPr lang="sk-SK" dirty="0"/>
          </a:p>
          <a:p>
            <a:r>
              <a:rPr lang="sk-SK" dirty="0"/>
              <a:t>Na každý obrázok má 1 minútu</a:t>
            </a:r>
          </a:p>
          <a:p>
            <a:endParaRPr lang="sk-SK" dirty="0"/>
          </a:p>
          <a:p>
            <a:r>
              <a:rPr lang="sk-SK" dirty="0"/>
              <a:t>Metóda nám dáva dobré </a:t>
            </a:r>
            <a:r>
              <a:rPr lang="sk-SK" dirty="0" err="1"/>
              <a:t>info</a:t>
            </a:r>
            <a:r>
              <a:rPr lang="sk-SK" dirty="0"/>
              <a:t> o </a:t>
            </a:r>
            <a:r>
              <a:rPr lang="sk-SK" dirty="0" err="1"/>
              <a:t>afektivite</a:t>
            </a:r>
            <a:r>
              <a:rPr lang="sk-SK" dirty="0"/>
              <a:t>, </a:t>
            </a:r>
            <a:r>
              <a:rPr lang="sk-SK" dirty="0" err="1"/>
              <a:t>frustračnej</a:t>
            </a:r>
            <a:r>
              <a:rPr lang="sk-SK" dirty="0"/>
              <a:t> tolerancii, vzťahu k vonkajšiemu svetu, záujmoch, motivácii</a:t>
            </a:r>
          </a:p>
          <a:p>
            <a:endParaRPr lang="sk-SK" dirty="0"/>
          </a:p>
          <a:p>
            <a:r>
              <a:rPr lang="sk-SK" dirty="0"/>
              <a:t>Použitie aj pri </a:t>
            </a:r>
            <a:r>
              <a:rPr lang="sk-SK" dirty="0" err="1"/>
              <a:t>diff</a:t>
            </a:r>
            <a:r>
              <a:rPr lang="sk-SK" dirty="0"/>
              <a:t> dg. psychických ochorení afektívneho a psychotického spektra</a:t>
            </a:r>
          </a:p>
        </p:txBody>
      </p:sp>
    </p:spTree>
    <p:extLst>
      <p:ext uri="{BB962C8B-B14F-4D97-AF65-F5344CB8AC3E}">
        <p14:creationId xmlns:p14="http://schemas.microsoft.com/office/powerpoint/2010/main" val="297028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56D00FA-4ADE-A411-E699-4DB7D100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22" y="0"/>
            <a:ext cx="4708178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25EF8EE-6EA8-4C6D-FF44-21856F24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73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92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DD450-EE7B-3552-0CBA-0FD02E3C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Objektívne testy osobnosti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95CB4D-BEB1-7BF5-96E7-9C6535E42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Väčšinou ide o výkonové testy, pri ich riešení sa v správaní probanda manifestujú jeho osobnostné charakteristiky, návyky a potreby</a:t>
            </a:r>
          </a:p>
          <a:p>
            <a:endParaRPr lang="sk-SK" dirty="0"/>
          </a:p>
          <a:p>
            <a:r>
              <a:rPr lang="sk-SK" dirty="0"/>
              <a:t>Osobnostné vzorce sú dobre </a:t>
            </a:r>
            <a:r>
              <a:rPr lang="sk-SK" dirty="0" err="1"/>
              <a:t>zachytiteľné</a:t>
            </a:r>
            <a:r>
              <a:rPr lang="sk-SK" dirty="0"/>
              <a:t>, je možné ich opakovane vyvolať a nedajú sa skresliť </a:t>
            </a:r>
          </a:p>
          <a:p>
            <a:endParaRPr lang="sk-SK" dirty="0"/>
          </a:p>
          <a:p>
            <a:r>
              <a:rPr lang="sk-SK" dirty="0"/>
              <a:t>V praxi sú využívané veľmi ojedinele, možná aplikačná oblasť je pracovná psychológia, pri výbere vhodných jedincov na určité pozície alebo dopravná psychológia</a:t>
            </a:r>
          </a:p>
        </p:txBody>
      </p:sp>
    </p:spTree>
    <p:extLst>
      <p:ext uri="{BB962C8B-B14F-4D97-AF65-F5344CB8AC3E}">
        <p14:creationId xmlns:p14="http://schemas.microsoft.com/office/powerpoint/2010/main" val="180717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28B64-6B6D-F1AF-9CC3-21D2062F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Objektívne testy osobnosti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9FB92C-AEB8-F253-D360-8A7000670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Medzi objektívne testy osobnosti zaraďujeme: </a:t>
            </a:r>
          </a:p>
          <a:p>
            <a:pPr lvl="1"/>
            <a:r>
              <a:rPr lang="sk-SK" dirty="0" err="1"/>
              <a:t>Porteusove</a:t>
            </a:r>
            <a:r>
              <a:rPr lang="sk-SK" dirty="0"/>
              <a:t> labyrinty – okrem samotného výkonu nám ide o dôkladnosť prevedenia, môže vypovedať o </a:t>
            </a:r>
            <a:r>
              <a:rPr lang="sk-SK" dirty="0" err="1"/>
              <a:t>impulzivite</a:t>
            </a:r>
            <a:r>
              <a:rPr lang="sk-SK" dirty="0"/>
              <a:t>, </a:t>
            </a:r>
            <a:r>
              <a:rPr lang="sk-SK" dirty="0" err="1"/>
              <a:t>ľahkomyselnosti</a:t>
            </a:r>
            <a:r>
              <a:rPr lang="sk-SK" dirty="0"/>
              <a:t>, tendencii k náhodným riešeniam.</a:t>
            </a:r>
          </a:p>
          <a:p>
            <a:pPr lvl="1"/>
            <a:r>
              <a:rPr lang="sk-SK" dirty="0"/>
              <a:t>Testy </a:t>
            </a:r>
            <a:r>
              <a:rPr lang="sk-SK" dirty="0" err="1"/>
              <a:t>ašpiračnej</a:t>
            </a:r>
            <a:r>
              <a:rPr lang="sk-SK" dirty="0"/>
              <a:t> úrovne – proband má odhadnúť svoj budúci výkon v teste, ktorý už absolvoval. Dáva nám </a:t>
            </a:r>
            <a:r>
              <a:rPr lang="sk-SK" dirty="0" err="1"/>
              <a:t>info</a:t>
            </a:r>
            <a:r>
              <a:rPr lang="sk-SK" dirty="0"/>
              <a:t> o snahe o úspech, strachu z neúspechu.</a:t>
            </a:r>
          </a:p>
          <a:p>
            <a:pPr lvl="1"/>
            <a:r>
              <a:rPr lang="sk-SK" dirty="0"/>
              <a:t>Testy vytrvalosti – ako dlho dokáže proband riešiť nemožný problém, popr. ako sa proband správa v umelo navodených stresových situáciách. V praxi ťažko využiteľné, sporný etický aspekt týchto testov.</a:t>
            </a:r>
          </a:p>
          <a:p>
            <a:pPr lvl="1"/>
            <a:r>
              <a:rPr lang="sk-SK" dirty="0" err="1"/>
              <a:t>Stroopov</a:t>
            </a:r>
            <a:r>
              <a:rPr lang="sk-SK" dirty="0"/>
              <a:t> test – využitie v </a:t>
            </a:r>
            <a:r>
              <a:rPr lang="sk-SK" dirty="0" err="1"/>
              <a:t>neuropsychológii</a:t>
            </a:r>
            <a:r>
              <a:rPr lang="sk-SK" dirty="0"/>
              <a:t>, testuje percepčnú záťaž, pozornosť, exekutívne funkcie. Index interferencie nám môže hovoriť niečo o osobnosti probanda, nízka interferencia sa spája s tendenciou k nezávislosti, neuznávaniu autorít a nekonformnosti. V klinickej psychológii sa používa takmer výhradne iba ako výkonový test pri </a:t>
            </a:r>
            <a:r>
              <a:rPr lang="sk-SK" dirty="0" err="1"/>
              <a:t>neuropsychologických</a:t>
            </a:r>
            <a:r>
              <a:rPr lang="sk-SK" dirty="0"/>
              <a:t> vyšetreniach.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729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20A74-6C41-1A24-38B0-5653D3ED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Delenie </a:t>
            </a:r>
            <a:r>
              <a:rPr lang="sk-SK" dirty="0" err="1"/>
              <a:t>psychodiagnostických</a:t>
            </a:r>
            <a:r>
              <a:rPr lang="sk-SK" dirty="0"/>
              <a:t> metód osobnosti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E17B0D-A0EA-FC50-068E-7F401BE43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Projektívne</a:t>
            </a:r>
            <a:r>
              <a:rPr lang="sk-SK" dirty="0"/>
              <a:t> metódy – ROR, TAT, </a:t>
            </a:r>
            <a:r>
              <a:rPr lang="sk-SK" dirty="0" err="1"/>
              <a:t>Hand</a:t>
            </a:r>
            <a:r>
              <a:rPr lang="sk-SK" dirty="0"/>
              <a:t> test, MDZT, FDT, Asociačný experiment</a:t>
            </a:r>
          </a:p>
          <a:p>
            <a:endParaRPr lang="sk-SK" dirty="0"/>
          </a:p>
          <a:p>
            <a:r>
              <a:rPr lang="sk-SK" dirty="0"/>
              <a:t>Objektívne testy osobnosti – </a:t>
            </a:r>
            <a:r>
              <a:rPr lang="sk-SK" dirty="0" err="1"/>
              <a:t>Porteusovy</a:t>
            </a:r>
            <a:r>
              <a:rPr lang="sk-SK" dirty="0"/>
              <a:t> labyrinty, Testy závislosti na poli, Zrkadlové kreslenie, </a:t>
            </a:r>
            <a:r>
              <a:rPr lang="sk-SK" dirty="0" err="1"/>
              <a:t>Stroopov</a:t>
            </a:r>
            <a:r>
              <a:rPr lang="sk-SK" dirty="0"/>
              <a:t> test </a:t>
            </a:r>
          </a:p>
          <a:p>
            <a:endParaRPr lang="sk-SK" dirty="0"/>
          </a:p>
          <a:p>
            <a:r>
              <a:rPr lang="sk-SK" dirty="0"/>
              <a:t>Dotazníky – jedno alebo viacdimenzionálne – Big </a:t>
            </a:r>
            <a:r>
              <a:rPr lang="sk-SK" dirty="0" err="1"/>
              <a:t>Five</a:t>
            </a:r>
            <a:r>
              <a:rPr lang="sk-SK" dirty="0"/>
              <a:t>, MMPI-2, PSSI, </a:t>
            </a:r>
            <a:r>
              <a:rPr lang="sk-SK" dirty="0" err="1"/>
              <a:t>Eysenckove</a:t>
            </a:r>
            <a:r>
              <a:rPr lang="sk-SK" dirty="0"/>
              <a:t> dotazníky, ICL, FIRO-B, </a:t>
            </a:r>
          </a:p>
          <a:p>
            <a:endParaRPr lang="sk-SK" dirty="0"/>
          </a:p>
          <a:p>
            <a:r>
              <a:rPr lang="sk-SK" dirty="0"/>
              <a:t>Posudzovacie stupnice</a:t>
            </a:r>
          </a:p>
        </p:txBody>
      </p:sp>
    </p:spTree>
    <p:extLst>
      <p:ext uri="{BB962C8B-B14F-4D97-AF65-F5344CB8AC3E}">
        <p14:creationId xmlns:p14="http://schemas.microsoft.com/office/powerpoint/2010/main" val="850731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813CF-47F6-9134-961D-26A93472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Dotazníky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8B20D75-4EF9-377A-28A2-125543C67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dirty="0"/>
              <a:t>Najčastejšie používaná metóda na diagnostiku osobnosti</a:t>
            </a:r>
          </a:p>
          <a:p>
            <a:r>
              <a:rPr lang="sk-SK" dirty="0"/>
              <a:t>Výhodou </a:t>
            </a:r>
          </a:p>
          <a:p>
            <a:pPr lvl="1"/>
            <a:r>
              <a:rPr lang="sk-SK" dirty="0"/>
              <a:t>jednoduchá administrácia a možnosť skupinovej administrácie</a:t>
            </a:r>
          </a:p>
          <a:p>
            <a:pPr lvl="1"/>
            <a:r>
              <a:rPr lang="sk-SK" dirty="0"/>
              <a:t>dobré metodologické vlastnosti </a:t>
            </a:r>
          </a:p>
          <a:p>
            <a:pPr lvl="1"/>
            <a:r>
              <a:rPr lang="sk-SK" dirty="0"/>
              <a:t>široké spektrum informácii</a:t>
            </a:r>
          </a:p>
          <a:p>
            <a:pPr lvl="1"/>
            <a:r>
              <a:rPr lang="sk-SK" dirty="0"/>
              <a:t>široké zameranie dotazníkov – na každú vlastnosť alebo rys pravdepodobne existuje dotazník, ktorý ju meria</a:t>
            </a:r>
          </a:p>
          <a:p>
            <a:r>
              <a:rPr lang="sk-SK" dirty="0"/>
              <a:t>Nevýhody</a:t>
            </a:r>
          </a:p>
          <a:p>
            <a:pPr lvl="1"/>
            <a:r>
              <a:rPr lang="sk-SK" dirty="0"/>
              <a:t>Vyžadujú aspoň minimálnu úroveň introspekcie od probanda + intelekt</a:t>
            </a:r>
          </a:p>
          <a:p>
            <a:pPr lvl="1"/>
            <a:r>
              <a:rPr lang="sk-SK" dirty="0"/>
              <a:t>Často nezachytia jemné nuansy osobnosti</a:t>
            </a:r>
          </a:p>
          <a:p>
            <a:pPr lvl="1"/>
            <a:r>
              <a:rPr lang="sk-SK" dirty="0"/>
              <a:t>Väčšia tendencia štylizovať svoje odpovede, </a:t>
            </a:r>
            <a:r>
              <a:rPr lang="sk-SK" dirty="0" err="1"/>
              <a:t>agravovať</a:t>
            </a:r>
            <a:r>
              <a:rPr lang="sk-SK" dirty="0"/>
              <a:t>, </a:t>
            </a:r>
            <a:r>
              <a:rPr lang="sk-SK" dirty="0" err="1"/>
              <a:t>disimulovať</a:t>
            </a:r>
            <a:endParaRPr lang="sk-SK" dirty="0"/>
          </a:p>
          <a:p>
            <a:pPr lvl="1"/>
            <a:r>
              <a:rPr lang="sk-SK" dirty="0"/>
              <a:t>Opisujú osobnosť „</a:t>
            </a:r>
            <a:r>
              <a:rPr lang="sk-SK" dirty="0" err="1"/>
              <a:t>faktorovo</a:t>
            </a:r>
            <a:r>
              <a:rPr lang="sk-SK" dirty="0"/>
              <a:t>“, nezachytávajú komplexnosť a širšie súvislosti osobnosti</a:t>
            </a:r>
          </a:p>
          <a:p>
            <a:endParaRPr lang="sk-SK" dirty="0"/>
          </a:p>
          <a:p>
            <a:r>
              <a:rPr lang="sk-SK" dirty="0"/>
              <a:t>Jednodimenzionálne – väčšinou zachytávajú 1 alebo 2 vybrané črty osobnosti</a:t>
            </a:r>
          </a:p>
          <a:p>
            <a:r>
              <a:rPr lang="sk-SK" dirty="0"/>
              <a:t>Viacdimenzionálne – merajú viac rysov naraz, snaha zachytiť osobnosť komplexnejšie</a:t>
            </a:r>
          </a:p>
        </p:txBody>
      </p:sp>
    </p:spTree>
    <p:extLst>
      <p:ext uri="{BB962C8B-B14F-4D97-AF65-F5344CB8AC3E}">
        <p14:creationId xmlns:p14="http://schemas.microsoft.com/office/powerpoint/2010/main" val="1202232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9A718-00E6-ABA6-4B72-BCD3295B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Unidimenzionálne</a:t>
            </a:r>
            <a:r>
              <a:rPr lang="sk-SK" dirty="0"/>
              <a:t> dotazníky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FA730-FD97-3838-BA05-516A8550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Veľké množstvo dotazníkov merajúcich špecifické rysy, vlastnosti</a:t>
            </a:r>
          </a:p>
          <a:p>
            <a:endParaRPr lang="sk-SK" dirty="0"/>
          </a:p>
          <a:p>
            <a:r>
              <a:rPr lang="sk-SK" dirty="0"/>
              <a:t>Použitie záleží od aktuálnych potrieb administrátora, zákazky vyšetrenia</a:t>
            </a:r>
          </a:p>
          <a:p>
            <a:endParaRPr lang="sk-SK" dirty="0"/>
          </a:p>
          <a:p>
            <a:r>
              <a:rPr lang="sk-SK" dirty="0"/>
              <a:t>V klinickej psychológii ide často o dotazníky merajúce </a:t>
            </a:r>
            <a:r>
              <a:rPr lang="sk-SK" dirty="0" err="1"/>
              <a:t>manifestné</a:t>
            </a:r>
            <a:r>
              <a:rPr lang="sk-SK" dirty="0"/>
              <a:t> symptómy – </a:t>
            </a:r>
            <a:r>
              <a:rPr lang="sk-SK" dirty="0" err="1"/>
              <a:t>depresivitu</a:t>
            </a:r>
            <a:r>
              <a:rPr lang="sk-SK" dirty="0"/>
              <a:t>, úzkosť, stres </a:t>
            </a:r>
          </a:p>
        </p:txBody>
      </p:sp>
    </p:spTree>
    <p:extLst>
      <p:ext uri="{BB962C8B-B14F-4D97-AF65-F5344CB8AC3E}">
        <p14:creationId xmlns:p14="http://schemas.microsoft.com/office/powerpoint/2010/main" val="1820234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D57A7-3C82-A07D-50D4-343B8452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Unidimenzionálne</a:t>
            </a:r>
            <a:r>
              <a:rPr lang="sk-SK" dirty="0"/>
              <a:t> dotazníky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0241CB-BBF2-E96F-4AAB-B03025D14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Beckov dotazník </a:t>
            </a:r>
            <a:r>
              <a:rPr lang="sk-SK" dirty="0" err="1"/>
              <a:t>depresivity</a:t>
            </a:r>
            <a:r>
              <a:rPr lang="sk-SK" dirty="0"/>
              <a:t> (BDI-II) – 21 otázok mapujúcich </a:t>
            </a:r>
            <a:r>
              <a:rPr lang="sk-SK" dirty="0" err="1"/>
              <a:t>severitu</a:t>
            </a:r>
            <a:r>
              <a:rPr lang="sk-SK" dirty="0"/>
              <a:t> depresie, dobrá </a:t>
            </a:r>
            <a:r>
              <a:rPr lang="sk-SK" dirty="0" err="1"/>
              <a:t>screeningova</a:t>
            </a:r>
            <a:r>
              <a:rPr lang="sk-SK" dirty="0"/>
              <a:t> metóda pri liečbe pacientov alebo pri výskume</a:t>
            </a:r>
          </a:p>
          <a:p>
            <a:r>
              <a:rPr lang="sk-SK" dirty="0" err="1"/>
              <a:t>Borderline</a:t>
            </a:r>
            <a:r>
              <a:rPr lang="sk-SK" dirty="0"/>
              <a:t> </a:t>
            </a:r>
            <a:r>
              <a:rPr lang="sk-SK" dirty="0" err="1"/>
              <a:t>symptom</a:t>
            </a:r>
            <a:r>
              <a:rPr lang="sk-SK" dirty="0"/>
              <a:t> list (BSL-23) – 23 otázok, sleduje závažnosť príznakov hraničnej poruchy osobnosti</a:t>
            </a:r>
          </a:p>
          <a:p>
            <a:r>
              <a:rPr lang="sk-SK" dirty="0"/>
              <a:t>Škála </a:t>
            </a:r>
            <a:r>
              <a:rPr lang="sk-SK" dirty="0" err="1"/>
              <a:t>manifestnej</a:t>
            </a:r>
            <a:r>
              <a:rPr lang="sk-SK" dirty="0"/>
              <a:t> úzkosti (MAS) – 50 otázok, sleduje </a:t>
            </a:r>
            <a:r>
              <a:rPr lang="sk-SK" dirty="0" err="1"/>
              <a:t>severitu</a:t>
            </a:r>
            <a:r>
              <a:rPr lang="sk-SK" dirty="0"/>
              <a:t> úzkosti, ale diferencuje aj </a:t>
            </a:r>
            <a:r>
              <a:rPr lang="sk-SK" dirty="0" err="1"/>
              <a:t>anxietu</a:t>
            </a:r>
            <a:r>
              <a:rPr lang="sk-SK" dirty="0"/>
              <a:t> a depresiu</a:t>
            </a:r>
          </a:p>
          <a:p>
            <a:r>
              <a:rPr lang="sk-SK" dirty="0"/>
              <a:t>Dotazník životnej spokojnosti (DŽS) – 70 otázok mapujúcich životnú spokojnosť v 10 rôznych oblastiach</a:t>
            </a:r>
          </a:p>
        </p:txBody>
      </p:sp>
    </p:spTree>
    <p:extLst>
      <p:ext uri="{BB962C8B-B14F-4D97-AF65-F5344CB8AC3E}">
        <p14:creationId xmlns:p14="http://schemas.microsoft.com/office/powerpoint/2010/main" val="1839520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92431-A328-721A-19FD-BE63A0CC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Viacdimenzionálne dotazníky osobnosti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25BCFF-C88A-B500-469C-D7084A03E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Častejšie používané ako </a:t>
            </a:r>
            <a:r>
              <a:rPr lang="sk-SK" dirty="0" err="1"/>
              <a:t>unidimenzionálne</a:t>
            </a:r>
            <a:r>
              <a:rPr lang="sk-SK" dirty="0"/>
              <a:t> dotazníky</a:t>
            </a:r>
          </a:p>
          <a:p>
            <a:endParaRPr lang="sk-SK" dirty="0"/>
          </a:p>
          <a:p>
            <a:r>
              <a:rPr lang="sk-SK" dirty="0"/>
              <a:t>Tvoria vhodný doplnok k </a:t>
            </a:r>
            <a:r>
              <a:rPr lang="sk-SK" dirty="0" err="1"/>
              <a:t>projektívnym</a:t>
            </a:r>
            <a:r>
              <a:rPr lang="sk-SK" dirty="0"/>
              <a:t> metódam a výkonovým testom</a:t>
            </a:r>
          </a:p>
          <a:p>
            <a:endParaRPr lang="sk-SK" dirty="0"/>
          </a:p>
          <a:p>
            <a:r>
              <a:rPr lang="sk-SK" dirty="0"/>
              <a:t>Časovo náročnejšie</a:t>
            </a:r>
          </a:p>
          <a:p>
            <a:endParaRPr lang="sk-SK" dirty="0"/>
          </a:p>
          <a:p>
            <a:r>
              <a:rPr lang="sk-SK" dirty="0"/>
              <a:t>Náročné na pozornosť probanda</a:t>
            </a:r>
          </a:p>
        </p:txBody>
      </p:sp>
    </p:spTree>
    <p:extLst>
      <p:ext uri="{BB962C8B-B14F-4D97-AF65-F5344CB8AC3E}">
        <p14:creationId xmlns:p14="http://schemas.microsoft.com/office/powerpoint/2010/main" val="21376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6F45E-8EF3-8758-7B66-6ED4D5CB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Minnesota</a:t>
            </a:r>
            <a:r>
              <a:rPr lang="sk-SK" dirty="0"/>
              <a:t> </a:t>
            </a:r>
            <a:r>
              <a:rPr lang="sk-SK" dirty="0" err="1"/>
              <a:t>multiphasic</a:t>
            </a:r>
            <a:r>
              <a:rPr lang="sk-SK" dirty="0"/>
              <a:t> </a:t>
            </a:r>
            <a:r>
              <a:rPr lang="sk-SK" dirty="0" err="1"/>
              <a:t>personality</a:t>
            </a:r>
            <a:r>
              <a:rPr lang="sk-SK" dirty="0"/>
              <a:t> </a:t>
            </a:r>
            <a:r>
              <a:rPr lang="sk-SK" dirty="0" err="1"/>
              <a:t>inventory</a:t>
            </a:r>
            <a:r>
              <a:rPr lang="sk-SK" dirty="0"/>
              <a:t> MMPI-II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84B2D4-D68B-6A44-BEF3-216754CD2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567 položiek, 123 škál</a:t>
            </a:r>
          </a:p>
          <a:p>
            <a:r>
              <a:rPr lang="sk-SK" dirty="0"/>
              <a:t>Proband udáva, či na neho jednotlivé tvrdenia platia alebo nie</a:t>
            </a:r>
          </a:p>
          <a:p>
            <a:r>
              <a:rPr lang="sk-SK" dirty="0"/>
              <a:t>Zameraný na klinickú, ale aj neklinickú populáciu</a:t>
            </a:r>
          </a:p>
          <a:p>
            <a:r>
              <a:rPr lang="sk-SK" dirty="0"/>
              <a:t>Dlhý čas vypĺňania, min. 1 hodina, v praxi aj viac ako 2</a:t>
            </a:r>
          </a:p>
          <a:p>
            <a:r>
              <a:rPr lang="sk-SK" dirty="0"/>
              <a:t>Vyhodnotenie iba cez počítač</a:t>
            </a:r>
          </a:p>
          <a:p>
            <a:r>
              <a:rPr lang="sk-SK" dirty="0"/>
              <a:t>Poskytuje veľké množstvo informácii, dobre sa páruje s ROR</a:t>
            </a:r>
          </a:p>
          <a:p>
            <a:r>
              <a:rPr lang="sk-SK" dirty="0"/>
              <a:t>Pri ťažších poruchách osobnosti vyššie riziko </a:t>
            </a:r>
            <a:r>
              <a:rPr lang="sk-SK" dirty="0" err="1"/>
              <a:t>nevalidného</a:t>
            </a:r>
            <a:r>
              <a:rPr lang="sk-SK" dirty="0"/>
              <a:t> protokolu – pre </a:t>
            </a:r>
            <a:r>
              <a:rPr lang="sk-SK" dirty="0" err="1"/>
              <a:t>agraváciu</a:t>
            </a:r>
            <a:r>
              <a:rPr lang="sk-SK" dirty="0"/>
              <a:t>, </a:t>
            </a:r>
            <a:r>
              <a:rPr lang="sk-SK" dirty="0" err="1"/>
              <a:t>disimuláciu</a:t>
            </a:r>
            <a:r>
              <a:rPr lang="sk-SK" dirty="0"/>
              <a:t> alebo nižšiu motiváciu</a:t>
            </a:r>
          </a:p>
        </p:txBody>
      </p:sp>
    </p:spTree>
    <p:extLst>
      <p:ext uri="{BB962C8B-B14F-4D97-AF65-F5344CB8AC3E}">
        <p14:creationId xmlns:p14="http://schemas.microsoft.com/office/powerpoint/2010/main" val="341836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2C2D8B4-695F-123C-97AF-4EFCB575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7" y="0"/>
            <a:ext cx="4554141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82072C1-C0E2-F744-8998-0480D24F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68" y="914399"/>
            <a:ext cx="7316732" cy="51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5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096C0-E20A-C83D-99B3-C08FEA5E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Inventár štýlov osobnosti a porúch osobnosti PSSI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27AC4D-7719-5FF9-B8D5-1E11197C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140 položiek, reakcia na 4-stupňovej škále </a:t>
            </a:r>
          </a:p>
          <a:p>
            <a:r>
              <a:rPr lang="sk-SK" dirty="0"/>
              <a:t>Meria 14 škál, ktoré zachytávajú nepatologický štýl osobnosti, tak aj možnú poruchu osobnosti pri zvýraznení daného štýlu</a:t>
            </a:r>
          </a:p>
          <a:p>
            <a:r>
              <a:rPr lang="sk-SK" dirty="0"/>
              <a:t>Vyhodnocovanie je </a:t>
            </a:r>
            <a:r>
              <a:rPr lang="sk-SK" dirty="0" err="1"/>
              <a:t>pracné</a:t>
            </a:r>
            <a:r>
              <a:rPr lang="sk-SK" dirty="0"/>
              <a:t> a časovo náročnejšie</a:t>
            </a:r>
          </a:p>
          <a:p>
            <a:r>
              <a:rPr lang="sk-SK" dirty="0"/>
              <a:t>Administrácia je však menej náročná pre probanda oproti MMPI</a:t>
            </a:r>
          </a:p>
          <a:p>
            <a:r>
              <a:rPr lang="sk-SK" dirty="0"/>
              <a:t>Manuál poskytuje pekný plastický popis jednotlivých štýlov a porúch</a:t>
            </a:r>
          </a:p>
          <a:p>
            <a:r>
              <a:rPr lang="sk-SK" dirty="0"/>
              <a:t>Nevýhodou je častá pozitivita viacerých porúch naraz, často aj protichodných (hlavne pri pacientoch s ťažšími PO)</a:t>
            </a:r>
          </a:p>
        </p:txBody>
      </p:sp>
    </p:spTree>
    <p:extLst>
      <p:ext uri="{BB962C8B-B14F-4D97-AF65-F5344CB8AC3E}">
        <p14:creationId xmlns:p14="http://schemas.microsoft.com/office/powerpoint/2010/main" val="3479612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3178E48-F53D-B6CC-1792-9302E22F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23" y="0"/>
            <a:ext cx="93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D8672-DCBF-812B-10B5-64D53FBC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Dotazník klinickej analýzy </a:t>
            </a:r>
            <a:br>
              <a:rPr lang="sk-SK" dirty="0"/>
            </a:br>
            <a:r>
              <a:rPr lang="sk-SK" dirty="0"/>
              <a:t>CAQ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E1615BE-F985-B40F-48C4-384DBD6BC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272 položiek, obsahuje 16 škál zachytávajúcich nepatologické rysy a 12 klinických škál</a:t>
            </a:r>
          </a:p>
          <a:p>
            <a:endParaRPr lang="sk-SK" dirty="0"/>
          </a:p>
          <a:p>
            <a:r>
              <a:rPr lang="sk-SK" dirty="0"/>
              <a:t>Dotazník vychádza z </a:t>
            </a:r>
            <a:r>
              <a:rPr lang="sk-SK" dirty="0" err="1"/>
              <a:t>Cattelovho</a:t>
            </a:r>
            <a:r>
              <a:rPr lang="sk-SK" dirty="0"/>
              <a:t> 16 PF dotazníka, ktorý rozširuje o klinické škály</a:t>
            </a:r>
          </a:p>
          <a:p>
            <a:endParaRPr lang="sk-SK" dirty="0"/>
          </a:p>
          <a:p>
            <a:r>
              <a:rPr lang="sk-SK" dirty="0"/>
              <a:t>Dobre popisuje osobnostnú štruktúru v </a:t>
            </a:r>
            <a:r>
              <a:rPr lang="sk-SK" dirty="0" err="1"/>
              <a:t>normalite</a:t>
            </a:r>
            <a:r>
              <a:rPr lang="sk-SK" dirty="0"/>
              <a:t> aj patológii</a:t>
            </a:r>
          </a:p>
          <a:p>
            <a:endParaRPr lang="sk-SK" dirty="0"/>
          </a:p>
          <a:p>
            <a:r>
              <a:rPr lang="sk-SK" dirty="0"/>
              <a:t>Časovo náročný na administráciu, ale menej než MMPI</a:t>
            </a:r>
          </a:p>
        </p:txBody>
      </p:sp>
    </p:spTree>
    <p:extLst>
      <p:ext uri="{BB962C8B-B14F-4D97-AF65-F5344CB8AC3E}">
        <p14:creationId xmlns:p14="http://schemas.microsoft.com/office/powerpoint/2010/main" val="1726494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AEC43-8909-BF05-22E4-3BEC6D9E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Osobnostný inventár pre DSM-5 </a:t>
            </a:r>
            <a:br>
              <a:rPr lang="sk-SK" dirty="0"/>
            </a:br>
            <a:r>
              <a:rPr lang="sk-SK" dirty="0"/>
              <a:t>PID-5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82604B-4CE7-828B-FDBF-A5C9B574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220 položiek, 25 aspektov osobnostných rysov, ktoré sa následne kombinujú do 5 oblastí osobnostných rysov</a:t>
            </a:r>
          </a:p>
          <a:p>
            <a:r>
              <a:rPr lang="sk-SK" dirty="0"/>
              <a:t>Metóda je voľne dostupná, teoreticky vychádza z alternatívneho modelu porúch osobnosti pre DSM-5</a:t>
            </a:r>
          </a:p>
          <a:p>
            <a:r>
              <a:rPr lang="sk-SK" dirty="0"/>
              <a:t>Osobnosť nechápe kategoriálne, ale dimenzionálne – každý osobnostný štýl alebo porucha je tvorená rôznymi oblasťami rysov, ktoré sa prejavujú v rôznej intenzite</a:t>
            </a:r>
          </a:p>
          <a:p>
            <a:r>
              <a:rPr lang="sk-SK" dirty="0"/>
              <a:t>Administrácia je časovo náročnejšia, takisto aj vyhodnocovanie je veľmi </a:t>
            </a:r>
            <a:r>
              <a:rPr lang="sk-SK" dirty="0" err="1"/>
              <a:t>pracné</a:t>
            </a:r>
            <a:endParaRPr lang="sk-SK" dirty="0"/>
          </a:p>
          <a:p>
            <a:r>
              <a:rPr lang="sk-SK" dirty="0"/>
              <a:t>Výhodou metódy je dimenzionálne chápanie porúch osobnosti a tým presnejší popis osobnostnej štruktúry</a:t>
            </a:r>
          </a:p>
        </p:txBody>
      </p:sp>
    </p:spTree>
    <p:extLst>
      <p:ext uri="{BB962C8B-B14F-4D97-AF65-F5344CB8AC3E}">
        <p14:creationId xmlns:p14="http://schemas.microsoft.com/office/powerpoint/2010/main" val="136033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4ECCD-BCD1-6B4D-43D0-C2FF10F4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Projektívne</a:t>
            </a:r>
            <a:r>
              <a:rPr lang="sk-SK" dirty="0"/>
              <a:t> metódy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2FEE09-EA6D-8A5C-1E0E-6EED6769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Medzi najčastejšie používané patria:</a:t>
            </a:r>
          </a:p>
          <a:p>
            <a:pPr lvl="1"/>
            <a:r>
              <a:rPr lang="sk-SK" dirty="0"/>
              <a:t>ROR</a:t>
            </a:r>
          </a:p>
          <a:p>
            <a:pPr lvl="1"/>
            <a:r>
              <a:rPr lang="sk-SK" dirty="0"/>
              <a:t>TAT</a:t>
            </a:r>
          </a:p>
          <a:p>
            <a:pPr lvl="1"/>
            <a:r>
              <a:rPr lang="sk-SK" dirty="0" err="1"/>
              <a:t>Hand</a:t>
            </a:r>
            <a:r>
              <a:rPr lang="sk-SK" dirty="0"/>
              <a:t> test</a:t>
            </a:r>
          </a:p>
          <a:p>
            <a:pPr lvl="1"/>
            <a:r>
              <a:rPr lang="sk-SK" dirty="0"/>
              <a:t>Asociačný experiment</a:t>
            </a:r>
          </a:p>
          <a:p>
            <a:pPr lvl="1"/>
            <a:r>
              <a:rPr lang="sk-SK" dirty="0"/>
              <a:t>Test kresby postavy</a:t>
            </a:r>
          </a:p>
          <a:p>
            <a:pPr lvl="1"/>
            <a:r>
              <a:rPr lang="sk-SK" dirty="0" err="1"/>
              <a:t>Baum</a:t>
            </a:r>
            <a:r>
              <a:rPr lang="sk-SK" dirty="0"/>
              <a:t> test</a:t>
            </a:r>
          </a:p>
          <a:p>
            <a:pPr lvl="1"/>
            <a:r>
              <a:rPr lang="sk-SK" dirty="0" err="1"/>
              <a:t>Multidimenzionálny</a:t>
            </a:r>
            <a:r>
              <a:rPr lang="sk-SK" dirty="0"/>
              <a:t> </a:t>
            </a:r>
            <a:r>
              <a:rPr lang="sk-SK" dirty="0" err="1"/>
              <a:t>kresebný</a:t>
            </a:r>
            <a:r>
              <a:rPr lang="sk-SK" dirty="0"/>
              <a:t> test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8627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0CB77-9F1B-C644-56BC-5284C7AD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PID-5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8232A90-9355-7A84-5954-E54CEB1D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5" y="1429305"/>
            <a:ext cx="4907373" cy="542869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0ABD784-C362-0D6F-9594-9C986072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70" y="3295153"/>
            <a:ext cx="6677957" cy="356284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A8FC408-A0CD-3A75-6958-B6190E38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870" y="1429305"/>
            <a:ext cx="5714221" cy="6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7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614BB-40ED-7501-967D-7C16A2ED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Niektoré ďalšie často používané dotazníky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BF63C7-E2B5-56A6-4969-7DA6F01FE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ICL – zameraný na interpersonálne správanie probanda, grafické zobrazenie výsledkov v kruhovom diagrame, využitie v pracovnej oblasti, sexuológii</a:t>
            </a:r>
          </a:p>
          <a:p>
            <a:r>
              <a:rPr lang="sk-SK" dirty="0"/>
              <a:t>FIRO-B – zameraný na interpersonálne potreby a správanie, krátka administrácia, využitie v poradenstve, školstve</a:t>
            </a:r>
          </a:p>
          <a:p>
            <a:r>
              <a:rPr lang="sk-SK" dirty="0"/>
              <a:t>DOPEN – vychádza z </a:t>
            </a:r>
            <a:r>
              <a:rPr lang="sk-SK" dirty="0" err="1"/>
              <a:t>Eysenckových</a:t>
            </a:r>
            <a:r>
              <a:rPr lang="sk-SK" dirty="0"/>
              <a:t> dotazníkov, obsahuje 4 škály (</a:t>
            </a:r>
            <a:r>
              <a:rPr lang="sk-SK" dirty="0" err="1"/>
              <a:t>psychoticizmus</a:t>
            </a:r>
            <a:r>
              <a:rPr lang="sk-SK" dirty="0"/>
              <a:t>, </a:t>
            </a:r>
            <a:r>
              <a:rPr lang="sk-SK" dirty="0" err="1"/>
              <a:t>extraverzia</a:t>
            </a:r>
            <a:r>
              <a:rPr lang="sk-SK" dirty="0"/>
              <a:t>, </a:t>
            </a:r>
            <a:r>
              <a:rPr lang="sk-SK" dirty="0" err="1"/>
              <a:t>neuroticizmus</a:t>
            </a:r>
            <a:r>
              <a:rPr lang="sk-SK" dirty="0"/>
              <a:t>, lži </a:t>
            </a:r>
            <a:r>
              <a:rPr lang="sk-SK" dirty="0" err="1"/>
              <a:t>skór</a:t>
            </a:r>
            <a:r>
              <a:rPr lang="sk-SK" dirty="0"/>
              <a:t>), krátka administrácia, výhodou je prítomnosť lži </a:t>
            </a:r>
            <a:r>
              <a:rPr lang="sk-SK" dirty="0" err="1"/>
              <a:t>skóru</a:t>
            </a:r>
            <a:r>
              <a:rPr lang="sk-SK" dirty="0"/>
              <a:t> – odhalenie di/simulácie</a:t>
            </a:r>
          </a:p>
          <a:p>
            <a:r>
              <a:rPr lang="sk-SK" dirty="0"/>
              <a:t>Dotazníky Big </a:t>
            </a:r>
            <a:r>
              <a:rPr lang="sk-SK" dirty="0" err="1"/>
              <a:t>five</a:t>
            </a:r>
            <a:r>
              <a:rPr lang="sk-SK" dirty="0"/>
              <a:t> – skupina viacerých dotazníkov vychádzajúcich z 5-faktorovej teórie osobnosti (otvorenosť skúsenosti, </a:t>
            </a:r>
            <a:r>
              <a:rPr lang="sk-SK" dirty="0" err="1"/>
              <a:t>extraverzia</a:t>
            </a:r>
            <a:r>
              <a:rPr lang="sk-SK" dirty="0"/>
              <a:t>, prívetivosť, </a:t>
            </a:r>
            <a:r>
              <a:rPr lang="sk-SK" dirty="0" err="1"/>
              <a:t>neuroticizmus</a:t>
            </a:r>
            <a:r>
              <a:rPr lang="sk-SK" dirty="0"/>
              <a:t>, svedomitosť), zameranie skôr na popis nepatologickej populácie, využitie v pracovnej, poradenskej oblasti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3931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9F2C9-B8E0-EF7D-2AE6-0D08069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Psychodiagnostika</a:t>
            </a:r>
            <a:r>
              <a:rPr lang="sk-SK" dirty="0"/>
              <a:t> osobnosti – zhrnutie pre prax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1793DD-F8B7-9007-52E1-B7F207CEF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Snažiť sa popísať osobnosť v celej komplexnosti, nie iba cez jednotlivé faktory/rysy</a:t>
            </a:r>
          </a:p>
          <a:p>
            <a:r>
              <a:rPr lang="sk-SK" dirty="0"/>
              <a:t>Osobnosť neexistuje vo vákuu, ale prepája sa s kognitívnymi schopnosťami, intelektom, interpersonálnymi vzťahmi a </a:t>
            </a:r>
            <a:r>
              <a:rPr lang="sk-SK" dirty="0" err="1"/>
              <a:t>intrapsychickými</a:t>
            </a:r>
            <a:r>
              <a:rPr lang="sk-SK" dirty="0"/>
              <a:t> konfliktmi</a:t>
            </a:r>
          </a:p>
          <a:p>
            <a:r>
              <a:rPr lang="sk-SK" dirty="0"/>
              <a:t>Pri diagnostike osobnosti sa nikdy nespoliehať iba na jednu metódu – ideálne je použiť 1-2 </a:t>
            </a:r>
            <a:r>
              <a:rPr lang="sk-SK" dirty="0" err="1"/>
              <a:t>projektívne</a:t>
            </a:r>
            <a:r>
              <a:rPr lang="sk-SK" dirty="0"/>
              <a:t> metódy, 1 </a:t>
            </a:r>
            <a:r>
              <a:rPr lang="sk-SK" dirty="0" err="1"/>
              <a:t>multidimenzionálny</a:t>
            </a:r>
            <a:r>
              <a:rPr lang="sk-SK" dirty="0"/>
              <a:t> dotazník a doplniť to aj výkonovým testom, popr. inteligenčným testom (WAIS-III použiť celý alebo vybrané </a:t>
            </a:r>
            <a:r>
              <a:rPr lang="sk-SK" dirty="0" err="1"/>
              <a:t>subtesty</a:t>
            </a:r>
            <a:r>
              <a:rPr lang="sk-SK" dirty="0"/>
              <a:t>, </a:t>
            </a:r>
            <a:r>
              <a:rPr lang="sk-SK" dirty="0" err="1"/>
              <a:t>Ravenove</a:t>
            </a:r>
            <a:r>
              <a:rPr lang="sk-SK" dirty="0"/>
              <a:t> matice) – intelekt do veľkej miery determinuje osobnostnú štruktúru a jej komplexnosť</a:t>
            </a:r>
          </a:p>
          <a:p>
            <a:r>
              <a:rPr lang="sk-SK" dirty="0"/>
              <a:t>Údaje získané z </a:t>
            </a:r>
            <a:r>
              <a:rPr lang="sk-SK" dirty="0" err="1"/>
              <a:t>psdg</a:t>
            </a:r>
            <a:r>
              <a:rPr lang="sk-SK" dirty="0"/>
              <a:t> metód vždy prepájať so závermi z pozorovania, rozhovoru a anamnézy – ako sa k nám pacient vzťahoval počas rozhovoru, ako sa správal počas vyšetrenia, ako vyzeral a bol oblečený, ako pristupoval k metódam, čo z jeho anamnézy mohlo ovplyvniť jeho aktuálny stav</a:t>
            </a:r>
          </a:p>
        </p:txBody>
      </p:sp>
    </p:spTree>
    <p:extLst>
      <p:ext uri="{BB962C8B-B14F-4D97-AF65-F5344CB8AC3E}">
        <p14:creationId xmlns:p14="http://schemas.microsoft.com/office/powerpoint/2010/main" val="11949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6AD85-2BF1-62CC-EE89-2274A1D0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Psychodiagnostika</a:t>
            </a:r>
            <a:r>
              <a:rPr lang="sk-SK" dirty="0"/>
              <a:t> osobnosti – zhrnutie pre prax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395578-1A9B-1403-34A7-D41FB32F4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Pri interpretácii údajov sa nespoliehať iba na získané výsledky, napr. pozitívne faktory pri dotazníkoch, ale vždy sa snažiť si ich zanalyzovať aj kvalitatívne (pozrieť si odpovede pri jednotlivých faktoroch, s ktorými proband súhlasil/nesúhlasil)</a:t>
            </a:r>
          </a:p>
          <a:p>
            <a:r>
              <a:rPr lang="sk-SK" dirty="0"/>
              <a:t>Nepopisovať osobnosť iba cez jej negatívne, patologické rysy, posúdiť aj možné benefity konkrétnej osobnostnej štrukturácie – napr. hraničná alebo </a:t>
            </a:r>
            <a:r>
              <a:rPr lang="sk-SK" dirty="0" err="1"/>
              <a:t>histriónska</a:t>
            </a:r>
            <a:r>
              <a:rPr lang="sk-SK" dirty="0"/>
              <a:t> štruktúra môže byť viac empatická a dobre pracovať s ľuďmi a pod.</a:t>
            </a:r>
          </a:p>
          <a:p>
            <a:r>
              <a:rPr lang="sk-SK" dirty="0"/>
              <a:t>Nevyvodzovať predčasné závery o osobnosti probanda bez posúdenia všetkých faktorov, ktoré sa na aktuálnom stave môžu podieľať – pacient v hlbokej depresii bude mať osobnostnú štruktúru prekrytú aktuálnym depresívnym stavom, podobne pri psychóze</a:t>
            </a:r>
          </a:p>
        </p:txBody>
      </p:sp>
    </p:spTree>
    <p:extLst>
      <p:ext uri="{BB962C8B-B14F-4D97-AF65-F5344CB8AC3E}">
        <p14:creationId xmlns:p14="http://schemas.microsoft.com/office/powerpoint/2010/main" val="3428629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309F6-D951-66A2-BF74-30005FAF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6383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0888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615E9-4883-E8DA-0E06-D044BBE2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Rorschachova</a:t>
            </a:r>
            <a:r>
              <a:rPr lang="sk-SK" dirty="0"/>
              <a:t> metóda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129D6C-7DCE-D431-C40B-BC04149CB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Najvýznamnejšie postavenie medzi metódami diagnostikujúcimi osobnosť</a:t>
            </a:r>
          </a:p>
          <a:p>
            <a:endParaRPr lang="sk-SK" dirty="0"/>
          </a:p>
          <a:p>
            <a:r>
              <a:rPr lang="sk-SK" dirty="0"/>
              <a:t>Umožňuje nám zachytiť osobnosť probanda v celej jej šírke a komplexnosti</a:t>
            </a:r>
          </a:p>
          <a:p>
            <a:endParaRPr lang="sk-SK" dirty="0"/>
          </a:p>
          <a:p>
            <a:r>
              <a:rPr lang="sk-SK" dirty="0"/>
              <a:t>Existuje viacero spôsobov vyhodnotenia a interpretácie (podľa </a:t>
            </a:r>
            <a:r>
              <a:rPr lang="sk-SK" dirty="0" err="1"/>
              <a:t>Exnera</a:t>
            </a:r>
            <a:r>
              <a:rPr lang="sk-SK" dirty="0"/>
              <a:t>, </a:t>
            </a:r>
            <a:r>
              <a:rPr lang="sk-SK" dirty="0" err="1"/>
              <a:t>Bohma</a:t>
            </a:r>
            <a:r>
              <a:rPr lang="sk-SK" dirty="0"/>
              <a:t>, </a:t>
            </a:r>
            <a:r>
              <a:rPr lang="sk-SK" dirty="0" err="1"/>
              <a:t>Méreia</a:t>
            </a:r>
            <a:r>
              <a:rPr lang="sk-SK" dirty="0"/>
              <a:t> a pod.)</a:t>
            </a:r>
          </a:p>
        </p:txBody>
      </p:sp>
    </p:spTree>
    <p:extLst>
      <p:ext uri="{BB962C8B-B14F-4D97-AF65-F5344CB8AC3E}">
        <p14:creationId xmlns:p14="http://schemas.microsoft.com/office/powerpoint/2010/main" val="226737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CFCE3-26BD-8F99-AB36-70D36D4E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6D8417-BA10-4AFA-382C-423F1E061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Testový materiál je tvorený 10 kartami, ktoré musia byť administrované v predpísanom poradí</a:t>
            </a:r>
          </a:p>
          <a:p>
            <a:r>
              <a:rPr lang="sk-SK" dirty="0"/>
              <a:t>Na každej karte je iná symetrická škvrna, 5 kariet je čierno-bielych, 2 sú dvojfarebné (je na nich aj červená farba) a 3 sú farebné</a:t>
            </a:r>
          </a:p>
          <a:p>
            <a:r>
              <a:rPr lang="sk-SK" dirty="0"/>
              <a:t>Test pozostáva zo 4 častí: </a:t>
            </a:r>
          </a:p>
          <a:p>
            <a:pPr lvl="1"/>
            <a:r>
              <a:rPr lang="sk-SK" dirty="0"/>
              <a:t>Asociačná časť - proband podáva odpovede na predložené karty</a:t>
            </a:r>
          </a:p>
          <a:p>
            <a:pPr lvl="1"/>
            <a:r>
              <a:rPr lang="sk-SK" dirty="0"/>
              <a:t>Dopytovanie (</a:t>
            </a:r>
            <a:r>
              <a:rPr lang="sk-SK" dirty="0" err="1"/>
              <a:t>inquiry</a:t>
            </a:r>
            <a:r>
              <a:rPr lang="sk-SK" dirty="0"/>
              <a:t>) – pomocou nesugestívnych otázok si spresňujeme získané odpovede, aby sme ich dokázali osignovať</a:t>
            </a:r>
          </a:p>
          <a:p>
            <a:pPr lvl="1"/>
            <a:r>
              <a:rPr lang="sk-SK" dirty="0"/>
              <a:t>Signovanie – kódovanie odpovedí podľa príslušného interpretačného systému (</a:t>
            </a:r>
            <a:r>
              <a:rPr lang="sk-SK" dirty="0" err="1"/>
              <a:t>Exner</a:t>
            </a:r>
            <a:r>
              <a:rPr lang="sk-SK" dirty="0"/>
              <a:t>, </a:t>
            </a:r>
            <a:r>
              <a:rPr lang="sk-SK" dirty="0" err="1"/>
              <a:t>Bohm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Interpretácia – vyvodzovanie záverov o psychike probanda podľa získaných </a:t>
            </a:r>
            <a:r>
              <a:rPr lang="sk-SK" dirty="0" err="1"/>
              <a:t>skórov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06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DEAFA-2E68-D223-4FBF-80B5F030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2072479-D342-6D63-62DD-086CE037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09952"/>
            <a:ext cx="4740016" cy="3555011"/>
          </a:xfrm>
          <a:prstGeom prst="rect">
            <a:avLst/>
          </a:prstGeom>
          <a:noFill/>
          <a:ln/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75316D7-28EF-7BA5-6589-0968C91B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8467" y="0"/>
            <a:ext cx="4823533" cy="3617650"/>
          </a:xfrm>
          <a:prstGeom prst="rect">
            <a:avLst/>
          </a:prstGeom>
          <a:noFill/>
          <a:ln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F41E333-E583-E03C-7FB5-88260438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2448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4D1E5-EF8F-13BE-7F39-76606413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 – signovanie (podľa </a:t>
            </a:r>
            <a:r>
              <a:rPr lang="sk-SK" dirty="0" err="1"/>
              <a:t>Exnera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B4D01A-C9EE-BC69-E5ED-8A6330550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Získané odpovede signujeme z hľadiska </a:t>
            </a:r>
          </a:p>
          <a:p>
            <a:pPr lvl="1"/>
            <a:r>
              <a:rPr lang="sk-SK" dirty="0"/>
              <a:t>Lokalizácie - kde sa </a:t>
            </a:r>
            <a:r>
              <a:rPr lang="sk-SK" dirty="0" err="1"/>
              <a:t>odp</a:t>
            </a:r>
            <a:r>
              <a:rPr lang="sk-SK" dirty="0"/>
              <a:t>. na karte nachádza (či je pri tvorbe odpovede použitá celá škvrna alebo iba drobný detail z nej)</a:t>
            </a:r>
          </a:p>
          <a:p>
            <a:pPr lvl="1"/>
            <a:r>
              <a:rPr lang="sk-SK" dirty="0"/>
              <a:t>Determinánt - čím je odpoveď podmienená (tvarom, farbou, pohybom)</a:t>
            </a:r>
          </a:p>
          <a:p>
            <a:pPr lvl="1"/>
            <a:r>
              <a:rPr lang="sk-SK" dirty="0"/>
              <a:t>Obsahu - čo je v odpovedi znázornené (ľudské obsahy, zvieracie, prírodné, anatómia)</a:t>
            </a:r>
          </a:p>
          <a:p>
            <a:pPr lvl="1"/>
            <a:r>
              <a:rPr lang="sk-SK" dirty="0"/>
              <a:t>Špeciálnych znakov - zachytávajú poruchy myslenia, ľudské reprezentácie a iné špecifiká odpovede (použitie nevhodného slova, frázy, užitie neprimeranej logiky)</a:t>
            </a:r>
          </a:p>
        </p:txBody>
      </p:sp>
    </p:spTree>
    <p:extLst>
      <p:ext uri="{BB962C8B-B14F-4D97-AF65-F5344CB8AC3E}">
        <p14:creationId xmlns:p14="http://schemas.microsoft.com/office/powerpoint/2010/main" val="360209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91555-09F9-17DD-83B5-16525EC9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ROR – interpretácia (</a:t>
            </a:r>
            <a:r>
              <a:rPr lang="sk-SK" dirty="0" err="1"/>
              <a:t>Exner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C8F429-A396-D31E-CE66-F14EB7C24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Interpretácia prebieha v 7 základných oblastiach: </a:t>
            </a:r>
          </a:p>
          <a:p>
            <a:pPr lvl="1"/>
            <a:r>
              <a:rPr lang="sk-SK" dirty="0"/>
              <a:t>Jadrová oblasť a kontrola stresu - hovorí nám o základných rysoch osobnosti (introverzia, </a:t>
            </a:r>
            <a:r>
              <a:rPr lang="sk-SK" dirty="0" err="1"/>
              <a:t>extratenzia</a:t>
            </a:r>
            <a:r>
              <a:rPr lang="sk-SK" dirty="0"/>
              <a:t>) a schopnosti zvládať stres</a:t>
            </a:r>
          </a:p>
          <a:p>
            <a:pPr lvl="1"/>
            <a:r>
              <a:rPr lang="sk-SK" dirty="0"/>
              <a:t>Spracovávanie – spôsob akým proband skenuje </a:t>
            </a:r>
            <a:r>
              <a:rPr lang="sk-SK" dirty="0" err="1"/>
              <a:t>podnetové</a:t>
            </a:r>
            <a:r>
              <a:rPr lang="sk-SK" dirty="0"/>
              <a:t> pole</a:t>
            </a:r>
          </a:p>
          <a:p>
            <a:pPr lvl="1"/>
            <a:r>
              <a:rPr lang="sk-SK" dirty="0"/>
              <a:t>Mediácia – hovorí nám o adekvátnosti vnímania, vzťahu k realite</a:t>
            </a:r>
          </a:p>
          <a:p>
            <a:pPr lvl="1"/>
            <a:r>
              <a:rPr lang="sk-SK" dirty="0" err="1"/>
              <a:t>Ideácia</a:t>
            </a:r>
            <a:r>
              <a:rPr lang="sk-SK" dirty="0"/>
              <a:t> – popisuje myslenie probanda, problémy v myslení, popr. </a:t>
            </a:r>
            <a:r>
              <a:rPr lang="sk-SK" dirty="0" err="1"/>
              <a:t>rigiditu</a:t>
            </a:r>
            <a:r>
              <a:rPr lang="sk-SK" dirty="0"/>
              <a:t> a plastickosť myslenia</a:t>
            </a:r>
          </a:p>
          <a:p>
            <a:pPr lvl="1"/>
            <a:r>
              <a:rPr lang="sk-SK" dirty="0" err="1"/>
              <a:t>Afektivita</a:t>
            </a:r>
            <a:r>
              <a:rPr lang="sk-SK" dirty="0"/>
              <a:t> – popisuje </a:t>
            </a:r>
            <a:r>
              <a:rPr lang="sk-SK" dirty="0" err="1"/>
              <a:t>emotivitu</a:t>
            </a:r>
            <a:r>
              <a:rPr lang="sk-SK" dirty="0"/>
              <a:t> probanda, prítomnosť negatívnych afektov, </a:t>
            </a:r>
            <a:r>
              <a:rPr lang="sk-SK" dirty="0" err="1"/>
              <a:t>distresu</a:t>
            </a:r>
            <a:r>
              <a:rPr lang="sk-SK" dirty="0"/>
              <a:t>, schopnosť pracovať s emóciami</a:t>
            </a:r>
          </a:p>
          <a:p>
            <a:pPr lvl="1"/>
            <a:r>
              <a:rPr lang="sk-SK" dirty="0" err="1"/>
              <a:t>Sebapercepcia</a:t>
            </a:r>
            <a:r>
              <a:rPr lang="sk-SK" dirty="0"/>
              <a:t> – vzťah k sebe samému, realistickosť vnímania vlastnej osoby</a:t>
            </a:r>
          </a:p>
          <a:p>
            <a:pPr lvl="1"/>
            <a:r>
              <a:rPr lang="sk-SK" dirty="0"/>
              <a:t>Interpersonálna oblasť – vzťah k sociálnemu poľu, schopnosť tvoriť a udržiavať si vzťahy, vnímanie druhých ľudí, závislosť na druhých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090995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846</TotalTime>
  <Words>2320</Words>
  <Application>Microsoft Office PowerPoint</Application>
  <PresentationFormat>Širokouhlá</PresentationFormat>
  <Paragraphs>247</Paragraphs>
  <Slides>44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8" baseType="lpstr">
      <vt:lpstr>Arial</vt:lpstr>
      <vt:lpstr>Trebuchet MS</vt:lpstr>
      <vt:lpstr>Wingdings 3</vt:lpstr>
      <vt:lpstr>Fazeta</vt:lpstr>
      <vt:lpstr>Psychodiagnostika osobnosti</vt:lpstr>
      <vt:lpstr>Osobnosť</vt:lpstr>
      <vt:lpstr>Delenie psychodiagnostických metód osobnosti</vt:lpstr>
      <vt:lpstr>Projektívne metódy</vt:lpstr>
      <vt:lpstr>Rorschachova metóda</vt:lpstr>
      <vt:lpstr>ROR</vt:lpstr>
      <vt:lpstr>ROR</vt:lpstr>
      <vt:lpstr>ROR – signovanie (podľa Exnera)</vt:lpstr>
      <vt:lpstr>ROR – interpretácia (Exner)</vt:lpstr>
      <vt:lpstr>ROR – príklad signovania</vt:lpstr>
      <vt:lpstr>ROR – štrukturálne zhrnutie a interpretácia</vt:lpstr>
      <vt:lpstr>ROR</vt:lpstr>
      <vt:lpstr>ROR</vt:lpstr>
      <vt:lpstr>Tématicko apercepčný test (TAT)</vt:lpstr>
      <vt:lpstr>Prezentácia programu PowerPoint</vt:lpstr>
      <vt:lpstr>TAT</vt:lpstr>
      <vt:lpstr>Asociačný experiment</vt:lpstr>
      <vt:lpstr>Asociačný experiment</vt:lpstr>
      <vt:lpstr>Hand test</vt:lpstr>
      <vt:lpstr>Hand test</vt:lpstr>
      <vt:lpstr>Kresba ľudskej postavy (FDT)</vt:lpstr>
      <vt:lpstr>Prezentácia programu PowerPoint</vt:lpstr>
      <vt:lpstr>Prezentácia programu PowerPoint</vt:lpstr>
      <vt:lpstr>FDT</vt:lpstr>
      <vt:lpstr>Test kresby stromu (Baum test)</vt:lpstr>
      <vt:lpstr>Multidimenzionálny kresebný test (MDZT)</vt:lpstr>
      <vt:lpstr>Prezentácia programu PowerPoint</vt:lpstr>
      <vt:lpstr>Objektívne testy osobnosti</vt:lpstr>
      <vt:lpstr>Objektívne testy osobnosti</vt:lpstr>
      <vt:lpstr>Dotazníky</vt:lpstr>
      <vt:lpstr>Unidimenzionálne dotazníky</vt:lpstr>
      <vt:lpstr>Unidimenzionálne dotazníky</vt:lpstr>
      <vt:lpstr>Viacdimenzionálne dotazníky osobnosti</vt:lpstr>
      <vt:lpstr>Minnesota multiphasic personality inventory MMPI-II</vt:lpstr>
      <vt:lpstr>Prezentácia programu PowerPoint</vt:lpstr>
      <vt:lpstr>Inventár štýlov osobnosti a porúch osobnosti PSSI</vt:lpstr>
      <vt:lpstr>Prezentácia programu PowerPoint</vt:lpstr>
      <vt:lpstr>Dotazník klinickej analýzy  CAQ</vt:lpstr>
      <vt:lpstr>Osobnostný inventár pre DSM-5  PID-5</vt:lpstr>
      <vt:lpstr>PID-5</vt:lpstr>
      <vt:lpstr>Niektoré ďalšie často používané dotazníky</vt:lpstr>
      <vt:lpstr>Psychodiagnostika osobnosti – zhrnutie pre prax</vt:lpstr>
      <vt:lpstr>Psychodiagnostika osobnosti – zhrnutie pre prax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Psychodiagnostika osobnosti</dc:title>
  <dc:creator>Marek Orenčák</dc:creator>
  <cp:lastModifiedBy>Marek Orenčák</cp:lastModifiedBy>
  <cp:revision>39</cp:revision>
  <dcterms:created xsi:type="dcterms:W3CDTF">2023-12-02T08:56:21Z</dcterms:created>
  <dcterms:modified xsi:type="dcterms:W3CDTF">2023-12-03T19:11:35Z</dcterms:modified>
</cp:coreProperties>
</file>