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5"/>
  </p:notesMasterIdLst>
  <p:sldIdLst>
    <p:sldId id="256" r:id="rId2"/>
    <p:sldId id="257" r:id="rId3"/>
    <p:sldId id="258" r:id="rId4"/>
    <p:sldId id="259" r:id="rId5"/>
    <p:sldId id="260" r:id="rId6"/>
    <p:sldId id="261" r:id="rId7"/>
    <p:sldId id="262" r:id="rId8"/>
    <p:sldId id="280" r:id="rId9"/>
    <p:sldId id="263" r:id="rId10"/>
    <p:sldId id="264" r:id="rId11"/>
    <p:sldId id="281" r:id="rId12"/>
    <p:sldId id="282" r:id="rId13"/>
    <p:sldId id="283" r:id="rId14"/>
    <p:sldId id="284" r:id="rId15"/>
    <p:sldId id="285" r:id="rId16"/>
    <p:sldId id="265" r:id="rId17"/>
    <p:sldId id="266" r:id="rId18"/>
    <p:sldId id="267" r:id="rId19"/>
    <p:sldId id="286"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7" r:id="rId33"/>
    <p:sldId id="312" r:id="rId34"/>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987" autoAdjust="0"/>
    <p:restoredTop sz="94660"/>
  </p:normalViewPr>
  <p:slideViewPr>
    <p:cSldViewPr snapToGrid="0">
      <p:cViewPr varScale="1">
        <p:scale>
          <a:sx n="117" d="100"/>
          <a:sy n="117" d="100"/>
        </p:scale>
        <p:origin x="-300" y="-102"/>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entury Gothic" pitchFamily="34" charset="0"/>
              </a:defRPr>
            </a:lvl1pPr>
          </a:lstStyle>
          <a:p>
            <a:endParaRPr lang="cs-CZ"/>
          </a:p>
        </p:txBody>
      </p:sp>
      <p:sp>
        <p:nvSpPr>
          <p:cNvPr id="593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entury Gothic" pitchFamily="34" charset="0"/>
              </a:defRPr>
            </a:lvl1pPr>
          </a:lstStyle>
          <a:p>
            <a:fld id="{34680DAD-C811-4939-89EF-E1BB7B31D25E}" type="datetimeFigureOut">
              <a:rPr lang="cs-CZ"/>
              <a:pPr/>
              <a:t>19.12.2023</a:t>
            </a:fld>
            <a:endParaRPr lang="cs-CZ"/>
          </a:p>
        </p:txBody>
      </p:sp>
      <p:sp>
        <p:nvSpPr>
          <p:cNvPr id="5939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entury Gothic" pitchFamily="34" charset="0"/>
              </a:defRPr>
            </a:lvl1pPr>
          </a:lstStyle>
          <a:p>
            <a:endParaRPr lang="cs-CZ"/>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entury Gothic" pitchFamily="34" charset="0"/>
              </a:defRPr>
            </a:lvl1pPr>
          </a:lstStyle>
          <a:p>
            <a:fld id="{FDEAA1F1-27F9-4EF8-B58F-C438DF2C8E48}" type="slidenum">
              <a:rPr lang="cs-CZ"/>
              <a:pPr/>
              <a:t>‹#›</a:t>
            </a:fld>
            <a:endParaRPr lang="cs-CZ"/>
          </a:p>
        </p:txBody>
      </p:sp>
    </p:spTree>
    <p:extLst>
      <p:ext uri="{BB962C8B-B14F-4D97-AF65-F5344CB8AC3E}">
        <p14:creationId xmlns:p14="http://schemas.microsoft.com/office/powerpoint/2010/main" val="21635366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defTabSz="914400"/>
            <a:fld id="{4F4E6AB1-3523-4D78-BA5C-B477CB39A165}" type="slidenum">
              <a:rPr lang="cs-CZ" sz="1200"/>
              <a:pPr algn="r" defTabSz="914400"/>
              <a:t>33</a:t>
            </a:fld>
            <a:endParaRPr lang="cs-CZ" sz="1200"/>
          </a:p>
        </p:txBody>
      </p:sp>
      <p:sp>
        <p:nvSpPr>
          <p:cNvPr id="96259" name="Rectangle 2"/>
          <p:cNvSpPr>
            <a:spLocks noGrp="1" noRot="1" noChangeAspect="1" noChangeArrowheads="1" noTextEdit="1"/>
          </p:cNvSpPr>
          <p:nvPr>
            <p:ph type="sldImg"/>
          </p:nvPr>
        </p:nvSpPr>
        <p:spPr>
          <a:xfrm>
            <a:off x="1143000" y="685800"/>
            <a:ext cx="4572000" cy="3429000"/>
          </a:xfrm>
          <a:ln/>
        </p:spPr>
      </p:sp>
      <p:sp>
        <p:nvSpPr>
          <p:cNvPr id="96260" name="Rectangle 3"/>
          <p:cNvSpPr>
            <a:spLocks noGrp="1" noChangeArrowheads="1"/>
          </p:cNvSpPr>
          <p:nvPr>
            <p:ph type="body"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4" name="Picture 7" descr="C3-HD-BTM.png"/>
          <p:cNvPicPr>
            <a:picLocks noChangeAspect="1"/>
          </p:cNvPicPr>
          <p:nvPr/>
        </p:nvPicPr>
        <p:blipFill>
          <a:blip r:embed="rId2"/>
          <a:srcRect/>
          <a:stretch>
            <a:fillRect/>
          </a:stretch>
        </p:blipFill>
        <p:spPr bwMode="auto">
          <a:xfrm>
            <a:off x="0" y="4375150"/>
            <a:ext cx="12192000" cy="2482850"/>
          </a:xfrm>
          <a:prstGeom prst="rect">
            <a:avLst/>
          </a:prstGeom>
          <a:noFill/>
          <a:ln w="9525">
            <a:noFill/>
            <a:miter lim="800000"/>
            <a:headEnd/>
            <a:tailEnd/>
          </a:ln>
        </p:spPr>
      </p:pic>
      <p:sp>
        <p:nvSpPr>
          <p:cNvPr id="2" name="Title 1"/>
          <p:cNvSpPr>
            <a:spLocks noGrp="1"/>
          </p:cNvSpPr>
          <p:nvPr>
            <p:ph type="ctrTitle"/>
          </p:nvPr>
        </p:nvSpPr>
        <p:spPr>
          <a:xfrm>
            <a:off x="1371600" y="1803405"/>
            <a:ext cx="9448800" cy="1825096"/>
          </a:xfrm>
        </p:spPr>
        <p:txBody>
          <a:bodyPr anchor="b"/>
          <a:lstStyle>
            <a:lvl1pPr algn="l">
              <a:defRPr sz="6000"/>
            </a:lvl1pPr>
          </a:lstStyle>
          <a:p>
            <a:r>
              <a:rPr lang="cs-CZ"/>
              <a:t>Kliknutím lze upravit styl.</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5" name="Date Placeholder 3"/>
          <p:cNvSpPr>
            <a:spLocks noGrp="1"/>
          </p:cNvSpPr>
          <p:nvPr>
            <p:ph type="dt" sz="half" idx="10"/>
          </p:nvPr>
        </p:nvSpPr>
        <p:spPr>
          <a:xfrm>
            <a:off x="7908925" y="4314825"/>
            <a:ext cx="2911475" cy="374650"/>
          </a:xfrm>
        </p:spPr>
        <p:txBody>
          <a:bodyPr/>
          <a:lstStyle>
            <a:lvl1pPr>
              <a:defRPr/>
            </a:lvl1pPr>
          </a:lstStyle>
          <a:p>
            <a:pPr>
              <a:defRPr/>
            </a:pPr>
            <a:fld id="{A8AC3DCF-98C9-4481-85B6-33B2B0609BAB}" type="datetimeFigureOut">
              <a:rPr lang="cs-CZ"/>
              <a:pPr>
                <a:defRPr/>
              </a:pPr>
              <a:t>19.12.2023</a:t>
            </a:fld>
            <a:endParaRPr lang="cs-CZ"/>
          </a:p>
        </p:txBody>
      </p:sp>
      <p:sp>
        <p:nvSpPr>
          <p:cNvPr id="6" name="Footer Placeholder 4"/>
          <p:cNvSpPr>
            <a:spLocks noGrp="1"/>
          </p:cNvSpPr>
          <p:nvPr>
            <p:ph type="ftr" sz="quarter" idx="11"/>
          </p:nvPr>
        </p:nvSpPr>
        <p:spPr>
          <a:xfrm>
            <a:off x="1371600" y="4324350"/>
            <a:ext cx="6400800" cy="365125"/>
          </a:xfrm>
        </p:spPr>
        <p:txBody>
          <a:bodyPr/>
          <a:lstStyle>
            <a:lvl1pPr>
              <a:defRPr/>
            </a:lvl1pPr>
          </a:lstStyle>
          <a:p>
            <a:pPr>
              <a:defRPr/>
            </a:pPr>
            <a:endParaRPr lang="cs-CZ"/>
          </a:p>
        </p:txBody>
      </p:sp>
      <p:sp>
        <p:nvSpPr>
          <p:cNvPr id="7" name="Slide Number Placeholder 5"/>
          <p:cNvSpPr>
            <a:spLocks noGrp="1"/>
          </p:cNvSpPr>
          <p:nvPr>
            <p:ph type="sldNum" sz="quarter" idx="12"/>
          </p:nvPr>
        </p:nvSpPr>
        <p:spPr>
          <a:xfrm>
            <a:off x="8077200" y="1430338"/>
            <a:ext cx="2743200" cy="365125"/>
          </a:xfrm>
        </p:spPr>
        <p:txBody>
          <a:bodyPr/>
          <a:lstStyle>
            <a:lvl1pPr>
              <a:defRPr/>
            </a:lvl1pPr>
          </a:lstStyle>
          <a:p>
            <a:pPr>
              <a:defRPr/>
            </a:pPr>
            <a:fld id="{7D8A0909-A6C5-437D-9AA3-7F61D71600CB}"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681727" y="941439"/>
            <a:ext cx="10821840" cy="3478161"/>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endParaRPr lang="en-US" noProof="0"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3"/>
          <p:cNvSpPr>
            <a:spLocks noGrp="1"/>
          </p:cNvSpPr>
          <p:nvPr>
            <p:ph type="dt" sz="half" idx="10"/>
          </p:nvPr>
        </p:nvSpPr>
        <p:spPr/>
        <p:txBody>
          <a:bodyPr/>
          <a:lstStyle>
            <a:lvl1pPr>
              <a:defRPr/>
            </a:lvl1pPr>
          </a:lstStyle>
          <a:p>
            <a:pPr>
              <a:defRPr/>
            </a:pPr>
            <a:fld id="{3E2FF2BD-3117-4611-BC05-1ECFAEE302CD}" type="datetimeFigureOut">
              <a:rPr lang="cs-CZ"/>
              <a:pPr>
                <a:defRPr/>
              </a:pPr>
              <a:t>19.12.2023</a:t>
            </a:fld>
            <a:endParaRPr lang="cs-CZ"/>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pPr>
              <a:defRPr/>
            </a:pPr>
            <a:fld id="{4568B580-5F37-4090-8A17-B1B6EEC4739D}"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pic>
        <p:nvPicPr>
          <p:cNvPr id="5" name="Picture 8" descr="C3-HD-BTM.png"/>
          <p:cNvPicPr>
            <a:picLocks noChangeAspect="1"/>
          </p:cNvPicPr>
          <p:nvPr/>
        </p:nvPicPr>
        <p:blipFill>
          <a:blip r:embed="rId2"/>
          <a:srcRect/>
          <a:stretch>
            <a:fillRect/>
          </a:stretch>
        </p:blipFill>
        <p:spPr bwMode="auto">
          <a:xfrm>
            <a:off x="0" y="4375150"/>
            <a:ext cx="12192000" cy="2482850"/>
          </a:xfrm>
          <a:prstGeom prst="rect">
            <a:avLst/>
          </a:prstGeom>
          <a:noFill/>
          <a:ln w="9525">
            <a:noFill/>
            <a:miter lim="800000"/>
            <a:headEnd/>
            <a:tailEnd/>
          </a:ln>
        </p:spPr>
      </p:pic>
      <p:sp>
        <p:nvSpPr>
          <p:cNvPr id="2" name="Title 1"/>
          <p:cNvSpPr>
            <a:spLocks noGrp="1"/>
          </p:cNvSpPr>
          <p:nvPr>
            <p:ph type="title"/>
          </p:nvPr>
        </p:nvSpPr>
        <p:spPr>
          <a:xfrm>
            <a:off x="685800" y="753532"/>
            <a:ext cx="10820400" cy="2802467"/>
          </a:xfrm>
        </p:spPr>
        <p:txBody>
          <a:bodyPr/>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6" name="Date Placeholder 4"/>
          <p:cNvSpPr>
            <a:spLocks noGrp="1"/>
          </p:cNvSpPr>
          <p:nvPr>
            <p:ph type="dt" sz="half" idx="10"/>
          </p:nvPr>
        </p:nvSpPr>
        <p:spPr>
          <a:xfrm>
            <a:off x="7813675" y="381000"/>
            <a:ext cx="2911475" cy="365125"/>
          </a:xfrm>
        </p:spPr>
        <p:txBody>
          <a:bodyPr/>
          <a:lstStyle>
            <a:lvl1pPr algn="r">
              <a:defRPr smtClean="0"/>
            </a:lvl1pPr>
          </a:lstStyle>
          <a:p>
            <a:pPr>
              <a:defRPr/>
            </a:pPr>
            <a:fld id="{3713501D-5BCE-4166-A178-151588AF37BB}" type="datetimeFigureOut">
              <a:rPr lang="cs-CZ"/>
              <a:pPr>
                <a:defRPr/>
              </a:pPr>
              <a:t>19.12.2023</a:t>
            </a:fld>
            <a:endParaRPr lang="cs-CZ"/>
          </a:p>
        </p:txBody>
      </p:sp>
      <p:sp>
        <p:nvSpPr>
          <p:cNvPr id="7" name="Footer Placeholder 5"/>
          <p:cNvSpPr>
            <a:spLocks noGrp="1"/>
          </p:cNvSpPr>
          <p:nvPr>
            <p:ph type="ftr" sz="quarter" idx="11"/>
          </p:nvPr>
        </p:nvSpPr>
        <p:spPr>
          <a:xfrm>
            <a:off x="685800" y="379413"/>
            <a:ext cx="6991350" cy="365125"/>
          </a:xfrm>
        </p:spPr>
        <p:txBody>
          <a:bodyPr/>
          <a:lstStyle>
            <a:lvl1pPr>
              <a:defRPr/>
            </a:lvl1pPr>
          </a:lstStyle>
          <a:p>
            <a:pPr>
              <a:defRPr/>
            </a:pPr>
            <a:endParaRPr lang="cs-CZ"/>
          </a:p>
        </p:txBody>
      </p:sp>
      <p:sp>
        <p:nvSpPr>
          <p:cNvPr id="8" name="Slide Number Placeholder 6"/>
          <p:cNvSpPr>
            <a:spLocks noGrp="1"/>
          </p:cNvSpPr>
          <p:nvPr>
            <p:ph type="sldNum" sz="quarter" idx="12"/>
          </p:nvPr>
        </p:nvSpPr>
        <p:spPr>
          <a:xfrm>
            <a:off x="10861675" y="381000"/>
            <a:ext cx="644525" cy="365125"/>
          </a:xfrm>
        </p:spPr>
        <p:txBody>
          <a:bodyPr/>
          <a:lstStyle>
            <a:lvl1pPr>
              <a:defRPr/>
            </a:lvl1pPr>
          </a:lstStyle>
          <a:p>
            <a:pPr>
              <a:defRPr/>
            </a:pPr>
            <a:fld id="{EC765CED-62E3-4912-AA79-FE76BBBA513F}"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pic>
        <p:nvPicPr>
          <p:cNvPr id="5" name="Picture 10" descr="C3-HD-BTM.png"/>
          <p:cNvPicPr>
            <a:picLocks noChangeAspect="1"/>
          </p:cNvPicPr>
          <p:nvPr/>
        </p:nvPicPr>
        <p:blipFill>
          <a:blip r:embed="rId2"/>
          <a:srcRect/>
          <a:stretch>
            <a:fillRect/>
          </a:stretch>
        </p:blipFill>
        <p:spPr bwMode="auto">
          <a:xfrm>
            <a:off x="0" y="4375150"/>
            <a:ext cx="12192000" cy="2482850"/>
          </a:xfrm>
          <a:prstGeom prst="rect">
            <a:avLst/>
          </a:prstGeom>
          <a:noFill/>
          <a:ln w="9525">
            <a:noFill/>
            <a:miter lim="800000"/>
            <a:headEnd/>
            <a:tailEnd/>
          </a:ln>
        </p:spPr>
      </p:pic>
      <p:sp>
        <p:nvSpPr>
          <p:cNvPr id="6" name="TextBox 8"/>
          <p:cNvSpPr txBox="1"/>
          <p:nvPr/>
        </p:nvSpPr>
        <p:spPr>
          <a:xfrm>
            <a:off x="476250" y="93345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fontAlgn="auto">
              <a:spcAft>
                <a:spcPts val="0"/>
              </a:spcAft>
              <a:defRPr/>
            </a:pPr>
            <a:r>
              <a:rPr lang="en-US" sz="8000" dirty="0">
                <a:effectLst/>
                <a:latin typeface="+mn-lt"/>
                <a:cs typeface="+mn-cs"/>
              </a:rPr>
              <a:t>“</a:t>
            </a:r>
          </a:p>
        </p:txBody>
      </p:sp>
      <p:sp>
        <p:nvSpPr>
          <p:cNvPr id="7" name="TextBox 9"/>
          <p:cNvSpPr txBox="1"/>
          <p:nvPr/>
        </p:nvSpPr>
        <p:spPr>
          <a:xfrm>
            <a:off x="10983913" y="2701925"/>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fontAlgn="auto">
              <a:spcAft>
                <a:spcPts val="0"/>
              </a:spcAft>
              <a:defRPr/>
            </a:pPr>
            <a:r>
              <a:rPr lang="en-US" sz="8000" dirty="0">
                <a:effectLst/>
                <a:latin typeface="+mn-lt"/>
                <a:cs typeface="+mn-cs"/>
              </a:rPr>
              <a:t>”</a:t>
            </a:r>
          </a:p>
        </p:txBody>
      </p:sp>
      <p:sp>
        <p:nvSpPr>
          <p:cNvPr id="2" name="Title 1"/>
          <p:cNvSpPr>
            <a:spLocks noGrp="1"/>
          </p:cNvSpPr>
          <p:nvPr>
            <p:ph type="title"/>
          </p:nvPr>
        </p:nvSpPr>
        <p:spPr>
          <a:xfrm>
            <a:off x="1024467" y="753533"/>
            <a:ext cx="10151533" cy="2604495"/>
          </a:xfrm>
        </p:spPr>
        <p:txBody>
          <a:bodyPr/>
          <a:lstStyle>
            <a:lvl1pPr algn="l">
              <a:defRPr sz="3200"/>
            </a:lvl1pPr>
          </a:lstStyle>
          <a:p>
            <a:r>
              <a:rPr lang="cs-CZ"/>
              <a:t>Kliknutím lze upravit styl.</a:t>
            </a:r>
            <a:endParaRPr lang="en-US" dirty="0"/>
          </a:p>
        </p:txBody>
      </p:sp>
      <p:sp>
        <p:nvSpPr>
          <p:cNvPr id="12" name="Text Placeholder 3"/>
          <p:cNvSpPr>
            <a:spLocks noGrp="1"/>
          </p:cNvSpPr>
          <p:nvPr>
            <p:ph type="body" sz="half" idx="13"/>
          </p:nvPr>
        </p:nvSpPr>
        <p:spPr>
          <a:xfrm>
            <a:off x="1303865" y="3365556"/>
            <a:ext cx="9592736" cy="444443"/>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4"/>
          <p:cNvSpPr>
            <a:spLocks noGrp="1"/>
          </p:cNvSpPr>
          <p:nvPr>
            <p:ph type="dt" sz="half" idx="14"/>
          </p:nvPr>
        </p:nvSpPr>
        <p:spPr>
          <a:xfrm>
            <a:off x="7813675" y="381000"/>
            <a:ext cx="2911475" cy="365125"/>
          </a:xfrm>
        </p:spPr>
        <p:txBody>
          <a:bodyPr/>
          <a:lstStyle>
            <a:lvl1pPr algn="r">
              <a:defRPr smtClean="0"/>
            </a:lvl1pPr>
          </a:lstStyle>
          <a:p>
            <a:pPr>
              <a:defRPr/>
            </a:pPr>
            <a:fld id="{36D76FD0-3AAF-4D3F-B9C9-977187978D41}" type="datetimeFigureOut">
              <a:rPr lang="cs-CZ"/>
              <a:pPr>
                <a:defRPr/>
              </a:pPr>
              <a:t>19.12.2023</a:t>
            </a:fld>
            <a:endParaRPr lang="cs-CZ"/>
          </a:p>
        </p:txBody>
      </p:sp>
      <p:sp>
        <p:nvSpPr>
          <p:cNvPr id="9" name="Footer Placeholder 5"/>
          <p:cNvSpPr>
            <a:spLocks noGrp="1"/>
          </p:cNvSpPr>
          <p:nvPr>
            <p:ph type="ftr" sz="quarter" idx="15"/>
          </p:nvPr>
        </p:nvSpPr>
        <p:spPr>
          <a:xfrm>
            <a:off x="685800" y="379413"/>
            <a:ext cx="6991350" cy="365125"/>
          </a:xfrm>
        </p:spPr>
        <p:txBody>
          <a:bodyPr/>
          <a:lstStyle>
            <a:lvl1pPr>
              <a:defRPr/>
            </a:lvl1pPr>
          </a:lstStyle>
          <a:p>
            <a:pPr>
              <a:defRPr/>
            </a:pPr>
            <a:endParaRPr lang="cs-CZ"/>
          </a:p>
        </p:txBody>
      </p:sp>
      <p:sp>
        <p:nvSpPr>
          <p:cNvPr id="10" name="Slide Number Placeholder 6"/>
          <p:cNvSpPr>
            <a:spLocks noGrp="1"/>
          </p:cNvSpPr>
          <p:nvPr>
            <p:ph type="sldNum" sz="quarter" idx="16"/>
          </p:nvPr>
        </p:nvSpPr>
        <p:spPr>
          <a:xfrm>
            <a:off x="10861675" y="381000"/>
            <a:ext cx="644525" cy="365125"/>
          </a:xfrm>
        </p:spPr>
        <p:txBody>
          <a:bodyPr/>
          <a:lstStyle>
            <a:lvl1pPr>
              <a:defRPr/>
            </a:lvl1pPr>
          </a:lstStyle>
          <a:p>
            <a:pPr>
              <a:defRPr/>
            </a:pPr>
            <a:fld id="{0BC9B760-CF8E-4AD9-8BE6-962E2AA67829}"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pic>
        <p:nvPicPr>
          <p:cNvPr id="5" name="Picture 7" descr="C3-HD-BTM.png"/>
          <p:cNvPicPr>
            <a:picLocks noChangeAspect="1"/>
          </p:cNvPicPr>
          <p:nvPr/>
        </p:nvPicPr>
        <p:blipFill>
          <a:blip r:embed="rId2"/>
          <a:srcRect/>
          <a:stretch>
            <a:fillRect/>
          </a:stretch>
        </p:blipFill>
        <p:spPr bwMode="auto">
          <a:xfrm>
            <a:off x="0" y="4375150"/>
            <a:ext cx="12192000" cy="2482850"/>
          </a:xfrm>
          <a:prstGeom prst="rect">
            <a:avLst/>
          </a:prstGeom>
          <a:noFill/>
          <a:ln w="9525">
            <a:noFill/>
            <a:miter lim="800000"/>
            <a:headEnd/>
            <a:tailEnd/>
          </a:ln>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024467" y="3648315"/>
            <a:ext cx="10144654" cy="9998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6" name="Date Placeholder 4"/>
          <p:cNvSpPr>
            <a:spLocks noGrp="1"/>
          </p:cNvSpPr>
          <p:nvPr>
            <p:ph type="dt" sz="half" idx="10"/>
          </p:nvPr>
        </p:nvSpPr>
        <p:spPr>
          <a:xfrm>
            <a:off x="7813675" y="379413"/>
            <a:ext cx="2911475" cy="365125"/>
          </a:xfrm>
        </p:spPr>
        <p:txBody>
          <a:bodyPr/>
          <a:lstStyle>
            <a:lvl1pPr algn="r">
              <a:defRPr smtClean="0"/>
            </a:lvl1pPr>
          </a:lstStyle>
          <a:p>
            <a:pPr>
              <a:defRPr/>
            </a:pPr>
            <a:fld id="{A6B9B0E0-969B-47C9-B836-98399A147907}" type="datetimeFigureOut">
              <a:rPr lang="cs-CZ"/>
              <a:pPr>
                <a:defRPr/>
              </a:pPr>
              <a:t>19.12.2023</a:t>
            </a:fld>
            <a:endParaRPr lang="cs-CZ"/>
          </a:p>
        </p:txBody>
      </p:sp>
      <p:sp>
        <p:nvSpPr>
          <p:cNvPr id="7" name="Footer Placeholder 5"/>
          <p:cNvSpPr>
            <a:spLocks noGrp="1"/>
          </p:cNvSpPr>
          <p:nvPr>
            <p:ph type="ftr" sz="quarter" idx="11"/>
          </p:nvPr>
        </p:nvSpPr>
        <p:spPr>
          <a:xfrm>
            <a:off x="685800" y="379413"/>
            <a:ext cx="6991350" cy="365125"/>
          </a:xfrm>
        </p:spPr>
        <p:txBody>
          <a:bodyPr/>
          <a:lstStyle>
            <a:lvl1pPr>
              <a:defRPr/>
            </a:lvl1pPr>
          </a:lstStyle>
          <a:p>
            <a:pPr>
              <a:defRPr/>
            </a:pPr>
            <a:endParaRPr lang="cs-CZ"/>
          </a:p>
        </p:txBody>
      </p:sp>
      <p:sp>
        <p:nvSpPr>
          <p:cNvPr id="8" name="Slide Number Placeholder 6"/>
          <p:cNvSpPr>
            <a:spLocks noGrp="1"/>
          </p:cNvSpPr>
          <p:nvPr>
            <p:ph type="sldNum" sz="quarter" idx="12"/>
          </p:nvPr>
        </p:nvSpPr>
        <p:spPr>
          <a:xfrm>
            <a:off x="10861675" y="381000"/>
            <a:ext cx="644525" cy="365125"/>
          </a:xfrm>
        </p:spPr>
        <p:txBody>
          <a:bodyPr/>
          <a:lstStyle>
            <a:lvl1pPr>
              <a:defRPr/>
            </a:lvl1pPr>
          </a:lstStyle>
          <a:p>
            <a:pPr>
              <a:defRPr/>
            </a:pPr>
            <a:fld id="{E4EE32D3-DB5B-4C16-A291-CD00464B5319}"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cs-CZ"/>
              <a:t>Kliknutím lze upravit styl.</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8" name="Text Placeholder 3"/>
          <p:cNvSpPr>
            <a:spLocks noGrp="1"/>
          </p:cNvSpPr>
          <p:nvPr>
            <p:ph type="body" sz="half" idx="15"/>
          </p:nvPr>
        </p:nvSpPr>
        <p:spPr>
          <a:xfrm>
            <a:off x="685799" y="2904565"/>
            <a:ext cx="3456432" cy="331413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0" name="Text Placeholder 3"/>
          <p:cNvSpPr>
            <a:spLocks noGrp="1"/>
          </p:cNvSpPr>
          <p:nvPr>
            <p:ph type="body" sz="half" idx="16"/>
          </p:nvPr>
        </p:nvSpPr>
        <p:spPr>
          <a:xfrm>
            <a:off x="4366858" y="2904067"/>
            <a:ext cx="3456432" cy="331461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2" name="Text Placeholder 3"/>
          <p:cNvSpPr>
            <a:spLocks noGrp="1"/>
          </p:cNvSpPr>
          <p:nvPr>
            <p:ph type="body" sz="half" idx="17"/>
          </p:nvPr>
        </p:nvSpPr>
        <p:spPr>
          <a:xfrm>
            <a:off x="8051801" y="2904565"/>
            <a:ext cx="3456432" cy="331413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3" name="Date Placeholder 3"/>
          <p:cNvSpPr>
            <a:spLocks noGrp="1"/>
          </p:cNvSpPr>
          <p:nvPr>
            <p:ph type="dt" sz="half" idx="18"/>
          </p:nvPr>
        </p:nvSpPr>
        <p:spPr/>
        <p:txBody>
          <a:bodyPr/>
          <a:lstStyle>
            <a:lvl1pPr>
              <a:defRPr/>
            </a:lvl1pPr>
          </a:lstStyle>
          <a:p>
            <a:pPr>
              <a:defRPr/>
            </a:pPr>
            <a:fld id="{0E18D7BD-CF63-47BA-9C27-EBDD75149D7E}" type="datetimeFigureOut">
              <a:rPr lang="cs-CZ"/>
              <a:pPr>
                <a:defRPr/>
              </a:pPr>
              <a:t>19.12.2023</a:t>
            </a:fld>
            <a:endParaRPr lang="cs-CZ"/>
          </a:p>
        </p:txBody>
      </p:sp>
      <p:sp>
        <p:nvSpPr>
          <p:cNvPr id="14" name="Footer Placeholder 4"/>
          <p:cNvSpPr>
            <a:spLocks noGrp="1"/>
          </p:cNvSpPr>
          <p:nvPr>
            <p:ph type="ftr" sz="quarter" idx="19"/>
          </p:nvPr>
        </p:nvSpPr>
        <p:spPr/>
        <p:txBody>
          <a:bodyPr/>
          <a:lstStyle>
            <a:lvl1pPr>
              <a:defRPr/>
            </a:lvl1pPr>
          </a:lstStyle>
          <a:p>
            <a:pPr>
              <a:defRPr/>
            </a:pPr>
            <a:endParaRPr lang="cs-CZ"/>
          </a:p>
        </p:txBody>
      </p:sp>
      <p:sp>
        <p:nvSpPr>
          <p:cNvPr id="16" name="Slide Number Placeholder 5"/>
          <p:cNvSpPr>
            <a:spLocks noGrp="1"/>
          </p:cNvSpPr>
          <p:nvPr>
            <p:ph type="sldNum" sz="quarter" idx="20"/>
          </p:nvPr>
        </p:nvSpPr>
        <p:spPr/>
        <p:txBody>
          <a:bodyPr/>
          <a:lstStyle>
            <a:lvl1pPr>
              <a:defRPr/>
            </a:lvl1pPr>
          </a:lstStyle>
          <a:p>
            <a:pPr>
              <a:defRPr/>
            </a:pPr>
            <a:fld id="{1B44F3E4-8C14-45C9-ADFB-043351ACB2B6}" type="slidenum">
              <a:rPr lang="cs-CZ"/>
              <a:pPr>
                <a:defRPr/>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cs-CZ"/>
              <a:t>Kliknutím lze upravit styl.</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noProof="0"/>
              <a:t>Kliknutím na ikonu přidáte obrázek.</a:t>
            </a:r>
            <a:endParaRPr lang="en-US" noProof="0" dirty="0"/>
          </a:p>
        </p:txBody>
      </p:sp>
      <p:sp>
        <p:nvSpPr>
          <p:cNvPr id="21" name="Text Placeholder 3"/>
          <p:cNvSpPr>
            <a:spLocks noGrp="1"/>
          </p:cNvSpPr>
          <p:nvPr>
            <p:ph type="body" sz="half" idx="18"/>
          </p:nvPr>
        </p:nvSpPr>
        <p:spPr>
          <a:xfrm>
            <a:off x="688618" y="4873764"/>
            <a:ext cx="3451582" cy="1344921"/>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noProof="0"/>
              <a:t>Kliknutím na ikonu přidáte obrázek.</a:t>
            </a:r>
            <a:endParaRPr lang="en-US" noProof="0" dirty="0"/>
          </a:p>
        </p:txBody>
      </p:sp>
      <p:sp>
        <p:nvSpPr>
          <p:cNvPr id="24" name="Text Placeholder 3"/>
          <p:cNvSpPr>
            <a:spLocks noGrp="1"/>
          </p:cNvSpPr>
          <p:nvPr>
            <p:ph type="body" sz="half" idx="19"/>
          </p:nvPr>
        </p:nvSpPr>
        <p:spPr>
          <a:xfrm>
            <a:off x="4374264" y="4873763"/>
            <a:ext cx="3448935" cy="1344921"/>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noProof="0"/>
              <a:t>Kliknutím na ikonu přidáte obrázek.</a:t>
            </a:r>
            <a:endParaRPr lang="en-US" noProof="0" dirty="0"/>
          </a:p>
        </p:txBody>
      </p:sp>
      <p:sp>
        <p:nvSpPr>
          <p:cNvPr id="27" name="Text Placeholder 3"/>
          <p:cNvSpPr>
            <a:spLocks noGrp="1"/>
          </p:cNvSpPr>
          <p:nvPr>
            <p:ph type="body" sz="half" idx="20"/>
          </p:nvPr>
        </p:nvSpPr>
        <p:spPr>
          <a:xfrm>
            <a:off x="8049731" y="4873761"/>
            <a:ext cx="3452445" cy="1344921"/>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2" name="Date Placeholder 3"/>
          <p:cNvSpPr>
            <a:spLocks noGrp="1"/>
          </p:cNvSpPr>
          <p:nvPr>
            <p:ph type="dt" sz="half" idx="23"/>
          </p:nvPr>
        </p:nvSpPr>
        <p:spPr/>
        <p:txBody>
          <a:bodyPr/>
          <a:lstStyle>
            <a:lvl1pPr>
              <a:defRPr/>
            </a:lvl1pPr>
          </a:lstStyle>
          <a:p>
            <a:pPr>
              <a:defRPr/>
            </a:pPr>
            <a:fld id="{223133F0-22B8-42E0-84C9-79F1C948795F}" type="datetimeFigureOut">
              <a:rPr lang="cs-CZ"/>
              <a:pPr>
                <a:defRPr/>
              </a:pPr>
              <a:t>19.12.2023</a:t>
            </a:fld>
            <a:endParaRPr lang="cs-CZ"/>
          </a:p>
        </p:txBody>
      </p:sp>
      <p:sp>
        <p:nvSpPr>
          <p:cNvPr id="13" name="Footer Placeholder 4"/>
          <p:cNvSpPr>
            <a:spLocks noGrp="1"/>
          </p:cNvSpPr>
          <p:nvPr>
            <p:ph type="ftr" sz="quarter" idx="24"/>
          </p:nvPr>
        </p:nvSpPr>
        <p:spPr/>
        <p:txBody>
          <a:bodyPr/>
          <a:lstStyle>
            <a:lvl1pPr>
              <a:defRPr/>
            </a:lvl1pPr>
          </a:lstStyle>
          <a:p>
            <a:pPr>
              <a:defRPr/>
            </a:pPr>
            <a:endParaRPr lang="cs-CZ"/>
          </a:p>
        </p:txBody>
      </p:sp>
      <p:sp>
        <p:nvSpPr>
          <p:cNvPr id="14" name="Slide Number Placeholder 5"/>
          <p:cNvSpPr>
            <a:spLocks noGrp="1"/>
          </p:cNvSpPr>
          <p:nvPr>
            <p:ph type="sldNum" sz="quarter" idx="25"/>
          </p:nvPr>
        </p:nvSpPr>
        <p:spPr/>
        <p:txBody>
          <a:bodyPr/>
          <a:lstStyle>
            <a:lvl1pPr>
              <a:defRPr/>
            </a:lvl1pPr>
          </a:lstStyle>
          <a:p>
            <a:pPr>
              <a:defRPr/>
            </a:pPr>
            <a:fld id="{7279F492-98D0-4E93-98FF-6C3D9E7D8FD2}" type="slidenum">
              <a:rPr lang="cs-CZ"/>
              <a:pPr>
                <a:defRPr/>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876A43AD-F712-4634-82BA-FBEF284227B4}" type="datetimeFigureOut">
              <a:rPr lang="cs-CZ"/>
              <a:pPr>
                <a:defRPr/>
              </a:pPr>
              <a:t>19.12.2023</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AB30298A-49DA-462E-A96B-2EC1A425F6C3}" type="slidenum">
              <a:rPr lang="cs-CZ"/>
              <a:pPr>
                <a:defRPr/>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pic>
        <p:nvPicPr>
          <p:cNvPr id="4" name="Picture 8" descr="C3-HD-BTM.png"/>
          <p:cNvPicPr>
            <a:picLocks noChangeAspect="1"/>
          </p:cNvPicPr>
          <p:nvPr/>
        </p:nvPicPr>
        <p:blipFill>
          <a:blip r:embed="rId2"/>
          <a:srcRect/>
          <a:stretch>
            <a:fillRect/>
          </a:stretch>
        </p:blipFill>
        <p:spPr bwMode="auto">
          <a:xfrm>
            <a:off x="0" y="4375150"/>
            <a:ext cx="12192000" cy="2482850"/>
          </a:xfrm>
          <a:prstGeom prst="rect">
            <a:avLst/>
          </a:prstGeom>
          <a:noFill/>
          <a:ln w="9525">
            <a:noFill/>
            <a:miter lim="800000"/>
            <a:headEnd/>
            <a:tailEnd/>
          </a:ln>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3"/>
          <p:cNvSpPr>
            <a:spLocks noGrp="1"/>
          </p:cNvSpPr>
          <p:nvPr>
            <p:ph type="dt" sz="half" idx="10"/>
          </p:nvPr>
        </p:nvSpPr>
        <p:spPr>
          <a:xfrm>
            <a:off x="7813675" y="379413"/>
            <a:ext cx="2911475" cy="365125"/>
          </a:xfrm>
        </p:spPr>
        <p:txBody>
          <a:bodyPr/>
          <a:lstStyle>
            <a:lvl1pPr algn="r">
              <a:defRPr smtClean="0"/>
            </a:lvl1pPr>
          </a:lstStyle>
          <a:p>
            <a:pPr>
              <a:defRPr/>
            </a:pPr>
            <a:fld id="{A60B6E17-80D9-47AF-BEF1-F91A95E6471D}" type="datetimeFigureOut">
              <a:rPr lang="cs-CZ"/>
              <a:pPr>
                <a:defRPr/>
              </a:pPr>
              <a:t>19.12.2023</a:t>
            </a:fld>
            <a:endParaRPr lang="cs-CZ"/>
          </a:p>
        </p:txBody>
      </p:sp>
      <p:sp>
        <p:nvSpPr>
          <p:cNvPr id="6" name="Footer Placeholder 4"/>
          <p:cNvSpPr>
            <a:spLocks noGrp="1"/>
          </p:cNvSpPr>
          <p:nvPr>
            <p:ph type="ftr" sz="quarter" idx="11"/>
          </p:nvPr>
        </p:nvSpPr>
        <p:spPr>
          <a:xfrm>
            <a:off x="685800" y="381000"/>
            <a:ext cx="6991350" cy="365125"/>
          </a:xfrm>
        </p:spPr>
        <p:txBody>
          <a:bodyPr/>
          <a:lstStyle>
            <a:lvl1pPr>
              <a:defRPr/>
            </a:lvl1pPr>
          </a:lstStyle>
          <a:p>
            <a:pPr>
              <a:defRPr/>
            </a:pPr>
            <a:endParaRPr lang="cs-CZ"/>
          </a:p>
        </p:txBody>
      </p:sp>
      <p:sp>
        <p:nvSpPr>
          <p:cNvPr id="7" name="Slide Number Placeholder 5"/>
          <p:cNvSpPr>
            <a:spLocks noGrp="1"/>
          </p:cNvSpPr>
          <p:nvPr>
            <p:ph type="sldNum" sz="quarter" idx="12"/>
          </p:nvPr>
        </p:nvSpPr>
        <p:spPr>
          <a:xfrm>
            <a:off x="10861675" y="381000"/>
            <a:ext cx="644525" cy="365125"/>
          </a:xfrm>
        </p:spPr>
        <p:txBody>
          <a:bodyPr/>
          <a:lstStyle>
            <a:lvl1pPr>
              <a:defRPr/>
            </a:lvl1pPr>
          </a:lstStyle>
          <a:p>
            <a:pPr>
              <a:defRPr/>
            </a:pPr>
            <a:fld id="{EF63DD4B-B04A-4F7D-8EA2-38CCA0F64381}"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E42C3592-1AB1-4987-B5E8-86914C302676}" type="datetimeFigureOut">
              <a:rPr lang="cs-CZ"/>
              <a:pPr>
                <a:defRPr/>
              </a:pPr>
              <a:t>19.12.2023</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D3631C16-70E0-42E0-B9D4-4CD24153F421}"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pic>
        <p:nvPicPr>
          <p:cNvPr id="4" name="Picture 7" descr="C3-HD-BTM.png"/>
          <p:cNvPicPr>
            <a:picLocks noChangeAspect="1"/>
          </p:cNvPicPr>
          <p:nvPr/>
        </p:nvPicPr>
        <p:blipFill>
          <a:blip r:embed="rId2"/>
          <a:srcRect/>
          <a:stretch>
            <a:fillRect/>
          </a:stretch>
        </p:blipFill>
        <p:spPr bwMode="auto">
          <a:xfrm>
            <a:off x="0" y="4375150"/>
            <a:ext cx="12192000" cy="2482850"/>
          </a:xfrm>
          <a:prstGeom prst="rect">
            <a:avLst/>
          </a:prstGeom>
          <a:noFill/>
          <a:ln w="9525">
            <a:noFill/>
            <a:miter lim="800000"/>
            <a:headEnd/>
            <a:tailEnd/>
          </a:ln>
        </p:spPr>
      </p:pic>
      <p:sp>
        <p:nvSpPr>
          <p:cNvPr id="2" name="Title 1"/>
          <p:cNvSpPr>
            <a:spLocks noGrp="1"/>
          </p:cNvSpPr>
          <p:nvPr>
            <p:ph type="title"/>
          </p:nvPr>
        </p:nvSpPr>
        <p:spPr>
          <a:xfrm>
            <a:off x="685800" y="753533"/>
            <a:ext cx="10820399" cy="2801935"/>
          </a:xfrm>
        </p:spPr>
        <p:txBody>
          <a:bodyPr anchor="b"/>
          <a:lstStyle>
            <a:lvl1pPr algn="r">
              <a:defRPr sz="4000"/>
            </a:lvl1pPr>
          </a:lstStyle>
          <a:p>
            <a:r>
              <a:rPr lang="cs-CZ"/>
              <a:t>Kliknutím lze upravit styl.</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5" name="Date Placeholder 3"/>
          <p:cNvSpPr>
            <a:spLocks noGrp="1"/>
          </p:cNvSpPr>
          <p:nvPr>
            <p:ph type="dt" sz="half" idx="10"/>
          </p:nvPr>
        </p:nvSpPr>
        <p:spPr>
          <a:xfrm>
            <a:off x="7813675" y="381000"/>
            <a:ext cx="2911475" cy="365125"/>
          </a:xfrm>
        </p:spPr>
        <p:txBody>
          <a:bodyPr/>
          <a:lstStyle>
            <a:lvl1pPr algn="r">
              <a:defRPr smtClean="0"/>
            </a:lvl1pPr>
          </a:lstStyle>
          <a:p>
            <a:pPr>
              <a:defRPr/>
            </a:pPr>
            <a:fld id="{30C7115E-3ED4-4D3D-8172-4B3EBE9494A6}" type="datetimeFigureOut">
              <a:rPr lang="cs-CZ"/>
              <a:pPr>
                <a:defRPr/>
              </a:pPr>
              <a:t>19.12.2023</a:t>
            </a:fld>
            <a:endParaRPr lang="cs-CZ"/>
          </a:p>
        </p:txBody>
      </p:sp>
      <p:sp>
        <p:nvSpPr>
          <p:cNvPr id="6" name="Footer Placeholder 4"/>
          <p:cNvSpPr>
            <a:spLocks noGrp="1"/>
          </p:cNvSpPr>
          <p:nvPr>
            <p:ph type="ftr" sz="quarter" idx="11"/>
          </p:nvPr>
        </p:nvSpPr>
        <p:spPr>
          <a:xfrm>
            <a:off x="685800" y="381000"/>
            <a:ext cx="6991350" cy="363538"/>
          </a:xfrm>
        </p:spPr>
        <p:txBody>
          <a:bodyPr/>
          <a:lstStyle>
            <a:lvl1pPr>
              <a:defRPr/>
            </a:lvl1pPr>
          </a:lstStyle>
          <a:p>
            <a:pPr>
              <a:defRPr/>
            </a:pPr>
            <a:endParaRPr lang="cs-CZ"/>
          </a:p>
        </p:txBody>
      </p:sp>
      <p:sp>
        <p:nvSpPr>
          <p:cNvPr id="7" name="Slide Number Placeholder 5"/>
          <p:cNvSpPr>
            <a:spLocks noGrp="1"/>
          </p:cNvSpPr>
          <p:nvPr>
            <p:ph type="sldNum" sz="quarter" idx="12"/>
          </p:nvPr>
        </p:nvSpPr>
        <p:spPr>
          <a:xfrm>
            <a:off x="10861675" y="381000"/>
            <a:ext cx="644525" cy="365125"/>
          </a:xfrm>
        </p:spPr>
        <p:txBody>
          <a:bodyPr/>
          <a:lstStyle>
            <a:lvl1pPr>
              <a:defRPr/>
            </a:lvl1pPr>
          </a:lstStyle>
          <a:p>
            <a:pPr>
              <a:defRPr/>
            </a:pPr>
            <a:fld id="{9BD2AFA4-F063-4479-A378-929C9F48AE80}"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3"/>
          <p:cNvSpPr>
            <a:spLocks noGrp="1"/>
          </p:cNvSpPr>
          <p:nvPr>
            <p:ph type="dt" sz="half" idx="10"/>
          </p:nvPr>
        </p:nvSpPr>
        <p:spPr/>
        <p:txBody>
          <a:bodyPr/>
          <a:lstStyle>
            <a:lvl1pPr>
              <a:defRPr/>
            </a:lvl1pPr>
          </a:lstStyle>
          <a:p>
            <a:pPr>
              <a:defRPr/>
            </a:pPr>
            <a:fld id="{1A528CAC-CA30-4FDA-84BB-8A23803EB5FB}" type="datetimeFigureOut">
              <a:rPr lang="cs-CZ"/>
              <a:pPr>
                <a:defRPr/>
              </a:pPr>
              <a:t>19.12.2023</a:t>
            </a:fld>
            <a:endParaRPr lang="cs-CZ"/>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pPr>
              <a:defRPr/>
            </a:pPr>
            <a:fld id="{43D253B3-D6B9-48B4-AC91-52A06AFED84E}"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cs-CZ"/>
              <a:t>Kliknutím lze upravit styl.</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85800" y="3132666"/>
            <a:ext cx="5311775" cy="308601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172200" y="3132666"/>
            <a:ext cx="5334000" cy="308601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3"/>
          <p:cNvSpPr>
            <a:spLocks noGrp="1"/>
          </p:cNvSpPr>
          <p:nvPr>
            <p:ph type="dt" sz="half" idx="10"/>
          </p:nvPr>
        </p:nvSpPr>
        <p:spPr/>
        <p:txBody>
          <a:bodyPr/>
          <a:lstStyle>
            <a:lvl1pPr>
              <a:defRPr/>
            </a:lvl1pPr>
          </a:lstStyle>
          <a:p>
            <a:pPr>
              <a:defRPr/>
            </a:pPr>
            <a:fld id="{BC02E2DA-60A8-4A8A-A19D-85E93715EBA4}" type="datetimeFigureOut">
              <a:rPr lang="cs-CZ"/>
              <a:pPr>
                <a:defRPr/>
              </a:pPr>
              <a:t>19.12.2023</a:t>
            </a:fld>
            <a:endParaRPr lang="cs-CZ"/>
          </a:p>
        </p:txBody>
      </p:sp>
      <p:sp>
        <p:nvSpPr>
          <p:cNvPr id="8" name="Footer Placeholder 4"/>
          <p:cNvSpPr>
            <a:spLocks noGrp="1"/>
          </p:cNvSpPr>
          <p:nvPr>
            <p:ph type="ftr" sz="quarter" idx="11"/>
          </p:nvPr>
        </p:nvSpPr>
        <p:spPr/>
        <p:txBody>
          <a:bodyPr/>
          <a:lstStyle>
            <a:lvl1pPr>
              <a:defRPr/>
            </a:lvl1pPr>
          </a:lstStyle>
          <a:p>
            <a:pPr>
              <a:defRPr/>
            </a:pPr>
            <a:endParaRPr lang="cs-CZ"/>
          </a:p>
        </p:txBody>
      </p:sp>
      <p:sp>
        <p:nvSpPr>
          <p:cNvPr id="9" name="Slide Number Placeholder 5"/>
          <p:cNvSpPr>
            <a:spLocks noGrp="1"/>
          </p:cNvSpPr>
          <p:nvPr>
            <p:ph type="sldNum" sz="quarter" idx="12"/>
          </p:nvPr>
        </p:nvSpPr>
        <p:spPr/>
        <p:txBody>
          <a:bodyPr/>
          <a:lstStyle>
            <a:lvl1pPr>
              <a:defRPr/>
            </a:lvl1pPr>
          </a:lstStyle>
          <a:p>
            <a:pPr>
              <a:defRPr/>
            </a:pPr>
            <a:fld id="{DA145EB5-00C7-4399-8DA3-DDD69A953A40}"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3"/>
          <p:cNvSpPr>
            <a:spLocks noGrp="1"/>
          </p:cNvSpPr>
          <p:nvPr>
            <p:ph type="dt" sz="half" idx="10"/>
          </p:nvPr>
        </p:nvSpPr>
        <p:spPr/>
        <p:txBody>
          <a:bodyPr/>
          <a:lstStyle>
            <a:lvl1pPr>
              <a:defRPr/>
            </a:lvl1pPr>
          </a:lstStyle>
          <a:p>
            <a:pPr>
              <a:defRPr/>
            </a:pPr>
            <a:fld id="{44E6A03E-F51A-4B57-87B3-DB508A2D7AEE}" type="datetimeFigureOut">
              <a:rPr lang="cs-CZ"/>
              <a:pPr>
                <a:defRPr/>
              </a:pPr>
              <a:t>19.12.2023</a:t>
            </a:fld>
            <a:endParaRPr lang="cs-CZ"/>
          </a:p>
        </p:txBody>
      </p:sp>
      <p:sp>
        <p:nvSpPr>
          <p:cNvPr id="4" name="Footer Placeholder 4"/>
          <p:cNvSpPr>
            <a:spLocks noGrp="1"/>
          </p:cNvSpPr>
          <p:nvPr>
            <p:ph type="ftr" sz="quarter" idx="11"/>
          </p:nvPr>
        </p:nvSpPr>
        <p:spPr/>
        <p:txBody>
          <a:bodyPr/>
          <a:lstStyle>
            <a:lvl1pPr>
              <a:defRPr/>
            </a:lvl1pPr>
          </a:lstStyle>
          <a:p>
            <a:pPr>
              <a:defRPr/>
            </a:pPr>
            <a:endParaRPr lang="cs-CZ"/>
          </a:p>
        </p:txBody>
      </p:sp>
      <p:sp>
        <p:nvSpPr>
          <p:cNvPr id="5" name="Slide Number Placeholder 5"/>
          <p:cNvSpPr>
            <a:spLocks noGrp="1"/>
          </p:cNvSpPr>
          <p:nvPr>
            <p:ph type="sldNum" sz="quarter" idx="12"/>
          </p:nvPr>
        </p:nvSpPr>
        <p:spPr/>
        <p:txBody>
          <a:bodyPr/>
          <a:lstStyle>
            <a:lvl1pPr>
              <a:defRPr/>
            </a:lvl1pPr>
          </a:lstStyle>
          <a:p>
            <a:pPr>
              <a:defRPr/>
            </a:pPr>
            <a:fld id="{3E076E04-73BE-42D2-B266-57DDAF6933B9}"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BBF367F-88E8-4293-8CA2-9820A40BEDBA}" type="datetimeFigureOut">
              <a:rPr lang="cs-CZ"/>
              <a:pPr>
                <a:defRPr/>
              </a:pPr>
              <a:t>19.12.2023</a:t>
            </a:fld>
            <a:endParaRPr lang="cs-CZ"/>
          </a:p>
        </p:txBody>
      </p:sp>
      <p:sp>
        <p:nvSpPr>
          <p:cNvPr id="3" name="Footer Placeholder 4"/>
          <p:cNvSpPr>
            <a:spLocks noGrp="1"/>
          </p:cNvSpPr>
          <p:nvPr>
            <p:ph type="ftr" sz="quarter" idx="11"/>
          </p:nvPr>
        </p:nvSpPr>
        <p:spPr/>
        <p:txBody>
          <a:bodyPr/>
          <a:lstStyle>
            <a:lvl1pPr>
              <a:defRPr/>
            </a:lvl1pPr>
          </a:lstStyle>
          <a:p>
            <a:pPr>
              <a:defRPr/>
            </a:pPr>
            <a:endParaRPr lang="cs-CZ"/>
          </a:p>
        </p:txBody>
      </p:sp>
      <p:sp>
        <p:nvSpPr>
          <p:cNvPr id="4" name="Slide Number Placeholder 5"/>
          <p:cNvSpPr>
            <a:spLocks noGrp="1"/>
          </p:cNvSpPr>
          <p:nvPr>
            <p:ph type="sldNum" sz="quarter" idx="12"/>
          </p:nvPr>
        </p:nvSpPr>
        <p:spPr/>
        <p:txBody>
          <a:bodyPr/>
          <a:lstStyle>
            <a:lvl1pPr>
              <a:defRPr/>
            </a:lvl1pPr>
          </a:lstStyle>
          <a:p>
            <a:pPr>
              <a:defRPr/>
            </a:pPr>
            <a:fld id="{AF5FFB29-1255-4656-B535-B3891EBEBFD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cs-CZ"/>
              <a:t>Kliknutím lze upravit styl.</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3"/>
          <p:cNvSpPr>
            <a:spLocks noGrp="1"/>
          </p:cNvSpPr>
          <p:nvPr>
            <p:ph type="dt" sz="half" idx="10"/>
          </p:nvPr>
        </p:nvSpPr>
        <p:spPr/>
        <p:txBody>
          <a:bodyPr/>
          <a:lstStyle>
            <a:lvl1pPr>
              <a:defRPr/>
            </a:lvl1pPr>
          </a:lstStyle>
          <a:p>
            <a:pPr>
              <a:defRPr/>
            </a:pPr>
            <a:fld id="{33D89D97-F5A7-4E71-9676-F4534E5C1BDD}" type="datetimeFigureOut">
              <a:rPr lang="cs-CZ"/>
              <a:pPr>
                <a:defRPr/>
              </a:pPr>
              <a:t>19.12.2023</a:t>
            </a:fld>
            <a:endParaRPr lang="cs-CZ"/>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pPr>
              <a:defRPr/>
            </a:pPr>
            <a:fld id="{02239D01-1A81-4653-A683-130D9E0ACE38}"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861238" y="751241"/>
            <a:ext cx="3644962" cy="5467443"/>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endParaRPr lang="en-US" noProof="0"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3"/>
          <p:cNvSpPr>
            <a:spLocks noGrp="1"/>
          </p:cNvSpPr>
          <p:nvPr>
            <p:ph type="dt" sz="half" idx="10"/>
          </p:nvPr>
        </p:nvSpPr>
        <p:spPr/>
        <p:txBody>
          <a:bodyPr/>
          <a:lstStyle>
            <a:lvl1pPr>
              <a:defRPr/>
            </a:lvl1pPr>
          </a:lstStyle>
          <a:p>
            <a:pPr>
              <a:defRPr/>
            </a:pPr>
            <a:fld id="{185B4979-E282-432F-BBCD-282D17327619}" type="datetimeFigureOut">
              <a:rPr lang="cs-CZ"/>
              <a:pPr>
                <a:defRPr/>
              </a:pPr>
              <a:t>19.12.2023</a:t>
            </a:fld>
            <a:endParaRPr lang="cs-CZ"/>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pPr>
              <a:defRPr/>
            </a:pPr>
            <a:fld id="{605F53EB-169F-4FB8-B604-3F87774C1FD7}"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7" descr="C3-HD-TOP.png"/>
          <p:cNvPicPr>
            <a:picLocks noChangeAspect="1"/>
          </p:cNvPicPr>
          <p:nvPr/>
        </p:nvPicPr>
        <p:blipFill>
          <a:blip r:embed="rId19"/>
          <a:srcRect/>
          <a:stretch>
            <a:fillRect/>
          </a:stretch>
        </p:blipFill>
        <p:spPr bwMode="auto">
          <a:xfrm>
            <a:off x="0" y="0"/>
            <a:ext cx="12192000" cy="1441450"/>
          </a:xfrm>
          <a:prstGeom prst="rect">
            <a:avLst/>
          </a:prstGeom>
          <a:noFill/>
          <a:ln w="9525">
            <a:noFill/>
            <a:miter lim="800000"/>
            <a:headEnd/>
            <a:tailEnd/>
          </a:ln>
        </p:spPr>
      </p:pic>
      <p:sp>
        <p:nvSpPr>
          <p:cNvPr id="2" name="Title Placeholder 1"/>
          <p:cNvSpPr>
            <a:spLocks noGrp="1"/>
          </p:cNvSpPr>
          <p:nvPr>
            <p:ph type="title"/>
          </p:nvPr>
        </p:nvSpPr>
        <p:spPr>
          <a:xfrm>
            <a:off x="2895600" y="763588"/>
            <a:ext cx="8610600" cy="1293812"/>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1028" name="Text Placeholder 2"/>
          <p:cNvSpPr>
            <a:spLocks noGrp="1"/>
          </p:cNvSpPr>
          <p:nvPr>
            <p:ph type="body" idx="1"/>
          </p:nvPr>
        </p:nvSpPr>
        <p:spPr bwMode="auto">
          <a:xfrm>
            <a:off x="685800" y="2193925"/>
            <a:ext cx="10820400" cy="40243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2"/>
          </p:nvPr>
        </p:nvSpPr>
        <p:spPr>
          <a:xfrm>
            <a:off x="8594725" y="6356350"/>
            <a:ext cx="2911475" cy="365125"/>
          </a:xfrm>
          <a:prstGeom prst="rect">
            <a:avLst/>
          </a:prstGeom>
        </p:spPr>
        <p:txBody>
          <a:bodyPr vert="horz" lIns="91440" tIns="45720" rIns="91440" bIns="45720" rtlCol="0" anchor="ctr"/>
          <a:lstStyle>
            <a:lvl1pPr algn="r" fontAlgn="auto">
              <a:spcBef>
                <a:spcPts val="0"/>
              </a:spcBef>
              <a:spcAft>
                <a:spcPts val="0"/>
              </a:spcAft>
              <a:defRPr sz="1050" smtClean="0">
                <a:solidFill>
                  <a:schemeClr val="tx1">
                    <a:tint val="75000"/>
                  </a:schemeClr>
                </a:solidFill>
                <a:latin typeface="+mn-lt"/>
                <a:cs typeface="+mn-cs"/>
              </a:defRPr>
            </a:lvl1pPr>
          </a:lstStyle>
          <a:p>
            <a:pPr>
              <a:defRPr/>
            </a:pPr>
            <a:fld id="{C682B6CE-A4AA-468B-AA97-4AFD72BE005B}" type="datetimeFigureOut">
              <a:rPr lang="cs-CZ"/>
              <a:pPr>
                <a:defRPr/>
              </a:pPr>
              <a:t>19.12.2023</a:t>
            </a:fld>
            <a:endParaRPr lang="cs-CZ"/>
          </a:p>
        </p:txBody>
      </p:sp>
      <p:sp>
        <p:nvSpPr>
          <p:cNvPr id="5" name="Footer Placeholder 4"/>
          <p:cNvSpPr>
            <a:spLocks noGrp="1"/>
          </p:cNvSpPr>
          <p:nvPr>
            <p:ph type="ftr" sz="quarter" idx="3"/>
          </p:nvPr>
        </p:nvSpPr>
        <p:spPr>
          <a:xfrm>
            <a:off x="685800" y="6356350"/>
            <a:ext cx="7772400" cy="365125"/>
          </a:xfrm>
          <a:prstGeom prst="rect">
            <a:avLst/>
          </a:prstGeom>
        </p:spPr>
        <p:txBody>
          <a:bodyPr vert="horz" lIns="91440" tIns="45720" rIns="91440" bIns="45720" rtlCol="0" anchor="ctr"/>
          <a:lstStyle>
            <a:lvl1pPr algn="l" fontAlgn="auto">
              <a:spcBef>
                <a:spcPts val="0"/>
              </a:spcBef>
              <a:spcAft>
                <a:spcPts val="0"/>
              </a:spcAft>
              <a:defRPr sz="1050">
                <a:solidFill>
                  <a:schemeClr val="tx1">
                    <a:tint val="75000"/>
                  </a:schemeClr>
                </a:solidFill>
                <a:latin typeface="+mn-lt"/>
                <a:cs typeface="+mn-cs"/>
              </a:defRPr>
            </a:lvl1pPr>
          </a:lstStyle>
          <a:p>
            <a:pPr>
              <a:defRPr/>
            </a:pPr>
            <a:endParaRPr lang="cs-CZ"/>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fontAlgn="auto">
              <a:spcBef>
                <a:spcPts val="0"/>
              </a:spcBef>
              <a:spcAft>
                <a:spcPts val="0"/>
              </a:spcAft>
              <a:defRPr sz="1050" smtClean="0">
                <a:solidFill>
                  <a:schemeClr val="tx1">
                    <a:tint val="75000"/>
                  </a:schemeClr>
                </a:solidFill>
                <a:latin typeface="+mn-lt"/>
                <a:cs typeface="+mn-cs"/>
              </a:defRPr>
            </a:lvl1pPr>
          </a:lstStyle>
          <a:p>
            <a:pPr>
              <a:defRPr/>
            </a:pPr>
            <a:fld id="{852B2F5B-4B76-416C-93E6-209FD8DDA291}"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96" r:id="rId1"/>
    <p:sldLayoutId id="2147483685" r:id="rId2"/>
    <p:sldLayoutId id="2147483697" r:id="rId3"/>
    <p:sldLayoutId id="2147483686" r:id="rId4"/>
    <p:sldLayoutId id="2147483687" r:id="rId5"/>
    <p:sldLayoutId id="2147483688" r:id="rId6"/>
    <p:sldLayoutId id="2147483689" r:id="rId7"/>
    <p:sldLayoutId id="2147483690" r:id="rId8"/>
    <p:sldLayoutId id="2147483691" r:id="rId9"/>
    <p:sldLayoutId id="2147483692" r:id="rId10"/>
    <p:sldLayoutId id="2147483698" r:id="rId11"/>
    <p:sldLayoutId id="2147483699" r:id="rId12"/>
    <p:sldLayoutId id="2147483700" r:id="rId13"/>
    <p:sldLayoutId id="2147483693" r:id="rId14"/>
    <p:sldLayoutId id="2147483694" r:id="rId15"/>
    <p:sldLayoutId id="2147483695" r:id="rId16"/>
    <p:sldLayoutId id="2147483701" r:id="rId17"/>
  </p:sldLayoutIdLst>
  <p:txStyles>
    <p:titleStyle>
      <a:lvl1pPr algn="r" rtl="0" fontAlgn="base">
        <a:lnSpc>
          <a:spcPct val="90000"/>
        </a:lnSpc>
        <a:spcBef>
          <a:spcPct val="0"/>
        </a:spcBef>
        <a:spcAft>
          <a:spcPct val="0"/>
        </a:spcAft>
        <a:defRPr sz="4000" kern="1200" cap="all">
          <a:solidFill>
            <a:schemeClr val="tx1"/>
          </a:solidFill>
          <a:latin typeface="+mj-lt"/>
          <a:ea typeface="+mj-ea"/>
          <a:cs typeface="+mj-cs"/>
        </a:defRPr>
      </a:lvl1pPr>
      <a:lvl2pPr algn="r" rtl="0" fontAlgn="base">
        <a:lnSpc>
          <a:spcPct val="90000"/>
        </a:lnSpc>
        <a:spcBef>
          <a:spcPct val="0"/>
        </a:spcBef>
        <a:spcAft>
          <a:spcPct val="0"/>
        </a:spcAft>
        <a:defRPr sz="4000">
          <a:solidFill>
            <a:schemeClr val="tx1"/>
          </a:solidFill>
          <a:latin typeface="Century Gothic" pitchFamily="34" charset="0"/>
        </a:defRPr>
      </a:lvl2pPr>
      <a:lvl3pPr algn="r" rtl="0" fontAlgn="base">
        <a:lnSpc>
          <a:spcPct val="90000"/>
        </a:lnSpc>
        <a:spcBef>
          <a:spcPct val="0"/>
        </a:spcBef>
        <a:spcAft>
          <a:spcPct val="0"/>
        </a:spcAft>
        <a:defRPr sz="4000">
          <a:solidFill>
            <a:schemeClr val="tx1"/>
          </a:solidFill>
          <a:latin typeface="Century Gothic" pitchFamily="34" charset="0"/>
        </a:defRPr>
      </a:lvl3pPr>
      <a:lvl4pPr algn="r" rtl="0" fontAlgn="base">
        <a:lnSpc>
          <a:spcPct val="90000"/>
        </a:lnSpc>
        <a:spcBef>
          <a:spcPct val="0"/>
        </a:spcBef>
        <a:spcAft>
          <a:spcPct val="0"/>
        </a:spcAft>
        <a:defRPr sz="4000">
          <a:solidFill>
            <a:schemeClr val="tx1"/>
          </a:solidFill>
          <a:latin typeface="Century Gothic" pitchFamily="34" charset="0"/>
        </a:defRPr>
      </a:lvl4pPr>
      <a:lvl5pPr algn="r" rtl="0" fontAlgn="base">
        <a:lnSpc>
          <a:spcPct val="90000"/>
        </a:lnSpc>
        <a:spcBef>
          <a:spcPct val="0"/>
        </a:spcBef>
        <a:spcAft>
          <a:spcPct val="0"/>
        </a:spcAft>
        <a:defRPr sz="4000">
          <a:solidFill>
            <a:schemeClr val="tx1"/>
          </a:solidFill>
          <a:latin typeface="Century Gothic" pitchFamily="34" charset="0"/>
        </a:defRPr>
      </a:lvl5pPr>
      <a:lvl6pPr marL="457200" algn="r" rtl="0" fontAlgn="base">
        <a:lnSpc>
          <a:spcPct val="90000"/>
        </a:lnSpc>
        <a:spcBef>
          <a:spcPct val="0"/>
        </a:spcBef>
        <a:spcAft>
          <a:spcPct val="0"/>
        </a:spcAft>
        <a:defRPr sz="4000">
          <a:solidFill>
            <a:schemeClr val="tx1"/>
          </a:solidFill>
          <a:latin typeface="Century Gothic" pitchFamily="34" charset="0"/>
        </a:defRPr>
      </a:lvl6pPr>
      <a:lvl7pPr marL="914400" algn="r" rtl="0" fontAlgn="base">
        <a:lnSpc>
          <a:spcPct val="90000"/>
        </a:lnSpc>
        <a:spcBef>
          <a:spcPct val="0"/>
        </a:spcBef>
        <a:spcAft>
          <a:spcPct val="0"/>
        </a:spcAft>
        <a:defRPr sz="4000">
          <a:solidFill>
            <a:schemeClr val="tx1"/>
          </a:solidFill>
          <a:latin typeface="Century Gothic" pitchFamily="34" charset="0"/>
        </a:defRPr>
      </a:lvl7pPr>
      <a:lvl8pPr marL="1371600" algn="r" rtl="0" fontAlgn="base">
        <a:lnSpc>
          <a:spcPct val="90000"/>
        </a:lnSpc>
        <a:spcBef>
          <a:spcPct val="0"/>
        </a:spcBef>
        <a:spcAft>
          <a:spcPct val="0"/>
        </a:spcAft>
        <a:defRPr sz="4000">
          <a:solidFill>
            <a:schemeClr val="tx1"/>
          </a:solidFill>
          <a:latin typeface="Century Gothic" pitchFamily="34" charset="0"/>
        </a:defRPr>
      </a:lvl8pPr>
      <a:lvl9pPr marL="1828800" algn="r" rtl="0" fontAlgn="base">
        <a:lnSpc>
          <a:spcPct val="90000"/>
        </a:lnSpc>
        <a:spcBef>
          <a:spcPct val="0"/>
        </a:spcBef>
        <a:spcAft>
          <a:spcPct val="0"/>
        </a:spcAft>
        <a:defRPr sz="4000">
          <a:solidFill>
            <a:schemeClr val="tx1"/>
          </a:solidFill>
          <a:latin typeface="Century Gothic" pitchFamily="34" charset="0"/>
        </a:defRPr>
      </a:lvl9pPr>
    </p:titleStyle>
    <p:bodyStyle>
      <a:lvl1pPr marL="228600" indent="-228600" algn="l" rtl="0" fontAlgn="base">
        <a:lnSpc>
          <a:spcPct val="90000"/>
        </a:lnSpc>
        <a:spcBef>
          <a:spcPts val="1000"/>
        </a:spcBef>
        <a:spcAft>
          <a:spcPct val="0"/>
        </a:spcAft>
        <a:buFont typeface="Arial" charset="0"/>
        <a:buChar char="•"/>
        <a:defRPr sz="22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sz="16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371600" y="1803400"/>
            <a:ext cx="9448800" cy="1825625"/>
          </a:xfrm>
        </p:spPr>
        <p:txBody>
          <a:bodyPr/>
          <a:lstStyle/>
          <a:p>
            <a:pPr fontAlgn="auto">
              <a:spcAft>
                <a:spcPts val="0"/>
              </a:spcAft>
              <a:defRPr/>
            </a:pPr>
            <a:r>
              <a:rPr lang="cs-CZ" dirty="0"/>
              <a:t>Krizová intervence</a:t>
            </a:r>
          </a:p>
        </p:txBody>
      </p:sp>
      <p:sp>
        <p:nvSpPr>
          <p:cNvPr id="19458" name="Podnadpis 2"/>
          <p:cNvSpPr>
            <a:spLocks noGrp="1"/>
          </p:cNvSpPr>
          <p:nvPr>
            <p:ph type="subTitle" idx="1"/>
          </p:nvPr>
        </p:nvSpPr>
        <p:spPr>
          <a:xfrm>
            <a:off x="1371600" y="3632200"/>
            <a:ext cx="9448800" cy="685800"/>
          </a:xfrm>
        </p:spPr>
        <p:txBody>
          <a:bodyPr/>
          <a:lstStyle/>
          <a:p>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Proces KI obecně</a:t>
            </a:r>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okamžitá redukce ohrožení </a:t>
            </a:r>
            <a:r>
              <a:rPr lang="cs-CZ" dirty="0"/>
              <a:t>– řešit riziko a nebezpečí pro klienta a jeho blízké </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posouzení situace krize </a:t>
            </a:r>
            <a:r>
              <a:rPr lang="cs-CZ" dirty="0"/>
              <a:t>– zjištění, co se stalo; co zkoušel; co by potřeboval změnit (2 účely: vybublají emoce, dozvíme se, o co jde)</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formulace hypotézy </a:t>
            </a:r>
            <a:r>
              <a:rPr lang="cs-CZ" dirty="0"/>
              <a:t>– zahrnuje vyhodnocení o podstatě krize a jak bychom měli postupovat dál</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intervence</a:t>
            </a:r>
            <a:r>
              <a:rPr lang="cs-CZ" dirty="0"/>
              <a:t> – volba vhodného řešení ke zmírnění krize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err="1"/>
              <a:t>Ki</a:t>
            </a:r>
            <a:r>
              <a:rPr lang="cs-CZ" dirty="0"/>
              <a:t> aktivity</a:t>
            </a:r>
          </a:p>
        </p:txBody>
      </p:sp>
      <p:sp>
        <p:nvSpPr>
          <p:cNvPr id="3" name="Zástupný symbol pro obsah 2"/>
          <p:cNvSpPr>
            <a:spLocks noGrp="1"/>
          </p:cNvSpPr>
          <p:nvPr>
            <p:ph idx="1"/>
          </p:nvPr>
        </p:nvSpPr>
        <p:spPr/>
        <p:txBody>
          <a:bodyPr rtlCol="0">
            <a:normAutofit fontScale="85000" lnSpcReduction="20000"/>
          </a:bodyPr>
          <a:lstStyle/>
          <a:p>
            <a:pPr fontAlgn="auto">
              <a:spcAft>
                <a:spcPts val="0"/>
              </a:spcAft>
              <a:buFont typeface="Arial" panose="020B0604020202020204" pitchFamily="34" charset="0"/>
              <a:buChar char="•"/>
              <a:defRPr/>
            </a:pPr>
            <a:r>
              <a:rPr lang="cs-CZ" dirty="0"/>
              <a:t>poskytnutí emocionální podpory</a:t>
            </a:r>
          </a:p>
          <a:p>
            <a:pPr fontAlgn="auto">
              <a:spcAft>
                <a:spcPts val="0"/>
              </a:spcAft>
              <a:buFont typeface="Arial" panose="020B0604020202020204" pitchFamily="34" charset="0"/>
              <a:buChar char="•"/>
              <a:defRPr/>
            </a:pPr>
            <a:r>
              <a:rPr lang="cs-CZ" dirty="0"/>
              <a:t>navození pocity bezpečí</a:t>
            </a:r>
          </a:p>
          <a:p>
            <a:pPr fontAlgn="auto">
              <a:spcAft>
                <a:spcPts val="0"/>
              </a:spcAft>
              <a:buFont typeface="Arial" panose="020B0604020202020204" pitchFamily="34" charset="0"/>
              <a:buChar char="•"/>
              <a:defRPr/>
            </a:pPr>
            <a:r>
              <a:rPr lang="cs-CZ" dirty="0"/>
              <a:t>usnadnění komunikace</a:t>
            </a:r>
          </a:p>
          <a:p>
            <a:pPr fontAlgn="auto">
              <a:spcAft>
                <a:spcPts val="0"/>
              </a:spcAft>
              <a:buFont typeface="Arial" panose="020B0604020202020204" pitchFamily="34" charset="0"/>
              <a:buChar char="•"/>
              <a:defRPr/>
            </a:pPr>
            <a:r>
              <a:rPr lang="cs-CZ" dirty="0"/>
              <a:t>naslouchání</a:t>
            </a:r>
          </a:p>
          <a:p>
            <a:pPr fontAlgn="auto">
              <a:spcAft>
                <a:spcPts val="0"/>
              </a:spcAft>
              <a:buFont typeface="Arial" panose="020B0604020202020204" pitchFamily="34" charset="0"/>
              <a:buChar char="•"/>
              <a:defRPr/>
            </a:pPr>
            <a:r>
              <a:rPr lang="cs-CZ" dirty="0"/>
              <a:t>akceptace</a:t>
            </a:r>
          </a:p>
          <a:p>
            <a:pPr fontAlgn="auto">
              <a:spcAft>
                <a:spcPts val="0"/>
              </a:spcAft>
              <a:buFont typeface="Arial" panose="020B0604020202020204" pitchFamily="34" charset="0"/>
              <a:buChar char="•"/>
              <a:defRPr/>
            </a:pPr>
            <a:r>
              <a:rPr lang="cs-CZ" dirty="0"/>
              <a:t>ventilace emocí</a:t>
            </a:r>
          </a:p>
          <a:p>
            <a:pPr fontAlgn="auto">
              <a:spcAft>
                <a:spcPts val="0"/>
              </a:spcAft>
              <a:buFont typeface="Arial" panose="020B0604020202020204" pitchFamily="34" charset="0"/>
              <a:buChar char="•"/>
              <a:defRPr/>
            </a:pPr>
            <a:r>
              <a:rPr lang="cs-CZ" dirty="0"/>
              <a:t>konfrontace s realitou</a:t>
            </a:r>
          </a:p>
          <a:p>
            <a:pPr fontAlgn="auto">
              <a:spcAft>
                <a:spcPts val="0"/>
              </a:spcAft>
              <a:buFont typeface="Arial" panose="020B0604020202020204" pitchFamily="34" charset="0"/>
              <a:buChar char="•"/>
              <a:defRPr/>
            </a:pPr>
            <a:r>
              <a:rPr lang="cs-CZ" dirty="0"/>
              <a:t>identifikace hlavního problému</a:t>
            </a:r>
          </a:p>
          <a:p>
            <a:pPr fontAlgn="auto">
              <a:spcAft>
                <a:spcPts val="0"/>
              </a:spcAft>
              <a:buFont typeface="Arial" panose="020B0604020202020204" pitchFamily="34" charset="0"/>
              <a:buChar char="•"/>
              <a:defRPr/>
            </a:pPr>
            <a:r>
              <a:rPr lang="cs-CZ" dirty="0"/>
              <a:t>odhalení skryté zakázky</a:t>
            </a:r>
          </a:p>
          <a:p>
            <a:pPr fontAlgn="auto">
              <a:spcAft>
                <a:spcPts val="0"/>
              </a:spcAft>
              <a:buFont typeface="Arial" panose="020B0604020202020204" pitchFamily="34" charset="0"/>
              <a:buChar char="•"/>
              <a:defRPr/>
            </a:pPr>
            <a:r>
              <a:rPr lang="cs-CZ" dirty="0"/>
              <a:t>adaptační mechanismy – inventura</a:t>
            </a:r>
          </a:p>
          <a:p>
            <a:pPr fontAlgn="auto">
              <a:spcAft>
                <a:spcPts val="0"/>
              </a:spcAft>
              <a:buFont typeface="Arial" panose="020B0604020202020204" pitchFamily="34" charset="0"/>
              <a:buChar char="•"/>
              <a:defRPr/>
            </a:pPr>
            <a:r>
              <a:rPr lang="cs-CZ" dirty="0"/>
              <a:t>posílení kompetence klienta ke zvládnutí situace</a:t>
            </a:r>
          </a:p>
          <a:p>
            <a:pPr fontAlgn="auto">
              <a:spcAft>
                <a:spcPts val="0"/>
              </a:spcAft>
              <a:buFont typeface="Arial" panose="020B0604020202020204" pitchFamily="34" charset="0"/>
              <a:buChar char="•"/>
              <a:defRPr/>
            </a:pPr>
            <a:r>
              <a:rPr lang="cs-CZ" dirty="0"/>
              <a:t>mobilizace zdrojů pomoci vytvoření plánu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Co nedělat</a:t>
            </a:r>
          </a:p>
        </p:txBody>
      </p:sp>
      <p:sp>
        <p:nvSpPr>
          <p:cNvPr id="30722" name="Zástupný symbol pro obsah 2"/>
          <p:cNvSpPr>
            <a:spLocks noGrp="1"/>
          </p:cNvSpPr>
          <p:nvPr>
            <p:ph idx="1"/>
          </p:nvPr>
        </p:nvSpPr>
        <p:spPr/>
        <p:txBody>
          <a:bodyPr/>
          <a:lstStyle/>
          <a:p>
            <a:r>
              <a:rPr lang="cs-CZ"/>
              <a:t>utěšovat</a:t>
            </a:r>
          </a:p>
          <a:p>
            <a:r>
              <a:rPr lang="cs-CZ"/>
              <a:t>přesvědčovat</a:t>
            </a:r>
          </a:p>
          <a:p>
            <a:r>
              <a:rPr lang="cs-CZ"/>
              <a:t>vynucovat rozhodnutí</a:t>
            </a:r>
          </a:p>
          <a:p>
            <a:r>
              <a:rPr lang="cs-CZ"/>
              <a:t>tlumit emocionální reakce, především pláč</a:t>
            </a:r>
          </a:p>
          <a:p>
            <a:r>
              <a:rPr lang="cs-CZ"/>
              <a:t>bagatelizovat problémy</a:t>
            </a:r>
          </a:p>
          <a:p>
            <a:r>
              <a:rPr lang="cs-CZ"/>
              <a:t>dávat dobrá rady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Techniky usnadňující komunikaci v KI</a:t>
            </a:r>
          </a:p>
        </p:txBody>
      </p:sp>
      <p:sp>
        <p:nvSpPr>
          <p:cNvPr id="31746" name="Zástupný symbol pro obsah 2"/>
          <p:cNvSpPr>
            <a:spLocks noGrp="1"/>
          </p:cNvSpPr>
          <p:nvPr>
            <p:ph idx="1"/>
          </p:nvPr>
        </p:nvSpPr>
        <p:spPr/>
        <p:txBody>
          <a:bodyPr/>
          <a:lstStyle/>
          <a:p>
            <a:r>
              <a:rPr lang="cs-CZ"/>
              <a:t>provázení </a:t>
            </a:r>
          </a:p>
          <a:p>
            <a:r>
              <a:rPr lang="cs-CZ"/>
              <a:t>vedení</a:t>
            </a:r>
          </a:p>
          <a:p>
            <a:r>
              <a:rPr lang="cs-CZ"/>
              <a:t>zrcadlení – reflexe</a:t>
            </a:r>
          </a:p>
          <a:p>
            <a:r>
              <a:rPr lang="cs-CZ"/>
              <a:t>rekapitulace</a:t>
            </a:r>
          </a:p>
          <a:p>
            <a:r>
              <a:rPr lang="cs-CZ"/>
              <a:t>parafráze</a:t>
            </a:r>
          </a:p>
          <a:p>
            <a:r>
              <a:rPr lang="cs-CZ"/>
              <a:t>kotvení</a:t>
            </a:r>
          </a:p>
          <a:p>
            <a:r>
              <a:rPr lang="cs-CZ"/>
              <a:t>--------------------------------</a:t>
            </a:r>
          </a:p>
          <a:p>
            <a:r>
              <a:rPr lang="cs-CZ"/>
              <a:t>práce s emocemi v KI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Mýty o KI</a:t>
            </a:r>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cs-CZ" dirty="0"/>
              <a:t>KI je vhodná jen pro psychiatrické případy</a:t>
            </a:r>
          </a:p>
          <a:p>
            <a:pPr fontAlgn="auto">
              <a:spcAft>
                <a:spcPts val="0"/>
              </a:spcAft>
              <a:buFont typeface="Arial" panose="020B0604020202020204" pitchFamily="34" charset="0"/>
              <a:buChar char="•"/>
              <a:defRPr/>
            </a:pPr>
            <a:r>
              <a:rPr lang="cs-CZ" dirty="0"/>
              <a:t>KI poskytují jen profesionálové</a:t>
            </a:r>
          </a:p>
          <a:p>
            <a:pPr fontAlgn="auto">
              <a:spcAft>
                <a:spcPts val="0"/>
              </a:spcAft>
              <a:buFont typeface="Arial" panose="020B0604020202020204" pitchFamily="34" charset="0"/>
              <a:buChar char="•"/>
              <a:defRPr/>
            </a:pPr>
            <a:r>
              <a:rPr lang="cs-CZ" dirty="0"/>
              <a:t>profesionální KI nevyžaduje speciální znalosti nebo dovednosti, pokud má pracovník zkušenosti s tradičními PST postupy</a:t>
            </a:r>
          </a:p>
          <a:p>
            <a:pPr fontAlgn="auto">
              <a:spcAft>
                <a:spcPts val="0"/>
              </a:spcAft>
              <a:buFont typeface="Arial" panose="020B0604020202020204" pitchFamily="34" charset="0"/>
              <a:buChar char="•"/>
              <a:defRPr/>
            </a:pPr>
            <a:r>
              <a:rPr lang="cs-CZ" dirty="0"/>
              <a:t>KI se omezuje jen na jedno terapeutické setkání</a:t>
            </a:r>
          </a:p>
          <a:p>
            <a:pPr fontAlgn="auto">
              <a:spcAft>
                <a:spcPts val="0"/>
              </a:spcAft>
              <a:buFont typeface="Arial" panose="020B0604020202020204" pitchFamily="34" charset="0"/>
              <a:buChar char="•"/>
              <a:defRPr/>
            </a:pPr>
            <a:r>
              <a:rPr lang="cs-CZ" dirty="0"/>
              <a:t>KI lze považovat jen za metodu primární prevence</a:t>
            </a:r>
          </a:p>
          <a:p>
            <a:pPr fontAlgn="auto">
              <a:spcAft>
                <a:spcPts val="0"/>
              </a:spcAft>
              <a:buFont typeface="Arial" panose="020B0604020202020204" pitchFamily="34" charset="0"/>
              <a:buChar char="•"/>
              <a:defRPr/>
            </a:pPr>
            <a:r>
              <a:rPr lang="cs-CZ" dirty="0"/>
              <a:t>KI nabízí jen dočasnou stabilizaci do doby, než lze poskytnout dlouhodobější pomoc</a:t>
            </a:r>
          </a:p>
          <a:p>
            <a:pPr marL="0" indent="0" fontAlgn="auto">
              <a:spcAft>
                <a:spcPts val="0"/>
              </a:spcAft>
              <a:buFont typeface="Arial" panose="020B0604020202020204" pitchFamily="34" charset="0"/>
              <a:buNone/>
              <a:defRPr/>
            </a:pP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Formy KI</a:t>
            </a:r>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prezenční</a:t>
            </a:r>
          </a:p>
          <a:p>
            <a:pPr lvl="1" fontAlgn="auto">
              <a:spcAft>
                <a:spcPts val="0"/>
              </a:spcAft>
              <a:buFont typeface="Arial" panose="020B0604020202020204" pitchFamily="34" charset="0"/>
              <a:buChar char="•"/>
              <a:defRPr/>
            </a:pPr>
            <a:r>
              <a:rPr lang="cs-CZ" dirty="0"/>
              <a:t>ambulantní pomoc</a:t>
            </a:r>
          </a:p>
          <a:p>
            <a:pPr lvl="1" fontAlgn="auto">
              <a:spcAft>
                <a:spcPts val="0"/>
              </a:spcAft>
              <a:buFont typeface="Arial" panose="020B0604020202020204" pitchFamily="34" charset="0"/>
              <a:buChar char="•"/>
              <a:defRPr/>
            </a:pPr>
            <a:r>
              <a:rPr lang="cs-CZ" dirty="0"/>
              <a:t>hospitalizace – krizové lůžko</a:t>
            </a:r>
          </a:p>
          <a:p>
            <a:pPr lvl="1" fontAlgn="auto">
              <a:spcAft>
                <a:spcPts val="0"/>
              </a:spcAft>
              <a:buFont typeface="Arial" panose="020B0604020202020204" pitchFamily="34" charset="0"/>
              <a:buChar char="•"/>
              <a:defRPr/>
            </a:pPr>
            <a:r>
              <a:rPr lang="cs-CZ" dirty="0"/>
              <a:t>terénní a mobilní služby</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distanční</a:t>
            </a:r>
          </a:p>
          <a:p>
            <a:pPr lvl="1" fontAlgn="auto">
              <a:spcAft>
                <a:spcPts val="0"/>
              </a:spcAft>
              <a:buFont typeface="Arial" panose="020B0604020202020204" pitchFamily="34" charset="0"/>
              <a:buChar char="•"/>
              <a:defRPr/>
            </a:pPr>
            <a:r>
              <a:rPr lang="cs-CZ" dirty="0"/>
              <a:t>telefonická pomoc</a:t>
            </a:r>
          </a:p>
          <a:p>
            <a:pPr lvl="1" fontAlgn="auto">
              <a:spcAft>
                <a:spcPts val="0"/>
              </a:spcAft>
              <a:buFont typeface="Arial" panose="020B0604020202020204" pitchFamily="34" charset="0"/>
              <a:buChar char="•"/>
              <a:defRPr/>
            </a:pPr>
            <a:r>
              <a:rPr lang="cs-CZ" dirty="0"/>
              <a:t>internetová pomoc</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Telefonická KI</a:t>
            </a:r>
          </a:p>
        </p:txBody>
      </p:sp>
      <p:sp>
        <p:nvSpPr>
          <p:cNvPr id="3" name="Zástupný symbol pro obsah 2"/>
          <p:cNvSpPr>
            <a:spLocks noGrp="1"/>
          </p:cNvSpPr>
          <p:nvPr>
            <p:ph idx="1"/>
          </p:nvPr>
        </p:nvSpPr>
        <p:spPr/>
        <p:txBody>
          <a:bodyPr rtlCol="0">
            <a:normAutofit fontScale="77500" lnSpcReduction="20000"/>
          </a:bodyPr>
          <a:lstStyle/>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výhody</a:t>
            </a:r>
          </a:p>
          <a:p>
            <a:pPr fontAlgn="auto">
              <a:spcAft>
                <a:spcPts val="0"/>
              </a:spcAft>
              <a:buFont typeface="Arial" panose="020B0604020202020204" pitchFamily="34" charset="0"/>
              <a:buChar char="•"/>
              <a:defRPr/>
            </a:pPr>
            <a:r>
              <a:rPr lang="cs-CZ" dirty="0"/>
              <a:t>okamžitá pomoc</a:t>
            </a:r>
          </a:p>
          <a:p>
            <a:pPr fontAlgn="auto">
              <a:spcAft>
                <a:spcPts val="0"/>
              </a:spcAft>
              <a:buFont typeface="Arial" panose="020B0604020202020204" pitchFamily="34" charset="0"/>
              <a:buChar char="•"/>
              <a:defRPr/>
            </a:pPr>
            <a:r>
              <a:rPr lang="cs-CZ" dirty="0"/>
              <a:t>snadná dostupnost, bezbariérovost</a:t>
            </a:r>
          </a:p>
          <a:p>
            <a:pPr fontAlgn="auto">
              <a:spcAft>
                <a:spcPts val="0"/>
              </a:spcAft>
              <a:buFont typeface="Arial" panose="020B0604020202020204" pitchFamily="34" charset="0"/>
              <a:buChar char="•"/>
              <a:defRPr/>
            </a:pPr>
            <a:r>
              <a:rPr lang="cs-CZ" dirty="0"/>
              <a:t>klient se cítí bezpečně</a:t>
            </a:r>
          </a:p>
          <a:p>
            <a:pPr fontAlgn="auto">
              <a:spcAft>
                <a:spcPts val="0"/>
              </a:spcAft>
              <a:buFont typeface="Arial" panose="020B0604020202020204" pitchFamily="34" charset="0"/>
              <a:buChar char="•"/>
              <a:defRPr/>
            </a:pPr>
            <a:r>
              <a:rPr lang="cs-CZ" dirty="0"/>
              <a:t>nízké náklady</a:t>
            </a:r>
          </a:p>
          <a:p>
            <a:pPr fontAlgn="auto">
              <a:spcAft>
                <a:spcPts val="0"/>
              </a:spcAft>
              <a:buFont typeface="Arial" panose="020B0604020202020204" pitchFamily="34" charset="0"/>
              <a:buChar char="•"/>
              <a:defRPr/>
            </a:pPr>
            <a:r>
              <a:rPr lang="cs-CZ" dirty="0"/>
              <a:t>anonymita klienta</a:t>
            </a:r>
          </a:p>
          <a:p>
            <a:pPr fontAlgn="auto">
              <a:spcAft>
                <a:spcPts val="0"/>
              </a:spcAft>
              <a:buFont typeface="Arial" panose="020B0604020202020204" pitchFamily="34" charset="0"/>
              <a:buChar char="•"/>
              <a:defRPr/>
            </a:pPr>
            <a:r>
              <a:rPr lang="cs-CZ" dirty="0"/>
              <a:t>anonymita interventa</a:t>
            </a:r>
          </a:p>
          <a:p>
            <a:pPr fontAlgn="auto">
              <a:spcAft>
                <a:spcPts val="0"/>
              </a:spcAft>
              <a:buFont typeface="Arial" panose="020B0604020202020204" pitchFamily="34" charset="0"/>
              <a:buChar char="•"/>
              <a:defRPr/>
            </a:pPr>
            <a:r>
              <a:rPr lang="cs-CZ" dirty="0"/>
              <a:t>intervent může využívat řadu pomůcek</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nevýhody</a:t>
            </a:r>
          </a:p>
          <a:p>
            <a:pPr fontAlgn="auto">
              <a:spcAft>
                <a:spcPts val="0"/>
              </a:spcAft>
              <a:buFont typeface="Arial" panose="020B0604020202020204" pitchFamily="34" charset="0"/>
              <a:buChar char="•"/>
              <a:defRPr/>
            </a:pPr>
            <a:r>
              <a:rPr lang="cs-CZ" dirty="0"/>
              <a:t>absence vizuálního klíče – nevidím emoce, neverbální komunikaci,..</a:t>
            </a:r>
          </a:p>
          <a:p>
            <a:pPr fontAlgn="auto">
              <a:spcAft>
                <a:spcPts val="0"/>
              </a:spcAft>
              <a:buFont typeface="Arial" panose="020B0604020202020204" pitchFamily="34" charset="0"/>
              <a:buChar char="•"/>
              <a:defRPr/>
            </a:pPr>
            <a:r>
              <a:rPr lang="cs-CZ" dirty="0"/>
              <a:t>časový stres – především navázání kontaktu</a:t>
            </a:r>
          </a:p>
          <a:p>
            <a:pPr fontAlgn="auto">
              <a:spcAft>
                <a:spcPts val="0"/>
              </a:spcAft>
              <a:buFont typeface="Arial" panose="020B0604020202020204" pitchFamily="34" charset="0"/>
              <a:buChar char="•"/>
              <a:defRPr/>
            </a:pPr>
            <a:r>
              <a:rPr lang="cs-CZ" dirty="0"/>
              <a:t>přerušení kontaktu</a:t>
            </a:r>
          </a:p>
          <a:p>
            <a:pPr fontAlgn="auto">
              <a:spcAft>
                <a:spcPts val="0"/>
              </a:spcAft>
              <a:buFont typeface="Arial" panose="020B0604020202020204" pitchFamily="34" charset="0"/>
              <a:buChar char="•"/>
              <a:defRPr/>
            </a:pPr>
            <a:r>
              <a:rPr lang="cs-CZ" dirty="0"/>
              <a:t>nedostatečná zpětná vazba – jak situace dopadla</a:t>
            </a:r>
          </a:p>
          <a:p>
            <a:pPr fontAlgn="auto">
              <a:spcAft>
                <a:spcPts val="0"/>
              </a:spcAft>
              <a:buFont typeface="Arial" panose="020B0604020202020204" pitchFamily="34" charset="0"/>
              <a:buChar char="•"/>
              <a:defRPr/>
            </a:pP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Telefonická KI průběh</a:t>
            </a:r>
          </a:p>
        </p:txBody>
      </p:sp>
      <p:sp>
        <p:nvSpPr>
          <p:cNvPr id="3" name="Zástupný symbol pro obsah 2"/>
          <p:cNvSpPr>
            <a:spLocks noGrp="1"/>
          </p:cNvSpPr>
          <p:nvPr>
            <p:ph idx="1"/>
          </p:nvPr>
        </p:nvSpPr>
        <p:spPr/>
        <p:txBody>
          <a:bodyPr rtlCol="0">
            <a:normAutofit fontScale="92500"/>
          </a:bodyPr>
          <a:lstStyle/>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navázání kontaktu </a:t>
            </a:r>
            <a:r>
              <a:rPr lang="cs-CZ" dirty="0"/>
              <a:t>– představení se je zásadní</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řešení komplikací</a:t>
            </a:r>
          </a:p>
          <a:p>
            <a:pPr lvl="1" fontAlgn="auto">
              <a:spcAft>
                <a:spcPts val="0"/>
              </a:spcAft>
              <a:buFont typeface="Arial" panose="020B0604020202020204" pitchFamily="34" charset="0"/>
              <a:buChar char="•"/>
              <a:defRPr/>
            </a:pPr>
            <a:r>
              <a:rPr lang="cs-CZ" dirty="0"/>
              <a:t>smích a pláč – zrcadlit verbálně – „Slyším, že pláčete.“</a:t>
            </a:r>
          </a:p>
          <a:p>
            <a:pPr lvl="1" fontAlgn="auto">
              <a:spcAft>
                <a:spcPts val="0"/>
              </a:spcAft>
              <a:buFont typeface="Arial" panose="020B0604020202020204" pitchFamily="34" charset="0"/>
              <a:buChar char="•"/>
              <a:defRPr/>
            </a:pPr>
            <a:r>
              <a:rPr lang="cs-CZ" dirty="0"/>
              <a:t>mlčení – reflektovat mlčení „Jak mám rozumět Vašemu mlčení? O čem přemýšlíte?</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aktivní naslouchání </a:t>
            </a:r>
            <a:r>
              <a:rPr lang="cs-CZ" dirty="0"/>
              <a:t>– dávání zpětné vazby, že naslouchám; aktivně reflektovat</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identifikace</a:t>
            </a:r>
            <a:r>
              <a:rPr lang="cs-CZ" dirty="0"/>
              <a:t> objednávky a zakázky klienta – práce s očekáváním</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dotazování</a:t>
            </a:r>
            <a:r>
              <a:rPr lang="cs-CZ" dirty="0"/>
              <a:t> – otázky k hledání řešení problému (stejné jako v běžné práci s klientem; otevřené, konstruktivní otázky</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dojednání způsobu řešení – </a:t>
            </a:r>
            <a:r>
              <a:rPr lang="cs-CZ" dirty="0"/>
              <a:t>respektování individuálních potřeb klienta</a:t>
            </a:r>
            <a:endParaRPr lang="cs-CZ" dirty="0">
              <a:effectLst>
                <a:outerShdw blurRad="38100" dist="38100" dir="2700000" algn="tl">
                  <a:srgbClr val="000000">
                    <a:alpha val="43137"/>
                  </a:srgbClr>
                </a:outerShdw>
              </a:effectLst>
            </a:endParaRP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ukončení</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Telefonická KI – obtížné hovory</a:t>
            </a:r>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agresivní telefonáty </a:t>
            </a:r>
            <a:r>
              <a:rPr lang="cs-CZ" dirty="0"/>
              <a:t>– poskytnout ventilaci negativních emocí, agresivita může být symptomem jiných problémů, akceptace, povzbuzení, zrcadlení, jak na mě telefonát působí</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telefonáty stálých volajících </a:t>
            </a:r>
            <a:r>
              <a:rPr lang="cs-CZ" dirty="0"/>
              <a:t>– vyvolávají pocity naštvání, zneužití linky, uzavřít kontrakt o maximální délce hovoru, telefonáty mohou mít pro tyto volající smysl</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sexuálně zaměřené telefonáty </a:t>
            </a:r>
            <a:r>
              <a:rPr lang="cs-CZ" dirty="0"/>
              <a:t>– zvážit, zda jde o obtěžování, nebo o volání o pomoc, v prvním případě využít asertivity</a:t>
            </a:r>
          </a:p>
          <a:p>
            <a:pPr fontAlgn="auto">
              <a:spcAft>
                <a:spcPts val="0"/>
              </a:spcAft>
              <a:buFont typeface="Arial" panose="020B0604020202020204" pitchFamily="34" charset="0"/>
              <a:buChar char="•"/>
              <a:defRPr/>
            </a:pPr>
            <a:endParaRPr lang="cs-CZ" dirty="0"/>
          </a:p>
          <a:p>
            <a:pPr fontAlgn="auto">
              <a:spcAft>
                <a:spcPts val="0"/>
              </a:spcAft>
              <a:buFont typeface="Arial" panose="020B0604020202020204" pitchFamily="34" charset="0"/>
              <a:buChar char="•"/>
              <a:defRPr/>
            </a:pPr>
            <a:r>
              <a:rPr lang="cs-CZ" dirty="0"/>
              <a:t>http://www.youtube.com/watch?v=RKQmAif58Zw</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využití internetu</a:t>
            </a:r>
          </a:p>
        </p:txBody>
      </p:sp>
      <p:sp>
        <p:nvSpPr>
          <p:cNvPr id="37890" name="Zástupný symbol pro obsah 2"/>
          <p:cNvSpPr>
            <a:spLocks noGrp="1"/>
          </p:cNvSpPr>
          <p:nvPr>
            <p:ph idx="1"/>
          </p:nvPr>
        </p:nvSpPr>
        <p:spPr/>
        <p:txBody>
          <a:bodyPr/>
          <a:lstStyle/>
          <a:p>
            <a:r>
              <a:rPr lang="cs-CZ"/>
              <a:t>anonymita – klienti pro které je anonymita důležitá, či tématika spojená se stigmatizací</a:t>
            </a:r>
          </a:p>
          <a:p>
            <a:r>
              <a:rPr lang="cs-CZ"/>
              <a:t>pro osoby s komunikačními bariérami</a:t>
            </a:r>
          </a:p>
          <a:p>
            <a:r>
              <a:rPr lang="cs-CZ"/>
              <a:t>často propojené s weby nabízejícími informace o určité oblasti, včetně internetové poradny</a:t>
            </a:r>
          </a:p>
          <a:p>
            <a:r>
              <a:rPr lang="cs-CZ"/>
              <a:t>internetové linky – zpravidla emailová komunikace</a:t>
            </a:r>
          </a:p>
          <a:p>
            <a:r>
              <a:rPr lang="cs-CZ"/>
              <a:t>v ČR e-linka důvěry: interaktivní, v reálném čase, zamčené chatové místnosti, k rozhovoru se lze po zalogování vrátit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Vymezení krize</a:t>
            </a:r>
          </a:p>
        </p:txBody>
      </p:sp>
      <p:sp>
        <p:nvSpPr>
          <p:cNvPr id="20482" name="Zástupný symbol pro obsah 2"/>
          <p:cNvSpPr>
            <a:spLocks noGrp="1"/>
          </p:cNvSpPr>
          <p:nvPr>
            <p:ph idx="1"/>
          </p:nvPr>
        </p:nvSpPr>
        <p:spPr/>
        <p:txBody>
          <a:bodyPr/>
          <a:lstStyle/>
          <a:p>
            <a:r>
              <a:rPr lang="cs-CZ"/>
              <a:t>z řec. </a:t>
            </a:r>
            <a:r>
              <a:rPr lang="cs-CZ" i="1"/>
              <a:t>krisis</a:t>
            </a:r>
            <a:r>
              <a:rPr lang="cs-CZ"/>
              <a:t> = rozhodující obrat</a:t>
            </a:r>
          </a:p>
          <a:p>
            <a:r>
              <a:rPr lang="cs-CZ"/>
              <a:t>životní zlom, kdy došlo k selhání zdrojů při výskytu určitého problému</a:t>
            </a:r>
          </a:p>
          <a:p>
            <a:r>
              <a:rPr lang="cs-CZ"/>
              <a:t>dojde repertoár známých řešení</a:t>
            </a:r>
          </a:p>
          <a:p>
            <a:r>
              <a:rPr lang="cs-CZ"/>
              <a:t>doprovázena pocity bolesti, prázdnoty, napětí</a:t>
            </a:r>
          </a:p>
          <a:p>
            <a:r>
              <a:rPr lang="cs-CZ"/>
              <a:t>zároveň je to příležitost ke změně – může být motivem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KI v případě materiální ztráty</a:t>
            </a:r>
          </a:p>
        </p:txBody>
      </p:sp>
      <p:sp>
        <p:nvSpPr>
          <p:cNvPr id="38914" name="Zástupný symbol pro obsah 2"/>
          <p:cNvSpPr>
            <a:spLocks noGrp="1"/>
          </p:cNvSpPr>
          <p:nvPr>
            <p:ph idx="1"/>
          </p:nvPr>
        </p:nvSpPr>
        <p:spPr/>
        <p:txBody>
          <a:bodyPr/>
          <a:lstStyle/>
          <a:p>
            <a:r>
              <a:rPr lang="cs-CZ"/>
              <a:t>dochází k nim při krádežích, požárech, rozpadech vztahů, zapomnětlivosti, stáří, ….</a:t>
            </a:r>
          </a:p>
          <a:p>
            <a:r>
              <a:rPr lang="cs-CZ"/>
              <a:t>nedevalvovat ztrátu a její význam pro klienta – „Je to jenom věc. Koupíte si novou.“</a:t>
            </a:r>
          </a:p>
          <a:p>
            <a:r>
              <a:rPr lang="cs-CZ"/>
              <a:t>ztráta zpravidla nespočívá v materiální hodnotě předmětu, ale v symbolické hodnotě, kterou pro člověka měl a tu je potřeba zjistit</a:t>
            </a:r>
          </a:p>
          <a:p>
            <a:r>
              <a:rPr lang="cs-CZ"/>
              <a:t>zjistit, co předmět pro člověka znamenal</a:t>
            </a:r>
          </a:p>
          <a:p>
            <a:r>
              <a:rPr lang="cs-CZ"/>
              <a:t>zjistit související ztráty, které se ke ztrátě předmětu váží – vzpomínky, dřina, šetření,…</a:t>
            </a:r>
          </a:p>
          <a:p>
            <a:endParaRPr 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p>
        </p:txBody>
      </p:sp>
      <p:sp>
        <p:nvSpPr>
          <p:cNvPr id="39938" name="Zástupný symbol pro obsah 2"/>
          <p:cNvSpPr>
            <a:spLocks noGrp="1"/>
          </p:cNvSpPr>
          <p:nvPr>
            <p:ph idx="1"/>
          </p:nvPr>
        </p:nvSpPr>
        <p:spPr/>
        <p:txBody>
          <a:bodyPr/>
          <a:lstStyle/>
          <a:p>
            <a:r>
              <a:rPr lang="cs-CZ"/>
              <a:t>poskytnout prostor pro „vypovídání se“ o předmětu a vztahu k němu</a:t>
            </a:r>
          </a:p>
          <a:p>
            <a:r>
              <a:rPr lang="cs-CZ"/>
              <a:t>vypustit emoce – vina, zlost, smutek</a:t>
            </a:r>
          </a:p>
          <a:p>
            <a:r>
              <a:rPr lang="cs-CZ"/>
              <a:t>pokud se po předchozích fázích dostaví pocit studu, že tak klient vyváděl, ujistit, že je dobře, že dal svým emocím průchod</a:t>
            </a:r>
          </a:p>
          <a:p>
            <a:r>
              <a:rPr lang="cs-CZ"/>
              <a:t>podpora odpoutávání se od věci</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KI u pozůstalých</a:t>
            </a:r>
          </a:p>
        </p:txBody>
      </p:sp>
      <p:sp>
        <p:nvSpPr>
          <p:cNvPr id="40962" name="Zástupný symbol pro obsah 2"/>
          <p:cNvSpPr>
            <a:spLocks noGrp="1"/>
          </p:cNvSpPr>
          <p:nvPr>
            <p:ph idx="1"/>
          </p:nvPr>
        </p:nvSpPr>
        <p:spPr/>
        <p:txBody>
          <a:bodyPr/>
          <a:lstStyle/>
          <a:p>
            <a:r>
              <a:rPr lang="cs-CZ"/>
              <a:t>truchlení je proces vypořádání se se ztrátou blízkého člověka, je cestou, jak ji akceptovat</a:t>
            </a:r>
          </a:p>
          <a:p>
            <a:r>
              <a:rPr lang="cs-CZ"/>
              <a:t>je provázeno bolestí, která může lidi kolem okolo znepokojovat - může být důvod, proč se lidé obracejí na krizové interventy</a:t>
            </a:r>
          </a:p>
          <a:p>
            <a:r>
              <a:rPr lang="cs-CZ"/>
              <a:t>téma těžké i pro interventa, protože smrt evokuje strach, že se to může stát i nám</a:t>
            </a:r>
          </a:p>
          <a:p>
            <a:r>
              <a:rPr lang="cs-CZ"/>
              <a:t>důležité je ventilovat emoce, nikoli je potlačovat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KI u pozůstalých</a:t>
            </a:r>
          </a:p>
        </p:txBody>
      </p:sp>
      <p:sp>
        <p:nvSpPr>
          <p:cNvPr id="3" name="Zástupný symbol pro obsah 2"/>
          <p:cNvSpPr>
            <a:spLocks noGrp="1"/>
          </p:cNvSpPr>
          <p:nvPr>
            <p:ph idx="1"/>
          </p:nvPr>
        </p:nvSpPr>
        <p:spPr/>
        <p:txBody>
          <a:bodyPr rtlCol="0">
            <a:normAutofit fontScale="92500" lnSpcReduction="10000"/>
          </a:bodyPr>
          <a:lstStyle/>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neříkat</a:t>
            </a:r>
          </a:p>
          <a:p>
            <a:pPr lvl="1" fontAlgn="auto">
              <a:spcAft>
                <a:spcPts val="0"/>
              </a:spcAft>
              <a:buFont typeface="Arial" panose="020B0604020202020204" pitchFamily="34" charset="0"/>
              <a:buChar char="•"/>
              <a:defRPr/>
            </a:pPr>
            <a:r>
              <a:rPr lang="cs-CZ" dirty="0"/>
              <a:t>Musíš být silná!</a:t>
            </a:r>
          </a:p>
          <a:p>
            <a:pPr lvl="1" fontAlgn="auto">
              <a:spcAft>
                <a:spcPts val="0"/>
              </a:spcAft>
              <a:buFont typeface="Arial" panose="020B0604020202020204" pitchFamily="34" charset="0"/>
              <a:buChar char="•"/>
              <a:defRPr/>
            </a:pPr>
            <a:r>
              <a:rPr lang="cs-CZ" dirty="0"/>
              <a:t>To bude dobré!</a:t>
            </a:r>
          </a:p>
          <a:p>
            <a:pPr lvl="1" fontAlgn="auto">
              <a:spcAft>
                <a:spcPts val="0"/>
              </a:spcAft>
              <a:buFont typeface="Arial" panose="020B0604020202020204" pitchFamily="34" charset="0"/>
              <a:buChar char="•"/>
              <a:defRPr/>
            </a:pPr>
            <a:r>
              <a:rPr lang="cs-CZ" dirty="0"/>
              <a:t>Chce to čas….</a:t>
            </a:r>
          </a:p>
          <a:p>
            <a:pPr lvl="1" fontAlgn="auto">
              <a:spcAft>
                <a:spcPts val="0"/>
              </a:spcAft>
              <a:buFont typeface="Arial" panose="020B0604020202020204" pitchFamily="34" charset="0"/>
              <a:buChar char="•"/>
              <a:defRPr/>
            </a:pPr>
            <a:r>
              <a:rPr lang="cs-CZ" dirty="0"/>
              <a:t>Vzmuž se!</a:t>
            </a:r>
          </a:p>
          <a:p>
            <a:pPr lvl="1" fontAlgn="auto">
              <a:spcAft>
                <a:spcPts val="0"/>
              </a:spcAft>
              <a:buFont typeface="Arial" panose="020B0604020202020204" pitchFamily="34" charset="0"/>
              <a:buChar char="•"/>
              <a:defRPr/>
            </a:pPr>
            <a:r>
              <a:rPr lang="cs-CZ" dirty="0"/>
              <a:t>Jak se cítíte?</a:t>
            </a:r>
          </a:p>
          <a:p>
            <a:pPr lvl="1" fontAlgn="auto">
              <a:spcAft>
                <a:spcPts val="0"/>
              </a:spcAft>
              <a:buFont typeface="Arial" panose="020B0604020202020204" pitchFamily="34" charset="0"/>
              <a:buChar char="•"/>
              <a:defRPr/>
            </a:pPr>
            <a:r>
              <a:rPr lang="cs-CZ" dirty="0"/>
              <a:t>Co ode mě očekáváte?</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je vhodné říkat….</a:t>
            </a:r>
          </a:p>
          <a:p>
            <a:pPr lvl="1" fontAlgn="auto">
              <a:spcAft>
                <a:spcPts val="0"/>
              </a:spcAft>
              <a:buFont typeface="Arial" panose="020B0604020202020204" pitchFamily="34" charset="0"/>
              <a:buChar char="•"/>
              <a:defRPr/>
            </a:pPr>
            <a:r>
              <a:rPr lang="cs-CZ" dirty="0"/>
              <a:t>Je mi to líto!</a:t>
            </a:r>
          </a:p>
          <a:p>
            <a:pPr lvl="1" fontAlgn="auto">
              <a:spcAft>
                <a:spcPts val="0"/>
              </a:spcAft>
              <a:buFont typeface="Arial" panose="020B0604020202020204" pitchFamily="34" charset="0"/>
              <a:buChar char="•"/>
              <a:defRPr/>
            </a:pPr>
            <a:r>
              <a:rPr lang="cs-CZ" dirty="0"/>
              <a:t>Poslouchám Vás.</a:t>
            </a:r>
          </a:p>
          <a:p>
            <a:pPr lvl="1" fontAlgn="auto">
              <a:spcAft>
                <a:spcPts val="0"/>
              </a:spcAft>
              <a:buFont typeface="Arial" panose="020B0604020202020204" pitchFamily="34" charset="0"/>
              <a:buChar char="•"/>
              <a:defRPr/>
            </a:pPr>
            <a:r>
              <a:rPr lang="cs-CZ" dirty="0"/>
              <a:t>Musí to pro Vás být těžké. Povězte mi o tom.</a:t>
            </a:r>
          </a:p>
          <a:p>
            <a:pPr lvl="1" fontAlgn="auto">
              <a:spcAft>
                <a:spcPts val="0"/>
              </a:spcAft>
              <a:buFont typeface="Arial" panose="020B0604020202020204" pitchFamily="34" charset="0"/>
              <a:buChar char="•"/>
              <a:defRPr/>
            </a:pPr>
            <a:r>
              <a:rPr lang="cs-CZ" dirty="0"/>
              <a:t>Je dobře, že jste přišel.</a:t>
            </a:r>
          </a:p>
          <a:p>
            <a:pPr lvl="1" fontAlgn="auto">
              <a:spcAft>
                <a:spcPts val="0"/>
              </a:spcAft>
              <a:buFont typeface="Arial" panose="020B0604020202020204" pitchFamily="34" charset="0"/>
              <a:buChar char="•"/>
              <a:defRPr/>
            </a:pPr>
            <a:r>
              <a:rPr lang="cs-CZ" dirty="0"/>
              <a:t>Co pro Vás mohu udělat?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KI u pozůstalých</a:t>
            </a:r>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chyby</a:t>
            </a:r>
          </a:p>
          <a:p>
            <a:pPr lvl="1" fontAlgn="auto">
              <a:spcAft>
                <a:spcPts val="0"/>
              </a:spcAft>
              <a:buFont typeface="Arial" panose="020B0604020202020204" pitchFamily="34" charset="0"/>
              <a:buChar char="•"/>
              <a:defRPr/>
            </a:pPr>
            <a:r>
              <a:rPr lang="cs-CZ" dirty="0"/>
              <a:t>vyhýbání se silných slov – smrt</a:t>
            </a:r>
          </a:p>
          <a:p>
            <a:pPr lvl="1" fontAlgn="auto">
              <a:spcAft>
                <a:spcPts val="0"/>
              </a:spcAft>
              <a:buFont typeface="Arial" panose="020B0604020202020204" pitchFamily="34" charset="0"/>
              <a:buChar char="•"/>
              <a:defRPr/>
            </a:pPr>
            <a:r>
              <a:rPr lang="cs-CZ" dirty="0"/>
              <a:t>nemluví se o zemřelém – lepší je vzpomínat, než vytěsňovat myšlenky</a:t>
            </a:r>
          </a:p>
          <a:p>
            <a:pPr lvl="1" fontAlgn="auto">
              <a:spcAft>
                <a:spcPts val="0"/>
              </a:spcAft>
              <a:buFont typeface="Arial" panose="020B0604020202020204" pitchFamily="34" charset="0"/>
              <a:buChar char="•"/>
              <a:defRPr/>
            </a:pPr>
            <a:r>
              <a:rPr lang="cs-CZ" dirty="0"/>
              <a:t>zabraňuje se pláči</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jak postupovat…</a:t>
            </a:r>
          </a:p>
          <a:p>
            <a:pPr lvl="1" fontAlgn="auto">
              <a:spcAft>
                <a:spcPts val="0"/>
              </a:spcAft>
              <a:buFont typeface="Arial" panose="020B0604020202020204" pitchFamily="34" charset="0"/>
              <a:buChar char="•"/>
              <a:defRPr/>
            </a:pPr>
            <a:r>
              <a:rPr lang="cs-CZ" dirty="0"/>
              <a:t>podpořit člověka v truchlení – podpořit ho v tom, že truchlit je normální a ozdravné, povídat si o zemřelém, naslouchat více než mluvit, umět pracovat s tichem</a:t>
            </a:r>
          </a:p>
          <a:p>
            <a:pPr lvl="1" fontAlgn="auto">
              <a:spcAft>
                <a:spcPts val="0"/>
              </a:spcAft>
              <a:buFont typeface="Arial" panose="020B0604020202020204" pitchFamily="34" charset="0"/>
              <a:buChar char="•"/>
              <a:defRPr/>
            </a:pPr>
            <a:r>
              <a:rPr lang="cs-CZ" dirty="0"/>
              <a:t>hledat zdroje přirozené opory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KI v případě sebevraždy</a:t>
            </a:r>
          </a:p>
        </p:txBody>
      </p:sp>
      <p:sp>
        <p:nvSpPr>
          <p:cNvPr id="44034" name="Zástupný symbol pro obsah 2"/>
          <p:cNvSpPr>
            <a:spLocks noGrp="1"/>
          </p:cNvSpPr>
          <p:nvPr>
            <p:ph idx="1"/>
          </p:nvPr>
        </p:nvSpPr>
        <p:spPr/>
        <p:txBody>
          <a:bodyPr/>
          <a:lstStyle/>
          <a:p>
            <a:r>
              <a:rPr lang="cs-CZ"/>
              <a:t>jde o extrémní způsob řešení krizové situace</a:t>
            </a:r>
          </a:p>
          <a:p>
            <a:r>
              <a:rPr lang="cs-CZ"/>
              <a:t>3 situace KI při sebevraždě</a:t>
            </a:r>
          </a:p>
          <a:p>
            <a:pPr lvl="1"/>
            <a:r>
              <a:rPr lang="cs-CZ"/>
              <a:t>v situaci ohrožení sebevraždou</a:t>
            </a:r>
          </a:p>
          <a:p>
            <a:pPr lvl="1"/>
            <a:r>
              <a:rPr lang="cs-CZ"/>
              <a:t>po neúspěšném pokusu</a:t>
            </a:r>
          </a:p>
          <a:p>
            <a:pPr lvl="1"/>
            <a:r>
              <a:rPr lang="cs-CZ"/>
              <a:t>pomoc pozůstalým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KI v situaci ohrožení sebevraždou</a:t>
            </a:r>
          </a:p>
        </p:txBody>
      </p:sp>
      <p:sp>
        <p:nvSpPr>
          <p:cNvPr id="45058" name="Zástupný symbol pro obsah 2"/>
          <p:cNvSpPr>
            <a:spLocks noGrp="1"/>
          </p:cNvSpPr>
          <p:nvPr>
            <p:ph idx="1"/>
          </p:nvPr>
        </p:nvSpPr>
        <p:spPr/>
        <p:txBody>
          <a:bodyPr/>
          <a:lstStyle/>
          <a:p>
            <a:r>
              <a:rPr lang="cs-CZ"/>
              <a:t>principy komunikace</a:t>
            </a:r>
          </a:p>
          <a:p>
            <a:r>
              <a:rPr lang="cs-CZ"/>
              <a:t>neptat se „proč“ – raději „Co se stalo? Co bylo tou poslední kapkou?“</a:t>
            </a:r>
          </a:p>
          <a:p>
            <a:r>
              <a:rPr lang="cs-CZ"/>
              <a:t>několik „NE“ – neobviňovat, neodsuzovat, nemoralizovat, nebagatelizovat, nehádat se, nepřemlouvat</a:t>
            </a:r>
          </a:p>
          <a:p>
            <a:r>
              <a:rPr lang="cs-CZ"/>
              <a:t>vyjádřit opravdový zájem</a:t>
            </a:r>
          </a:p>
          <a:p>
            <a:r>
              <a:rPr lang="cs-CZ"/>
              <a:t>přizpůsobit tempo – lidé mluví zpravidla pomalu</a:t>
            </a:r>
          </a:p>
          <a:p>
            <a:r>
              <a:rPr lang="cs-CZ"/>
              <a:t>mluvit zřetelně, v holých větách, opakovat</a:t>
            </a:r>
          </a:p>
          <a:p>
            <a:r>
              <a:rPr lang="cs-CZ"/>
              <a:t>Bblo by chybou vyhýbat se slovu „sebevražda“; lidem se naopak uleví, že jim někdo rozumí.</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KI v situaci ohrožení sebevraždou</a:t>
            </a:r>
          </a:p>
        </p:txBody>
      </p:sp>
      <p:sp>
        <p:nvSpPr>
          <p:cNvPr id="46082" name="Zástupný symbol pro obsah 2"/>
          <p:cNvSpPr>
            <a:spLocks noGrp="1"/>
          </p:cNvSpPr>
          <p:nvPr>
            <p:ph idx="1"/>
          </p:nvPr>
        </p:nvSpPr>
        <p:spPr/>
        <p:txBody>
          <a:bodyPr/>
          <a:lstStyle/>
          <a:p>
            <a:r>
              <a:rPr lang="cs-CZ"/>
              <a:t>navázat kontakt s klientem</a:t>
            </a:r>
          </a:p>
          <a:p>
            <a:r>
              <a:rPr lang="cs-CZ"/>
              <a:t>zachovat klid</a:t>
            </a:r>
          </a:p>
          <a:p>
            <a:r>
              <a:rPr lang="cs-CZ"/>
              <a:t>krátké zhodnocení situace – někdy jen naznačují, zeptat se „To zní, jako byste uvažovala o sebevraždě?“. Zjistit, fázi uvažování o smrti je. Nechat ho popsat plán.</a:t>
            </a:r>
          </a:p>
          <a:p>
            <a:r>
              <a:rPr lang="cs-CZ"/>
              <a:t>zhodnotit ohrožení</a:t>
            </a:r>
          </a:p>
          <a:p>
            <a:r>
              <a:rPr lang="cs-CZ"/>
              <a:t>redukovat nebezpečí</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p>
        </p:txBody>
      </p:sp>
      <p:sp>
        <p:nvSpPr>
          <p:cNvPr id="47106" name="Zástupný symbol pro obsah 2"/>
          <p:cNvSpPr>
            <a:spLocks noGrp="1"/>
          </p:cNvSpPr>
          <p:nvPr>
            <p:ph idx="1"/>
          </p:nvPr>
        </p:nvSpPr>
        <p:spPr/>
        <p:txBody>
          <a:bodyPr/>
          <a:lstStyle/>
          <a:p>
            <a:r>
              <a:rPr lang="cs-CZ"/>
              <a:t>otázky, které nás uvedou do problému: „Co se stalo? Co se stalo, že jste se rozhodl přijít?“</a:t>
            </a:r>
          </a:p>
          <a:p>
            <a:r>
              <a:rPr lang="cs-CZ"/>
              <a:t>otázky nastiňující možné strategie řešení krize:</a:t>
            </a:r>
          </a:p>
          <a:p>
            <a:pPr lvl="1"/>
            <a:r>
              <a:rPr lang="cs-CZ"/>
              <a:t>co očekává od smrti</a:t>
            </a:r>
          </a:p>
          <a:p>
            <a:pPr lvl="1"/>
            <a:r>
              <a:rPr lang="cs-CZ"/>
              <a:t>představa posmrtného života („Až se příště narodíte, co bude jinak?“)</a:t>
            </a:r>
          </a:p>
          <a:p>
            <a:pPr lvl="1"/>
            <a:r>
              <a:rPr lang="cs-CZ"/>
              <a:t>co ho udrželo, že vydržel žít až doteď – hledání záchytných bodů – zvíře, rodina, práce….</a:t>
            </a:r>
          </a:p>
          <a:p>
            <a:pPr lvl="1"/>
            <a:r>
              <a:rPr lang="cs-CZ"/>
              <a:t>kdyby se znovu narodil, co by udělal jinak – drobení témat</a:t>
            </a:r>
          </a:p>
          <a:p>
            <a:pPr lvl="1"/>
            <a:r>
              <a:rPr lang="cs-CZ"/>
              <a:t>jak by svou situaci viděl s časovým odstupem</a:t>
            </a:r>
          </a:p>
          <a:p>
            <a:pPr lvl="1"/>
            <a:r>
              <a:rPr lang="cs-CZ"/>
              <a:t>technické otázky na to, kdo ho najde a co to s tím člověkem udělá</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KI v situaci ohrožení sebevraždou</a:t>
            </a:r>
          </a:p>
        </p:txBody>
      </p:sp>
      <p:sp>
        <p:nvSpPr>
          <p:cNvPr id="48130" name="Zástupný symbol pro obsah 2"/>
          <p:cNvSpPr>
            <a:spLocks noGrp="1"/>
          </p:cNvSpPr>
          <p:nvPr>
            <p:ph idx="1"/>
          </p:nvPr>
        </p:nvSpPr>
        <p:spPr/>
        <p:txBody>
          <a:bodyPr/>
          <a:lstStyle/>
          <a:p>
            <a:r>
              <a:rPr lang="cs-CZ"/>
              <a:t>nabídnout jinou alternativu, plán a možnosti pomoci – roztáhnout tunelovité vidění</a:t>
            </a:r>
          </a:p>
          <a:p>
            <a:r>
              <a:rPr lang="cs-CZ"/>
              <a:t>uzavřít kontrakt o nespáchání sebevraždy – smlouva o přežití – jak dlouho nespáchá sebevraždu (je třeba termínovat – max. 7-10 dní) a jak tuto dobu stráví, kdy bude obnovena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Vymezení krize</a:t>
            </a:r>
          </a:p>
        </p:txBody>
      </p:sp>
      <p:sp>
        <p:nvSpPr>
          <p:cNvPr id="21506" name="Zástupný symbol pro obsah 2"/>
          <p:cNvSpPr>
            <a:spLocks noGrp="1"/>
          </p:cNvSpPr>
          <p:nvPr>
            <p:ph idx="1"/>
          </p:nvPr>
        </p:nvSpPr>
        <p:spPr/>
        <p:txBody>
          <a:bodyPr/>
          <a:lstStyle/>
          <a:p>
            <a:r>
              <a:rPr lang="cs-CZ"/>
              <a:t>pozor na to, že problém může být skrytý!</a:t>
            </a:r>
          </a:p>
          <a:p>
            <a:r>
              <a:rPr lang="cs-CZ"/>
              <a:t>prezentované faktory klienta mohou být někdy zaměňovány za hlavní klientův problém, ale někdy jsou jen důsledkem určitých událostí</a:t>
            </a:r>
          </a:p>
          <a:p>
            <a:r>
              <a:rPr lang="cs-CZ"/>
              <a:t>např. smrt blízkého člověka může být pouze vrcholkem ledovce – může za ní být osamělost, přestěhování, následné pití alkoholu,..</a:t>
            </a:r>
          </a:p>
          <a:p>
            <a:r>
              <a:rPr lang="cs-CZ"/>
              <a:t>stopa k podstatě krize jsou emoce spojené se zdánlivě okrajovými událostmi</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KI po nezdařeném pokusu o sebevraždu</a:t>
            </a:r>
          </a:p>
        </p:txBody>
      </p:sp>
      <p:sp>
        <p:nvSpPr>
          <p:cNvPr id="49154" name="Zástupný symbol pro obsah 2"/>
          <p:cNvSpPr>
            <a:spLocks noGrp="1"/>
          </p:cNvSpPr>
          <p:nvPr>
            <p:ph idx="1"/>
          </p:nvPr>
        </p:nvSpPr>
        <p:spPr/>
        <p:txBody>
          <a:bodyPr/>
          <a:lstStyle/>
          <a:p>
            <a:r>
              <a:rPr lang="cs-CZ"/>
              <a:t>léčba</a:t>
            </a:r>
          </a:p>
          <a:p>
            <a:r>
              <a:rPr lang="cs-CZ"/>
              <a:t>posouzení budoucího rizika</a:t>
            </a:r>
          </a:p>
          <a:p>
            <a:r>
              <a:rPr lang="cs-CZ"/>
              <a:t>objasnit motivy sebevraždy</a:t>
            </a:r>
          </a:p>
          <a:p>
            <a:r>
              <a:rPr lang="cs-CZ"/>
              <a:t>minimalizovat dostupnost prostředků k sebevraždě</a:t>
            </a:r>
          </a:p>
          <a:p>
            <a:r>
              <a:rPr lang="cs-CZ"/>
              <a:t>zajistit sociální oporu</a:t>
            </a:r>
          </a:p>
          <a:p>
            <a:r>
              <a:rPr lang="cs-CZ"/>
              <a:t>hledat alternativu k sebevraždě</a:t>
            </a:r>
          </a:p>
          <a:p>
            <a:r>
              <a:rPr lang="cs-CZ"/>
              <a:t>někdy je nutné zapojit práci s rodinou</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KI po dokonané sebevraždě</a:t>
            </a:r>
          </a:p>
        </p:txBody>
      </p:sp>
      <p:sp>
        <p:nvSpPr>
          <p:cNvPr id="50178" name="Zástupný symbol pro obsah 2"/>
          <p:cNvSpPr>
            <a:spLocks noGrp="1"/>
          </p:cNvSpPr>
          <p:nvPr>
            <p:ph idx="1"/>
          </p:nvPr>
        </p:nvSpPr>
        <p:spPr/>
        <p:txBody>
          <a:bodyPr/>
          <a:lstStyle/>
          <a:p>
            <a:r>
              <a:rPr lang="cs-CZ"/>
              <a:t>blízcí cítí vinu za smrt, touhu po potrestání (riziko sebevraždy), vnímají se jako odmítnutí, mají zlost, proto je třeba pomoci zpracovat negativní emoce pokud je vina skutečná, je třeba ji zpracovat</a:t>
            </a:r>
          </a:p>
          <a:p>
            <a:r>
              <a:rPr lang="cs-CZ"/>
              <a:t>doporučují se svépomocné skupiny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Pracovník KI</a:t>
            </a:r>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cs-CZ" dirty="0"/>
              <a:t>dovednost navazovat kontakt v náročných podmínkách, schopnost rychlého vyhodnocení rizika, schopnost prvního odhadu i schopnost vytváření hypotézy, odlišování důležitých informací, schopnost se rozhodovat pod velkým tlakem, přijmout odpovědnost za svá rozhodnutí, schopnost vnímat pozitivní vlastnosti, silné stránky, </a:t>
            </a:r>
            <a:r>
              <a:rPr lang="cs-CZ" dirty="0">
                <a:effectLst>
                  <a:outerShdw blurRad="38100" dist="38100" dir="2700000" algn="tl">
                    <a:srgbClr val="000000">
                      <a:alpha val="43137"/>
                    </a:srgbClr>
                  </a:outerShdw>
                </a:effectLst>
              </a:rPr>
              <a:t>vědomí hranic</a:t>
            </a:r>
            <a:r>
              <a:rPr lang="cs-CZ" dirty="0"/>
              <a:t>, samostatná práce i schopnost úzké týmové spolupráce, odolnost, kreativita, flexibilita myšlení, sociální dovednosti,….</a:t>
            </a:r>
          </a:p>
          <a:p>
            <a:pPr fontAlgn="auto">
              <a:spcAft>
                <a:spcPts val="0"/>
              </a:spcAft>
              <a:buFont typeface="Arial" panose="020B0604020202020204" pitchFamily="34" charset="0"/>
              <a:buChar char="•"/>
              <a:defRPr/>
            </a:pPr>
            <a:r>
              <a:rPr lang="cs-CZ" dirty="0"/>
              <a:t>odborná připravenost + růst</a:t>
            </a:r>
          </a:p>
          <a:p>
            <a:pPr fontAlgn="auto">
              <a:spcAft>
                <a:spcPts val="0"/>
              </a:spcAft>
              <a:buFont typeface="Arial" panose="020B0604020202020204" pitchFamily="34" charset="0"/>
              <a:buChar char="•"/>
              <a:defRPr/>
            </a:pPr>
            <a:r>
              <a:rPr lang="cs-CZ" dirty="0"/>
              <a:t>práce na syndromu vyhoření - psychohygiena, rovnováha mezi pracovním a osobním životem, vědomí vlastního psychického a fyzického stavu, vlastních nevyřešených konfliktů, exprese pocitů a sdílení zkušeností, součást týmu, </a:t>
            </a:r>
            <a:r>
              <a:rPr lang="cs-CZ" dirty="0">
                <a:effectLst>
                  <a:outerShdw blurRad="38100" dist="38100" dir="2700000" algn="tl">
                    <a:srgbClr val="000000">
                      <a:alpha val="43137"/>
                    </a:srgbClr>
                  </a:outerShdw>
                </a:effectLst>
              </a:rPr>
              <a:t>intervize, supervize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8466" name="Rectangle 2"/>
          <p:cNvSpPr>
            <a:spLocks noGrp="1" noChangeArrowheads="1"/>
          </p:cNvSpPr>
          <p:nvPr>
            <p:ph type="ctrTitle" idx="4294967295"/>
          </p:nvPr>
        </p:nvSpPr>
        <p:spPr>
          <a:xfrm>
            <a:off x="1422400" y="2357438"/>
            <a:ext cx="10529888" cy="1431925"/>
          </a:xfrm>
        </p:spPr>
        <p:txBody>
          <a:bodyPr wrap="square" numCol="1" anchor="b" anchorCtr="0" compatLnSpc="1">
            <a:prstTxWarp prst="textNoShape">
              <a:avLst/>
            </a:prstTxWarp>
          </a:bodyPr>
          <a:lstStyle/>
          <a:p>
            <a:pPr algn="ctr"/>
            <a:r>
              <a:rPr lang="cs-CZ" sz="4800" cap="none">
                <a:effectLst>
                  <a:outerShdw blurRad="38100" dist="38100" dir="2700000" algn="tl">
                    <a:srgbClr val="C0C0C0"/>
                  </a:outerShdw>
                </a:effectLst>
              </a:rPr>
              <a:t>Děkuji za pozornost.</a:t>
            </a:r>
          </a:p>
        </p:txBody>
      </p:sp>
      <p:sp>
        <p:nvSpPr>
          <p:cNvPr id="958467" name="Rectangle 3"/>
          <p:cNvSpPr>
            <a:spLocks noGrp="1" noChangeArrowheads="1"/>
          </p:cNvSpPr>
          <p:nvPr>
            <p:ph type="subTitle" idx="4294967295"/>
          </p:nvPr>
        </p:nvSpPr>
        <p:spPr>
          <a:xfrm>
            <a:off x="912813" y="6356350"/>
            <a:ext cx="11615737" cy="1752600"/>
          </a:xfrm>
        </p:spPr>
        <p:txBody>
          <a:bodyPr/>
          <a:lstStyle/>
          <a:p>
            <a:pPr marL="0" indent="0" algn="ctr">
              <a:lnSpc>
                <a:spcPts val="2300"/>
              </a:lnSpc>
              <a:buFont typeface="Arial" charset="0"/>
              <a:buNone/>
            </a:pPr>
            <a:endParaRPr lang="cs-CZ" sz="1800">
              <a:effectLst>
                <a:outerShdw blurRad="38100" dist="38100" dir="2700000" algn="tl">
                  <a:srgbClr val="C0C0C0"/>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Příčiny krize</a:t>
            </a:r>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ztráta</a:t>
            </a:r>
          </a:p>
          <a:p>
            <a:pPr lvl="1" fontAlgn="auto">
              <a:spcAft>
                <a:spcPts val="0"/>
              </a:spcAft>
              <a:buFont typeface="Arial" panose="020B0604020202020204" pitchFamily="34" charset="0"/>
              <a:buChar char="•"/>
              <a:defRPr/>
            </a:pPr>
            <a:r>
              <a:rPr lang="cs-CZ" dirty="0"/>
              <a:t>R</a:t>
            </a:r>
          </a:p>
          <a:p>
            <a:pPr lvl="1" fontAlgn="auto">
              <a:spcAft>
                <a:spcPts val="0"/>
              </a:spcAft>
              <a:buFont typeface="Arial" panose="020B0604020202020204" pitchFamily="34" charset="0"/>
              <a:buChar char="•"/>
              <a:defRPr/>
            </a:pPr>
            <a:r>
              <a:rPr lang="cs-CZ" dirty="0" err="1"/>
              <a:t>ůzné</a:t>
            </a:r>
            <a:r>
              <a:rPr lang="cs-CZ" dirty="0"/>
              <a:t> typy ztrát - člověka, vztahu, věci, zdraví, práce, víry,…</a:t>
            </a:r>
          </a:p>
          <a:p>
            <a:pPr lvl="1" fontAlgn="auto">
              <a:spcAft>
                <a:spcPts val="0"/>
              </a:spcAft>
              <a:buFont typeface="Arial" panose="020B0604020202020204" pitchFamily="34" charset="0"/>
              <a:buChar char="•"/>
              <a:defRPr/>
            </a:pPr>
            <a:r>
              <a:rPr lang="cs-CZ" dirty="0"/>
              <a:t>šok -  smutek – akceptace</a:t>
            </a:r>
          </a:p>
          <a:p>
            <a:pPr lvl="1" fontAlgn="auto">
              <a:spcAft>
                <a:spcPts val="0"/>
              </a:spcAft>
              <a:buFont typeface="Arial" panose="020B0604020202020204" pitchFamily="34" charset="0"/>
              <a:buChar char="•"/>
              <a:defRPr/>
            </a:pPr>
            <a:r>
              <a:rPr lang="cs-CZ" dirty="0"/>
              <a:t>smutek na různé úrovni – emocionální, kognitivní, chování a jednání, tělesné</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volba</a:t>
            </a:r>
            <a:r>
              <a:rPr lang="cs-CZ" dirty="0"/>
              <a:t> – nese s sebou ztrátu hodnoty, kterou nezvolíme</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změna</a:t>
            </a:r>
            <a:r>
              <a:rPr lang="cs-CZ" dirty="0"/>
              <a:t> </a:t>
            </a:r>
          </a:p>
          <a:p>
            <a:pPr lvl="1" fontAlgn="auto">
              <a:spcAft>
                <a:spcPts val="0"/>
              </a:spcAft>
              <a:buFont typeface="Arial" panose="020B0604020202020204" pitchFamily="34" charset="0"/>
              <a:buChar char="•"/>
              <a:defRPr/>
            </a:pPr>
            <a:r>
              <a:rPr lang="cs-CZ" dirty="0"/>
              <a:t>vede k pocitům nepohodlí a nejistoty, i pozitivní změna může být spouštěčem krize</a:t>
            </a:r>
          </a:p>
          <a:p>
            <a:pPr lvl="1" fontAlgn="auto">
              <a:spcAft>
                <a:spcPts val="0"/>
              </a:spcAft>
              <a:buFont typeface="Arial" panose="020B0604020202020204" pitchFamily="34" charset="0"/>
              <a:buChar char="•"/>
              <a:defRPr/>
            </a:pPr>
            <a:r>
              <a:rPr lang="cs-CZ" dirty="0"/>
              <a:t>křižovatka – cesta, po níž jsem šel, možná neveda, kam bych rád</a:t>
            </a:r>
          </a:p>
          <a:p>
            <a:pPr lvl="1" fontAlgn="auto">
              <a:spcAft>
                <a:spcPts val="0"/>
              </a:spcAft>
              <a:buFont typeface="Arial" panose="020B0604020202020204" pitchFamily="34" charset="0"/>
              <a:buChar char="•"/>
              <a:defRPr/>
            </a:pPr>
            <a:r>
              <a:rPr lang="cs-CZ" dirty="0"/>
              <a:t>příležitost rozmyslet se, kam chci jít, jaké jiné možnosti mám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Typy krizí</a:t>
            </a:r>
          </a:p>
        </p:txBody>
      </p:sp>
      <p:sp>
        <p:nvSpPr>
          <p:cNvPr id="3" name="Zástupný symbol pro obsah 2"/>
          <p:cNvSpPr>
            <a:spLocks noGrp="1"/>
          </p:cNvSpPr>
          <p:nvPr>
            <p:ph idx="1"/>
          </p:nvPr>
        </p:nvSpPr>
        <p:spPr>
          <a:xfrm>
            <a:off x="849313" y="2089150"/>
            <a:ext cx="10515600" cy="4351338"/>
          </a:xfrm>
        </p:spPr>
        <p:txBody>
          <a:bodyPr rtlCol="0">
            <a:normAutofit/>
          </a:bodyPr>
          <a:lstStyle/>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podle způsobu manifestace</a:t>
            </a:r>
          </a:p>
          <a:p>
            <a:pPr lvl="1"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zjevné</a:t>
            </a:r>
            <a:r>
              <a:rPr lang="cs-CZ" dirty="0"/>
              <a:t> – člověk si je uvědomuje a je větší šance, že se je snaží řešit</a:t>
            </a:r>
          </a:p>
          <a:p>
            <a:pPr lvl="1"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latentní </a:t>
            </a:r>
            <a:r>
              <a:rPr lang="cs-CZ" dirty="0"/>
              <a:t>– neuvědomované krize, což může vést k nevhodným způsobům adaptace (workholismus, abúzus, únik do nemoci,..)</a:t>
            </a:r>
          </a:p>
          <a:p>
            <a:pPr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podle průběhu</a:t>
            </a:r>
          </a:p>
          <a:p>
            <a:pPr lvl="1"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akutní</a:t>
            </a:r>
            <a:r>
              <a:rPr lang="cs-CZ" dirty="0"/>
              <a:t> – mají jasný a bouřlivý začátek, započaty nějakou traumatickou životní událostí, větší šance vyhledání odborné pomoci</a:t>
            </a:r>
          </a:p>
          <a:p>
            <a:pPr lvl="1" fontAlgn="auto">
              <a:spcAft>
                <a:spcPts val="0"/>
              </a:spcAft>
              <a:buFont typeface="Arial" panose="020B0604020202020204" pitchFamily="34" charset="0"/>
              <a:buChar char="•"/>
              <a:defRPr/>
            </a:pPr>
            <a:r>
              <a:rPr lang="cs-CZ" dirty="0">
                <a:effectLst>
                  <a:outerShdw blurRad="38100" dist="38100" dir="2700000" algn="tl">
                    <a:srgbClr val="000000">
                      <a:alpha val="43137"/>
                    </a:srgbClr>
                  </a:outerShdw>
                </a:effectLst>
              </a:rPr>
              <a:t>chronické</a:t>
            </a:r>
            <a:r>
              <a:rPr lang="cs-CZ" dirty="0"/>
              <a:t> – nenápadný počátek, dlouhodobé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Průběh krize</a:t>
            </a:r>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cs-CZ" dirty="0"/>
              <a:t>1. fáze – </a:t>
            </a:r>
            <a:r>
              <a:rPr lang="cs-CZ" dirty="0">
                <a:effectLst>
                  <a:outerShdw blurRad="38100" dist="38100" dir="2700000" algn="tl">
                    <a:srgbClr val="000000">
                      <a:alpha val="43137"/>
                    </a:srgbClr>
                  </a:outerShdw>
                </a:effectLst>
              </a:rPr>
              <a:t>šok a popření </a:t>
            </a:r>
            <a:r>
              <a:rPr lang="cs-CZ" dirty="0"/>
              <a:t>(př. To není možné, že já jsem dostal výpověď, to musí být omyl); vnímáme ohrožení, zvyšuje se úzkost, snaha zvládnout dostupnými adaptačními mechanismy</a:t>
            </a:r>
          </a:p>
          <a:p>
            <a:pPr fontAlgn="auto">
              <a:spcAft>
                <a:spcPts val="0"/>
              </a:spcAft>
              <a:buFont typeface="Arial" panose="020B0604020202020204" pitchFamily="34" charset="0"/>
              <a:buChar char="•"/>
              <a:defRPr/>
            </a:pPr>
            <a:r>
              <a:rPr lang="cs-CZ" dirty="0"/>
              <a:t>2. fáze – </a:t>
            </a:r>
            <a:r>
              <a:rPr lang="cs-CZ" dirty="0">
                <a:effectLst>
                  <a:outerShdw blurRad="38100" dist="38100" dir="2700000" algn="tl">
                    <a:srgbClr val="000000">
                      <a:alpha val="43137"/>
                    </a:srgbClr>
                  </a:outerShdw>
                </a:effectLst>
              </a:rPr>
              <a:t>hněv a protest </a:t>
            </a:r>
            <a:r>
              <a:rPr lang="cs-CZ" dirty="0"/>
              <a:t>– proti všem ( proč právě já? Proč ne někdo jiný?; nedostatek kontroly nad situací – náhodné způsoby včetně rizikových</a:t>
            </a:r>
          </a:p>
          <a:p>
            <a:pPr fontAlgn="auto">
              <a:spcAft>
                <a:spcPts val="0"/>
              </a:spcAft>
              <a:buFont typeface="Arial" panose="020B0604020202020204" pitchFamily="34" charset="0"/>
              <a:buChar char="•"/>
              <a:defRPr/>
            </a:pPr>
            <a:r>
              <a:rPr lang="cs-CZ" dirty="0"/>
              <a:t>3. fáze – </a:t>
            </a:r>
            <a:r>
              <a:rPr lang="cs-CZ" dirty="0">
                <a:effectLst>
                  <a:outerShdw blurRad="38100" dist="38100" dir="2700000" algn="tl">
                    <a:srgbClr val="000000">
                      <a:alpha val="43137"/>
                    </a:srgbClr>
                  </a:outerShdw>
                </a:effectLst>
              </a:rPr>
              <a:t>vyrovnání se se ztrátou </a:t>
            </a:r>
            <a:r>
              <a:rPr lang="cs-CZ" dirty="0"/>
              <a:t>(př. adaptace na nezaměstnanost nebo aktivní hledání zaměstnání); předefinování krize – jiný pohled; ideální doba pro KI</a:t>
            </a:r>
          </a:p>
          <a:p>
            <a:pPr fontAlgn="auto">
              <a:spcAft>
                <a:spcPts val="0"/>
              </a:spcAft>
              <a:buFont typeface="Arial" panose="020B0604020202020204" pitchFamily="34" charset="0"/>
              <a:buChar char="•"/>
              <a:defRPr/>
            </a:pPr>
            <a:r>
              <a:rPr lang="cs-CZ" dirty="0"/>
              <a:t>4. fáze – závažná psychologická </a:t>
            </a:r>
            <a:r>
              <a:rPr lang="cs-CZ" dirty="0">
                <a:effectLst>
                  <a:outerShdw blurRad="38100" dist="38100" dir="2700000" algn="tl">
                    <a:srgbClr val="000000">
                      <a:alpha val="43137"/>
                    </a:srgbClr>
                  </a:outerShdw>
                </a:effectLst>
              </a:rPr>
              <a:t>dezorganizace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Krizová intervence</a:t>
            </a:r>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cs-CZ" dirty="0"/>
              <a:t>specializovaná pomoc osobám, které se ocitly v krizi</a:t>
            </a:r>
          </a:p>
          <a:p>
            <a:pPr fontAlgn="auto">
              <a:spcAft>
                <a:spcPts val="0"/>
              </a:spcAft>
              <a:buFont typeface="Arial" panose="020B0604020202020204" pitchFamily="34" charset="0"/>
              <a:buChar char="•"/>
              <a:defRPr/>
            </a:pPr>
            <a:r>
              <a:rPr lang="cs-CZ" dirty="0"/>
              <a:t>prioritou KI je </a:t>
            </a:r>
            <a:r>
              <a:rPr lang="cs-CZ" dirty="0">
                <a:effectLst>
                  <a:outerShdw blurRad="38100" dist="38100" dir="2700000" algn="tl">
                    <a:srgbClr val="000000">
                      <a:alpha val="43137"/>
                    </a:srgbClr>
                  </a:outerShdw>
                </a:effectLst>
              </a:rPr>
              <a:t>stabilizace</a:t>
            </a:r>
            <a:r>
              <a:rPr lang="cs-CZ" dirty="0"/>
              <a:t> klienta</a:t>
            </a:r>
          </a:p>
          <a:p>
            <a:pPr fontAlgn="auto">
              <a:spcAft>
                <a:spcPts val="0"/>
              </a:spcAft>
              <a:buFont typeface="Arial" panose="020B0604020202020204" pitchFamily="34" charset="0"/>
              <a:buChar char="•"/>
              <a:defRPr/>
            </a:pPr>
            <a:r>
              <a:rPr lang="cs-CZ" dirty="0"/>
              <a:t>průkopníkem KI </a:t>
            </a:r>
            <a:r>
              <a:rPr lang="cs-CZ" dirty="0">
                <a:effectLst>
                  <a:outerShdw blurRad="38100" dist="38100" dir="2700000" algn="tl">
                    <a:srgbClr val="000000">
                      <a:alpha val="43137"/>
                    </a:srgbClr>
                  </a:outerShdw>
                </a:effectLst>
              </a:rPr>
              <a:t>Erik </a:t>
            </a:r>
            <a:r>
              <a:rPr lang="cs-CZ" dirty="0" err="1">
                <a:effectLst>
                  <a:outerShdw blurRad="38100" dist="38100" dir="2700000" algn="tl">
                    <a:srgbClr val="000000">
                      <a:alpha val="43137"/>
                    </a:srgbClr>
                  </a:outerShdw>
                </a:effectLst>
              </a:rPr>
              <a:t>Lindemann</a:t>
            </a:r>
            <a:r>
              <a:rPr lang="cs-CZ" dirty="0">
                <a:effectLst>
                  <a:outerShdw blurRad="38100" dist="38100" dir="2700000" algn="tl">
                    <a:srgbClr val="000000">
                      <a:alpha val="43137"/>
                    </a:srgbClr>
                  </a:outerShdw>
                </a:effectLst>
              </a:rPr>
              <a:t> </a:t>
            </a:r>
            <a:r>
              <a:rPr lang="cs-CZ" dirty="0"/>
              <a:t>– 40. léta 20. století – práce se smutkem v průběhu 8-10 sezení</a:t>
            </a:r>
          </a:p>
          <a:p>
            <a:pPr fontAlgn="auto">
              <a:spcAft>
                <a:spcPts val="0"/>
              </a:spcAft>
              <a:buFont typeface="Arial" panose="020B0604020202020204" pitchFamily="34" charset="0"/>
              <a:buChar char="•"/>
              <a:defRPr/>
            </a:pPr>
            <a:r>
              <a:rPr lang="cs-CZ" dirty="0"/>
              <a:t>nejprve převažoval psychologický pohled na řešení krize, od 70 let 20. století se prosazuje ekosystémový pohled (</a:t>
            </a:r>
            <a:r>
              <a:rPr lang="cs-CZ" dirty="0" err="1"/>
              <a:t>resilience</a:t>
            </a:r>
            <a:r>
              <a:rPr lang="cs-CZ" dirty="0"/>
              <a:t>)</a:t>
            </a:r>
          </a:p>
          <a:p>
            <a:pPr fontAlgn="auto">
              <a:spcAft>
                <a:spcPts val="0"/>
              </a:spcAft>
              <a:buFont typeface="Arial" panose="020B0604020202020204" pitchFamily="34" charset="0"/>
              <a:buChar char="•"/>
              <a:defRPr/>
            </a:pPr>
            <a:r>
              <a:rPr lang="cs-CZ" dirty="0"/>
              <a:t>od </a:t>
            </a:r>
            <a:r>
              <a:rPr lang="cs-CZ"/>
              <a:t>klasické PST </a:t>
            </a:r>
            <a:r>
              <a:rPr lang="cs-CZ" dirty="0"/>
              <a:t>se KI liší délkou (1-6 setkání) a orientací na zvládnutí akutního problému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Krizová intervence</a:t>
            </a:r>
          </a:p>
        </p:txBody>
      </p:sp>
      <p:sp>
        <p:nvSpPr>
          <p:cNvPr id="26626" name="Zástupný symbol pro obsah 2"/>
          <p:cNvSpPr>
            <a:spLocks noGrp="1"/>
          </p:cNvSpPr>
          <p:nvPr>
            <p:ph idx="1"/>
          </p:nvPr>
        </p:nvSpPr>
        <p:spPr/>
        <p:txBody>
          <a:bodyPr/>
          <a:lstStyle/>
          <a:p>
            <a:r>
              <a:rPr lang="cs-CZ"/>
              <a:t>KI – pomoc osobám, které se ocitly v krizi</a:t>
            </a:r>
          </a:p>
          <a:p>
            <a:r>
              <a:rPr lang="cs-CZ"/>
              <a:t>laická X odborná</a:t>
            </a:r>
          </a:p>
          <a:p>
            <a:r>
              <a:rPr lang="cs-CZ"/>
              <a:t>psychologická X lékařská X sociální X právní</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a:t>Principy KI</a:t>
            </a:r>
          </a:p>
        </p:txBody>
      </p:sp>
      <p:sp>
        <p:nvSpPr>
          <p:cNvPr id="27650" name="Zástupný symbol pro obsah 2"/>
          <p:cNvSpPr>
            <a:spLocks noGrp="1"/>
          </p:cNvSpPr>
          <p:nvPr>
            <p:ph idx="1"/>
          </p:nvPr>
        </p:nvSpPr>
        <p:spPr/>
        <p:txBody>
          <a:bodyPr/>
          <a:lstStyle/>
          <a:p>
            <a:r>
              <a:rPr lang="cs-CZ"/>
              <a:t>okamžitá</a:t>
            </a:r>
          </a:p>
          <a:p>
            <a:r>
              <a:rPr lang="cs-CZ"/>
              <a:t>snadno dosažitelná</a:t>
            </a:r>
          </a:p>
          <a:p>
            <a:r>
              <a:rPr lang="cs-CZ"/>
              <a:t>kontinuální – zvážit potřebu návazné podpory</a:t>
            </a:r>
          </a:p>
          <a:p>
            <a:r>
              <a:rPr lang="cs-CZ"/>
              <a:t>zaměřená na minimální cíle – stabilizace</a:t>
            </a:r>
          </a:p>
          <a:p>
            <a:r>
              <a:rPr lang="cs-CZ"/>
              <a:t>zaměřená na využití silných stránek klienta</a:t>
            </a:r>
          </a:p>
          <a:p>
            <a:r>
              <a:rPr lang="cs-CZ"/>
              <a:t>aktivní, může být direktivní – kde klient není kompetentní učinit odpovědné rozhodnutí</a:t>
            </a:r>
          </a:p>
        </p:txBody>
      </p:sp>
    </p:spTree>
  </p:cSld>
  <p:clrMapOvr>
    <a:masterClrMapping/>
  </p:clrMapOvr>
</p:sld>
</file>

<file path=ppt/theme/theme1.xml><?xml version="1.0" encoding="utf-8"?>
<a:theme xmlns:a="http://schemas.openxmlformats.org/drawingml/2006/main" name="Kondenzační stopa">
  <a:themeElements>
    <a:clrScheme name="Kondenzační stopa">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Kondenzační stopa">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denzační stopa">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Kondenzační stopa</Template>
  <TotalTime>0</TotalTime>
  <Words>1843</Words>
  <Application>Microsoft Office PowerPoint</Application>
  <PresentationFormat>Širokoúhlá obrazovka</PresentationFormat>
  <Paragraphs>222</Paragraphs>
  <Slides>33</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33</vt:i4>
      </vt:variant>
    </vt:vector>
  </HeadingPairs>
  <TitlesOfParts>
    <vt:vector size="37" baseType="lpstr">
      <vt:lpstr>Arial</vt:lpstr>
      <vt:lpstr>Calibri</vt:lpstr>
      <vt:lpstr>Century Gothic</vt:lpstr>
      <vt:lpstr>Kondenzační stopa</vt:lpstr>
      <vt:lpstr>Krizová intervence</vt:lpstr>
      <vt:lpstr>Vymezení krize</vt:lpstr>
      <vt:lpstr>Vymezení krize</vt:lpstr>
      <vt:lpstr>Příčiny krize</vt:lpstr>
      <vt:lpstr>Typy krizí</vt:lpstr>
      <vt:lpstr>Průběh krize</vt:lpstr>
      <vt:lpstr>Krizová intervence</vt:lpstr>
      <vt:lpstr>Krizová intervence</vt:lpstr>
      <vt:lpstr>Principy KI</vt:lpstr>
      <vt:lpstr>Proces KI obecně</vt:lpstr>
      <vt:lpstr>Ki aktivity</vt:lpstr>
      <vt:lpstr>Co nedělat</vt:lpstr>
      <vt:lpstr>Techniky usnadňující komunikaci v KI</vt:lpstr>
      <vt:lpstr>Mýty o KI</vt:lpstr>
      <vt:lpstr>Formy KI</vt:lpstr>
      <vt:lpstr>Telefonická KI</vt:lpstr>
      <vt:lpstr>Telefonická KI průběh</vt:lpstr>
      <vt:lpstr>Telefonická KI – obtížné hovory</vt:lpstr>
      <vt:lpstr>využití internetu</vt:lpstr>
      <vt:lpstr>KI v případě materiální ztráty</vt:lpstr>
      <vt:lpstr>Prezentace aplikace PowerPoint</vt:lpstr>
      <vt:lpstr>KI u pozůstalých</vt:lpstr>
      <vt:lpstr>KI u pozůstalých</vt:lpstr>
      <vt:lpstr>KI u pozůstalých</vt:lpstr>
      <vt:lpstr>KI v případě sebevraždy</vt:lpstr>
      <vt:lpstr>KI v situaci ohrožení sebevraždou</vt:lpstr>
      <vt:lpstr>KI v situaci ohrožení sebevraždou</vt:lpstr>
      <vt:lpstr>Prezentace aplikace PowerPoint</vt:lpstr>
      <vt:lpstr>KI v situaci ohrožení sebevraždou</vt:lpstr>
      <vt:lpstr>KI po nezdařeném pokusu o sebevraždu</vt:lpstr>
      <vt:lpstr>KI po dokonané sebevraždě</vt:lpstr>
      <vt:lpstr>Pracovník KI</vt:lpstr>
      <vt:lpstr>Děkuji za pozornost.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Krizová intervence</dc:title>
  <dc:creator>Hana Přikrylová Kučerová</dc:creator>
  <cp:lastModifiedBy>Hana Přikrylová Kučerová</cp:lastModifiedBy>
  <cp:revision>16</cp:revision>
  <dcterms:created xsi:type="dcterms:W3CDTF">2020-06-02T07:08:23Z</dcterms:created>
  <dcterms:modified xsi:type="dcterms:W3CDTF">2023-12-19T07:27:50Z</dcterms:modified>
</cp:coreProperties>
</file>