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5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302" r:id="rId10"/>
    <p:sldId id="301" r:id="rId11"/>
    <p:sldId id="313" r:id="rId12"/>
    <p:sldId id="314" r:id="rId13"/>
    <p:sldId id="315" r:id="rId14"/>
    <p:sldId id="316" r:id="rId15"/>
    <p:sldId id="317" r:id="rId16"/>
    <p:sldId id="318" r:id="rId17"/>
    <p:sldId id="296" r:id="rId18"/>
    <p:sldId id="297" r:id="rId19"/>
    <p:sldId id="298" r:id="rId20"/>
    <p:sldId id="299" r:id="rId21"/>
    <p:sldId id="300" r:id="rId22"/>
    <p:sldId id="319" r:id="rId23"/>
    <p:sldId id="303" r:id="rId24"/>
    <p:sldId id="320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34680DAD-C811-4939-89EF-E1BB7B31D25E}" type="datetimeFigureOut">
              <a:rPr lang="cs-CZ"/>
              <a:pPr/>
              <a:t>10.10.2022</a:t>
            </a:fld>
            <a:endParaRPr lang="cs-CZ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fld id="{FDEAA1F1-27F9-4EF8-B58F-C438DF2C8E4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162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9B1D449C-9C41-4137-9924-C1DF3EB9C8B9}" type="slidenum">
              <a:rPr lang="cs-CZ" sz="1200"/>
              <a:pPr algn="r" defTabSz="914400"/>
              <a:t>1</a:t>
            </a:fld>
            <a:endParaRPr 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cs typeface="Times New Roman" pitchFamily="18" charset="0"/>
              </a:rPr>
              <a:t>ČT 10.40 – 11.50h. 4. přednáška </a:t>
            </a:r>
            <a:endParaRPr lang="en-US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Toto jsou některé formy pomoci, kterou lze snadno poskytnout ohrožené osobě:</a:t>
            </a:r>
          </a:p>
          <a:p>
            <a:endParaRPr lang="cs-CZ"/>
          </a:p>
        </p:txBody>
      </p:sp>
      <p:sp>
        <p:nvSpPr>
          <p:cNvPr id="8806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8D350653-0056-46B2-9D8F-78E7EF6E86E8}" type="slidenum">
              <a:rPr lang="cs-CZ" sz="1200"/>
              <a:pPr algn="r" defTabSz="914400"/>
              <a:t>29</a:t>
            </a:fld>
            <a:endParaRPr lang="cs-CZ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/>
              <a:t>Následující poznámky mohou sloužit jako návod, jak urychlit zlepšení tvého zdravotního stavu:</a:t>
            </a:r>
          </a:p>
          <a:p>
            <a:endParaRPr lang="cs-CZ"/>
          </a:p>
          <a:p>
            <a:pPr lvl="1"/>
            <a:r>
              <a:rPr lang="cs-CZ"/>
              <a:t>- </a:t>
            </a:r>
            <a:r>
              <a:rPr lang="cs-CZ" sz="1600"/>
              <a:t>Jde o klíčovou součást zotavovacího programu. Měl by to být člověk, ke kterému chová plnou důvěru a může k němu být zcela otevřený, především ve chvíli, kdyby by se znovu objevily sebevražedné myšlenky. </a:t>
            </a:r>
          </a:p>
          <a:p>
            <a:pPr lvl="1"/>
            <a:r>
              <a:rPr lang="cs-CZ" sz="1600"/>
              <a:t>Ve skutečnosti může jen prospět, když takových osob bude víc, ať už je to někdo z rodiny nebo přátel. Pokud všechny své pocity, myšlenky a přáni bude sdílet se svým spojencem, je velká šance, že bude v jeho silách přispět k brzkému zotavení a předejít dalšímu pokusu o sebevraždu. Je velice důležité, aby k němu byl naprosto upřímný.</a:t>
            </a:r>
          </a:p>
          <a:p>
            <a:pPr lvl="1"/>
            <a:r>
              <a:rPr lang="cs-CZ" sz="1600"/>
              <a:t>- rozvrh pravidelných činnosti, jako jídla, spánku a jiných aktivit napomáhá minimalizovat pocit bezvýchodnosti a demotivace, které se mohou v době zotavování objevit</a:t>
            </a:r>
          </a:p>
          <a:p>
            <a:pPr lvl="1"/>
            <a:r>
              <a:rPr lang="cs-CZ" sz="1600"/>
              <a:t>Časem si zvykneš na svůj denní rozvrh a život ti bude připadat příjemnější a lehčí.</a:t>
            </a:r>
          </a:p>
          <a:p>
            <a:pPr lvl="1">
              <a:buFontTx/>
              <a:buChar char="-"/>
            </a:pPr>
            <a:r>
              <a:rPr lang="cs-CZ" sz="1600"/>
              <a:t>Je to nejlepší způsob, jak překonat těžké chvíle. Skupinové aktivity jsou v tomto ohledu vítané. Dát přednost aktivitám, které v minulosti přinášely uspokojení. Kdyby člověka zase začaly sužovat chmurné myšlenky, tyto aktivity mohou rychle přivodit lepší náladu </a:t>
            </a:r>
            <a:r>
              <a:rPr lang="pl-PL" sz="1600"/>
              <a:t>a pocit, že je člověku přijemně.</a:t>
            </a:r>
          </a:p>
          <a:p>
            <a:pPr lvl="1"/>
            <a:r>
              <a:rPr lang="pl-PL" sz="1600"/>
              <a:t>- </a:t>
            </a:r>
            <a:r>
              <a:rPr lang="cs-CZ" sz="1600"/>
              <a:t>Může to být konkrétní úkon nebo předmět.</a:t>
            </a:r>
          </a:p>
          <a:p>
            <a:pPr lvl="1"/>
            <a:r>
              <a:rPr lang="cs-CZ" sz="1600"/>
              <a:t>Pokus se redukovat na minimum dopad těchto událostí a okolností na tvou psychiku tím, že se jim buď úplně vyhneš nebo se na ně naučíš reagovat jiným způsobem než jsi dělal/a doposud. </a:t>
            </a:r>
          </a:p>
          <a:p>
            <a:pPr lvl="1"/>
            <a:r>
              <a:rPr lang="cs-CZ" sz="1600"/>
              <a:t>Jestliže o těchto okolnostech řekneš svému spojenci, jeho pomoc v případě potřeby bude účinnější.</a:t>
            </a:r>
          </a:p>
          <a:p>
            <a:pPr lvl="1"/>
            <a:r>
              <a:rPr lang="cs-CZ" sz="1600"/>
              <a:t>Spojenec ti v realizaci tohoto kroku může byt aktivně nápomocný, například tím, že dotyčné předměty převezme do úschovy. </a:t>
            </a:r>
          </a:p>
          <a:p>
            <a:pPr lvl="1"/>
            <a:r>
              <a:rPr lang="cs-CZ" sz="1600"/>
              <a:t>Pokud třeba bereš léky, měj u sebe jen dávku na několik dní a ostatní nech  u svého spojence.</a:t>
            </a:r>
          </a:p>
          <a:p>
            <a:pPr lvl="1">
              <a:buFontTx/>
              <a:buChar char="-"/>
            </a:pPr>
            <a:endParaRPr lang="pl-PL" sz="1600"/>
          </a:p>
          <a:p>
            <a:pPr lvl="1"/>
            <a:endParaRPr lang="cs-CZ" sz="1600"/>
          </a:p>
          <a:p>
            <a:endParaRPr lang="cs-CZ"/>
          </a:p>
          <a:p>
            <a:endParaRPr lang="cs-CZ"/>
          </a:p>
        </p:txBody>
      </p:sp>
      <p:sp>
        <p:nvSpPr>
          <p:cNvPr id="9011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B016065A-3B6D-4A23-9215-887AB0A2A065}" type="slidenum">
              <a:rPr lang="cs-CZ" sz="1200"/>
              <a:pPr algn="r" defTabSz="914400"/>
              <a:t>30</a:t>
            </a:fld>
            <a:endParaRPr lang="cs-CZ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prvních 6 měsíců po pokusu o sebevraždu je třeba se připravit na zvýšené riziko možné recidivy. Zajištěni bezpečnosti ohroženého člena rodiny je proto třeba vidět jako životní prioritu v tomto obtížném období.</a:t>
            </a:r>
          </a:p>
          <a:p>
            <a:r>
              <a:rPr lang="pl-PL"/>
              <a:t>To mimo jiné znamená držet se následujících pokynů: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9216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B6E0E062-12BB-4DFD-BE77-6D3981CC53D9}" type="slidenum">
              <a:rPr lang="cs-CZ" sz="1200"/>
              <a:pPr algn="r" defTabSz="914400"/>
              <a:t>31</a:t>
            </a:fld>
            <a:endParaRPr lang="cs-CZ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rodina je právě tím, co mu tento pocit bezpečí může navodit. Jakmile klient vidí, že je obklopen lidmi, kteří mu pomáhají, snadněji nabývá naděje do budoucna. V této souvislosti neuškodí znovu připomenout pozitivní roli rodiny a přátel jakožto domácích terapeutů v procesu rehabilitace a prevence recidivy. </a:t>
            </a:r>
          </a:p>
          <a:p>
            <a:pPr marL="0" lvl="1"/>
            <a:r>
              <a:rPr lang="cs-CZ"/>
              <a:t>To pak většinou vede k nadměrné zátěži, kterou rodinní příslušníci nezvládnou a která někdy dokonce může u nich samotných vést k duševnímu onemocnění, což jim samozřejmě brání v plnohodnotnému zastání své role. Pravě z tohoto důvodu vznikají podpůrné programy a služby pro rodiny pacientů v rámci FEAFES, jako například Vzdělávací program pro </a:t>
            </a:r>
            <a:r>
              <a:rPr lang="pl-PL"/>
              <a:t>rodiny a projekt Podpůrnych skupin.</a:t>
            </a:r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9421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383F747B-B6E0-475D-B964-92F3F8E0BD05}" type="slidenum">
              <a:rPr lang="cs-CZ" sz="1200"/>
              <a:pPr algn="r" defTabSz="914400"/>
              <a:t>32</a:t>
            </a:fld>
            <a:endParaRPr lang="cs-CZ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4F4E6AB1-3523-4D78-BA5C-B477CB39A165}" type="slidenum">
              <a:rPr lang="cs-CZ" sz="1200"/>
              <a:pPr algn="r" defTabSz="914400"/>
              <a:t>33</a:t>
            </a:fld>
            <a:endParaRPr lang="cs-CZ" sz="120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Není pravdou, že by sebevražedné jednání bylo zcela nepředvídatelné. Jelikož se zpravidla překrývá s faktory, které zvyšují pravděpodobnost rozvíjení sebevražedných úvah a jejich konečného provedeni, dá</a:t>
            </a:r>
          </a:p>
          <a:p>
            <a:r>
              <a:rPr lang="cs-CZ"/>
              <a:t>se do určité míry sebevražedné jednáni předvídat.</a:t>
            </a:r>
          </a:p>
          <a:p>
            <a:endParaRPr lang="cs-CZ"/>
          </a:p>
        </p:txBody>
      </p:sp>
      <p:sp>
        <p:nvSpPr>
          <p:cNvPr id="6554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9DA13336-4058-4C8F-96E8-F1D08CCAD5A2}" type="slidenum">
              <a:rPr lang="cs-CZ" sz="1200"/>
              <a:pPr algn="r" defTabSz="914400"/>
              <a:t>5</a:t>
            </a:fld>
            <a:endParaRPr lang="cs-CZ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Je dobré míti na paměti, že kromě popsaných rizikových faktorů existuje i řada faktorů, které působí </a:t>
            </a:r>
            <a:r>
              <a:rPr lang="pl-PL"/>
              <a:t>jako ochranná bariéra proti sebevražednému jednání:</a:t>
            </a:r>
          </a:p>
          <a:p>
            <a:endParaRPr lang="cs-CZ"/>
          </a:p>
        </p:txBody>
      </p:sp>
      <p:sp>
        <p:nvSpPr>
          <p:cNvPr id="6963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4ACCCA43-A252-4BEF-8E75-0F53C53F0875}" type="slidenum">
              <a:rPr lang="cs-CZ" sz="1200"/>
              <a:pPr algn="r" defTabSz="914400"/>
              <a:t>8</a:t>
            </a:fld>
            <a:endParaRPr lang="cs-CZ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Vedle toho existují určité charakteristické pocity, které má většina osob uvažujících o sebevraždě a které můžeme chápat jako varovné signály</a:t>
            </a:r>
          </a:p>
        </p:txBody>
      </p:sp>
      <p:sp>
        <p:nvSpPr>
          <p:cNvPr id="7578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A0C95E52-DFD0-43E2-BD07-3D0CB72E3797}" type="slidenum">
              <a:rPr lang="cs-CZ" sz="1200"/>
              <a:pPr algn="r" defTabSz="914400"/>
              <a:t>21</a:t>
            </a:fld>
            <a:endParaRPr lang="cs-CZ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Vedle toho existují určité charakteristické pocity, které má většina osob uvažujících o sebevraždě a které můžeme chápat jako varovné signály</a:t>
            </a:r>
          </a:p>
        </p:txBody>
      </p:sp>
      <p:sp>
        <p:nvSpPr>
          <p:cNvPr id="7578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A0C95E52-DFD0-43E2-BD07-3D0CB72E3797}" type="slidenum">
              <a:rPr lang="cs-CZ" sz="1200"/>
              <a:pPr algn="r" defTabSz="914400"/>
              <a:t>22</a:t>
            </a:fld>
            <a:endParaRPr lang="cs-CZ" sz="1200"/>
          </a:p>
        </p:txBody>
      </p:sp>
    </p:spTree>
    <p:extLst>
      <p:ext uri="{BB962C8B-B14F-4D97-AF65-F5344CB8AC3E}">
        <p14:creationId xmlns:p14="http://schemas.microsoft.com/office/powerpoint/2010/main" val="144497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Vedle toho existují určité charakteristické pocity, které má většina osob uvažujících o sebevraždě a které můžeme chápat jako varovné signály</a:t>
            </a:r>
          </a:p>
        </p:txBody>
      </p:sp>
      <p:sp>
        <p:nvSpPr>
          <p:cNvPr id="7578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A0C95E52-DFD0-43E2-BD07-3D0CB72E3797}" type="slidenum">
              <a:rPr lang="cs-CZ" sz="1200"/>
              <a:pPr algn="r" defTabSz="914400"/>
              <a:t>24</a:t>
            </a:fld>
            <a:endParaRPr lang="cs-CZ" sz="1200"/>
          </a:p>
        </p:txBody>
      </p:sp>
    </p:spTree>
    <p:extLst>
      <p:ext uri="{BB962C8B-B14F-4D97-AF65-F5344CB8AC3E}">
        <p14:creationId xmlns:p14="http://schemas.microsoft.com/office/powerpoint/2010/main" val="1035541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Pokud máš sebevražedné myšlenky  Měl/a bys vědět, že.</a:t>
            </a:r>
          </a:p>
          <a:p>
            <a:endParaRPr lang="cs-CZ"/>
          </a:p>
          <a:p>
            <a:r>
              <a:rPr lang="cs-CZ"/>
              <a:t>Je důležité, aby si člověk uvědomil, že: </a:t>
            </a:r>
          </a:p>
          <a:p>
            <a:r>
              <a:rPr lang="cs-CZ" sz="1800" b="1"/>
              <a:t>Není sám/sama.</a:t>
            </a:r>
          </a:p>
          <a:p>
            <a:pPr lvl="1"/>
            <a:r>
              <a:rPr lang="cs-CZ" sz="1600"/>
              <a:t>zajdi za kamarádem, přibuzným nebo terapeutem a řekni mu o svém trápení. Nenechávej si nic pro sebe, tím spíš úvahy o sebevraždě.</a:t>
            </a:r>
          </a:p>
          <a:p>
            <a:r>
              <a:rPr lang="cs-CZ" sz="1800" b="1"/>
              <a:t>Úvahy o sebevraždě jsou většinou spojeny s problémy, pro které existuje řešení.</a:t>
            </a:r>
          </a:p>
          <a:p>
            <a:pPr lvl="1"/>
            <a:r>
              <a:rPr lang="cs-CZ" sz="1600"/>
              <a:t>Pokud právě teď nenacházíš žádné řešení, neznamená to, že žádné neexistuje, ale pouze že pravě teď je nejsi schopen/schopna vidět. Psychoterapie ti může pomoci nalézt a zhodnotit vhodné způsoby řešeni.</a:t>
            </a:r>
          </a:p>
          <a:p>
            <a:r>
              <a:rPr lang="cs-CZ" sz="1800" b="1"/>
              <a:t>Sebevražedné krize bývají pouze přechodné.</a:t>
            </a:r>
          </a:p>
          <a:p>
            <a:pPr lvl="1"/>
            <a:r>
              <a:rPr lang="cs-CZ" sz="1600"/>
              <a:t>Přestože máš teď pocit, že sklíčenost, která tě pronásleduje, nemá konce, je důležité si neustále připomínat, že každá krize jednou přejde.</a:t>
            </a:r>
          </a:p>
          <a:p>
            <a:r>
              <a:rPr lang="pl-PL" sz="1800" b="1"/>
              <a:t>Problémy jsou málokdy tak závažné, jak se na prvni pohled jeví.</a:t>
            </a:r>
          </a:p>
          <a:p>
            <a:pPr lvl="1"/>
            <a:r>
              <a:rPr lang="cs-CZ" sz="1600"/>
              <a:t>Potíže, které se ti teď zdají být nepřekonatelné (finanční problémy, ztráta někoho blízkého...), dostaneš časem pod svou kontrolu a budou se ti zdát méně závažné</a:t>
            </a:r>
          </a:p>
          <a:p>
            <a:r>
              <a:rPr lang="cs-CZ" sz="1800" b="1"/>
              <a:t>Důvody pro to, žít, pomáhají překonat těžké chvíle.</a:t>
            </a:r>
          </a:p>
          <a:p>
            <a:pPr lvl="1"/>
            <a:r>
              <a:rPr lang="cs-CZ" sz="1600"/>
              <a:t>Mysli na věci, které ti pomáhají v těžkých chvílích udržet se nad vodou: tvoje rodina, tvé koníčky, plány do budoucna ...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8090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F9FF222C-2844-4439-92E2-680DAE707258}" type="slidenum">
              <a:rPr lang="cs-CZ" sz="1200"/>
              <a:pPr algn="r" defTabSz="914400"/>
              <a:t>25</a:t>
            </a:fld>
            <a:endParaRPr lang="cs-CZ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Dokud se nebudeš cítit lépe, nedělej věci, které tě vyčerpávají nebo které nezvládáš.</a:t>
            </a:r>
          </a:p>
          <a:p>
            <a:endParaRPr lang="cs-CZ"/>
          </a:p>
        </p:txBody>
      </p:sp>
      <p:sp>
        <p:nvSpPr>
          <p:cNvPr id="8397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D5BEE27C-D41C-4A77-BDE3-5A5B24A36C04}" type="slidenum">
              <a:rPr lang="cs-CZ" sz="1200"/>
              <a:pPr algn="r" defTabSz="914400"/>
              <a:t>27</a:t>
            </a:fld>
            <a:endParaRPr lang="cs-CZ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Toto jsou některé formy pomoci, kterou lze snadno poskytnout ohrožené osobě:</a:t>
            </a:r>
          </a:p>
          <a:p>
            <a:endParaRPr lang="cs-CZ"/>
          </a:p>
        </p:txBody>
      </p:sp>
      <p:sp>
        <p:nvSpPr>
          <p:cNvPr id="8602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/>
            <a:fld id="{543EB5C7-C62F-42B0-942F-AAC586F566AE}" type="slidenum">
              <a:rPr lang="cs-CZ" sz="1200"/>
              <a:pPr algn="r" defTabSz="914400"/>
              <a:t>28</a:t>
            </a:fld>
            <a:endParaRPr 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08925" y="4314825"/>
            <a:ext cx="2911475" cy="374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C3DCF-98C9-4481-85B6-33B2B0609BAB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4350"/>
            <a:ext cx="640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338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A0909-A6C5-437D-9AA3-7F61D71600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FF2BD-3117-4611-BC05-1ECFAEE302CD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8B580-5F37-4090-8A17-B1B6EEC47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3713501D-5BCE-4166-A178-151588AF37BB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65CED-62E3-4912-AA79-FE76BBBA51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/>
          <p:nvPr/>
        </p:nvSpPr>
        <p:spPr>
          <a:xfrm>
            <a:off x="476250" y="93345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7" name="TextBox 9"/>
          <p:cNvSpPr txBox="1"/>
          <p:nvPr/>
        </p:nvSpPr>
        <p:spPr>
          <a:xfrm>
            <a:off x="10983913" y="27019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36D76FD0-3AAF-4D3F-B9C9-977187978D41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9B760-CF8E-4AD9-8BE6-962E2AA678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813675" y="379413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A6B9B0E0-969B-47C9-B836-98399A147907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E32D3-DB5B-4C16-A291-CD00464B53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8D7BD-CF63-47BA-9C27-EBDD75149D7E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4F3E4-8C14-45C9-ADFB-043351ACB2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133F0-22B8-42E0-84C9-79F1C948795F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9F492-98D0-4E93-98FF-6C3D9E7D8F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A43AD-F712-4634-82BA-FBEF284227B4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0298A-49DA-462E-A96B-2EC1A425F6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813675" y="379413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A60B6E17-80D9-47AF-BEF1-F91A95E6471D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3DD4B-B04A-4F7D-8EA2-38CCA0F643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C3592-1AB1-4987-B5E8-86914C302676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31C16-70E0-42E0-B9D4-4CD24153F4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3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30C7115E-3ED4-4D3D-8172-4B3EBE9494A6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350" cy="3635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2AFA4-F063-4479-A378-929C9F48AE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28CAC-CA30-4FDA-84BB-8A23803EB5FB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253B3-D6B9-48B4-AC91-52A06AFED8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2E2DA-60A8-4A8A-A19D-85E93715EBA4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45EB5-00C7-4399-8DA3-DDD69A953A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6A03E-F51A-4B57-87B3-DB508A2D7AEE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76E04-73BE-42D2-B266-57DDAF6933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F367F-88E8-4293-8CA2-9820A40BEDBA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FFB29-1255-4656-B535-B3891EBEBF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89D97-F5A7-4E71-9676-F4534E5C1BDD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39D01-1A81-4653-A683-130D9E0ACE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4979-E282-432F-BBCD-282D17327619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F53EB-169F-4FB8-B604-3F87774C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3-HD-TOP.png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0"/>
            <a:ext cx="121920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3588"/>
            <a:ext cx="8610600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2193925"/>
            <a:ext cx="10820400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4725" y="6356350"/>
            <a:ext cx="2911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82B6CE-A4AA-468B-AA97-4AFD72BE005B}" type="datetimeFigureOut">
              <a:rPr lang="cs-CZ"/>
              <a:pPr>
                <a:defRPr/>
              </a:pPr>
              <a:t>10.10.2022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6350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2B2F5B-4B76-416C-93E6-209FD8DDA2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5" r:id="rId2"/>
    <p:sldLayoutId id="2147483697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8" r:id="rId11"/>
    <p:sldLayoutId id="2147483699" r:id="rId12"/>
    <p:sldLayoutId id="2147483700" r:id="rId13"/>
    <p:sldLayoutId id="2147483693" r:id="rId14"/>
    <p:sldLayoutId id="2147483694" r:id="rId15"/>
    <p:sldLayoutId id="2147483695" r:id="rId16"/>
    <p:sldLayoutId id="2147483701" r:id="rId17"/>
  </p:sldLayoutIdLst>
  <p:txStyles>
    <p:title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65250" y="931863"/>
            <a:ext cx="10404475" cy="2470150"/>
          </a:xfrm>
        </p:spPr>
        <p:txBody>
          <a:bodyPr wrap="square" numCol="1" anchor="b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20000"/>
              </a:lnSpc>
            </a:pPr>
            <a:r>
              <a:rPr lang="cs-CZ" sz="44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Problematika suicidálního pacienta </a:t>
            </a:r>
            <a:r>
              <a:rPr lang="cs-CZ" sz="4400" cap="none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</a:t>
            </a:r>
            <a:r>
              <a:rPr lang="cs-CZ" sz="44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 pohledu psychologa</a:t>
            </a:r>
            <a:r>
              <a:rPr lang="cs-CZ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endParaRPr lang="cs-CZ" sz="12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03313" y="4797425"/>
            <a:ext cx="10896600" cy="28797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cs-CZ" sz="15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Sebevražedný čin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1788" y="2095500"/>
            <a:ext cx="11493500" cy="50688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nejdříve si člověk tuto možnost uvědomí jako něco, co se ho týká nejen teoreticky, ale i prakticky</a:t>
            </a:r>
          </a:p>
          <a:p>
            <a:pPr>
              <a:lnSpc>
                <a:spcPct val="1000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zaujme ambivalentní postoj k vlastnímu odchodu ze života – stále více nabývá dojmu, že je jeho budoucnost uzavřená a životní situace bezvýchodná a beznadějná</a:t>
            </a:r>
          </a:p>
          <a:p>
            <a:pPr>
              <a:lnSpc>
                <a:spcPct val="1000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rozhodnutí vzít si život přichází jako úleva po tenzi doprovázející rozhodování</a:t>
            </a:r>
          </a:p>
          <a:p>
            <a:pPr>
              <a:lnSpc>
                <a:spcPct val="1000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vlastní provedení sebevražedného činu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FFC294-C7BF-4A6F-9B16-35335046D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sebevražd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BC7992-2FBD-435B-B601-609C070A0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3925"/>
            <a:ext cx="11115942" cy="40243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Suicidální myšlenky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Impulzivita a častost myšlenek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Suicidální tendence – promýšlení, příprava</a:t>
            </a:r>
          </a:p>
          <a:p>
            <a:pPr>
              <a:lnSpc>
                <a:spcPct val="100000"/>
              </a:lnSpc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Suicidální pokus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Jednání, jehož cílem je přivodit si smrt, zemřít – nemá však letální konec </a:t>
            </a:r>
            <a:r>
              <a:rPr lang="cs-CZ" sz="1400" dirty="0"/>
              <a:t>(</a:t>
            </a:r>
            <a:r>
              <a:rPr lang="cs-CZ" sz="1400" dirty="0" err="1"/>
              <a:t>Humpl</a:t>
            </a:r>
            <a:r>
              <a:rPr lang="cs-CZ" sz="1400" dirty="0"/>
              <a:t>, 2013)</a:t>
            </a:r>
          </a:p>
          <a:p>
            <a:pPr lvl="1">
              <a:lnSpc>
                <a:spcPct val="100000"/>
              </a:lnSpc>
            </a:pPr>
            <a:r>
              <a:rPr lang="cs-CZ" dirty="0" err="1"/>
              <a:t>Parasuicidium</a:t>
            </a:r>
            <a:r>
              <a:rPr lang="cs-CZ" dirty="0"/>
              <a:t> – nejde o to zemřít, sebepoškozování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Předstíraný akt</a:t>
            </a:r>
          </a:p>
          <a:p>
            <a:pPr>
              <a:lnSpc>
                <a:spcPct val="100000"/>
              </a:lnSpc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Dokonané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suicidium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00000"/>
              </a:lnSpc>
            </a:pPr>
            <a:r>
              <a:rPr lang="cs-CZ" dirty="0" err="1"/>
              <a:t>Sebepoškuzující</a:t>
            </a:r>
            <a:r>
              <a:rPr lang="cs-CZ" dirty="0"/>
              <a:t> akt s následkem smrti, který je způsoben sebou samým s vědomým úmyslem zemřít </a:t>
            </a:r>
            <a:r>
              <a:rPr lang="cs-CZ" sz="1400" dirty="0"/>
              <a:t>(Matoušková, 2013)</a:t>
            </a:r>
          </a:p>
        </p:txBody>
      </p:sp>
    </p:spTree>
    <p:extLst>
      <p:ext uri="{BB962C8B-B14F-4D97-AF65-F5344CB8AC3E}">
        <p14:creationId xmlns:p14="http://schemas.microsoft.com/office/powerpoint/2010/main" val="4200894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51DA8-A464-4C97-B8CD-68567CAD5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sebevražd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7F785-561B-4877-8177-B214E1C55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Biická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sebevražda</a:t>
            </a:r>
          </a:p>
          <a:p>
            <a:pPr lvl="1"/>
            <a:r>
              <a:rPr lang="cs-CZ" dirty="0"/>
              <a:t>Doprovázena reálným motivem</a:t>
            </a:r>
          </a:p>
          <a:p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Patická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sebevražda</a:t>
            </a:r>
          </a:p>
          <a:p>
            <a:pPr lvl="1"/>
            <a:r>
              <a:rPr lang="cs-CZ" dirty="0"/>
              <a:t>Motiv činu nereálný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Demonstrativní sebevražda</a:t>
            </a:r>
          </a:p>
          <a:p>
            <a:pPr lvl="1"/>
            <a:r>
              <a:rPr lang="cs-CZ" dirty="0"/>
              <a:t>Volání o pomoc; cílem není zemřít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Bilanční sebevražda</a:t>
            </a:r>
          </a:p>
          <a:p>
            <a:pPr lvl="1"/>
            <a:r>
              <a:rPr lang="cs-CZ" dirty="0"/>
              <a:t>Opravdový úmysl se připravit o život</a:t>
            </a:r>
          </a:p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Rozšířená sebevražda</a:t>
            </a:r>
          </a:p>
          <a:p>
            <a:pPr lvl="1"/>
            <a:r>
              <a:rPr lang="cs-CZ" dirty="0"/>
              <a:t>Nejen ten člověk, ale i další lidi</a:t>
            </a:r>
          </a:p>
        </p:txBody>
      </p:sp>
    </p:spTree>
    <p:extLst>
      <p:ext uri="{BB962C8B-B14F-4D97-AF65-F5344CB8AC3E}">
        <p14:creationId xmlns:p14="http://schemas.microsoft.com/office/powerpoint/2010/main" val="2034237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4F97F-1414-412B-9176-3A100B68D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Sebevraždy dle věku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DF7EDB-98D3-4CAD-A514-EA36DACB2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Mladí lidé ve věku 15-24 let</a:t>
            </a:r>
          </a:p>
          <a:p>
            <a:r>
              <a:rPr lang="cs-CZ" dirty="0"/>
              <a:t>Starší nad 75 let</a:t>
            </a:r>
          </a:p>
        </p:txBody>
      </p:sp>
    </p:spTree>
    <p:extLst>
      <p:ext uri="{BB962C8B-B14F-4D97-AF65-F5344CB8AC3E}">
        <p14:creationId xmlns:p14="http://schemas.microsoft.com/office/powerpoint/2010/main" val="328382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73F97-0B9C-49BF-BB23-D51FB1715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Sebevraždy u dětí a dospívajících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5CC193-D400-48A3-BE61-F28EB6E93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14 let relativně zřídka</a:t>
            </a:r>
          </a:p>
          <a:p>
            <a:r>
              <a:rPr lang="cs-CZ" dirty="0"/>
              <a:t>Dospívání – suicidální pokusy</a:t>
            </a:r>
          </a:p>
          <a:p>
            <a:r>
              <a:rPr lang="cs-CZ" dirty="0"/>
              <a:t>Rizikový faktor je sebevražedné jednání v minulosti</a:t>
            </a:r>
          </a:p>
          <a:p>
            <a:r>
              <a:rPr lang="cs-CZ" dirty="0"/>
              <a:t>Deprese, schizofrenie, alkohol a návykové látky , PPP, zneužívání</a:t>
            </a:r>
          </a:p>
          <a:p>
            <a:r>
              <a:rPr lang="cs-CZ" dirty="0"/>
              <a:t>Prevence – naučit zvládat stresové situace, zvyšování frustrační tolerance, zvyšování sebevědomí, předcházení šikaně,…</a:t>
            </a:r>
          </a:p>
          <a:p>
            <a:r>
              <a:rPr lang="cs-CZ" dirty="0"/>
              <a:t>Nutná specializovaná odborná pomoc</a:t>
            </a:r>
          </a:p>
        </p:txBody>
      </p:sp>
    </p:spTree>
    <p:extLst>
      <p:ext uri="{BB962C8B-B14F-4D97-AF65-F5344CB8AC3E}">
        <p14:creationId xmlns:p14="http://schemas.microsoft.com/office/powerpoint/2010/main" val="2725610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84341-09A2-43A3-961B-417486B42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Sebevraždy seniorů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FA4ED7-FF9D-4FCC-9D62-3F4D0A99D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Častější</a:t>
            </a:r>
          </a:p>
          <a:p>
            <a:r>
              <a:rPr lang="cs-CZ" dirty="0"/>
              <a:t>Deprese</a:t>
            </a:r>
          </a:p>
          <a:p>
            <a:r>
              <a:rPr lang="cs-CZ" dirty="0"/>
              <a:t>Ztráta partnera</a:t>
            </a:r>
          </a:p>
          <a:p>
            <a:r>
              <a:rPr lang="cs-CZ" dirty="0"/>
              <a:t>Zdravotní stav – chronická bolest</a:t>
            </a:r>
          </a:p>
          <a:p>
            <a:r>
              <a:rPr lang="cs-CZ" dirty="0"/>
              <a:t>Ztráta soběstačnosti</a:t>
            </a:r>
          </a:p>
        </p:txBody>
      </p:sp>
    </p:spTree>
    <p:extLst>
      <p:ext uri="{BB962C8B-B14F-4D97-AF65-F5344CB8AC3E}">
        <p14:creationId xmlns:p14="http://schemas.microsoft.com/office/powerpoint/2010/main" val="1876904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84A64-CD1C-4B66-9559-76AF88762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způsob provedení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CF9AD7-7E64-4C91-AF7F-19544C86B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Oběšení</a:t>
            </a:r>
          </a:p>
          <a:p>
            <a:r>
              <a:rPr lang="cs-CZ" dirty="0"/>
              <a:t>Zastřelení</a:t>
            </a:r>
          </a:p>
          <a:p>
            <a:r>
              <a:rPr lang="cs-CZ" dirty="0"/>
              <a:t>Intoxikace</a:t>
            </a:r>
          </a:p>
          <a:p>
            <a:r>
              <a:rPr lang="cs-CZ" dirty="0"/>
              <a:t>Skok z výšky</a:t>
            </a:r>
          </a:p>
          <a:p>
            <a:r>
              <a:rPr lang="cs-CZ" dirty="0"/>
              <a:t>Skok pod auto, vlak</a:t>
            </a:r>
          </a:p>
        </p:txBody>
      </p:sp>
    </p:spTree>
    <p:extLst>
      <p:ext uri="{BB962C8B-B14F-4D97-AF65-F5344CB8AC3E}">
        <p14:creationId xmlns:p14="http://schemas.microsoft.com/office/powerpoint/2010/main" val="533676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Mýty a stereotypy o sebevraždě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6413" y="2130425"/>
            <a:ext cx="11404600" cy="4251325"/>
          </a:xfrm>
        </p:spPr>
        <p:txBody>
          <a:bodyPr/>
          <a:lstStyle/>
          <a:p>
            <a:pPr>
              <a:lnSpc>
                <a:spcPts val="38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kdo se chce zabít, nemluví o tom</a:t>
            </a:r>
          </a:p>
          <a:p>
            <a:pPr>
              <a:lnSpc>
                <a:spcPts val="38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kdo o sebevraždě mluví, nic si neudělá</a:t>
            </a:r>
          </a:p>
          <a:p>
            <a:pPr>
              <a:lnSpc>
                <a:spcPts val="38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člověk, který se chystá spáchat sebevraždu, nevysílá žádné varovné signály</a:t>
            </a:r>
          </a:p>
          <a:p>
            <a:pPr>
              <a:lnSpc>
                <a:spcPts val="38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sebevraždě nelze předejít, neboť jde o impulzivní čin</a:t>
            </a:r>
          </a:p>
          <a:p>
            <a:pPr>
              <a:lnSpc>
                <a:spcPts val="38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hovory o sebevraždě mohou osobu, která je ohrožena, k tomuto činu podnítit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74663" y="2105025"/>
            <a:ext cx="11356975" cy="4251325"/>
          </a:xfrm>
        </p:spPr>
        <p:txBody>
          <a:bodyPr/>
          <a:lstStyle/>
          <a:p>
            <a:pPr>
              <a:lnSpc>
                <a:spcPts val="38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sebevrah si přeje zemřít</a:t>
            </a:r>
          </a:p>
          <a:p>
            <a:pPr>
              <a:lnSpc>
                <a:spcPts val="38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ten, kdo má v úmyslu spáchat sebevraždu, je zbabělec</a:t>
            </a:r>
          </a:p>
          <a:p>
            <a:pPr>
              <a:lnSpc>
                <a:spcPts val="38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ten, kdo má v úmyslu spáchat sebevraždu, je odvážný člověk</a:t>
            </a:r>
          </a:p>
          <a:p>
            <a:pPr>
              <a:lnSpc>
                <a:spcPts val="38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když to člověk jednou zkusil, příště si to rozmyslí</a:t>
            </a:r>
          </a:p>
          <a:p>
            <a:pPr>
              <a:lnSpc>
                <a:spcPts val="38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když se člověk jednou pro sebevraždu rozhodnul, normální člověk (neodborník) mu to nerozmluví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Mýty a stereotypy o sebevraždě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Varovné signály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9900" y="1844675"/>
            <a:ext cx="11417300" cy="50133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dotyčný mluví o tom, že má v úmyslu spáchat sebevraždu</a:t>
            </a:r>
          </a:p>
          <a:p>
            <a:pPr lvl="1">
              <a:lnSpc>
                <a:spcPct val="100000"/>
              </a:lnSpc>
            </a:pPr>
            <a:r>
              <a:rPr lang="cs-CZ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říká věty typu: „Chci umřít“ nebo „Zabiju se“</a:t>
            </a:r>
          </a:p>
          <a:p>
            <a:pPr lvl="1">
              <a:lnSpc>
                <a:spcPct val="100000"/>
              </a:lnSpc>
            </a:pPr>
            <a:r>
              <a:rPr lang="cs-CZ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naznačuje, že se s ním něco v blízké budoucnosti stane: „Brzo už nebudu dělat žádné problémy“ nebo „Kdyby se mi něco stalo, měli byste vědět, že...“</a:t>
            </a:r>
          </a:p>
          <a:p>
            <a:pPr>
              <a:lnSpc>
                <a:spcPct val="100000"/>
              </a:lnSpc>
            </a:pPr>
            <a:r>
              <a:rPr lang="pl-PL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dává najevo pocit samoty a izolace</a:t>
            </a:r>
            <a:endParaRPr lang="cs-CZ" sz="19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pl-PL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stahuje se do sebe a je nezvykle plachý/á</a:t>
            </a:r>
          </a:p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často pociťuje bezmoc, útlum, vlastní neužitečnost, ztroskotání, ztrátu sebevědomí a beznaděj</a:t>
            </a:r>
          </a:p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případnou pochvalu přechází mlčením</a:t>
            </a:r>
          </a:p>
          <a:p>
            <a:pPr>
              <a:lnSpc>
                <a:spcPct val="100000"/>
              </a:lnSpc>
            </a:pPr>
            <a:r>
              <a:rPr lang="pl-PL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trpí nechutenstvím a poruchami spánku</a:t>
            </a:r>
          </a:p>
          <a:p>
            <a:pPr>
              <a:lnSpc>
                <a:spcPct val="100000"/>
              </a:lnSpc>
            </a:pPr>
            <a:r>
              <a:rPr lang="pl-PL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vykazuje radikální změny v chování</a:t>
            </a:r>
          </a:p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it-IT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tran</a:t>
            </a: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í</a:t>
            </a:r>
            <a:r>
              <a:rPr lang="it-IT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 se společnosti a př</a:t>
            </a: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á</a:t>
            </a:r>
            <a:r>
              <a:rPr lang="it-IT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tel</a:t>
            </a:r>
          </a:p>
          <a:p>
            <a:pPr>
              <a:lnSpc>
                <a:spcPct val="100000"/>
              </a:lnSpc>
            </a:pPr>
            <a:r>
              <a:rPr lang="pl-PL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ztráci zájem o své koníčky, studium nebo práci</a:t>
            </a:r>
          </a:p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zbavuje se věcí, které jsou mu nejdražší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44500" y="2165350"/>
            <a:ext cx="11036300" cy="45767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sebevražda má každoročně na svědomí více než milion lidských životů a je tak celosvětově jednou ze tří nejčastějších příčin smrti</a:t>
            </a:r>
          </a:p>
          <a:p>
            <a:pPr>
              <a:lnSpc>
                <a:spcPct val="100000"/>
              </a:lnSpc>
              <a:buFont typeface="Arial" charset="0"/>
              <a:buNone/>
            </a:pPr>
            <a:endParaRPr lang="cs-CZ" sz="26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cs-CZ" sz="2600">
                <a:effectLst>
                  <a:outerShdw blurRad="38100" dist="38100" dir="2700000" algn="tl">
                    <a:srgbClr val="C0C0C0"/>
                  </a:outerShdw>
                </a:effectLst>
              </a:rPr>
              <a:t>z 90% těchto případů trpí dotyčná osoba některým typem duševní nemoci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Varovné signály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49250" y="1844675"/>
            <a:ext cx="11514138" cy="50133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vrhá se bezhlavě do nebezpečných situací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přestává pečovat o svůj zevnějšek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neúměrně se oddává pití alkoholu nebo konzumaci drog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dává do pořádku všechny své záležitosti, volá přátelům a zve je k sobě, aby se s nimi rozloučil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domnívá se, že jeho trápení trvá už tak dlouho a je natolik nesnesitelné, že už nemůže dál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neustále myslí na smrt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plánuje, jak se vším skoncovat, například pomoci sebevraždy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má potíže se soustředěním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obrací svou pozornost stále více k problémům, které považuje za neřešitelné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trpí zvýšenou únavností, často v souvislosti s emocionálně náročnými konflikty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slýchává hlasy, které ho nabádají k něčemu nebezpečnému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případná deprese se neustále prohlubuje (hluboký žal)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Osoby se sui myšlenkami, </a:t>
            </a:r>
            <a:r>
              <a:rPr lang="cs-CZ" sz="32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mají často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42913" y="2190750"/>
            <a:ext cx="11412537" cy="4402138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překonat bolest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jasně uvažovat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činit rozhodnutí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vidět alternativy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spát, jíst nebo pracovat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dostat se z deprese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uniknout smutku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představit si světlou budoucnost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samy sebe ocenit</a:t>
            </a:r>
          </a:p>
          <a:p>
            <a:pPr lvl="1">
              <a:lnSpc>
                <a:spcPct val="100000"/>
              </a:lnSpc>
            </a:pPr>
            <a:r>
              <a:rPr lang="pl-PL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stýkat se s lidmi, kteří o ně mají starost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mít situaci pod kontrolou</a:t>
            </a:r>
          </a:p>
          <a:p>
            <a:pPr lvl="1">
              <a:lnSpc>
                <a:spcPct val="100000"/>
              </a:lnSpc>
              <a:buFont typeface="Arial" charset="0"/>
              <a:buNone/>
            </a:pPr>
            <a:endParaRPr lang="cs-CZ" sz="16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cs-CZ" sz="1500">
                <a:effectLst>
                  <a:outerShdw blurRad="38100" dist="38100" dir="2700000" algn="tl">
                    <a:srgbClr val="C0C0C0"/>
                  </a:outerShdw>
                </a:effectLst>
              </a:rPr>
              <a:t>uvedené varovné signály jsou často běžnou součástí každodenní reality jakékoli osoby a ne vždy na ně musí okolí reagovat poplašně</a:t>
            </a:r>
          </a:p>
          <a:p>
            <a:pPr>
              <a:lnSpc>
                <a:spcPct val="100000"/>
              </a:lnSpc>
            </a:pPr>
            <a:r>
              <a:rPr lang="cs-CZ" sz="1500">
                <a:effectLst>
                  <a:outerShdw blurRad="38100" dist="38100" dir="2700000" algn="tl">
                    <a:srgbClr val="C0C0C0"/>
                  </a:outerShdw>
                </a:effectLst>
              </a:rPr>
              <a:t>ostražitost je ale naopak na místě u výše zmíněných rizikových skupin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Klinické vyšetření a ohodnocení rizika sebevraždy</a:t>
            </a:r>
            <a:endParaRPr lang="cs-CZ" sz="32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42913" y="2190750"/>
            <a:ext cx="11412537" cy="4402138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Komplexní úkol</a:t>
            </a:r>
          </a:p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Detekce sebevražedného myšlení/jednání</a:t>
            </a:r>
          </a:p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Ochrana jedince</a:t>
            </a:r>
          </a:p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Předcházení násilí, vyloučení organické nebo psychické poruchy</a:t>
            </a:r>
          </a:p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Léčení/odborný zásah</a:t>
            </a:r>
          </a:p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Zvážit fungování jedince, historii TS a duševního onemocnění, sociální a ekonomické vlivy, kognitivní </a:t>
            </a:r>
            <a:r>
              <a:rPr lang="cs-CZ" sz="1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fce</a:t>
            </a: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náladu</a:t>
            </a:r>
          </a:p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Zvýšené riziko sebevraždy</a:t>
            </a:r>
          </a:p>
          <a:p>
            <a:pPr lvl="2">
              <a:lnSpc>
                <a:spcPct val="100000"/>
              </a:lnSpc>
            </a:pPr>
            <a:r>
              <a:rPr lang="cs-CZ" sz="1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Předchozí TS</a:t>
            </a:r>
          </a:p>
          <a:p>
            <a:pPr lvl="2">
              <a:lnSpc>
                <a:spcPct val="100000"/>
              </a:lnSpc>
            </a:pPr>
            <a:r>
              <a:rPr lang="cs-CZ" sz="1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Specifikace plánu</a:t>
            </a:r>
          </a:p>
          <a:p>
            <a:pPr lvl="2">
              <a:lnSpc>
                <a:spcPct val="100000"/>
              </a:lnSpc>
            </a:pPr>
            <a:r>
              <a:rPr lang="cs-CZ" sz="1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Ztráta naděje a bezradnost</a:t>
            </a:r>
          </a:p>
          <a:p>
            <a:pPr lvl="2">
              <a:lnSpc>
                <a:spcPct val="100000"/>
              </a:lnSpc>
            </a:pPr>
            <a:r>
              <a:rPr lang="cs-CZ" sz="1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Změny v chování</a:t>
            </a:r>
          </a:p>
          <a:p>
            <a:pPr lvl="2">
              <a:lnSpc>
                <a:spcPct val="100000"/>
              </a:lnSpc>
            </a:pPr>
            <a:r>
              <a:rPr lang="cs-CZ" sz="1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Dostupnost prostředků</a:t>
            </a:r>
          </a:p>
          <a:p>
            <a:pPr lvl="2">
              <a:lnSpc>
                <a:spcPct val="100000"/>
              </a:lnSpc>
            </a:pPr>
            <a:r>
              <a:rPr lang="cs-CZ" sz="1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Přítomnost, hrozba extrémně bolestivé emocionální situace</a:t>
            </a:r>
          </a:p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Zhodnocení </a:t>
            </a:r>
            <a:r>
              <a:rPr lang="cs-CZ" sz="1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siu</a:t>
            </a: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myšlenek – přechodné X přetrvávající X náznaky frustrace a impulzivního jednání X pocity východiska z nouze X logické rozhodnutí ukončit život</a:t>
            </a:r>
          </a:p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Existují škály </a:t>
            </a:r>
            <a:r>
              <a:rPr lang="cs-CZ" sz="1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Suicide</a:t>
            </a: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Intent</a:t>
            </a: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15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Scale</a:t>
            </a: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3714634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Sebevražedný čin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7038" y="1987550"/>
            <a:ext cx="11525250" cy="5257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nebezpečí je </a:t>
            </a:r>
            <a:r>
              <a:rPr lang="cs-CZ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akutní</a:t>
            </a:r>
          </a:p>
          <a:p>
            <a:pPr lvl="1">
              <a:lnSpc>
                <a:spcPct val="100000"/>
              </a:lnSpc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jestliže je člověk depresivní a je zároveň „obtěžován“ vtíravými sebevražednými myšlenkami a fantaziemi, které mají nutkavý a neodbytný charakter</a:t>
            </a:r>
          </a:p>
          <a:p>
            <a:pPr lvl="1">
              <a:lnSpc>
                <a:spcPct val="100000"/>
              </a:lnSpc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nejdříve se jim brání, pak podléhá</a:t>
            </a:r>
          </a:p>
          <a:p>
            <a:pPr lvl="1">
              <a:lnSpc>
                <a:spcPct val="100000"/>
              </a:lnSpc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jestliže člověk přemýšlí, jak to udělat a koná přípravy, nebo to zkouší</a:t>
            </a:r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rizikové faktory</a:t>
            </a:r>
          </a:p>
          <a:p>
            <a:pPr lvl="1">
              <a:lnSpc>
                <a:spcPct val="100000"/>
              </a:lnSpc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suicidální čin v anamnéze, suicidální aktivita v blízkém okolí či příbuzenstvu, tělesné vyčerpání („nejí, nespí, nepije“), akutní opilost, vliv drog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Opatření v případě </a:t>
            </a:r>
            <a:r>
              <a:rPr lang="cs-CZ" cap="none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sui</a:t>
            </a:r>
            <a:r>
              <a:rPr lang="cs-CZ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jednání</a:t>
            </a:r>
            <a:endParaRPr lang="cs-CZ" sz="32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42913" y="2190750"/>
            <a:ext cx="11412537" cy="4402138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Ambulantní péče X hospitalizace</a:t>
            </a:r>
          </a:p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Intenzivní léčba základního onemocnění</a:t>
            </a:r>
          </a:p>
          <a:p>
            <a:pPr lvl="1">
              <a:lnSpc>
                <a:spcPct val="100000"/>
              </a:lnSpc>
            </a:pPr>
            <a:endParaRPr lang="cs-CZ" sz="1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Krizová intervence</a:t>
            </a:r>
          </a:p>
          <a:p>
            <a:pPr lvl="2">
              <a:lnSpc>
                <a:spcPct val="100000"/>
              </a:lnSpc>
            </a:pPr>
            <a:r>
              <a:rPr lang="cs-CZ" sz="1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 nepovedeném </a:t>
            </a:r>
            <a:r>
              <a:rPr lang="cs-CZ" sz="13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sui</a:t>
            </a:r>
            <a:r>
              <a:rPr lang="cs-CZ" sz="1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pokusu</a:t>
            </a:r>
          </a:p>
          <a:p>
            <a:pPr lvl="2">
              <a:lnSpc>
                <a:spcPct val="100000"/>
              </a:lnSpc>
            </a:pPr>
            <a:r>
              <a:rPr lang="cs-CZ" sz="1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 dokonaném </a:t>
            </a:r>
            <a:r>
              <a:rPr lang="cs-CZ" sz="13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suicidiu</a:t>
            </a:r>
            <a:endParaRPr lang="cs-CZ" sz="13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100000"/>
              </a:lnSpc>
            </a:pPr>
            <a:r>
              <a:rPr lang="cs-CZ" sz="15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Komunikace se suicidálním pacientem</a:t>
            </a:r>
          </a:p>
        </p:txBody>
      </p:sp>
    </p:spTree>
    <p:extLst>
      <p:ext uri="{BB962C8B-B14F-4D97-AF65-F5344CB8AC3E}">
        <p14:creationId xmlns:p14="http://schemas.microsoft.com/office/powerpoint/2010/main" val="3418743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Jak zabránit sebevraždě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0225" y="2065338"/>
            <a:ext cx="11261725" cy="4322762"/>
          </a:xfrm>
        </p:spPr>
        <p:txBody>
          <a:bodyPr/>
          <a:lstStyle/>
          <a:p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Vědomí, že na to člověk není sám/sama.</a:t>
            </a:r>
          </a:p>
          <a:p>
            <a:pPr>
              <a:buFont typeface="Arial" charset="0"/>
              <a:buNone/>
            </a:pPr>
            <a:endParaRPr lang="cs-CZ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Úvahy o sebevraždě jsou většinou spojeny s problémy, pro které existuje řešení.</a:t>
            </a:r>
          </a:p>
          <a:p>
            <a:endParaRPr lang="cs-CZ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Sebevražedné krize bývají pouze přechodné.</a:t>
            </a:r>
          </a:p>
          <a:p>
            <a:pPr>
              <a:buFont typeface="Arial" charset="0"/>
              <a:buNone/>
            </a:pPr>
            <a:endParaRPr lang="cs-CZ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pl-PL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Problémy jsou málokdy tak závažné, jak se na prvni pohled jeví.</a:t>
            </a:r>
          </a:p>
          <a:p>
            <a:pPr>
              <a:buFont typeface="Arial" charset="0"/>
              <a:buNone/>
            </a:pPr>
            <a:endParaRPr lang="pl-PL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Důvody pro to, žít, pomáhají překonat těžké chvíle.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938463" y="268288"/>
            <a:ext cx="10058400" cy="14319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Tipy k boji proti sebevražedným úvahám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9563" y="1985963"/>
            <a:ext cx="11690350" cy="4516437"/>
          </a:xfrm>
        </p:spPr>
        <p:txBody>
          <a:bodyPr/>
          <a:lstStyle/>
          <a:p>
            <a:pPr>
              <a:lnSpc>
                <a:spcPts val="26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Mít na paměti, že impulzivní jednání k ničemu dobrému nevede. Časem sebevražedné myšlenky samy od sebe odejdou.</a:t>
            </a:r>
          </a:p>
          <a:p>
            <a:pPr>
              <a:lnSpc>
                <a:spcPts val="26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Nejdůležitější je se otevřít svému okolí a podělit se o své myšlenky, např. kamarád, odborník</a:t>
            </a:r>
          </a:p>
          <a:p>
            <a:pPr>
              <a:lnSpc>
                <a:spcPts val="26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Mít po ruce seznam osob, které člověk může poprosit o pomoc.</a:t>
            </a:r>
          </a:p>
          <a:p>
            <a:pPr>
              <a:lnSpc>
                <a:spcPts val="26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Obstarat si seznam služeb, které poskytují pomoc v takových situacích 24 hodin denně.</a:t>
            </a:r>
          </a:p>
          <a:p>
            <a:pPr>
              <a:lnSpc>
                <a:spcPts val="26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Dohodnout se s konkrétními osobami na tom, že jim je kdykoli zavolat.</a:t>
            </a:r>
          </a:p>
          <a:p>
            <a:pPr>
              <a:lnSpc>
                <a:spcPts val="26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Dát terapeutovi kontakt na jednoho z kamarádů nebo rodiny, popřípadě na jinou osobu, která může v případě nutnosti pomoci.</a:t>
            </a:r>
          </a:p>
          <a:p>
            <a:pPr>
              <a:lnSpc>
                <a:spcPts val="26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Vyhýbat se předmětům a prostředkům, kterými by si mohl/a ublížit.</a:t>
            </a:r>
          </a:p>
          <a:p>
            <a:pPr>
              <a:lnSpc>
                <a:spcPts val="2600"/>
              </a:lnSpc>
            </a:pPr>
            <a:r>
              <a:rPr lang="fi-FI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Vyvar</a:t>
            </a: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ovat</a:t>
            </a:r>
            <a:r>
              <a:rPr lang="fi-FI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 se alkoholu</a:t>
            </a: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, dr</a:t>
            </a:r>
            <a:r>
              <a:rPr lang="fi-FI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og</a:t>
            </a: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á</a:t>
            </a:r>
            <a:r>
              <a:rPr lang="fi-FI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m.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Tipy k boji proti sebevražedným úvahám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1963" y="1924050"/>
            <a:ext cx="11296650" cy="4773613"/>
          </a:xfrm>
        </p:spPr>
        <p:txBody>
          <a:bodyPr/>
          <a:lstStyle/>
          <a:p>
            <a:pPr>
              <a:lnSpc>
                <a:spcPts val="26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Dokud se člověk necítí lépe, nedělat věci, které nezvládá a vyčerpávají ho.</a:t>
            </a:r>
          </a:p>
          <a:p>
            <a:pPr>
              <a:lnSpc>
                <a:spcPts val="26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Naplánovat si den, napsat si seznam aktivit a dát ho na viditelné místo.</a:t>
            </a:r>
          </a:p>
          <a:p>
            <a:pPr lvl="1">
              <a:lnSpc>
                <a:spcPts val="2600"/>
              </a:lnSpc>
            </a:pPr>
            <a:r>
              <a:rPr lang="cs-CZ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Plán by měl zahrnovat nejméně dvě alespoň půlhodinové aktivity, které má rád/a.</a:t>
            </a:r>
          </a:p>
          <a:p>
            <a:pPr>
              <a:lnSpc>
                <a:spcPts val="2600"/>
              </a:lnSpc>
            </a:pPr>
            <a:r>
              <a:rPr lang="pl-PL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Snažit se být ve styku s lidmi a mluvit s nimi.</a:t>
            </a:r>
          </a:p>
          <a:p>
            <a:pPr>
              <a:lnSpc>
                <a:spcPts val="26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Jestliže se člověk léčí s duševní nemocí, informovat lékaře.</a:t>
            </a:r>
          </a:p>
          <a:p>
            <a:pPr>
              <a:lnSpc>
                <a:spcPts val="26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Pečovat o fyzické zdraví, např. správnou stravou a nějakou méně náročnou sportovní aktivitou.</a:t>
            </a:r>
          </a:p>
          <a:p>
            <a:pPr>
              <a:lnSpc>
                <a:spcPts val="26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Pokusit se být neustále aktivní a zaneprázdněný/á.</a:t>
            </a:r>
          </a:p>
          <a:p>
            <a:pPr lvl="1">
              <a:lnSpc>
                <a:spcPts val="2600"/>
              </a:lnSpc>
            </a:pPr>
            <a:r>
              <a:rPr lang="cs-CZ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např. zúčastnit se kulturních či sportovních akcí a společných aktivit pro volný čas</a:t>
            </a:r>
          </a:p>
          <a:p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Pokud si člověk ublížil/a nebo se cítí v bezprostředním ohrožení, obrátit se na nejbližší pohotovost či zdravotní </a:t>
            </a:r>
            <a:r>
              <a:rPr lang="pl-PL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středisko, </a:t>
            </a:r>
            <a:r>
              <a:rPr lang="pl-PL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nebo zavolat na čislo 112 .</a:t>
            </a:r>
            <a:endParaRPr lang="cs-CZ"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843213" y="23813"/>
            <a:ext cx="10058400" cy="14319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Obecné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81000" y="1916113"/>
            <a:ext cx="11426825" cy="4876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Nezlehčovat situaci.</a:t>
            </a:r>
          </a:p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Být přímý/á. Mluvit srozumitelně a zcela otevřeně o sebevraždě.</a:t>
            </a:r>
          </a:p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Dát najevo svou účast.</a:t>
            </a:r>
          </a:p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Ukázat, že jsi připraven/a naslouchat. Nechat dotyčnou osobu mluvit o jejích pocitech.</a:t>
            </a:r>
          </a:p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Pocity, se kterými se svěří, přijmout bez komentáře a vyvarovat se zbytečných soudů. Nerozebírat, zda je sebevražda správná či ne. Také „kázání“ o smyslu života může být jen na škodu.</a:t>
            </a:r>
          </a:p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Být nablízku a ujistit, že jsme vždy k dispozici. Projevit svůj zájem a nabídnout pomoc.</a:t>
            </a:r>
          </a:p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Neponoukat k sebevraždě provokativním jednáním nebo výroky.</a:t>
            </a:r>
          </a:p>
          <a:p>
            <a:pPr>
              <a:lnSpc>
                <a:spcPct val="100000"/>
              </a:lnSpc>
            </a:pPr>
            <a:r>
              <a:rPr lang="fi-FI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Pokus</a:t>
            </a: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it</a:t>
            </a:r>
            <a:r>
              <a:rPr lang="fi-FI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 se </a:t>
            </a: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danou osobu </a:t>
            </a:r>
            <a:r>
              <a:rPr lang="fi-FI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naopak uklidnit.</a:t>
            </a:r>
          </a:p>
          <a:p>
            <a:pPr>
              <a:lnSpc>
                <a:spcPct val="100000"/>
              </a:lnSpc>
            </a:pPr>
            <a:r>
              <a:rPr lang="cs-CZ" sz="1900">
                <a:effectLst>
                  <a:outerShdw blurRad="38100" dist="38100" dir="2700000" algn="tl">
                    <a:srgbClr val="C0C0C0"/>
                  </a:outerShdw>
                </a:effectLst>
              </a:rPr>
              <a:t>Nedat na sobě znát strach. Tím pouze docílíme toho, že osoba se stáhne do sebe.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946400" y="127000"/>
            <a:ext cx="10058400" cy="14319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Obecné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57188" y="1981200"/>
            <a:ext cx="11522075" cy="46609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Neslibovat, že si to necháme pro sebe. Vždycky hledat pomoc u členů rodiny nebo přátel.</a:t>
            </a:r>
          </a:p>
          <a:p>
            <a:pPr>
              <a:lnSpc>
                <a:spcPct val="100000"/>
              </a:lnSpc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Vysvětlit, že existují určitá alternativní východiska, ale dávat pozor, na laciné rady.</a:t>
            </a:r>
          </a:p>
          <a:p>
            <a:pPr>
              <a:lnSpc>
                <a:spcPct val="100000"/>
              </a:lnSpc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Uzavřít s danou osobou antisuicidální kontrakt.</a:t>
            </a:r>
          </a:p>
          <a:p>
            <a:pPr>
              <a:lnSpc>
                <a:spcPct val="100000"/>
              </a:lnSpc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Přijmout praktická opatření: Je třeba odstranit či alespoň mít pod kontrolou předměty, které pro dotyčnou osobu představují nebezpečí.</a:t>
            </a:r>
          </a:p>
          <a:p>
            <a:pPr>
              <a:lnSpc>
                <a:spcPct val="100000"/>
              </a:lnSpc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Pokud je to jen trochu možné, nenechávat ji o samotě. Je třeba se ale vyvarovat i přehnané kontroly.</a:t>
            </a:r>
          </a:p>
          <a:p>
            <a:pPr>
              <a:lnSpc>
                <a:spcPct val="100000"/>
              </a:lnSpc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Vyhledat odbornou pomoc a pokusit se zjistit, zda se v rodině už někdy v minulosti vyskytla sebevražda.</a:t>
            </a:r>
          </a:p>
          <a:p>
            <a:pPr>
              <a:lnSpc>
                <a:spcPct val="100000"/>
              </a:lnSpc>
            </a:pPr>
            <a:r>
              <a:rPr lang="cs-CZ" sz="2100">
                <a:effectLst>
                  <a:outerShdw blurRad="38100" dist="38100" dir="2700000" algn="tl">
                    <a:srgbClr val="C0C0C0"/>
                  </a:outerShdw>
                </a:effectLst>
              </a:rPr>
              <a:t>Zasvětit do situace osoby, které mohou svým významem přispět ke zdárnému překonání krize.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8000" y="1916113"/>
            <a:ext cx="11226800" cy="6842125"/>
          </a:xfrm>
        </p:spPr>
        <p:txBody>
          <a:bodyPr/>
          <a:lstStyle/>
          <a:p>
            <a:pPr>
              <a:lnSpc>
                <a:spcPts val="2400"/>
              </a:lnSpc>
            </a:pPr>
            <a:r>
              <a:rPr lang="cs-CZ" sz="1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dle Světové zdravotnické organizace (WHO) je sebevražedným aktem každý akt, jimž si jedinec přivodí fyzickou újmu, ať již jsou nám jeho pravé motivy známé či ne, a bez ohledu na dalekosáhlost úmyslu</a:t>
            </a:r>
          </a:p>
          <a:p>
            <a:pPr>
              <a:lnSpc>
                <a:spcPts val="2400"/>
              </a:lnSpc>
            </a:pPr>
            <a:r>
              <a:rPr lang="cs-CZ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sebevražedné myšlenky: </a:t>
            </a:r>
            <a:r>
              <a:rPr lang="cs-CZ" sz="1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přání, konkrétní myšlenky a plány na spácháni sebevraždy</a:t>
            </a:r>
          </a:p>
          <a:p>
            <a:pPr>
              <a:lnSpc>
                <a:spcPts val="2400"/>
              </a:lnSpc>
            </a:pPr>
            <a:r>
              <a:rPr lang="cs-CZ" sz="19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sebevražedné chování, </a:t>
            </a:r>
            <a:r>
              <a:rPr lang="cs-CZ" sz="19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které zahrnuje:</a:t>
            </a:r>
          </a:p>
          <a:p>
            <a:pPr lvl="1">
              <a:lnSpc>
                <a:spcPts val="2400"/>
              </a:lnSpc>
            </a:pP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pokus o sebevraždu</a:t>
            </a:r>
            <a:r>
              <a:rPr lang="cs-CZ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dobrovolný akt realizovaný jedincem s cílem přivodit si smrt, ale bez dosaženi tohoto cíle</a:t>
            </a:r>
          </a:p>
          <a:p>
            <a:pPr lvl="1">
              <a:lnSpc>
                <a:spcPts val="2400"/>
              </a:lnSpc>
            </a:pP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spáchání sebevraždy (dokonaná sebevražda): </a:t>
            </a:r>
            <a:r>
              <a:rPr lang="cs-CZ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akt, během kterého si jedinec vědomě přivodí smrt, </a:t>
            </a:r>
            <a:r>
              <a:rPr lang="pl-PL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přičemž</a:t>
            </a:r>
            <a:r>
              <a:rPr lang="pl-PL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l-PL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usmrcení</a:t>
            </a:r>
            <a:r>
              <a:rPr lang="pl-PL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je </a:t>
            </a:r>
            <a:r>
              <a:rPr lang="pl-PL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vnimáno</a:t>
            </a:r>
            <a:r>
              <a:rPr lang="pl-PL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jako </a:t>
            </a:r>
            <a:r>
              <a:rPr lang="pl-PL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prostředek</a:t>
            </a:r>
            <a:r>
              <a:rPr lang="pl-PL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i jako </a:t>
            </a:r>
            <a:r>
              <a:rPr lang="pl-PL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cil</a:t>
            </a:r>
            <a:endParaRPr lang="pl-PL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ts val="2400"/>
              </a:lnSpc>
            </a:pPr>
            <a:r>
              <a:rPr lang="pl-PL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cs-CZ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emonstrativní</a:t>
            </a:r>
            <a:r>
              <a:rPr lang="cs-CZ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sebevražda</a:t>
            </a:r>
            <a:r>
              <a:rPr lang="cs-CZ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sebedestruktivní, avšak ne smrtelné, chování demonstrované určitým jedincem, přičemž sebevražedný úmysl nebo úvahy o sebevraždě nehraji v tomto případě zásadní roli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Další praktické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28638" y="1773238"/>
            <a:ext cx="11376025" cy="5084762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cs-CZ" sz="19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Mít svého spojence.</a:t>
            </a:r>
          </a:p>
          <a:p>
            <a:pPr lvl="1">
              <a:lnSpc>
                <a:spcPts val="2800"/>
              </a:lnSpc>
            </a:pP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klíčová součást zotavovacího programu</a:t>
            </a:r>
          </a:p>
          <a:p>
            <a:pPr lvl="1">
              <a:lnSpc>
                <a:spcPts val="2800"/>
              </a:lnSpc>
            </a:pP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člověk, ke kterému chová plnou důvěru a může k němu být zcela otevřený, především ve chvíli, kdyby by se znovu objevily sebevražedné myšlenky</a:t>
            </a:r>
          </a:p>
          <a:p>
            <a:pPr>
              <a:lnSpc>
                <a:spcPts val="2800"/>
              </a:lnSpc>
            </a:pPr>
            <a:r>
              <a:rPr lang="cs-CZ" sz="19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Nepodceňovat každodenní rutinu.</a:t>
            </a:r>
          </a:p>
          <a:p>
            <a:pPr lvl="1">
              <a:lnSpc>
                <a:spcPts val="2800"/>
              </a:lnSpc>
            </a:pP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rozvrh pravidelných činnosti, jako jídla, spánku a jiných aktivit napomáhá minimalizovat pocit bezvýchodnosti a demotivace, které se mohou v době zotavování objevit</a:t>
            </a:r>
          </a:p>
          <a:p>
            <a:pPr>
              <a:lnSpc>
                <a:spcPts val="2800"/>
              </a:lnSpc>
            </a:pPr>
            <a:r>
              <a:rPr lang="cs-CZ" sz="19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Věnovat se svým zálibám a koníčkům. </a:t>
            </a:r>
          </a:p>
          <a:p>
            <a:pPr>
              <a:lnSpc>
                <a:spcPts val="2800"/>
              </a:lnSpc>
            </a:pPr>
            <a:r>
              <a:rPr lang="cs-CZ" sz="19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Identifikovat původ nebo počátky sebevražedných myšlenek.</a:t>
            </a:r>
          </a:p>
          <a:p>
            <a:pPr>
              <a:lnSpc>
                <a:spcPts val="2800"/>
              </a:lnSpc>
            </a:pPr>
            <a:r>
              <a:rPr lang="cs-CZ" sz="19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Odstranit z blízkosti všechny předměty, které mohou představovat nebezpečí.</a:t>
            </a:r>
          </a:p>
          <a:p>
            <a:endParaRPr lang="cs-CZ" sz="17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/>
            <a:endParaRPr lang="cs-CZ" sz="1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Návrat domů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57188" y="2192338"/>
            <a:ext cx="11514137" cy="42513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prvních 6 měsíců po pokusu o sebevraždu  - zvýšené riziko recidivy</a:t>
            </a:r>
          </a:p>
          <a:p>
            <a:pPr>
              <a:lnSpc>
                <a:spcPct val="1000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priorita - zajištěni bezpečnosti ohroženého člena rodiny </a:t>
            </a:r>
          </a:p>
          <a:p>
            <a:pPr lvl="1">
              <a:lnSpc>
                <a:spcPct val="100000"/>
              </a:lnSpc>
            </a:pP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redukovat nebezpečí nejprve v domácnosti: předměty, které představují pro člena rodiny hrozbu. Medikamenty a alkohol jsou pouze příklady věcí, které by měly zmizet z jeho dosahu.</a:t>
            </a:r>
          </a:p>
          <a:p>
            <a:pPr lvl="1">
              <a:lnSpc>
                <a:spcPct val="100000"/>
              </a:lnSpc>
            </a:pP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spolupracovat se členem rodiny nebo blízkým při vypracování jeho „bezpečnostního“ plánu </a:t>
            </a:r>
          </a:p>
          <a:p>
            <a:pPr lvl="1">
              <a:lnSpc>
                <a:spcPct val="100000"/>
              </a:lnSpc>
            </a:pP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pomoci člověku znovu nabýt potřebné sily k tomu, aby se mohl cítit bezpečně</a:t>
            </a:r>
          </a:p>
          <a:p>
            <a:pPr lvl="1">
              <a:lnSpc>
                <a:spcPct val="100000"/>
              </a:lnSpc>
            </a:pPr>
            <a:r>
              <a:rPr lang="pl-PL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podporovat jej v běžné komunikaci a posilovat vzájemný respekt</a:t>
            </a:r>
          </a:p>
          <a:p>
            <a:pPr lvl="1">
              <a:lnSpc>
                <a:spcPct val="100000"/>
              </a:lnSpc>
            </a:pPr>
            <a:r>
              <a:rPr lang="pl-PL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pomoci mu s rozhodováním - to můžete udělat i tím, že jej odradíte od ukvapených rozhodnutí</a:t>
            </a:r>
          </a:p>
          <a:p>
            <a:pPr lvl="1">
              <a:lnSpc>
                <a:spcPct val="100000"/>
              </a:lnSpc>
            </a:pP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snažit se jej nepodceňovat a nechovat se k němu jako k invalidovi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Role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09563" y="1844675"/>
            <a:ext cx="11585575" cy="50133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rodina by měla vždy projevit starost</a:t>
            </a:r>
          </a:p>
          <a:p>
            <a:pPr lvl="1">
              <a:lnSpc>
                <a:spcPct val="100000"/>
              </a:lnSpc>
            </a:pPr>
            <a:r>
              <a:rPr lang="pl-PL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osoba, která má za sebou pokus o sebevraždu, potřebuje vědět, že má za sebou bezpečné zázemí</a:t>
            </a:r>
          </a:p>
          <a:p>
            <a:pPr>
              <a:lnSpc>
                <a:spcPct val="100000"/>
              </a:lnSpc>
            </a:pPr>
            <a:r>
              <a:rPr lang="cs-CZ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rodina – nenahraditelný zdroj informací pro zdravotnický personál</a:t>
            </a:r>
          </a:p>
          <a:p>
            <a:pPr lvl="1">
              <a:lnSpc>
                <a:spcPct val="100000"/>
              </a:lnSpc>
            </a:pP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jelikož jeho nejbližší sami nejlépe znají nemocného a jsou schopni přesně popsat jeho emocionální stav i prostředí, ve kterém žije</a:t>
            </a:r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rodina tedy hraje zcela zásadní roli ošetřovatele během zotavovacího programu a v boji proti recidivě</a:t>
            </a:r>
          </a:p>
          <a:p>
            <a:pPr lvl="1">
              <a:lnSpc>
                <a:spcPct val="100000"/>
              </a:lnSpc>
            </a:pP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nezřídka se ale stává, že není na tuto roli dostatečně připravena</a:t>
            </a:r>
          </a:p>
          <a:p>
            <a:pPr lvl="1">
              <a:lnSpc>
                <a:spcPct val="100000"/>
              </a:lnSpc>
            </a:pP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nadměrná zátěž - </a:t>
            </a: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&gt;</a:t>
            </a: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 riziko psychických problémů až duševního onemocnění u jednotlivých členů rodiny - </a:t>
            </a: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&gt;</a:t>
            </a: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 neplní potřebnou roli </a:t>
            </a:r>
          </a:p>
          <a:p>
            <a:pPr lvl="1">
              <a:lnSpc>
                <a:spcPct val="100000"/>
              </a:lnSpc>
            </a:pPr>
            <a:r>
              <a:rPr lang="cs-CZ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vznikají podpůrné programy a služby pro rodiny pacientů, např. Vzdělávací program pro </a:t>
            </a:r>
            <a:r>
              <a:rPr lang="pl-PL" sz="1800">
                <a:effectLst>
                  <a:outerShdw blurRad="38100" dist="38100" dir="2700000" algn="tl">
                    <a:srgbClr val="C0C0C0"/>
                  </a:outerShdw>
                </a:effectLst>
              </a:rPr>
              <a:t>rodiny a projekt Podpůrnych skupin</a:t>
            </a:r>
            <a:endParaRPr lang="cs-CZ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422400" y="2357438"/>
            <a:ext cx="10529888" cy="1431925"/>
          </a:xfrm>
        </p:spPr>
        <p:txBody>
          <a:bodyPr wrap="square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cs-CZ" sz="4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Děkuji za pozornost.</a:t>
            </a:r>
          </a:p>
        </p:txBody>
      </p:sp>
      <p:sp>
        <p:nvSpPr>
          <p:cNvPr id="9584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12813" y="6356350"/>
            <a:ext cx="11615737" cy="1752600"/>
          </a:xfrm>
        </p:spPr>
        <p:txBody>
          <a:bodyPr/>
          <a:lstStyle/>
          <a:p>
            <a:pPr marL="0" indent="0" algn="ctr">
              <a:lnSpc>
                <a:spcPts val="2300"/>
              </a:lnSpc>
              <a:buFont typeface="Arial" charset="0"/>
              <a:buNone/>
            </a:pPr>
            <a:endParaRPr lang="cs-CZ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Výskyt u duševních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15913" y="2341563"/>
            <a:ext cx="11571287" cy="437991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afektivní poruchy</a:t>
            </a: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: 15% osob trpících těžkými depresemi končí svůj život sebevraždou a 56% z nich na sebevraždu pomýšlí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riziko sebevraždy se zvyšuje při bipolární poruše patnáctkrát a u deprese dokonce dvacetkrát</a:t>
            </a:r>
          </a:p>
          <a:p>
            <a:pPr>
              <a:lnSpc>
                <a:spcPct val="100000"/>
              </a:lnSpc>
            </a:pPr>
            <a:r>
              <a:rPr lang="cs-CZ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schizofrenie: </a:t>
            </a: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sebevražda je hlavní příčinou předčasného úmrtí u osob s touto diagnózou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počet sebevražd se pohybuje mezi 10% až 13% - 8,5krát větší riziko sebevraždy než obecná populace</a:t>
            </a:r>
          </a:p>
          <a:p>
            <a:pPr>
              <a:lnSpc>
                <a:spcPct val="100000"/>
              </a:lnSpc>
            </a:pPr>
            <a:r>
              <a:rPr lang="cs-CZ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neurotické poruchy</a:t>
            </a: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: téměř 20% pacientů</a:t>
            </a:r>
          </a:p>
          <a:p>
            <a:pPr>
              <a:lnSpc>
                <a:spcPct val="100000"/>
              </a:lnSpc>
            </a:pPr>
            <a:r>
              <a:rPr lang="cs-CZ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poruchy osobnosti</a:t>
            </a: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: šestinásobně zvyšují riziko sebevraždy</a:t>
            </a:r>
          </a:p>
          <a:p>
            <a:pPr>
              <a:lnSpc>
                <a:spcPct val="100000"/>
              </a:lnSpc>
            </a:pPr>
            <a:r>
              <a:rPr lang="cs-CZ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poruchy příjmu potravy</a:t>
            </a:r>
            <a:r>
              <a:rPr lang="cs-CZ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: u těchto poruch se počet sebevražd pohybuje mezi 16% a 39%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819400" y="557213"/>
            <a:ext cx="10058400" cy="143192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Rizikové faktory</a:t>
            </a:r>
            <a:b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32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Sociodemografické faktory</a:t>
            </a:r>
            <a:br>
              <a:rPr lang="cs-CZ" i="1" cap="none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cap="none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85775" y="1844675"/>
            <a:ext cx="11506200" cy="45878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9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pohlaví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ženy projevuji větší tendenci k úvahám o sebevraždě a k sebevražedným pokusům</a:t>
            </a:r>
          </a:p>
          <a:p>
            <a:pPr lvl="1">
              <a:lnSpc>
                <a:spcPct val="100000"/>
              </a:lnSpc>
            </a:pPr>
            <a:r>
              <a:rPr lang="pl-PL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u mužské populace je zaznamenán zase vyšší počet dokonaných sebevražd</a:t>
            </a:r>
          </a:p>
          <a:p>
            <a:pPr>
              <a:lnSpc>
                <a:spcPct val="100000"/>
              </a:lnSpc>
            </a:pPr>
            <a:r>
              <a:rPr lang="cs-CZ" sz="19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věk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K sebevraždám dochází v každém věku, ale přesto se dá říci, že mladí lidé (15-34 let) a senioři (65 let a výše) představují skupinu s větším rizikem spáchání sebevraždy</a:t>
            </a:r>
          </a:p>
          <a:p>
            <a:pPr>
              <a:lnSpc>
                <a:spcPct val="100000"/>
              </a:lnSpc>
            </a:pPr>
            <a:r>
              <a:rPr lang="cs-CZ" sz="19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etnický původ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u lidí bílé rasy dochází k sebevraždám častěji. Riziko sebevraždy se zvyšuje v případech emigrace, která je provázena pocity vykořeněnosti</a:t>
            </a:r>
          </a:p>
          <a:p>
            <a:pPr>
              <a:lnSpc>
                <a:spcPct val="100000"/>
              </a:lnSpc>
            </a:pPr>
            <a:r>
              <a:rPr lang="cs-CZ" sz="19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rodinný stav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u svobodných, rozvedených a ovdovělých mužů a žen je pozorován větší výskyt sebevražd. Za rizikový faktor bývá považován také život v osaměni.</a:t>
            </a:r>
            <a:endParaRPr lang="cs-CZ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cs-CZ" sz="19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situace v zaměstnání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ztráta zaměstnání bývá vnímána jako větší rizikový faktor než </a:t>
            </a:r>
            <a:r>
              <a:rPr lang="cs-CZ" sz="1400">
                <a:effectLst>
                  <a:outerShdw blurRad="38100" dist="38100" dir="2700000" algn="tl">
                    <a:srgbClr val="C0C0C0"/>
                  </a:outerShdw>
                </a:effectLst>
              </a:rPr>
              <a:t>dlouhodobá </a:t>
            </a: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nezaměstnanost</a:t>
            </a:r>
            <a:endParaRPr lang="cs-CZ" sz="1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Faktory spojené se životním prostředím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98475" y="2208213"/>
            <a:ext cx="11471275" cy="43973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případ sebevraždy v rodině</a:t>
            </a:r>
          </a:p>
          <a:p>
            <a:pPr lvl="1">
              <a:lnSpc>
                <a:spcPct val="100000"/>
              </a:lnSpc>
            </a:pPr>
            <a:r>
              <a:rPr lang="cs-CZ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není jisté, zda vztah mezi tímto faktorem a rizikem sebevraždy souvisí s genetickými předpoklady nebo zda je utvářen spíše vlivem rodinného a společenského prostředí, ve kterém jedinec vyrůstá</a:t>
            </a: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100000"/>
              </a:lnSpc>
            </a:pP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stresové životní události</a:t>
            </a:r>
          </a:p>
          <a:p>
            <a:pPr lvl="1">
              <a:lnSpc>
                <a:spcPct val="100000"/>
              </a:lnSpc>
            </a:pPr>
            <a:r>
              <a:rPr lang="cs-CZ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většina lidí, kteří se rozhodli spáchat sebevraždu, prožila v </a:t>
            </a:r>
            <a:r>
              <a:rPr lang="cs-CZ" sz="1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předchá</a:t>
            </a:r>
            <a:r>
              <a:rPr lang="cs-CZ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zejících třech měsících životní situaci s velkým stresovým potenciálem. Jedná se především o problémy v mezilidských vztazích, ztrátu někoho blízkého, problémy ve škole či v zaměstnání, finanční </a:t>
            </a:r>
            <a:r>
              <a:rPr lang="pl-PL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těžkosti</a:t>
            </a:r>
            <a:r>
              <a:rPr lang="pl-PL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pl-PL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odchod</a:t>
            </a:r>
            <a:r>
              <a:rPr lang="pl-PL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do </a:t>
            </a:r>
            <a:r>
              <a:rPr lang="pl-PL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důchodu</a:t>
            </a:r>
            <a:r>
              <a:rPr lang="pl-PL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l-PL" sz="1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atd</a:t>
            </a:r>
            <a:r>
              <a:rPr lang="pl-PL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..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opakované sebevražedné jednání</a:t>
            </a:r>
          </a:p>
          <a:p>
            <a:pPr lvl="1">
              <a:lnSpc>
                <a:spcPct val="100000"/>
              </a:lnSpc>
            </a:pPr>
            <a:r>
              <a:rPr lang="cs-CZ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pokud se člověk již někdy pokusil o sebevraždu, tento fakt představuje jasný rizikový faktor a zvyšuje pravděpodobnost opakování tohoto jednání. U 10% až 14% těchto osob je sebevražda příčinou smrti.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dostupnost prostředků ke spáchání sebevraždy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Klinické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25463" y="1844675"/>
            <a:ext cx="11112500" cy="50133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závažná onemocnění nebo handicap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riziko sebevraždy se zvyšuje u lidi trpících chronickou formou nemoci nebo nějakým handicapem. Některé průvodní jevy těchto nemocí navíc mohou přispět ke zvýšení rizika (ztráta pohyblivosti, zmrzačení, chronická bolest, ztráta pracovního místa a zpřetrhání osobních svazků). Snížená schopnost fungování v každodenním životě a špatné vyhlídky u těžké nemoci jsou spojovány se sebevraždou.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nemoci a postižení, které bývají nejčastěji spojené s nebezpečím sebevraždy jsou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nervové poruchy, rakovina, AIDS, chronické nemoci ledvin a jater, roztroušená skleróza, nemoci kloubů a kostí provázené chronickými bolestmi, sexuální poruchy, poruchy pohybového ústrojí, zraku a sluchu a duševní poruchy</a:t>
            </a:r>
          </a:p>
          <a:p>
            <a:pPr>
              <a:lnSpc>
                <a:spcPct val="100000"/>
              </a:lnSpc>
            </a:pPr>
            <a:r>
              <a:rPr lang="cs-CZ" sz="1700">
                <a:effectLst>
                  <a:outerShdw blurRad="38100" dist="38100" dir="2700000" algn="tl">
                    <a:srgbClr val="C0C0C0"/>
                  </a:outerShdw>
                </a:effectLst>
              </a:rPr>
              <a:t>existuje jistá </a:t>
            </a:r>
            <a:r>
              <a:rPr lang="cs-CZ" sz="1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souvislost mezi duševní nemocí a sebevraždou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nebezpečí sebevraždy je vždy větší v rané fázi nemoci a během prvního půl roku po propuštění z psychiatrické </a:t>
            </a: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nemocnice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Faktory prevence u obecné populace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20688" y="2051050"/>
            <a:ext cx="11530012" cy="45958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osobní faktory</a:t>
            </a:r>
            <a:endParaRPr lang="cs-CZ" sz="17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schopnost řešit konflikty nenásilnou cestou a schopnost překonávat problémy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důvěra v sebe sama a ve vlastní úspěchy, jinými slovy dostatečné sebeocenění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dobré společenské a komunikativní schopnosti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otevřenost novým informacím, zkušenostem a řešením, nabízeným zvenčí</a:t>
            </a:r>
          </a:p>
          <a:p>
            <a:pPr>
              <a:lnSpc>
                <a:spcPct val="100000"/>
              </a:lnSpc>
            </a:pPr>
            <a:r>
              <a:rPr lang="pl-PL" sz="17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společenské faktory a faktory spojené s životním prostředím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podpora v rodině: funkční rodina s pevnými pouty mezi jednotlivými členy</a:t>
            </a:r>
          </a:p>
          <a:p>
            <a:pPr lvl="1">
              <a:lnSpc>
                <a:spcPct val="100000"/>
              </a:lnSpc>
            </a:pPr>
            <a:r>
              <a:rPr lang="pl-PL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plná integrace do společnosti, dobré vztahy s okolím</a:t>
            </a:r>
          </a:p>
          <a:p>
            <a:pPr lvl="1">
              <a:lnSpc>
                <a:spcPct val="100000"/>
              </a:lnSpc>
            </a:pPr>
            <a:r>
              <a:rPr lang="pl-PL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zapojení do určité sítě </a:t>
            </a: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vztahů založených na komunitní podpoře (společensky klub, náboženská obec, sportovní oddíl atd..).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náboženská víra</a:t>
            </a:r>
          </a:p>
          <a:p>
            <a:pPr lvl="1">
              <a:lnSpc>
                <a:spcPct val="100000"/>
              </a:lnSpc>
            </a:pPr>
            <a:r>
              <a:rPr lang="pl-PL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osvojeni kulturních a tradičních hodnot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omezený přístup k sebevražedným nástrojům a prostředkům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adekvátní pozornost v rámci komplexní navazující lékařské a sociální péče</a:t>
            </a:r>
          </a:p>
          <a:p>
            <a:pPr lvl="1">
              <a:lnSpc>
                <a:spcPct val="100000"/>
              </a:lnSpc>
            </a:pPr>
            <a:r>
              <a:rPr lang="cs-CZ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snadný přístup k zařízení pro vyhledáni pomoci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s-CZ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Sebevražedný čin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presuicidální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syndrom </a:t>
            </a: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– </a:t>
            </a:r>
            <a:r>
              <a:rPr lang="cs-CZ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E.Ringel</a:t>
            </a:r>
            <a:endParaRPr lang="cs-CZ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100000"/>
              </a:lnSpc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umožňuje identifikovat osoby s vysokým rizikem</a:t>
            </a:r>
          </a:p>
          <a:p>
            <a:pPr lvl="1">
              <a:lnSpc>
                <a:spcPct val="100000"/>
              </a:lnSpc>
            </a:pP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nebezpečí signalizuje kombinace 3 znaků</a:t>
            </a:r>
          </a:p>
          <a:p>
            <a:pPr lvl="2">
              <a:lnSpc>
                <a:spcPct val="100000"/>
              </a:lnSpc>
            </a:pP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zúžení subjektivního prostoru</a:t>
            </a:r>
          </a:p>
          <a:p>
            <a:pPr lvl="3">
              <a:lnSpc>
                <a:spcPct val="100000"/>
              </a:lnSpc>
            </a:pP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ochuzení v prožívání hodnot, meziosobních vztahů a zájmů; jedinec je slepý </a:t>
            </a: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            </a:t>
            </a: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 možnostem, negativně bilancuje</a:t>
            </a:r>
          </a:p>
          <a:p>
            <a:pPr lvl="2">
              <a:lnSpc>
                <a:spcPct val="100000"/>
              </a:lnSpc>
            </a:pP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potlačovaná a proti sobě zaměřená agresivita</a:t>
            </a:r>
          </a:p>
          <a:p>
            <a:pPr lvl="3">
              <a:lnSpc>
                <a:spcPct val="100000"/>
              </a:lnSpc>
            </a:pP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obviňuje sebe, v sobě vidí příčinu všeho nedobrého, ať je skutečnost jakákoli</a:t>
            </a:r>
          </a:p>
          <a:p>
            <a:pPr lvl="2">
              <a:lnSpc>
                <a:spcPct val="100000"/>
              </a:lnSpc>
            </a:pPr>
            <a:r>
              <a:rPr lang="cs-CZ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sebevražedné fantazie</a:t>
            </a:r>
          </a:p>
          <a:p>
            <a:pPr lvl="3">
              <a:lnSpc>
                <a:spcPct val="100000"/>
              </a:lnSpc>
            </a:pPr>
            <a:r>
              <a:rPr lang="cs-CZ" sz="1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intenzivní představování si konce života, přemýšlení o něm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Kondenzační stopa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ační stopa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ační stopa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Kondenzační stopa</Template>
  <TotalTime>0</TotalTime>
  <Words>3566</Words>
  <Application>Microsoft Office PowerPoint</Application>
  <PresentationFormat>Širokoúhlá obrazovka</PresentationFormat>
  <Paragraphs>334</Paragraphs>
  <Slides>33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Century Gothic</vt:lpstr>
      <vt:lpstr>Kondenzační stopa</vt:lpstr>
      <vt:lpstr>Problematika suicidálního pacienta              z pohledu psychologa.</vt:lpstr>
      <vt:lpstr>Úvod</vt:lpstr>
      <vt:lpstr>Definice</vt:lpstr>
      <vt:lpstr>Výskyt u duševních onemocnění</vt:lpstr>
      <vt:lpstr>Rizikové faktory Sociodemografické faktory </vt:lpstr>
      <vt:lpstr>Faktory spojené se životním prostředím</vt:lpstr>
      <vt:lpstr>Klinické faktory</vt:lpstr>
      <vt:lpstr>Faktory prevence u obecné populace</vt:lpstr>
      <vt:lpstr>Sebevražedný čin</vt:lpstr>
      <vt:lpstr>Sebevražedný čin</vt:lpstr>
      <vt:lpstr>Fáze sebevražd</vt:lpstr>
      <vt:lpstr>Typy sebevražd</vt:lpstr>
      <vt:lpstr>Sebevraždy dle věku</vt:lpstr>
      <vt:lpstr>Sebevraždy u dětí a dospívajících</vt:lpstr>
      <vt:lpstr>Sebevraždy seniorů</vt:lpstr>
      <vt:lpstr>Nejčastější způsob provedení</vt:lpstr>
      <vt:lpstr>Mýty a stereotypy o sebevraždě</vt:lpstr>
      <vt:lpstr>Mýty a stereotypy o sebevraždě</vt:lpstr>
      <vt:lpstr>Varovné signály</vt:lpstr>
      <vt:lpstr>Varovné signály</vt:lpstr>
      <vt:lpstr>Osoby se sui myšlenkami, mají často problém</vt:lpstr>
      <vt:lpstr>Klinické vyšetření a ohodnocení rizika sebevraždy</vt:lpstr>
      <vt:lpstr>Sebevražedný čin</vt:lpstr>
      <vt:lpstr>Opatření v případě sui jednání</vt:lpstr>
      <vt:lpstr>Jak zabránit sebevraždě</vt:lpstr>
      <vt:lpstr>Tipy k boji proti sebevražedným úvahám</vt:lpstr>
      <vt:lpstr>Tipy k boji proti sebevražedným úvahám</vt:lpstr>
      <vt:lpstr>Obecné rady</vt:lpstr>
      <vt:lpstr>Obecné rady</vt:lpstr>
      <vt:lpstr>Další praktické rady</vt:lpstr>
      <vt:lpstr>Návrat domů</vt:lpstr>
      <vt:lpstr>Role rodiny</vt:lpstr>
      <vt:lpstr>Děkuji za pozornost.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Krizová intervence</dc:title>
  <dc:creator>Hana Přikrylová Kučerová</dc:creator>
  <cp:lastModifiedBy>Hana Přikrylová Kučerová</cp:lastModifiedBy>
  <cp:revision>20</cp:revision>
  <dcterms:created xsi:type="dcterms:W3CDTF">2020-06-02T07:08:23Z</dcterms:created>
  <dcterms:modified xsi:type="dcterms:W3CDTF">2022-10-10T09:54:11Z</dcterms:modified>
</cp:coreProperties>
</file>