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5"/>
  </p:notesMasterIdLst>
  <p:handoutMasterIdLst>
    <p:handoutMasterId r:id="rId66"/>
  </p:handoutMasterIdLst>
  <p:sldIdLst>
    <p:sldId id="256" r:id="rId2"/>
    <p:sldId id="257" r:id="rId3"/>
    <p:sldId id="258" r:id="rId4"/>
    <p:sldId id="269" r:id="rId5"/>
    <p:sldId id="270" r:id="rId6"/>
    <p:sldId id="294" r:id="rId7"/>
    <p:sldId id="279" r:id="rId8"/>
    <p:sldId id="295" r:id="rId9"/>
    <p:sldId id="280" r:id="rId10"/>
    <p:sldId id="278" r:id="rId11"/>
    <p:sldId id="281" r:id="rId12"/>
    <p:sldId id="273" r:id="rId13"/>
    <p:sldId id="282" r:id="rId14"/>
    <p:sldId id="274" r:id="rId15"/>
    <p:sldId id="285" r:id="rId16"/>
    <p:sldId id="284" r:id="rId17"/>
    <p:sldId id="275" r:id="rId18"/>
    <p:sldId id="287" r:id="rId19"/>
    <p:sldId id="293" r:id="rId20"/>
    <p:sldId id="286" r:id="rId21"/>
    <p:sldId id="288" r:id="rId22"/>
    <p:sldId id="289" r:id="rId23"/>
    <p:sldId id="276" r:id="rId24"/>
    <p:sldId id="290" r:id="rId25"/>
    <p:sldId id="277" r:id="rId26"/>
    <p:sldId id="292" r:id="rId27"/>
    <p:sldId id="291" r:id="rId28"/>
    <p:sldId id="303" r:id="rId29"/>
    <p:sldId id="259" r:id="rId30"/>
    <p:sldId id="304" r:id="rId31"/>
    <p:sldId id="305" r:id="rId32"/>
    <p:sldId id="306" r:id="rId33"/>
    <p:sldId id="308" r:id="rId34"/>
    <p:sldId id="309" r:id="rId35"/>
    <p:sldId id="307" r:id="rId36"/>
    <p:sldId id="336" r:id="rId37"/>
    <p:sldId id="311" r:id="rId38"/>
    <p:sldId id="312" r:id="rId39"/>
    <p:sldId id="313" r:id="rId40"/>
    <p:sldId id="315" r:id="rId41"/>
    <p:sldId id="314" r:id="rId42"/>
    <p:sldId id="317" r:id="rId43"/>
    <p:sldId id="316" r:id="rId44"/>
    <p:sldId id="318" r:id="rId45"/>
    <p:sldId id="299" r:id="rId46"/>
    <p:sldId id="331" r:id="rId47"/>
    <p:sldId id="332" r:id="rId48"/>
    <p:sldId id="322" r:id="rId49"/>
    <p:sldId id="330" r:id="rId50"/>
    <p:sldId id="335" r:id="rId51"/>
    <p:sldId id="337" r:id="rId52"/>
    <p:sldId id="301" r:id="rId53"/>
    <p:sldId id="300" r:id="rId54"/>
    <p:sldId id="302" r:id="rId55"/>
    <p:sldId id="325" r:id="rId56"/>
    <p:sldId id="297" r:id="rId57"/>
    <p:sldId id="260" r:id="rId58"/>
    <p:sldId id="310" r:id="rId59"/>
    <p:sldId id="319" r:id="rId60"/>
    <p:sldId id="320" r:id="rId61"/>
    <p:sldId id="327" r:id="rId62"/>
    <p:sldId id="334" r:id="rId63"/>
    <p:sldId id="321" r:id="rId6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93" autoAdjust="0"/>
    <p:restoredTop sz="95738" autoAdjust="0"/>
  </p:normalViewPr>
  <p:slideViewPr>
    <p:cSldViewPr snapToGrid="0">
      <p:cViewPr varScale="1">
        <p:scale>
          <a:sx n="70" d="100"/>
          <a:sy n="70" d="100"/>
        </p:scale>
        <p:origin x="192" y="101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10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2144" y="2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89DBF6-E90C-EB45-84B8-DFE72B092F34}"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cs-CZ"/>
        </a:p>
      </dgm:t>
    </dgm:pt>
    <dgm:pt modelId="{C6982A28-DD3C-BF42-87F8-745F36CC6FF0}">
      <dgm:prSet phldrT="[Text]" custT="1"/>
      <dgm:spPr/>
      <dgm:t>
        <a:bodyPr/>
        <a:lstStyle/>
        <a:p>
          <a:r>
            <a:rPr lang="cs-CZ" sz="2400" dirty="0"/>
            <a:t>Vymezení pojmu sterilizace</a:t>
          </a:r>
        </a:p>
      </dgm:t>
    </dgm:pt>
    <dgm:pt modelId="{6F78B29B-3D18-7747-B018-59D495C580CC}" type="parTrans" cxnId="{491B343B-2880-3B49-B83B-3431C922E397}">
      <dgm:prSet/>
      <dgm:spPr/>
      <dgm:t>
        <a:bodyPr/>
        <a:lstStyle/>
        <a:p>
          <a:endParaRPr lang="cs-CZ"/>
        </a:p>
      </dgm:t>
    </dgm:pt>
    <dgm:pt modelId="{C6476FBC-81BA-124C-A2D0-F46A854FB30F}" type="sibTrans" cxnId="{491B343B-2880-3B49-B83B-3431C922E397}">
      <dgm:prSet/>
      <dgm:spPr/>
      <dgm:t>
        <a:bodyPr/>
        <a:lstStyle/>
        <a:p>
          <a:endParaRPr lang="cs-CZ"/>
        </a:p>
      </dgm:t>
    </dgm:pt>
    <dgm:pt modelId="{B3D2F52E-59CE-4E41-BEE3-D62242B12067}">
      <dgm:prSet phldrT="[Text]" custT="1"/>
      <dgm:spPr/>
      <dgm:t>
        <a:bodyPr/>
        <a:lstStyle/>
        <a:p>
          <a:r>
            <a:rPr lang="cs-CZ" sz="2400" dirty="0"/>
            <a:t>právní a medicínské zakotvení</a:t>
          </a:r>
        </a:p>
      </dgm:t>
    </dgm:pt>
    <dgm:pt modelId="{A48D3549-F4FF-1A41-BBBC-76F37A0FC9C6}" type="parTrans" cxnId="{6B7F2A1B-81F2-E449-A53C-B2253C8FDF26}">
      <dgm:prSet/>
      <dgm:spPr/>
      <dgm:t>
        <a:bodyPr/>
        <a:lstStyle/>
        <a:p>
          <a:endParaRPr lang="cs-CZ"/>
        </a:p>
      </dgm:t>
    </dgm:pt>
    <dgm:pt modelId="{D2BC541A-9E03-634B-A704-29FE3A7BC82A}" type="sibTrans" cxnId="{6B7F2A1B-81F2-E449-A53C-B2253C8FDF26}">
      <dgm:prSet/>
      <dgm:spPr/>
      <dgm:t>
        <a:bodyPr/>
        <a:lstStyle/>
        <a:p>
          <a:endParaRPr lang="cs-CZ"/>
        </a:p>
      </dgm:t>
    </dgm:pt>
    <dgm:pt modelId="{33C3259B-1711-E34E-A423-A58E1CAC8230}">
      <dgm:prSet phldrT="[Text]" custT="1"/>
      <dgm:spPr/>
      <dgm:t>
        <a:bodyPr/>
        <a:lstStyle/>
        <a:p>
          <a:r>
            <a:rPr lang="cs-CZ" sz="2400" dirty="0"/>
            <a:t>Důvody (Shreffler et al., 2015)</a:t>
          </a:r>
        </a:p>
      </dgm:t>
    </dgm:pt>
    <dgm:pt modelId="{40C3EDBE-AA03-B74D-A8F4-8A4BBA70B9E8}" type="parTrans" cxnId="{02EF5007-179A-EB47-9F97-A2AB0DBFA4DE}">
      <dgm:prSet/>
      <dgm:spPr/>
      <dgm:t>
        <a:bodyPr/>
        <a:lstStyle/>
        <a:p>
          <a:endParaRPr lang="cs-CZ"/>
        </a:p>
      </dgm:t>
    </dgm:pt>
    <dgm:pt modelId="{1FC48125-2E7D-8C41-AD04-3E1D795E4F2B}" type="sibTrans" cxnId="{02EF5007-179A-EB47-9F97-A2AB0DBFA4DE}">
      <dgm:prSet/>
      <dgm:spPr/>
      <dgm:t>
        <a:bodyPr/>
        <a:lstStyle/>
        <a:p>
          <a:endParaRPr lang="cs-CZ"/>
        </a:p>
      </dgm:t>
    </dgm:pt>
    <dgm:pt modelId="{B317259B-6694-554F-AF5D-EE2FF5F8E1F7}">
      <dgm:prSet phldrT="[Text]" custT="1"/>
      <dgm:spPr/>
      <dgm:t>
        <a:bodyPr/>
        <a:lstStyle/>
        <a:p>
          <a:r>
            <a:rPr lang="cs-CZ" sz="2400" dirty="0"/>
            <a:t>nemít (další) děti</a:t>
          </a:r>
        </a:p>
      </dgm:t>
    </dgm:pt>
    <dgm:pt modelId="{7C856702-2CAD-8744-A2F3-39F86141910D}" type="parTrans" cxnId="{EFCA9530-277F-BD44-BBD4-101345788CFA}">
      <dgm:prSet/>
      <dgm:spPr/>
      <dgm:t>
        <a:bodyPr/>
        <a:lstStyle/>
        <a:p>
          <a:endParaRPr lang="cs-CZ"/>
        </a:p>
      </dgm:t>
    </dgm:pt>
    <dgm:pt modelId="{C4DAD037-E82A-C34A-9396-C7460ABAB4C0}" type="sibTrans" cxnId="{EFCA9530-277F-BD44-BBD4-101345788CFA}">
      <dgm:prSet/>
      <dgm:spPr/>
      <dgm:t>
        <a:bodyPr/>
        <a:lstStyle/>
        <a:p>
          <a:endParaRPr lang="cs-CZ"/>
        </a:p>
      </dgm:t>
    </dgm:pt>
    <dgm:pt modelId="{878751FD-4E62-D34A-AC63-E41568090E95}">
      <dgm:prSet phldrT="[Text]" custT="1"/>
      <dgm:spPr/>
      <dgm:t>
        <a:bodyPr/>
        <a:lstStyle/>
        <a:p>
          <a:r>
            <a:rPr lang="cs-CZ" sz="2400" b="1" dirty="0"/>
            <a:t>post-sterilizační lítost</a:t>
          </a:r>
        </a:p>
      </dgm:t>
    </dgm:pt>
    <dgm:pt modelId="{D352E81E-36D7-2141-8DBD-487C4800CBEC}" type="parTrans" cxnId="{E3D90257-905E-304B-880B-FDC318A4657E}">
      <dgm:prSet/>
      <dgm:spPr/>
      <dgm:t>
        <a:bodyPr/>
        <a:lstStyle/>
        <a:p>
          <a:endParaRPr lang="cs-CZ"/>
        </a:p>
      </dgm:t>
    </dgm:pt>
    <dgm:pt modelId="{B46C2347-0C1C-7B43-97C6-E0703755166B}" type="sibTrans" cxnId="{E3D90257-905E-304B-880B-FDC318A4657E}">
      <dgm:prSet/>
      <dgm:spPr/>
      <dgm:t>
        <a:bodyPr/>
        <a:lstStyle/>
        <a:p>
          <a:endParaRPr lang="cs-CZ"/>
        </a:p>
      </dgm:t>
    </dgm:pt>
    <dgm:pt modelId="{A4BC2373-9ABD-494F-99DC-F07B192CFFC6}">
      <dgm:prSet phldrT="[Text]" custT="1"/>
      <dgm:spPr/>
      <dgm:t>
        <a:bodyPr/>
        <a:lstStyle/>
        <a:p>
          <a:r>
            <a:rPr lang="cs-CZ" sz="2400" dirty="0"/>
            <a:t>před-sterilizační poradenství</a:t>
          </a:r>
        </a:p>
      </dgm:t>
    </dgm:pt>
    <dgm:pt modelId="{AE90C89F-722D-A840-A8E3-3A89CDE182CC}" type="parTrans" cxnId="{94406D63-A263-C744-8F0E-FA7B026F80A4}">
      <dgm:prSet/>
      <dgm:spPr/>
      <dgm:t>
        <a:bodyPr/>
        <a:lstStyle/>
        <a:p>
          <a:endParaRPr lang="cs-CZ"/>
        </a:p>
      </dgm:t>
    </dgm:pt>
    <dgm:pt modelId="{A655E993-A941-B84C-8AE0-9B5CAE9F3D6E}" type="sibTrans" cxnId="{94406D63-A263-C744-8F0E-FA7B026F80A4}">
      <dgm:prSet/>
      <dgm:spPr/>
      <dgm:t>
        <a:bodyPr/>
        <a:lstStyle/>
        <a:p>
          <a:endParaRPr lang="cs-CZ"/>
        </a:p>
      </dgm:t>
    </dgm:pt>
    <dgm:pt modelId="{48BC6417-EB2B-0041-B89B-4BC008E1359D}">
      <dgm:prSet phldrT="[Text]" custT="1"/>
      <dgm:spPr/>
      <dgm:t>
        <a:bodyPr/>
        <a:lstStyle/>
        <a:p>
          <a:r>
            <a:rPr lang="cs-CZ" sz="2400" dirty="0"/>
            <a:t>etické aspekty</a:t>
          </a:r>
        </a:p>
      </dgm:t>
    </dgm:pt>
    <dgm:pt modelId="{3162FF80-158B-814F-BF16-5F105CAA9273}" type="parTrans" cxnId="{72C6E6F6-E07E-3F41-9329-6F6348241062}">
      <dgm:prSet/>
      <dgm:spPr/>
      <dgm:t>
        <a:bodyPr/>
        <a:lstStyle/>
        <a:p>
          <a:endParaRPr lang="cs-CZ"/>
        </a:p>
      </dgm:t>
    </dgm:pt>
    <dgm:pt modelId="{2D9AA612-97DE-6E48-88DC-48EC2599D257}" type="sibTrans" cxnId="{72C6E6F6-E07E-3F41-9329-6F6348241062}">
      <dgm:prSet/>
      <dgm:spPr/>
      <dgm:t>
        <a:bodyPr/>
        <a:lstStyle/>
        <a:p>
          <a:endParaRPr lang="cs-CZ"/>
        </a:p>
      </dgm:t>
    </dgm:pt>
    <dgm:pt modelId="{A6B5A51B-8742-9C41-91AC-790478B8B8DD}">
      <dgm:prSet phldrT="[Text]" custT="1"/>
      <dgm:spPr/>
      <dgm:t>
        <a:bodyPr/>
        <a:lstStyle/>
        <a:p>
          <a:r>
            <a:rPr lang="cs-CZ" sz="2400" dirty="0"/>
            <a:t>prevalence</a:t>
          </a:r>
        </a:p>
      </dgm:t>
    </dgm:pt>
    <dgm:pt modelId="{751A0B1D-B707-7D46-BE2F-251F097B9DB3}" type="parTrans" cxnId="{3279A97D-B086-9141-BF41-09A0644FDAD6}">
      <dgm:prSet/>
      <dgm:spPr/>
      <dgm:t>
        <a:bodyPr/>
        <a:lstStyle/>
        <a:p>
          <a:endParaRPr lang="cs-CZ"/>
        </a:p>
      </dgm:t>
    </dgm:pt>
    <dgm:pt modelId="{2E7A16DA-1CCA-4648-B10D-32EAF30E975D}" type="sibTrans" cxnId="{3279A97D-B086-9141-BF41-09A0644FDAD6}">
      <dgm:prSet/>
      <dgm:spPr/>
      <dgm:t>
        <a:bodyPr/>
        <a:lstStyle/>
        <a:p>
          <a:endParaRPr lang="cs-CZ"/>
        </a:p>
      </dgm:t>
    </dgm:pt>
    <dgm:pt modelId="{944F787C-8190-7D46-BFAE-A28F7D49F398}">
      <dgm:prSet phldrT="[Text]" custT="1"/>
      <dgm:spPr/>
      <dgm:t>
        <a:bodyPr/>
        <a:lstStyle/>
        <a:p>
          <a:r>
            <a:rPr lang="cs-CZ" sz="2400" dirty="0"/>
            <a:t>Dopady</a:t>
          </a:r>
        </a:p>
      </dgm:t>
    </dgm:pt>
    <dgm:pt modelId="{962E778B-A82A-4D42-B764-3F6F8B784E80}" type="parTrans" cxnId="{B7B363D6-F1D1-4849-BC01-B1B50FC0188A}">
      <dgm:prSet/>
      <dgm:spPr/>
      <dgm:t>
        <a:bodyPr/>
        <a:lstStyle/>
        <a:p>
          <a:endParaRPr lang="cs-CZ"/>
        </a:p>
      </dgm:t>
    </dgm:pt>
    <dgm:pt modelId="{3C4AD616-455D-C14B-9845-6C6CE661B58E}" type="sibTrans" cxnId="{B7B363D6-F1D1-4849-BC01-B1B50FC0188A}">
      <dgm:prSet/>
      <dgm:spPr/>
      <dgm:t>
        <a:bodyPr/>
        <a:lstStyle/>
        <a:p>
          <a:endParaRPr lang="cs-CZ"/>
        </a:p>
      </dgm:t>
    </dgm:pt>
    <dgm:pt modelId="{2AFF5892-020F-7244-A7A8-C187D046DFB4}">
      <dgm:prSet phldrT="[Text]" custT="1"/>
      <dgm:spPr/>
      <dgm:t>
        <a:bodyPr/>
        <a:lstStyle/>
        <a:p>
          <a:r>
            <a:rPr lang="cs-CZ" sz="2400" dirty="0"/>
            <a:t>úleva</a:t>
          </a:r>
        </a:p>
      </dgm:t>
    </dgm:pt>
    <dgm:pt modelId="{9C9E75F4-53AA-9148-B176-545101AFEB16}" type="parTrans" cxnId="{114B858A-10E9-7345-88AC-D89A79F6AE84}">
      <dgm:prSet/>
      <dgm:spPr/>
      <dgm:t>
        <a:bodyPr/>
        <a:lstStyle/>
        <a:p>
          <a:endParaRPr lang="cs-CZ"/>
        </a:p>
      </dgm:t>
    </dgm:pt>
    <dgm:pt modelId="{41CEBF7F-16CB-F144-86D0-83D980783905}" type="sibTrans" cxnId="{114B858A-10E9-7345-88AC-D89A79F6AE84}">
      <dgm:prSet/>
      <dgm:spPr/>
      <dgm:t>
        <a:bodyPr/>
        <a:lstStyle/>
        <a:p>
          <a:endParaRPr lang="cs-CZ"/>
        </a:p>
      </dgm:t>
    </dgm:pt>
    <dgm:pt modelId="{87289678-DF9A-4647-BFA6-F95F99F2DF87}">
      <dgm:prSet phldrT="[Text]" custT="1"/>
      <dgm:spPr/>
      <dgm:t>
        <a:bodyPr/>
        <a:lstStyle/>
        <a:p>
          <a:r>
            <a:rPr lang="cs-CZ" sz="2400" dirty="0"/>
            <a:t>Další aspekty</a:t>
          </a:r>
        </a:p>
      </dgm:t>
    </dgm:pt>
    <dgm:pt modelId="{4DCD8F00-6439-8F45-BA29-52247AEFA985}" type="parTrans" cxnId="{615F8B7E-562A-AF47-AB44-79BAE2F6396B}">
      <dgm:prSet/>
      <dgm:spPr/>
      <dgm:t>
        <a:bodyPr/>
        <a:lstStyle/>
        <a:p>
          <a:endParaRPr lang="cs-CZ"/>
        </a:p>
      </dgm:t>
    </dgm:pt>
    <dgm:pt modelId="{2A5967EC-9246-F04C-BC59-851A70C8B51B}" type="sibTrans" cxnId="{615F8B7E-562A-AF47-AB44-79BAE2F6396B}">
      <dgm:prSet/>
      <dgm:spPr/>
      <dgm:t>
        <a:bodyPr/>
        <a:lstStyle/>
        <a:p>
          <a:endParaRPr lang="cs-CZ"/>
        </a:p>
      </dgm:t>
    </dgm:pt>
    <dgm:pt modelId="{7010BCF1-94F4-234A-9C10-D598F5444289}">
      <dgm:prSet phldrT="[Text]" custT="1"/>
      <dgm:spPr/>
      <dgm:t>
        <a:bodyPr/>
        <a:lstStyle/>
        <a:p>
          <a:r>
            <a:rPr lang="cs-CZ" sz="2400" dirty="0"/>
            <a:t>situační důvody</a:t>
          </a:r>
        </a:p>
      </dgm:t>
    </dgm:pt>
    <dgm:pt modelId="{980C3CA0-3F71-E744-AD77-115B2F90CFF1}" type="parTrans" cxnId="{D7C725E6-ABEC-D44F-B672-46FDEB5AC88F}">
      <dgm:prSet/>
      <dgm:spPr/>
      <dgm:t>
        <a:bodyPr/>
        <a:lstStyle/>
        <a:p>
          <a:endParaRPr lang="cs-CZ"/>
        </a:p>
      </dgm:t>
    </dgm:pt>
    <dgm:pt modelId="{CFAB2B13-B886-4C44-AE3F-3DA6A57A1F19}" type="sibTrans" cxnId="{D7C725E6-ABEC-D44F-B672-46FDEB5AC88F}">
      <dgm:prSet/>
      <dgm:spPr/>
      <dgm:t>
        <a:bodyPr/>
        <a:lstStyle/>
        <a:p>
          <a:endParaRPr lang="cs-CZ"/>
        </a:p>
      </dgm:t>
    </dgm:pt>
    <dgm:pt modelId="{807586F0-95D9-4C41-BB24-8426F4A9AEBF}">
      <dgm:prSet phldrT="[Text]" custT="1"/>
      <dgm:spPr/>
      <dgm:t>
        <a:bodyPr/>
        <a:lstStyle/>
        <a:p>
          <a:r>
            <a:rPr lang="cs-CZ" sz="2400" dirty="0"/>
            <a:t>nátlak okolí</a:t>
          </a:r>
        </a:p>
      </dgm:t>
    </dgm:pt>
    <dgm:pt modelId="{94915F5D-4B08-BB4D-93BA-F3DE8725B408}" type="parTrans" cxnId="{9E6B2D00-8621-9E46-97E4-C4FFA5C7A424}">
      <dgm:prSet/>
      <dgm:spPr/>
      <dgm:t>
        <a:bodyPr/>
        <a:lstStyle/>
        <a:p>
          <a:endParaRPr lang="cs-CZ"/>
        </a:p>
      </dgm:t>
    </dgm:pt>
    <dgm:pt modelId="{838F218F-CC8F-864B-8FA3-53DEA1EC158F}" type="sibTrans" cxnId="{9E6B2D00-8621-9E46-97E4-C4FFA5C7A424}">
      <dgm:prSet/>
      <dgm:spPr/>
      <dgm:t>
        <a:bodyPr/>
        <a:lstStyle/>
        <a:p>
          <a:endParaRPr lang="cs-CZ"/>
        </a:p>
      </dgm:t>
    </dgm:pt>
    <dgm:pt modelId="{0F29831E-67A8-EB46-A1B1-407F53CBCE37}" type="pres">
      <dgm:prSet presAssocID="{0589DBF6-E90C-EB45-84B8-DFE72B092F34}" presName="Name0" presStyleCnt="0">
        <dgm:presLayoutVars>
          <dgm:dir/>
          <dgm:animLvl val="lvl"/>
          <dgm:resizeHandles val="exact"/>
        </dgm:presLayoutVars>
      </dgm:prSet>
      <dgm:spPr/>
    </dgm:pt>
    <dgm:pt modelId="{1937C161-6CB1-C648-8405-D535EBAB6090}" type="pres">
      <dgm:prSet presAssocID="{C6982A28-DD3C-BF42-87F8-745F36CC6FF0}" presName="composite" presStyleCnt="0"/>
      <dgm:spPr/>
    </dgm:pt>
    <dgm:pt modelId="{80671F9A-31BE-DB4A-A0B8-29166A19AAD2}" type="pres">
      <dgm:prSet presAssocID="{C6982A28-DD3C-BF42-87F8-745F36CC6FF0}" presName="parTx" presStyleLbl="alignNode1" presStyleIdx="0" presStyleCnt="4">
        <dgm:presLayoutVars>
          <dgm:chMax val="0"/>
          <dgm:chPref val="0"/>
          <dgm:bulletEnabled val="1"/>
        </dgm:presLayoutVars>
      </dgm:prSet>
      <dgm:spPr/>
    </dgm:pt>
    <dgm:pt modelId="{12C136E5-DF0B-804E-A518-101411833011}" type="pres">
      <dgm:prSet presAssocID="{C6982A28-DD3C-BF42-87F8-745F36CC6FF0}" presName="desTx" presStyleLbl="alignAccFollowNode1" presStyleIdx="0" presStyleCnt="4">
        <dgm:presLayoutVars>
          <dgm:bulletEnabled val="1"/>
        </dgm:presLayoutVars>
      </dgm:prSet>
      <dgm:spPr/>
    </dgm:pt>
    <dgm:pt modelId="{8214AB35-3E33-BF47-81CA-5CE50BC48A8A}" type="pres">
      <dgm:prSet presAssocID="{C6476FBC-81BA-124C-A2D0-F46A854FB30F}" presName="space" presStyleCnt="0"/>
      <dgm:spPr/>
    </dgm:pt>
    <dgm:pt modelId="{2DC32F0B-FB63-F04F-ADF7-0A5B21A57BD7}" type="pres">
      <dgm:prSet presAssocID="{33C3259B-1711-E34E-A423-A58E1CAC8230}" presName="composite" presStyleCnt="0"/>
      <dgm:spPr/>
    </dgm:pt>
    <dgm:pt modelId="{33C87D0A-C0EE-EB45-A094-FB3705DD053A}" type="pres">
      <dgm:prSet presAssocID="{33C3259B-1711-E34E-A423-A58E1CAC8230}" presName="parTx" presStyleLbl="alignNode1" presStyleIdx="1" presStyleCnt="4">
        <dgm:presLayoutVars>
          <dgm:chMax val="0"/>
          <dgm:chPref val="0"/>
          <dgm:bulletEnabled val="1"/>
        </dgm:presLayoutVars>
      </dgm:prSet>
      <dgm:spPr/>
    </dgm:pt>
    <dgm:pt modelId="{0087B308-8A2E-AC40-830A-2FCD5FDE6DD2}" type="pres">
      <dgm:prSet presAssocID="{33C3259B-1711-E34E-A423-A58E1CAC8230}" presName="desTx" presStyleLbl="alignAccFollowNode1" presStyleIdx="1" presStyleCnt="4">
        <dgm:presLayoutVars>
          <dgm:bulletEnabled val="1"/>
        </dgm:presLayoutVars>
      </dgm:prSet>
      <dgm:spPr/>
    </dgm:pt>
    <dgm:pt modelId="{027F8A41-D82E-8C44-8BDA-6EA0050FD130}" type="pres">
      <dgm:prSet presAssocID="{1FC48125-2E7D-8C41-AD04-3E1D795E4F2B}" presName="space" presStyleCnt="0"/>
      <dgm:spPr/>
    </dgm:pt>
    <dgm:pt modelId="{D29734E5-454A-9D43-B7F9-5020DDE91E1C}" type="pres">
      <dgm:prSet presAssocID="{944F787C-8190-7D46-BFAE-A28F7D49F398}" presName="composite" presStyleCnt="0"/>
      <dgm:spPr/>
    </dgm:pt>
    <dgm:pt modelId="{BACD56F3-27DD-1D4D-B241-E74F99D10E28}" type="pres">
      <dgm:prSet presAssocID="{944F787C-8190-7D46-BFAE-A28F7D49F398}" presName="parTx" presStyleLbl="alignNode1" presStyleIdx="2" presStyleCnt="4">
        <dgm:presLayoutVars>
          <dgm:chMax val="0"/>
          <dgm:chPref val="0"/>
          <dgm:bulletEnabled val="1"/>
        </dgm:presLayoutVars>
      </dgm:prSet>
      <dgm:spPr/>
    </dgm:pt>
    <dgm:pt modelId="{D32B5A94-EEC4-1449-80F9-8215C35B0518}" type="pres">
      <dgm:prSet presAssocID="{944F787C-8190-7D46-BFAE-A28F7D49F398}" presName="desTx" presStyleLbl="alignAccFollowNode1" presStyleIdx="2" presStyleCnt="4">
        <dgm:presLayoutVars>
          <dgm:bulletEnabled val="1"/>
        </dgm:presLayoutVars>
      </dgm:prSet>
      <dgm:spPr/>
    </dgm:pt>
    <dgm:pt modelId="{4FA66AE9-C422-0D44-8824-AF4BD5787366}" type="pres">
      <dgm:prSet presAssocID="{3C4AD616-455D-C14B-9845-6C6CE661B58E}" presName="space" presStyleCnt="0"/>
      <dgm:spPr/>
    </dgm:pt>
    <dgm:pt modelId="{253A9260-0CA3-3C43-97C8-A814D7705B53}" type="pres">
      <dgm:prSet presAssocID="{87289678-DF9A-4647-BFA6-F95F99F2DF87}" presName="composite" presStyleCnt="0"/>
      <dgm:spPr/>
    </dgm:pt>
    <dgm:pt modelId="{42E89C35-9CC8-3143-82B4-45AD4C775E2D}" type="pres">
      <dgm:prSet presAssocID="{87289678-DF9A-4647-BFA6-F95F99F2DF87}" presName="parTx" presStyleLbl="alignNode1" presStyleIdx="3" presStyleCnt="4">
        <dgm:presLayoutVars>
          <dgm:chMax val="0"/>
          <dgm:chPref val="0"/>
          <dgm:bulletEnabled val="1"/>
        </dgm:presLayoutVars>
      </dgm:prSet>
      <dgm:spPr/>
    </dgm:pt>
    <dgm:pt modelId="{70A965C5-9447-EC4C-89C5-D11718134067}" type="pres">
      <dgm:prSet presAssocID="{87289678-DF9A-4647-BFA6-F95F99F2DF87}" presName="desTx" presStyleLbl="alignAccFollowNode1" presStyleIdx="3" presStyleCnt="4">
        <dgm:presLayoutVars>
          <dgm:bulletEnabled val="1"/>
        </dgm:presLayoutVars>
      </dgm:prSet>
      <dgm:spPr/>
    </dgm:pt>
  </dgm:ptLst>
  <dgm:cxnLst>
    <dgm:cxn modelId="{9E6B2D00-8621-9E46-97E4-C4FFA5C7A424}" srcId="{33C3259B-1711-E34E-A423-A58E1CAC8230}" destId="{807586F0-95D9-4C41-BB24-8426F4A9AEBF}" srcOrd="2" destOrd="0" parTransId="{94915F5D-4B08-BB4D-93BA-F3DE8725B408}" sibTransId="{838F218F-CC8F-864B-8FA3-53DEA1EC158F}"/>
    <dgm:cxn modelId="{02EF5007-179A-EB47-9F97-A2AB0DBFA4DE}" srcId="{0589DBF6-E90C-EB45-84B8-DFE72B092F34}" destId="{33C3259B-1711-E34E-A423-A58E1CAC8230}" srcOrd="1" destOrd="0" parTransId="{40C3EDBE-AA03-B74D-A8F4-8A4BBA70B9E8}" sibTransId="{1FC48125-2E7D-8C41-AD04-3E1D795E4F2B}"/>
    <dgm:cxn modelId="{AEE49C13-0AEE-0E46-AF3C-8CEE77B45DE2}" type="presOf" srcId="{A6B5A51B-8742-9C41-91AC-790478B8B8DD}" destId="{12C136E5-DF0B-804E-A518-101411833011}" srcOrd="0" destOrd="1" presId="urn:microsoft.com/office/officeart/2005/8/layout/hList1"/>
    <dgm:cxn modelId="{6B7F2A1B-81F2-E449-A53C-B2253C8FDF26}" srcId="{C6982A28-DD3C-BF42-87F8-745F36CC6FF0}" destId="{B3D2F52E-59CE-4E41-BEE3-D62242B12067}" srcOrd="0" destOrd="0" parTransId="{A48D3549-F4FF-1A41-BBBC-76F37A0FC9C6}" sibTransId="{D2BC541A-9E03-634B-A704-29FE3A7BC82A}"/>
    <dgm:cxn modelId="{EFCA9530-277F-BD44-BBD4-101345788CFA}" srcId="{33C3259B-1711-E34E-A423-A58E1CAC8230}" destId="{B317259B-6694-554F-AF5D-EE2FF5F8E1F7}" srcOrd="0" destOrd="0" parTransId="{7C856702-2CAD-8744-A2F3-39F86141910D}" sibTransId="{C4DAD037-E82A-C34A-9396-C7460ABAB4C0}"/>
    <dgm:cxn modelId="{1D1EE434-98E6-424B-90F8-7D236D208D18}" type="presOf" srcId="{2AFF5892-020F-7244-A7A8-C187D046DFB4}" destId="{D32B5A94-EEC4-1449-80F9-8215C35B0518}" srcOrd="0" destOrd="0" presId="urn:microsoft.com/office/officeart/2005/8/layout/hList1"/>
    <dgm:cxn modelId="{491B343B-2880-3B49-B83B-3431C922E397}" srcId="{0589DBF6-E90C-EB45-84B8-DFE72B092F34}" destId="{C6982A28-DD3C-BF42-87F8-745F36CC6FF0}" srcOrd="0" destOrd="0" parTransId="{6F78B29B-3D18-7747-B018-59D495C580CC}" sibTransId="{C6476FBC-81BA-124C-A2D0-F46A854FB30F}"/>
    <dgm:cxn modelId="{BF80FA3F-8802-D249-9A71-179039425258}" type="presOf" srcId="{C6982A28-DD3C-BF42-87F8-745F36CC6FF0}" destId="{80671F9A-31BE-DB4A-A0B8-29166A19AAD2}" srcOrd="0" destOrd="0" presId="urn:microsoft.com/office/officeart/2005/8/layout/hList1"/>
    <dgm:cxn modelId="{D4C97D42-764C-3442-99F7-8CB9196C05F1}" type="presOf" srcId="{B3D2F52E-59CE-4E41-BEE3-D62242B12067}" destId="{12C136E5-DF0B-804E-A518-101411833011}" srcOrd="0" destOrd="0" presId="urn:microsoft.com/office/officeart/2005/8/layout/hList1"/>
    <dgm:cxn modelId="{E3D90257-905E-304B-880B-FDC318A4657E}" srcId="{944F787C-8190-7D46-BFAE-A28F7D49F398}" destId="{878751FD-4E62-D34A-AC63-E41568090E95}" srcOrd="1" destOrd="0" parTransId="{D352E81E-36D7-2141-8DBD-487C4800CBEC}" sibTransId="{B46C2347-0C1C-7B43-97C6-E0703755166B}"/>
    <dgm:cxn modelId="{DF52745E-EBDD-DA48-9752-F05BF511114E}" type="presOf" srcId="{A4BC2373-9ABD-494F-99DC-F07B192CFFC6}" destId="{70A965C5-9447-EC4C-89C5-D11718134067}" srcOrd="0" destOrd="0" presId="urn:microsoft.com/office/officeart/2005/8/layout/hList1"/>
    <dgm:cxn modelId="{94406D63-A263-C744-8F0E-FA7B026F80A4}" srcId="{87289678-DF9A-4647-BFA6-F95F99F2DF87}" destId="{A4BC2373-9ABD-494F-99DC-F07B192CFFC6}" srcOrd="0" destOrd="0" parTransId="{AE90C89F-722D-A840-A8E3-3A89CDE182CC}" sibTransId="{A655E993-A941-B84C-8AE0-9B5CAE9F3D6E}"/>
    <dgm:cxn modelId="{A5390F6D-E51F-CC45-91B4-0BC91C926439}" type="presOf" srcId="{807586F0-95D9-4C41-BB24-8426F4A9AEBF}" destId="{0087B308-8A2E-AC40-830A-2FCD5FDE6DD2}" srcOrd="0" destOrd="2" presId="urn:microsoft.com/office/officeart/2005/8/layout/hList1"/>
    <dgm:cxn modelId="{3279A97D-B086-9141-BF41-09A0644FDAD6}" srcId="{C6982A28-DD3C-BF42-87F8-745F36CC6FF0}" destId="{A6B5A51B-8742-9C41-91AC-790478B8B8DD}" srcOrd="1" destOrd="0" parTransId="{751A0B1D-B707-7D46-BE2F-251F097B9DB3}" sibTransId="{2E7A16DA-1CCA-4648-B10D-32EAF30E975D}"/>
    <dgm:cxn modelId="{9B51507E-3C10-6F44-A24F-BF3622E21F09}" type="presOf" srcId="{48BC6417-EB2B-0041-B89B-4BC008E1359D}" destId="{70A965C5-9447-EC4C-89C5-D11718134067}" srcOrd="0" destOrd="1" presId="urn:microsoft.com/office/officeart/2005/8/layout/hList1"/>
    <dgm:cxn modelId="{615F8B7E-562A-AF47-AB44-79BAE2F6396B}" srcId="{0589DBF6-E90C-EB45-84B8-DFE72B092F34}" destId="{87289678-DF9A-4647-BFA6-F95F99F2DF87}" srcOrd="3" destOrd="0" parTransId="{4DCD8F00-6439-8F45-BA29-52247AEFA985}" sibTransId="{2A5967EC-9246-F04C-BC59-851A70C8B51B}"/>
    <dgm:cxn modelId="{D7FCF085-1867-C848-944A-5C1895ACC303}" type="presOf" srcId="{33C3259B-1711-E34E-A423-A58E1CAC8230}" destId="{33C87D0A-C0EE-EB45-A094-FB3705DD053A}" srcOrd="0" destOrd="0" presId="urn:microsoft.com/office/officeart/2005/8/layout/hList1"/>
    <dgm:cxn modelId="{114B858A-10E9-7345-88AC-D89A79F6AE84}" srcId="{944F787C-8190-7D46-BFAE-A28F7D49F398}" destId="{2AFF5892-020F-7244-A7A8-C187D046DFB4}" srcOrd="0" destOrd="0" parTransId="{9C9E75F4-53AA-9148-B176-545101AFEB16}" sibTransId="{41CEBF7F-16CB-F144-86D0-83D980783905}"/>
    <dgm:cxn modelId="{9149E2AC-0D3A-7C44-9F9E-78C0E3D9DFC1}" type="presOf" srcId="{B317259B-6694-554F-AF5D-EE2FF5F8E1F7}" destId="{0087B308-8A2E-AC40-830A-2FCD5FDE6DD2}" srcOrd="0" destOrd="0" presId="urn:microsoft.com/office/officeart/2005/8/layout/hList1"/>
    <dgm:cxn modelId="{323F50B6-117B-9540-B92C-C1BF1991E90E}" type="presOf" srcId="{878751FD-4E62-D34A-AC63-E41568090E95}" destId="{D32B5A94-EEC4-1449-80F9-8215C35B0518}" srcOrd="0" destOrd="1" presId="urn:microsoft.com/office/officeart/2005/8/layout/hList1"/>
    <dgm:cxn modelId="{DDAC30CD-9E04-1347-A20A-BCA09338506D}" type="presOf" srcId="{0589DBF6-E90C-EB45-84B8-DFE72B092F34}" destId="{0F29831E-67A8-EB46-A1B1-407F53CBCE37}" srcOrd="0" destOrd="0" presId="urn:microsoft.com/office/officeart/2005/8/layout/hList1"/>
    <dgm:cxn modelId="{48E27ED4-0075-6E47-BE35-ABCBB1688C55}" type="presOf" srcId="{944F787C-8190-7D46-BFAE-A28F7D49F398}" destId="{BACD56F3-27DD-1D4D-B241-E74F99D10E28}" srcOrd="0" destOrd="0" presId="urn:microsoft.com/office/officeart/2005/8/layout/hList1"/>
    <dgm:cxn modelId="{B7B363D6-F1D1-4849-BC01-B1B50FC0188A}" srcId="{0589DBF6-E90C-EB45-84B8-DFE72B092F34}" destId="{944F787C-8190-7D46-BFAE-A28F7D49F398}" srcOrd="2" destOrd="0" parTransId="{962E778B-A82A-4D42-B764-3F6F8B784E80}" sibTransId="{3C4AD616-455D-C14B-9845-6C6CE661B58E}"/>
    <dgm:cxn modelId="{7B959BDC-5F76-B343-AFE4-16B153320DDB}" type="presOf" srcId="{7010BCF1-94F4-234A-9C10-D598F5444289}" destId="{0087B308-8A2E-AC40-830A-2FCD5FDE6DD2}" srcOrd="0" destOrd="1" presId="urn:microsoft.com/office/officeart/2005/8/layout/hList1"/>
    <dgm:cxn modelId="{D7C725E6-ABEC-D44F-B672-46FDEB5AC88F}" srcId="{33C3259B-1711-E34E-A423-A58E1CAC8230}" destId="{7010BCF1-94F4-234A-9C10-D598F5444289}" srcOrd="1" destOrd="0" parTransId="{980C3CA0-3F71-E744-AD77-115B2F90CFF1}" sibTransId="{CFAB2B13-B886-4C44-AE3F-3DA6A57A1F19}"/>
    <dgm:cxn modelId="{8E21D2EE-4323-2F4F-8E85-858A7F55A778}" type="presOf" srcId="{87289678-DF9A-4647-BFA6-F95F99F2DF87}" destId="{42E89C35-9CC8-3143-82B4-45AD4C775E2D}" srcOrd="0" destOrd="0" presId="urn:microsoft.com/office/officeart/2005/8/layout/hList1"/>
    <dgm:cxn modelId="{72C6E6F6-E07E-3F41-9329-6F6348241062}" srcId="{87289678-DF9A-4647-BFA6-F95F99F2DF87}" destId="{48BC6417-EB2B-0041-B89B-4BC008E1359D}" srcOrd="1" destOrd="0" parTransId="{3162FF80-158B-814F-BF16-5F105CAA9273}" sibTransId="{2D9AA612-97DE-6E48-88DC-48EC2599D257}"/>
    <dgm:cxn modelId="{7C4CA23C-94B1-434B-A3D7-84B651CDBB85}" type="presParOf" srcId="{0F29831E-67A8-EB46-A1B1-407F53CBCE37}" destId="{1937C161-6CB1-C648-8405-D535EBAB6090}" srcOrd="0" destOrd="0" presId="urn:microsoft.com/office/officeart/2005/8/layout/hList1"/>
    <dgm:cxn modelId="{1F858703-3707-2A4A-B39B-9363DDB2E87D}" type="presParOf" srcId="{1937C161-6CB1-C648-8405-D535EBAB6090}" destId="{80671F9A-31BE-DB4A-A0B8-29166A19AAD2}" srcOrd="0" destOrd="0" presId="urn:microsoft.com/office/officeart/2005/8/layout/hList1"/>
    <dgm:cxn modelId="{7E2C8B5E-F8E2-E140-80A2-66F2B7E2484D}" type="presParOf" srcId="{1937C161-6CB1-C648-8405-D535EBAB6090}" destId="{12C136E5-DF0B-804E-A518-101411833011}" srcOrd="1" destOrd="0" presId="urn:microsoft.com/office/officeart/2005/8/layout/hList1"/>
    <dgm:cxn modelId="{DDA52ED5-94E6-D34A-8978-84C9EECD5EAE}" type="presParOf" srcId="{0F29831E-67A8-EB46-A1B1-407F53CBCE37}" destId="{8214AB35-3E33-BF47-81CA-5CE50BC48A8A}" srcOrd="1" destOrd="0" presId="urn:microsoft.com/office/officeart/2005/8/layout/hList1"/>
    <dgm:cxn modelId="{076FD52D-0957-7A44-8860-878AA5EC00BB}" type="presParOf" srcId="{0F29831E-67A8-EB46-A1B1-407F53CBCE37}" destId="{2DC32F0B-FB63-F04F-ADF7-0A5B21A57BD7}" srcOrd="2" destOrd="0" presId="urn:microsoft.com/office/officeart/2005/8/layout/hList1"/>
    <dgm:cxn modelId="{4A01D5C7-9EBB-6F45-ACE0-1793C0564B42}" type="presParOf" srcId="{2DC32F0B-FB63-F04F-ADF7-0A5B21A57BD7}" destId="{33C87D0A-C0EE-EB45-A094-FB3705DD053A}" srcOrd="0" destOrd="0" presId="urn:microsoft.com/office/officeart/2005/8/layout/hList1"/>
    <dgm:cxn modelId="{DB055E15-B7E5-FB40-9D29-749E2875F01C}" type="presParOf" srcId="{2DC32F0B-FB63-F04F-ADF7-0A5B21A57BD7}" destId="{0087B308-8A2E-AC40-830A-2FCD5FDE6DD2}" srcOrd="1" destOrd="0" presId="urn:microsoft.com/office/officeart/2005/8/layout/hList1"/>
    <dgm:cxn modelId="{152EDB74-A3E7-FA42-8ABF-34B3C8C4B84E}" type="presParOf" srcId="{0F29831E-67A8-EB46-A1B1-407F53CBCE37}" destId="{027F8A41-D82E-8C44-8BDA-6EA0050FD130}" srcOrd="3" destOrd="0" presId="urn:microsoft.com/office/officeart/2005/8/layout/hList1"/>
    <dgm:cxn modelId="{A1A4E173-51B5-2747-B37F-ABE7098E8817}" type="presParOf" srcId="{0F29831E-67A8-EB46-A1B1-407F53CBCE37}" destId="{D29734E5-454A-9D43-B7F9-5020DDE91E1C}" srcOrd="4" destOrd="0" presId="urn:microsoft.com/office/officeart/2005/8/layout/hList1"/>
    <dgm:cxn modelId="{3026C145-9206-F846-8686-C88C2EAC4797}" type="presParOf" srcId="{D29734E5-454A-9D43-B7F9-5020DDE91E1C}" destId="{BACD56F3-27DD-1D4D-B241-E74F99D10E28}" srcOrd="0" destOrd="0" presId="urn:microsoft.com/office/officeart/2005/8/layout/hList1"/>
    <dgm:cxn modelId="{84941811-0A3F-7A41-A223-A85636EFE343}" type="presParOf" srcId="{D29734E5-454A-9D43-B7F9-5020DDE91E1C}" destId="{D32B5A94-EEC4-1449-80F9-8215C35B0518}" srcOrd="1" destOrd="0" presId="urn:microsoft.com/office/officeart/2005/8/layout/hList1"/>
    <dgm:cxn modelId="{5BB2AD92-2CBC-3B4B-A70A-11B3E61315AC}" type="presParOf" srcId="{0F29831E-67A8-EB46-A1B1-407F53CBCE37}" destId="{4FA66AE9-C422-0D44-8824-AF4BD5787366}" srcOrd="5" destOrd="0" presId="urn:microsoft.com/office/officeart/2005/8/layout/hList1"/>
    <dgm:cxn modelId="{368BF129-A827-DF41-A079-B62A92D650E8}" type="presParOf" srcId="{0F29831E-67A8-EB46-A1B1-407F53CBCE37}" destId="{253A9260-0CA3-3C43-97C8-A814D7705B53}" srcOrd="6" destOrd="0" presId="urn:microsoft.com/office/officeart/2005/8/layout/hList1"/>
    <dgm:cxn modelId="{0118822C-6E77-2F4E-BCBD-8543EBCF6077}" type="presParOf" srcId="{253A9260-0CA3-3C43-97C8-A814D7705B53}" destId="{42E89C35-9CC8-3143-82B4-45AD4C775E2D}" srcOrd="0" destOrd="0" presId="urn:microsoft.com/office/officeart/2005/8/layout/hList1"/>
    <dgm:cxn modelId="{5DE7959A-F283-E94E-8AA7-84BAA6934E37}" type="presParOf" srcId="{253A9260-0CA3-3C43-97C8-A814D7705B53}" destId="{70A965C5-9447-EC4C-89C5-D1171813406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821B38-969E-B34D-87C0-BA1B54A3DE8C}"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cs-CZ"/>
        </a:p>
      </dgm:t>
    </dgm:pt>
    <dgm:pt modelId="{0503B652-C7BD-9649-8914-6EC4D4122476}">
      <dgm:prSet phldrT="[Text]" custT="1"/>
      <dgm:spPr/>
      <dgm:t>
        <a:bodyPr/>
        <a:lstStyle/>
        <a:p>
          <a:r>
            <a:rPr lang="cs-CZ" sz="2800" dirty="0"/>
            <a:t>Sběr dat</a:t>
          </a:r>
        </a:p>
      </dgm:t>
    </dgm:pt>
    <dgm:pt modelId="{8AEE52A8-F1BF-6241-82F3-E0B65060A65D}" type="parTrans" cxnId="{888210F2-3DD8-B742-85B9-1B891C367B0E}">
      <dgm:prSet/>
      <dgm:spPr/>
      <dgm:t>
        <a:bodyPr/>
        <a:lstStyle/>
        <a:p>
          <a:endParaRPr lang="cs-CZ"/>
        </a:p>
      </dgm:t>
    </dgm:pt>
    <dgm:pt modelId="{4746CD1B-1259-114A-A705-642050B3961F}" type="sibTrans" cxnId="{888210F2-3DD8-B742-85B9-1B891C367B0E}">
      <dgm:prSet/>
      <dgm:spPr/>
      <dgm:t>
        <a:bodyPr/>
        <a:lstStyle/>
        <a:p>
          <a:endParaRPr lang="cs-CZ"/>
        </a:p>
      </dgm:t>
    </dgm:pt>
    <dgm:pt modelId="{B8A65937-4E2C-3542-B50B-5A1E198F84BD}">
      <dgm:prSet phldrT="[Text]"/>
      <dgm:spPr/>
      <dgm:t>
        <a:bodyPr/>
        <a:lstStyle/>
        <a:p>
          <a:r>
            <a:rPr lang="cs-CZ" dirty="0"/>
            <a:t>výzva na sociálních sítích – přístup do skrytých skupin (</a:t>
          </a:r>
          <a:r>
            <a:rPr lang="cs-CZ" i="1" dirty="0"/>
            <a:t>snowballing</a:t>
          </a:r>
          <a:r>
            <a:rPr lang="cs-CZ" dirty="0"/>
            <a:t>)</a:t>
          </a:r>
        </a:p>
      </dgm:t>
    </dgm:pt>
    <dgm:pt modelId="{906DE6E6-DE57-F347-AFC9-DD897DAF6948}" type="parTrans" cxnId="{50DD7223-B1C2-5C46-BD9C-C5D3BBA1CB52}">
      <dgm:prSet/>
      <dgm:spPr/>
      <dgm:t>
        <a:bodyPr/>
        <a:lstStyle/>
        <a:p>
          <a:endParaRPr lang="cs-CZ"/>
        </a:p>
      </dgm:t>
    </dgm:pt>
    <dgm:pt modelId="{5DFC697C-6927-1C47-B83B-D5BBA7B85359}" type="sibTrans" cxnId="{50DD7223-B1C2-5C46-BD9C-C5D3BBA1CB52}">
      <dgm:prSet/>
      <dgm:spPr/>
      <dgm:t>
        <a:bodyPr/>
        <a:lstStyle/>
        <a:p>
          <a:endParaRPr lang="cs-CZ"/>
        </a:p>
      </dgm:t>
    </dgm:pt>
    <dgm:pt modelId="{FB82AE4C-7D20-564F-8042-D0FC09585649}">
      <dgm:prSet phldrT="[Text]" custT="1"/>
      <dgm:spPr/>
      <dgm:t>
        <a:bodyPr/>
        <a:lstStyle/>
        <a:p>
          <a:r>
            <a:rPr lang="cs-CZ" sz="2800" dirty="0"/>
            <a:t>Etické aspekty</a:t>
          </a:r>
        </a:p>
      </dgm:t>
    </dgm:pt>
    <dgm:pt modelId="{6B6C0DA4-B254-0B43-80E6-01845D99B209}" type="parTrans" cxnId="{89B3B1D9-D4D0-F24E-A3F7-EE916C2CEB39}">
      <dgm:prSet/>
      <dgm:spPr/>
      <dgm:t>
        <a:bodyPr/>
        <a:lstStyle/>
        <a:p>
          <a:endParaRPr lang="cs-CZ"/>
        </a:p>
      </dgm:t>
    </dgm:pt>
    <dgm:pt modelId="{62E65081-CFE1-AA4F-8AAD-14039444A202}" type="sibTrans" cxnId="{89B3B1D9-D4D0-F24E-A3F7-EE916C2CEB39}">
      <dgm:prSet/>
      <dgm:spPr/>
      <dgm:t>
        <a:bodyPr/>
        <a:lstStyle/>
        <a:p>
          <a:endParaRPr lang="cs-CZ"/>
        </a:p>
      </dgm:t>
    </dgm:pt>
    <dgm:pt modelId="{D0978C0F-47FF-C342-B8EB-8FAA7B3C138F}">
      <dgm:prSet phldrT="[Text]"/>
      <dgm:spPr/>
      <dgm:t>
        <a:bodyPr/>
        <a:lstStyle/>
        <a:p>
          <a:r>
            <a:rPr lang="cs-CZ" dirty="0"/>
            <a:t>informovaný souhlas</a:t>
          </a:r>
        </a:p>
      </dgm:t>
    </dgm:pt>
    <dgm:pt modelId="{F81F4A6D-2242-5447-BF7F-7ED028A4CBF3}" type="parTrans" cxnId="{D846E263-255D-0B45-8A95-2D3760EC04A6}">
      <dgm:prSet/>
      <dgm:spPr/>
      <dgm:t>
        <a:bodyPr/>
        <a:lstStyle/>
        <a:p>
          <a:endParaRPr lang="cs-CZ"/>
        </a:p>
      </dgm:t>
    </dgm:pt>
    <dgm:pt modelId="{04C14BF3-2BF2-4C4C-9446-732B10AF98B3}" type="sibTrans" cxnId="{D846E263-255D-0B45-8A95-2D3760EC04A6}">
      <dgm:prSet/>
      <dgm:spPr/>
      <dgm:t>
        <a:bodyPr/>
        <a:lstStyle/>
        <a:p>
          <a:endParaRPr lang="cs-CZ"/>
        </a:p>
      </dgm:t>
    </dgm:pt>
    <dgm:pt modelId="{A5DA92EE-4A8A-3047-9C14-A8171A39A82D}">
      <dgm:prSet phldrT="[Text]" custT="1"/>
      <dgm:spPr/>
      <dgm:t>
        <a:bodyPr/>
        <a:lstStyle/>
        <a:p>
          <a:r>
            <a:rPr lang="cs-CZ" sz="2800" dirty="0"/>
            <a:t>Analýza dat</a:t>
          </a:r>
        </a:p>
      </dgm:t>
    </dgm:pt>
    <dgm:pt modelId="{B442291E-D969-F746-93D9-11EC22A8BD78}" type="parTrans" cxnId="{41BA3B53-2523-2240-82FD-4640CB832B64}">
      <dgm:prSet/>
      <dgm:spPr/>
      <dgm:t>
        <a:bodyPr/>
        <a:lstStyle/>
        <a:p>
          <a:endParaRPr lang="cs-CZ"/>
        </a:p>
      </dgm:t>
    </dgm:pt>
    <dgm:pt modelId="{C7A3C754-33D4-474A-A4DE-E9ED215A52D6}" type="sibTrans" cxnId="{41BA3B53-2523-2240-82FD-4640CB832B64}">
      <dgm:prSet/>
      <dgm:spPr/>
      <dgm:t>
        <a:bodyPr/>
        <a:lstStyle/>
        <a:p>
          <a:endParaRPr lang="cs-CZ"/>
        </a:p>
      </dgm:t>
    </dgm:pt>
    <dgm:pt modelId="{AEE24FA5-0BF7-CF48-974C-22867826AD04}">
      <dgm:prSet phldrT="[Text]"/>
      <dgm:spPr/>
      <dgm:t>
        <a:bodyPr/>
        <a:lstStyle/>
        <a:p>
          <a:r>
            <a:rPr lang="cs-CZ" dirty="0"/>
            <a:t>interpretativní fenomenologická analýza</a:t>
          </a:r>
        </a:p>
      </dgm:t>
    </dgm:pt>
    <dgm:pt modelId="{2691EEFE-6D20-F941-BE96-F1668E41843A}" type="parTrans" cxnId="{9FAFBC09-7827-2141-9E71-07ABB999EAA2}">
      <dgm:prSet/>
      <dgm:spPr/>
      <dgm:t>
        <a:bodyPr/>
        <a:lstStyle/>
        <a:p>
          <a:endParaRPr lang="cs-CZ"/>
        </a:p>
      </dgm:t>
    </dgm:pt>
    <dgm:pt modelId="{2B52C2BF-B28F-D049-835A-761B36BF07BF}" type="sibTrans" cxnId="{9FAFBC09-7827-2141-9E71-07ABB999EAA2}">
      <dgm:prSet/>
      <dgm:spPr/>
      <dgm:t>
        <a:bodyPr/>
        <a:lstStyle/>
        <a:p>
          <a:endParaRPr lang="cs-CZ"/>
        </a:p>
      </dgm:t>
    </dgm:pt>
    <dgm:pt modelId="{7F2219D8-0EBA-7443-98AB-F833E9FEFA0F}">
      <dgm:prSet phldrT="[Text]"/>
      <dgm:spPr/>
      <dgm:t>
        <a:bodyPr/>
        <a:lstStyle/>
        <a:p>
          <a:r>
            <a:rPr lang="cs-CZ" dirty="0"/>
            <a:t>anonymizace dat a ochrana identity respondentek</a:t>
          </a:r>
        </a:p>
      </dgm:t>
    </dgm:pt>
    <dgm:pt modelId="{43F1EBCE-D3B7-E54D-9AC9-0D65A02F3C19}" type="parTrans" cxnId="{60E82F43-85E8-C548-B1FF-069DCD44BE2E}">
      <dgm:prSet/>
      <dgm:spPr/>
      <dgm:t>
        <a:bodyPr/>
        <a:lstStyle/>
        <a:p>
          <a:endParaRPr lang="cs-CZ"/>
        </a:p>
      </dgm:t>
    </dgm:pt>
    <dgm:pt modelId="{F24486AB-A946-FA4F-A4B6-5D7A007937A5}" type="sibTrans" cxnId="{60E82F43-85E8-C548-B1FF-069DCD44BE2E}">
      <dgm:prSet/>
      <dgm:spPr/>
      <dgm:t>
        <a:bodyPr/>
        <a:lstStyle/>
        <a:p>
          <a:endParaRPr lang="cs-CZ"/>
        </a:p>
      </dgm:t>
    </dgm:pt>
    <dgm:pt modelId="{87FA117E-A7DC-864C-88F7-D4BCAB8278CC}" type="pres">
      <dgm:prSet presAssocID="{17821B38-969E-B34D-87C0-BA1B54A3DE8C}" presName="Name0" presStyleCnt="0">
        <dgm:presLayoutVars>
          <dgm:dir/>
          <dgm:animLvl val="lvl"/>
          <dgm:resizeHandles val="exact"/>
        </dgm:presLayoutVars>
      </dgm:prSet>
      <dgm:spPr/>
    </dgm:pt>
    <dgm:pt modelId="{820CAEFC-E271-EA4A-9C1E-BE461CC08A57}" type="pres">
      <dgm:prSet presAssocID="{0503B652-C7BD-9649-8914-6EC4D4122476}" presName="linNode" presStyleCnt="0"/>
      <dgm:spPr/>
    </dgm:pt>
    <dgm:pt modelId="{0D9E0524-0CA0-B24B-B77C-6DEE8C0F44DE}" type="pres">
      <dgm:prSet presAssocID="{0503B652-C7BD-9649-8914-6EC4D4122476}" presName="parentText" presStyleLbl="node1" presStyleIdx="0" presStyleCnt="3">
        <dgm:presLayoutVars>
          <dgm:chMax val="1"/>
          <dgm:bulletEnabled val="1"/>
        </dgm:presLayoutVars>
      </dgm:prSet>
      <dgm:spPr/>
    </dgm:pt>
    <dgm:pt modelId="{F03F9960-1E84-7A4A-963E-0248F6A0BEAC}" type="pres">
      <dgm:prSet presAssocID="{0503B652-C7BD-9649-8914-6EC4D4122476}" presName="descendantText" presStyleLbl="alignAccFollowNode1" presStyleIdx="0" presStyleCnt="3">
        <dgm:presLayoutVars>
          <dgm:bulletEnabled val="1"/>
        </dgm:presLayoutVars>
      </dgm:prSet>
      <dgm:spPr/>
    </dgm:pt>
    <dgm:pt modelId="{3D4900B3-2258-504B-87D3-DD778B8B9785}" type="pres">
      <dgm:prSet presAssocID="{4746CD1B-1259-114A-A705-642050B3961F}" presName="sp" presStyleCnt="0"/>
      <dgm:spPr/>
    </dgm:pt>
    <dgm:pt modelId="{71696F54-5DA0-DE4C-ABA2-E26505169252}" type="pres">
      <dgm:prSet presAssocID="{FB82AE4C-7D20-564F-8042-D0FC09585649}" presName="linNode" presStyleCnt="0"/>
      <dgm:spPr/>
    </dgm:pt>
    <dgm:pt modelId="{593B4A38-C97C-9D41-B752-81F59855AF33}" type="pres">
      <dgm:prSet presAssocID="{FB82AE4C-7D20-564F-8042-D0FC09585649}" presName="parentText" presStyleLbl="node1" presStyleIdx="1" presStyleCnt="3">
        <dgm:presLayoutVars>
          <dgm:chMax val="1"/>
          <dgm:bulletEnabled val="1"/>
        </dgm:presLayoutVars>
      </dgm:prSet>
      <dgm:spPr/>
    </dgm:pt>
    <dgm:pt modelId="{3BA89EE8-6095-124E-A3E0-21E97E0BE89E}" type="pres">
      <dgm:prSet presAssocID="{FB82AE4C-7D20-564F-8042-D0FC09585649}" presName="descendantText" presStyleLbl="alignAccFollowNode1" presStyleIdx="1" presStyleCnt="3">
        <dgm:presLayoutVars>
          <dgm:bulletEnabled val="1"/>
        </dgm:presLayoutVars>
      </dgm:prSet>
      <dgm:spPr/>
    </dgm:pt>
    <dgm:pt modelId="{92F41B3D-9800-BE47-A861-8EDB019127BD}" type="pres">
      <dgm:prSet presAssocID="{62E65081-CFE1-AA4F-8AAD-14039444A202}" presName="sp" presStyleCnt="0"/>
      <dgm:spPr/>
    </dgm:pt>
    <dgm:pt modelId="{FFA2A82D-9D46-3145-8035-744DA985BD84}" type="pres">
      <dgm:prSet presAssocID="{A5DA92EE-4A8A-3047-9C14-A8171A39A82D}" presName="linNode" presStyleCnt="0"/>
      <dgm:spPr/>
    </dgm:pt>
    <dgm:pt modelId="{CBE8D777-1DBA-A14B-84CD-8D0D25EFFB81}" type="pres">
      <dgm:prSet presAssocID="{A5DA92EE-4A8A-3047-9C14-A8171A39A82D}" presName="parentText" presStyleLbl="node1" presStyleIdx="2" presStyleCnt="3">
        <dgm:presLayoutVars>
          <dgm:chMax val="1"/>
          <dgm:bulletEnabled val="1"/>
        </dgm:presLayoutVars>
      </dgm:prSet>
      <dgm:spPr/>
    </dgm:pt>
    <dgm:pt modelId="{64D8CBF8-2D96-B44A-920D-F660FCDF494A}" type="pres">
      <dgm:prSet presAssocID="{A5DA92EE-4A8A-3047-9C14-A8171A39A82D}" presName="descendantText" presStyleLbl="alignAccFollowNode1" presStyleIdx="2" presStyleCnt="3">
        <dgm:presLayoutVars>
          <dgm:bulletEnabled val="1"/>
        </dgm:presLayoutVars>
      </dgm:prSet>
      <dgm:spPr/>
    </dgm:pt>
  </dgm:ptLst>
  <dgm:cxnLst>
    <dgm:cxn modelId="{9FAFBC09-7827-2141-9E71-07ABB999EAA2}" srcId="{A5DA92EE-4A8A-3047-9C14-A8171A39A82D}" destId="{AEE24FA5-0BF7-CF48-974C-22867826AD04}" srcOrd="0" destOrd="0" parTransId="{2691EEFE-6D20-F941-BE96-F1668E41843A}" sibTransId="{2B52C2BF-B28F-D049-835A-761B36BF07BF}"/>
    <dgm:cxn modelId="{42BAEB1B-C6D5-0D46-91B1-8440AF310374}" type="presOf" srcId="{D0978C0F-47FF-C342-B8EB-8FAA7B3C138F}" destId="{3BA89EE8-6095-124E-A3E0-21E97E0BE89E}" srcOrd="0" destOrd="0" presId="urn:microsoft.com/office/officeart/2005/8/layout/vList5"/>
    <dgm:cxn modelId="{4F75651F-4116-4B46-9639-D43E74AE19B8}" type="presOf" srcId="{0503B652-C7BD-9649-8914-6EC4D4122476}" destId="{0D9E0524-0CA0-B24B-B77C-6DEE8C0F44DE}" srcOrd="0" destOrd="0" presId="urn:microsoft.com/office/officeart/2005/8/layout/vList5"/>
    <dgm:cxn modelId="{50DD7223-B1C2-5C46-BD9C-C5D3BBA1CB52}" srcId="{0503B652-C7BD-9649-8914-6EC4D4122476}" destId="{B8A65937-4E2C-3542-B50B-5A1E198F84BD}" srcOrd="0" destOrd="0" parTransId="{906DE6E6-DE57-F347-AFC9-DD897DAF6948}" sibTransId="{5DFC697C-6927-1C47-B83B-D5BBA7B85359}"/>
    <dgm:cxn modelId="{BE881F2B-F97E-C44A-A81F-19AA26399BAB}" type="presOf" srcId="{AEE24FA5-0BF7-CF48-974C-22867826AD04}" destId="{64D8CBF8-2D96-B44A-920D-F660FCDF494A}" srcOrd="0" destOrd="0" presId="urn:microsoft.com/office/officeart/2005/8/layout/vList5"/>
    <dgm:cxn modelId="{F2A9EC33-8DBC-EA4F-B4AE-45F8BDC1CF3E}" type="presOf" srcId="{FB82AE4C-7D20-564F-8042-D0FC09585649}" destId="{593B4A38-C97C-9D41-B752-81F59855AF33}" srcOrd="0" destOrd="0" presId="urn:microsoft.com/office/officeart/2005/8/layout/vList5"/>
    <dgm:cxn modelId="{60E82F43-85E8-C548-B1FF-069DCD44BE2E}" srcId="{FB82AE4C-7D20-564F-8042-D0FC09585649}" destId="{7F2219D8-0EBA-7443-98AB-F833E9FEFA0F}" srcOrd="1" destOrd="0" parTransId="{43F1EBCE-D3B7-E54D-9AC9-0D65A02F3C19}" sibTransId="{F24486AB-A946-FA4F-A4B6-5D7A007937A5}"/>
    <dgm:cxn modelId="{4183444F-D3B3-334A-96A6-5477B64F42E9}" type="presOf" srcId="{A5DA92EE-4A8A-3047-9C14-A8171A39A82D}" destId="{CBE8D777-1DBA-A14B-84CD-8D0D25EFFB81}" srcOrd="0" destOrd="0" presId="urn:microsoft.com/office/officeart/2005/8/layout/vList5"/>
    <dgm:cxn modelId="{41BA3B53-2523-2240-82FD-4640CB832B64}" srcId="{17821B38-969E-B34D-87C0-BA1B54A3DE8C}" destId="{A5DA92EE-4A8A-3047-9C14-A8171A39A82D}" srcOrd="2" destOrd="0" parTransId="{B442291E-D969-F746-93D9-11EC22A8BD78}" sibTransId="{C7A3C754-33D4-474A-A4DE-E9ED215A52D6}"/>
    <dgm:cxn modelId="{D846E263-255D-0B45-8A95-2D3760EC04A6}" srcId="{FB82AE4C-7D20-564F-8042-D0FC09585649}" destId="{D0978C0F-47FF-C342-B8EB-8FAA7B3C138F}" srcOrd="0" destOrd="0" parTransId="{F81F4A6D-2242-5447-BF7F-7ED028A4CBF3}" sibTransId="{04C14BF3-2BF2-4C4C-9446-732B10AF98B3}"/>
    <dgm:cxn modelId="{9C5ABB7F-5B8B-D244-88C7-69F369884D54}" type="presOf" srcId="{17821B38-969E-B34D-87C0-BA1B54A3DE8C}" destId="{87FA117E-A7DC-864C-88F7-D4BCAB8278CC}" srcOrd="0" destOrd="0" presId="urn:microsoft.com/office/officeart/2005/8/layout/vList5"/>
    <dgm:cxn modelId="{BA542F91-EAF6-4F41-A0BC-0328E3501800}" type="presOf" srcId="{B8A65937-4E2C-3542-B50B-5A1E198F84BD}" destId="{F03F9960-1E84-7A4A-963E-0248F6A0BEAC}" srcOrd="0" destOrd="0" presId="urn:microsoft.com/office/officeart/2005/8/layout/vList5"/>
    <dgm:cxn modelId="{4A1AB997-AE05-1545-AB5F-9DE69F3D983E}" type="presOf" srcId="{7F2219D8-0EBA-7443-98AB-F833E9FEFA0F}" destId="{3BA89EE8-6095-124E-A3E0-21E97E0BE89E}" srcOrd="0" destOrd="1" presId="urn:microsoft.com/office/officeart/2005/8/layout/vList5"/>
    <dgm:cxn modelId="{89B3B1D9-D4D0-F24E-A3F7-EE916C2CEB39}" srcId="{17821B38-969E-B34D-87C0-BA1B54A3DE8C}" destId="{FB82AE4C-7D20-564F-8042-D0FC09585649}" srcOrd="1" destOrd="0" parTransId="{6B6C0DA4-B254-0B43-80E6-01845D99B209}" sibTransId="{62E65081-CFE1-AA4F-8AAD-14039444A202}"/>
    <dgm:cxn modelId="{888210F2-3DD8-B742-85B9-1B891C367B0E}" srcId="{17821B38-969E-B34D-87C0-BA1B54A3DE8C}" destId="{0503B652-C7BD-9649-8914-6EC4D4122476}" srcOrd="0" destOrd="0" parTransId="{8AEE52A8-F1BF-6241-82F3-E0B65060A65D}" sibTransId="{4746CD1B-1259-114A-A705-642050B3961F}"/>
    <dgm:cxn modelId="{5B3A8C42-32CC-3047-9201-D5594A290C41}" type="presParOf" srcId="{87FA117E-A7DC-864C-88F7-D4BCAB8278CC}" destId="{820CAEFC-E271-EA4A-9C1E-BE461CC08A57}" srcOrd="0" destOrd="0" presId="urn:microsoft.com/office/officeart/2005/8/layout/vList5"/>
    <dgm:cxn modelId="{16AE2471-7C68-7F41-8AC9-C98AE741D0D2}" type="presParOf" srcId="{820CAEFC-E271-EA4A-9C1E-BE461CC08A57}" destId="{0D9E0524-0CA0-B24B-B77C-6DEE8C0F44DE}" srcOrd="0" destOrd="0" presId="urn:microsoft.com/office/officeart/2005/8/layout/vList5"/>
    <dgm:cxn modelId="{1F452D8B-4C9D-A246-8AD2-0D0EDB59F38E}" type="presParOf" srcId="{820CAEFC-E271-EA4A-9C1E-BE461CC08A57}" destId="{F03F9960-1E84-7A4A-963E-0248F6A0BEAC}" srcOrd="1" destOrd="0" presId="urn:microsoft.com/office/officeart/2005/8/layout/vList5"/>
    <dgm:cxn modelId="{5029461A-ECB5-C844-8264-2BE31A4DA4FE}" type="presParOf" srcId="{87FA117E-A7DC-864C-88F7-D4BCAB8278CC}" destId="{3D4900B3-2258-504B-87D3-DD778B8B9785}" srcOrd="1" destOrd="0" presId="urn:microsoft.com/office/officeart/2005/8/layout/vList5"/>
    <dgm:cxn modelId="{54F2B904-6223-2B49-934C-D9FCC8C5860B}" type="presParOf" srcId="{87FA117E-A7DC-864C-88F7-D4BCAB8278CC}" destId="{71696F54-5DA0-DE4C-ABA2-E26505169252}" srcOrd="2" destOrd="0" presId="urn:microsoft.com/office/officeart/2005/8/layout/vList5"/>
    <dgm:cxn modelId="{F3ACC75C-4909-2E47-99E9-1CDC63F335B1}" type="presParOf" srcId="{71696F54-5DA0-DE4C-ABA2-E26505169252}" destId="{593B4A38-C97C-9D41-B752-81F59855AF33}" srcOrd="0" destOrd="0" presId="urn:microsoft.com/office/officeart/2005/8/layout/vList5"/>
    <dgm:cxn modelId="{C9A77B41-6B9C-164B-87F1-C4A848D458A2}" type="presParOf" srcId="{71696F54-5DA0-DE4C-ABA2-E26505169252}" destId="{3BA89EE8-6095-124E-A3E0-21E97E0BE89E}" srcOrd="1" destOrd="0" presId="urn:microsoft.com/office/officeart/2005/8/layout/vList5"/>
    <dgm:cxn modelId="{6169C8BF-6AF4-C945-9F25-13B1094CA3CB}" type="presParOf" srcId="{87FA117E-A7DC-864C-88F7-D4BCAB8278CC}" destId="{92F41B3D-9800-BE47-A861-8EDB019127BD}" srcOrd="3" destOrd="0" presId="urn:microsoft.com/office/officeart/2005/8/layout/vList5"/>
    <dgm:cxn modelId="{C6C601F3-019B-A24D-A176-6AE9F9438FEF}" type="presParOf" srcId="{87FA117E-A7DC-864C-88F7-D4BCAB8278CC}" destId="{FFA2A82D-9D46-3145-8035-744DA985BD84}" srcOrd="4" destOrd="0" presId="urn:microsoft.com/office/officeart/2005/8/layout/vList5"/>
    <dgm:cxn modelId="{6FBE111F-B622-7143-B4E3-64E6601CC3F5}" type="presParOf" srcId="{FFA2A82D-9D46-3145-8035-744DA985BD84}" destId="{CBE8D777-1DBA-A14B-84CD-8D0D25EFFB81}" srcOrd="0" destOrd="0" presId="urn:microsoft.com/office/officeart/2005/8/layout/vList5"/>
    <dgm:cxn modelId="{E12310A3-79F9-C244-8970-9B97E86B6983}" type="presParOf" srcId="{FFA2A82D-9D46-3145-8035-744DA985BD84}" destId="{64D8CBF8-2D96-B44A-920D-F660FCDF494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6FD19B-399A-9C47-9B1C-D97A66E54DC3}"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cs-CZ"/>
        </a:p>
      </dgm:t>
    </dgm:pt>
    <dgm:pt modelId="{D5154FDD-F7B8-3845-87AB-EA8D161CC81C}">
      <dgm:prSet phldrT="[Text]"/>
      <dgm:spPr/>
      <dgm:t>
        <a:bodyPr/>
        <a:lstStyle/>
        <a:p>
          <a:r>
            <a:rPr lang="cs-CZ" dirty="0"/>
            <a:t>Dobrovolná bezdětnost</a:t>
          </a:r>
        </a:p>
      </dgm:t>
    </dgm:pt>
    <dgm:pt modelId="{AB59BC23-62EA-3849-8EC0-C8302A088788}" type="parTrans" cxnId="{6AC4914C-1913-174F-8D17-9F406C01AE26}">
      <dgm:prSet/>
      <dgm:spPr/>
      <dgm:t>
        <a:bodyPr/>
        <a:lstStyle/>
        <a:p>
          <a:endParaRPr lang="cs-CZ"/>
        </a:p>
      </dgm:t>
    </dgm:pt>
    <dgm:pt modelId="{28416F88-D336-AF45-A7EB-A0D928C095E5}" type="sibTrans" cxnId="{6AC4914C-1913-174F-8D17-9F406C01AE26}">
      <dgm:prSet/>
      <dgm:spPr/>
      <dgm:t>
        <a:bodyPr/>
        <a:lstStyle/>
        <a:p>
          <a:endParaRPr lang="cs-CZ"/>
        </a:p>
      </dgm:t>
    </dgm:pt>
    <dgm:pt modelId="{9959EF6B-FDEA-834D-9976-B03CFE7BABE1}">
      <dgm:prSet phldrT="[Text]"/>
      <dgm:spPr/>
      <dgm:t>
        <a:bodyPr/>
        <a:lstStyle/>
        <a:p>
          <a:r>
            <a:rPr lang="cs-CZ" dirty="0"/>
            <a:t>Strach z těhotenství</a:t>
          </a:r>
        </a:p>
      </dgm:t>
    </dgm:pt>
    <dgm:pt modelId="{47D9B330-35E1-7E4D-9E4B-7282D530FDCB}" type="parTrans" cxnId="{25ECB6B9-1A1B-1B44-9B2B-429F2E3F6BDA}">
      <dgm:prSet/>
      <dgm:spPr/>
      <dgm:t>
        <a:bodyPr/>
        <a:lstStyle/>
        <a:p>
          <a:endParaRPr lang="cs-CZ"/>
        </a:p>
      </dgm:t>
    </dgm:pt>
    <dgm:pt modelId="{EDE1CADF-5D6C-604E-9AF4-0A14D42BC33E}" type="sibTrans" cxnId="{25ECB6B9-1A1B-1B44-9B2B-429F2E3F6BDA}">
      <dgm:prSet/>
      <dgm:spPr/>
      <dgm:t>
        <a:bodyPr/>
        <a:lstStyle/>
        <a:p>
          <a:endParaRPr lang="cs-CZ"/>
        </a:p>
      </dgm:t>
    </dgm:pt>
    <dgm:pt modelId="{6B2321E2-691A-F346-A14B-2E0BD5E7A148}">
      <dgm:prSet phldrT="[Text]"/>
      <dgm:spPr/>
      <dgm:t>
        <a:bodyPr/>
        <a:lstStyle/>
        <a:p>
          <a:r>
            <a:rPr lang="cs-CZ" dirty="0"/>
            <a:t>Svoboda</a:t>
          </a:r>
        </a:p>
      </dgm:t>
    </dgm:pt>
    <dgm:pt modelId="{62FF4DC7-534D-5A49-A7EF-B40C53D422F0}" type="parTrans" cxnId="{1F5F28C1-6CC0-1E42-9B0A-7A9E582B2C11}">
      <dgm:prSet/>
      <dgm:spPr/>
      <dgm:t>
        <a:bodyPr/>
        <a:lstStyle/>
        <a:p>
          <a:endParaRPr lang="cs-CZ"/>
        </a:p>
      </dgm:t>
    </dgm:pt>
    <dgm:pt modelId="{6A9659A6-BC57-8141-87B3-C592179B413C}" type="sibTrans" cxnId="{1F5F28C1-6CC0-1E42-9B0A-7A9E582B2C11}">
      <dgm:prSet/>
      <dgm:spPr/>
      <dgm:t>
        <a:bodyPr/>
        <a:lstStyle/>
        <a:p>
          <a:endParaRPr lang="cs-CZ"/>
        </a:p>
      </dgm:t>
    </dgm:pt>
    <dgm:pt modelId="{110AB467-73B0-4341-8F77-EE25EFE7B528}">
      <dgm:prSet phldrT="[Text]"/>
      <dgm:spPr/>
      <dgm:t>
        <a:bodyPr/>
        <a:lstStyle/>
        <a:p>
          <a:r>
            <a:rPr lang="cs-CZ" dirty="0"/>
            <a:t>Reakce okolí</a:t>
          </a:r>
        </a:p>
      </dgm:t>
    </dgm:pt>
    <dgm:pt modelId="{7D5B1938-3FE0-4744-9C14-5CCBDC995BE7}" type="parTrans" cxnId="{57881914-82CE-BE44-9675-098CBE728D00}">
      <dgm:prSet/>
      <dgm:spPr/>
      <dgm:t>
        <a:bodyPr/>
        <a:lstStyle/>
        <a:p>
          <a:endParaRPr lang="cs-CZ"/>
        </a:p>
      </dgm:t>
    </dgm:pt>
    <dgm:pt modelId="{AB52C7D5-4FBF-674D-B7D4-837C2A6E6EE8}" type="sibTrans" cxnId="{57881914-82CE-BE44-9675-098CBE728D00}">
      <dgm:prSet/>
      <dgm:spPr/>
      <dgm:t>
        <a:bodyPr/>
        <a:lstStyle/>
        <a:p>
          <a:endParaRPr lang="cs-CZ"/>
        </a:p>
      </dgm:t>
    </dgm:pt>
    <dgm:pt modelId="{077675C3-F482-A742-980C-DFEB0595F13D}">
      <dgm:prSet phldrT="[Text]"/>
      <dgm:spPr/>
      <dgm:t>
        <a:bodyPr/>
        <a:lstStyle/>
        <a:p>
          <a:r>
            <a:rPr lang="cs-CZ" dirty="0"/>
            <a:t>"Nebýt na to sama"</a:t>
          </a:r>
        </a:p>
      </dgm:t>
    </dgm:pt>
    <dgm:pt modelId="{3CF652AB-9A9B-6540-A922-EB636B7761B9}" type="parTrans" cxnId="{5AFB15F7-24F4-9B41-B3A4-B0339E931BF2}">
      <dgm:prSet/>
      <dgm:spPr/>
      <dgm:t>
        <a:bodyPr/>
        <a:lstStyle/>
        <a:p>
          <a:endParaRPr lang="cs-CZ"/>
        </a:p>
      </dgm:t>
    </dgm:pt>
    <dgm:pt modelId="{403C7364-1BCE-5041-A23F-839D4356CE54}" type="sibTrans" cxnId="{5AFB15F7-24F4-9B41-B3A4-B0339E931BF2}">
      <dgm:prSet/>
      <dgm:spPr/>
      <dgm:t>
        <a:bodyPr/>
        <a:lstStyle/>
        <a:p>
          <a:endParaRPr lang="cs-CZ"/>
        </a:p>
      </dgm:t>
    </dgm:pt>
    <dgm:pt modelId="{7D1808DE-E5DC-DA45-BE24-C5741146AABA}">
      <dgm:prSet phldrT="[Text]"/>
      <dgm:spPr/>
      <dgm:t>
        <a:bodyPr/>
        <a:lstStyle/>
        <a:p>
          <a:r>
            <a:rPr lang="cs-CZ" dirty="0"/>
            <a:t>Informace = všechno</a:t>
          </a:r>
        </a:p>
      </dgm:t>
    </dgm:pt>
    <dgm:pt modelId="{3088E03C-D2F6-D248-9D20-2D65F8F33753}" type="parTrans" cxnId="{1A764DC3-DBCC-5348-BBBD-FB21499F73DC}">
      <dgm:prSet/>
      <dgm:spPr/>
      <dgm:t>
        <a:bodyPr/>
        <a:lstStyle/>
        <a:p>
          <a:endParaRPr lang="cs-CZ"/>
        </a:p>
      </dgm:t>
    </dgm:pt>
    <dgm:pt modelId="{F77FBB39-B6B7-A347-8351-38241C113041}" type="sibTrans" cxnId="{1A764DC3-DBCC-5348-BBBD-FB21499F73DC}">
      <dgm:prSet/>
      <dgm:spPr/>
      <dgm:t>
        <a:bodyPr/>
        <a:lstStyle/>
        <a:p>
          <a:endParaRPr lang="cs-CZ"/>
        </a:p>
      </dgm:t>
    </dgm:pt>
    <dgm:pt modelId="{E6B8D3CB-6278-4E4A-85B0-EA57FC855B77}" type="pres">
      <dgm:prSet presAssocID="{3D6FD19B-399A-9C47-9B1C-D97A66E54DC3}" presName="diagram" presStyleCnt="0">
        <dgm:presLayoutVars>
          <dgm:dir/>
          <dgm:resizeHandles val="exact"/>
        </dgm:presLayoutVars>
      </dgm:prSet>
      <dgm:spPr/>
    </dgm:pt>
    <dgm:pt modelId="{A058926B-261D-C84F-AF5B-CFC8F750081D}" type="pres">
      <dgm:prSet presAssocID="{D5154FDD-F7B8-3845-87AB-EA8D161CC81C}" presName="node" presStyleLbl="node1" presStyleIdx="0" presStyleCnt="6">
        <dgm:presLayoutVars>
          <dgm:bulletEnabled val="1"/>
        </dgm:presLayoutVars>
      </dgm:prSet>
      <dgm:spPr/>
    </dgm:pt>
    <dgm:pt modelId="{F21ED744-B1D5-B541-A28E-AA39A931F41A}" type="pres">
      <dgm:prSet presAssocID="{28416F88-D336-AF45-A7EB-A0D928C095E5}" presName="sibTrans" presStyleCnt="0"/>
      <dgm:spPr/>
    </dgm:pt>
    <dgm:pt modelId="{BF819DC4-EC92-5247-A57B-88F3EACF9F96}" type="pres">
      <dgm:prSet presAssocID="{9959EF6B-FDEA-834D-9976-B03CFE7BABE1}" presName="node" presStyleLbl="node1" presStyleIdx="1" presStyleCnt="6">
        <dgm:presLayoutVars>
          <dgm:bulletEnabled val="1"/>
        </dgm:presLayoutVars>
      </dgm:prSet>
      <dgm:spPr/>
    </dgm:pt>
    <dgm:pt modelId="{D9638046-A7FC-EE4F-90D8-0534D719E529}" type="pres">
      <dgm:prSet presAssocID="{EDE1CADF-5D6C-604E-9AF4-0A14D42BC33E}" presName="sibTrans" presStyleCnt="0"/>
      <dgm:spPr/>
    </dgm:pt>
    <dgm:pt modelId="{7A202102-B3F3-3B43-8A0C-094F40FCEADE}" type="pres">
      <dgm:prSet presAssocID="{6B2321E2-691A-F346-A14B-2E0BD5E7A148}" presName="node" presStyleLbl="node1" presStyleIdx="2" presStyleCnt="6">
        <dgm:presLayoutVars>
          <dgm:bulletEnabled val="1"/>
        </dgm:presLayoutVars>
      </dgm:prSet>
      <dgm:spPr/>
    </dgm:pt>
    <dgm:pt modelId="{C3955F96-4656-3E4A-A538-D06900495373}" type="pres">
      <dgm:prSet presAssocID="{6A9659A6-BC57-8141-87B3-C592179B413C}" presName="sibTrans" presStyleCnt="0"/>
      <dgm:spPr/>
    </dgm:pt>
    <dgm:pt modelId="{6994F69D-683E-DD45-94DD-512C17CC3CC0}" type="pres">
      <dgm:prSet presAssocID="{110AB467-73B0-4341-8F77-EE25EFE7B528}" presName="node" presStyleLbl="node1" presStyleIdx="3" presStyleCnt="6">
        <dgm:presLayoutVars>
          <dgm:bulletEnabled val="1"/>
        </dgm:presLayoutVars>
      </dgm:prSet>
      <dgm:spPr/>
    </dgm:pt>
    <dgm:pt modelId="{D5408F62-7F63-DB42-A847-C672B9955980}" type="pres">
      <dgm:prSet presAssocID="{AB52C7D5-4FBF-674D-B7D4-837C2A6E6EE8}" presName="sibTrans" presStyleCnt="0"/>
      <dgm:spPr/>
    </dgm:pt>
    <dgm:pt modelId="{A8ED7365-03F3-2343-A61B-BEB007034B3A}" type="pres">
      <dgm:prSet presAssocID="{077675C3-F482-A742-980C-DFEB0595F13D}" presName="node" presStyleLbl="node1" presStyleIdx="4" presStyleCnt="6">
        <dgm:presLayoutVars>
          <dgm:bulletEnabled val="1"/>
        </dgm:presLayoutVars>
      </dgm:prSet>
      <dgm:spPr/>
    </dgm:pt>
    <dgm:pt modelId="{ACF170DB-E120-7045-90E1-1BC22540307A}" type="pres">
      <dgm:prSet presAssocID="{403C7364-1BCE-5041-A23F-839D4356CE54}" presName="sibTrans" presStyleCnt="0"/>
      <dgm:spPr/>
    </dgm:pt>
    <dgm:pt modelId="{B49D3666-21F5-104E-979F-A3FF5A1530B6}" type="pres">
      <dgm:prSet presAssocID="{7D1808DE-E5DC-DA45-BE24-C5741146AABA}" presName="node" presStyleLbl="node1" presStyleIdx="5" presStyleCnt="6">
        <dgm:presLayoutVars>
          <dgm:bulletEnabled val="1"/>
        </dgm:presLayoutVars>
      </dgm:prSet>
      <dgm:spPr/>
    </dgm:pt>
  </dgm:ptLst>
  <dgm:cxnLst>
    <dgm:cxn modelId="{99558307-EEBE-E942-88BB-1AE2EB6CC0DB}" type="presOf" srcId="{6B2321E2-691A-F346-A14B-2E0BD5E7A148}" destId="{7A202102-B3F3-3B43-8A0C-094F40FCEADE}" srcOrd="0" destOrd="0" presId="urn:microsoft.com/office/officeart/2005/8/layout/default"/>
    <dgm:cxn modelId="{57881914-82CE-BE44-9675-098CBE728D00}" srcId="{3D6FD19B-399A-9C47-9B1C-D97A66E54DC3}" destId="{110AB467-73B0-4341-8F77-EE25EFE7B528}" srcOrd="3" destOrd="0" parTransId="{7D5B1938-3FE0-4744-9C14-5CCBDC995BE7}" sibTransId="{AB52C7D5-4FBF-674D-B7D4-837C2A6E6EE8}"/>
    <dgm:cxn modelId="{6AD85E20-E3C9-2742-AB25-0EDAC6495574}" type="presOf" srcId="{7D1808DE-E5DC-DA45-BE24-C5741146AABA}" destId="{B49D3666-21F5-104E-979F-A3FF5A1530B6}" srcOrd="0" destOrd="0" presId="urn:microsoft.com/office/officeart/2005/8/layout/default"/>
    <dgm:cxn modelId="{DB3C1236-79B7-534F-9CF3-B79E628CA3E1}" type="presOf" srcId="{077675C3-F482-A742-980C-DFEB0595F13D}" destId="{A8ED7365-03F3-2343-A61B-BEB007034B3A}" srcOrd="0" destOrd="0" presId="urn:microsoft.com/office/officeart/2005/8/layout/default"/>
    <dgm:cxn modelId="{6AC4914C-1913-174F-8D17-9F406C01AE26}" srcId="{3D6FD19B-399A-9C47-9B1C-D97A66E54DC3}" destId="{D5154FDD-F7B8-3845-87AB-EA8D161CC81C}" srcOrd="0" destOrd="0" parTransId="{AB59BC23-62EA-3849-8EC0-C8302A088788}" sibTransId="{28416F88-D336-AF45-A7EB-A0D928C095E5}"/>
    <dgm:cxn modelId="{A6C7C571-AB11-7A49-945C-8B558C1E4DF9}" type="presOf" srcId="{9959EF6B-FDEA-834D-9976-B03CFE7BABE1}" destId="{BF819DC4-EC92-5247-A57B-88F3EACF9F96}" srcOrd="0" destOrd="0" presId="urn:microsoft.com/office/officeart/2005/8/layout/default"/>
    <dgm:cxn modelId="{D3FAB394-0783-AF4E-A35C-09BC379E1D5E}" type="presOf" srcId="{D5154FDD-F7B8-3845-87AB-EA8D161CC81C}" destId="{A058926B-261D-C84F-AF5B-CFC8F750081D}" srcOrd="0" destOrd="0" presId="urn:microsoft.com/office/officeart/2005/8/layout/default"/>
    <dgm:cxn modelId="{788799AD-B8A0-0944-ADB1-75AB1A4C478C}" type="presOf" srcId="{110AB467-73B0-4341-8F77-EE25EFE7B528}" destId="{6994F69D-683E-DD45-94DD-512C17CC3CC0}" srcOrd="0" destOrd="0" presId="urn:microsoft.com/office/officeart/2005/8/layout/default"/>
    <dgm:cxn modelId="{25ECB6B9-1A1B-1B44-9B2B-429F2E3F6BDA}" srcId="{3D6FD19B-399A-9C47-9B1C-D97A66E54DC3}" destId="{9959EF6B-FDEA-834D-9976-B03CFE7BABE1}" srcOrd="1" destOrd="0" parTransId="{47D9B330-35E1-7E4D-9E4B-7282D530FDCB}" sibTransId="{EDE1CADF-5D6C-604E-9AF4-0A14D42BC33E}"/>
    <dgm:cxn modelId="{1F5F28C1-6CC0-1E42-9B0A-7A9E582B2C11}" srcId="{3D6FD19B-399A-9C47-9B1C-D97A66E54DC3}" destId="{6B2321E2-691A-F346-A14B-2E0BD5E7A148}" srcOrd="2" destOrd="0" parTransId="{62FF4DC7-534D-5A49-A7EF-B40C53D422F0}" sibTransId="{6A9659A6-BC57-8141-87B3-C592179B413C}"/>
    <dgm:cxn modelId="{19B9F3C1-B58E-F049-81FC-41CD4C5D56E4}" type="presOf" srcId="{3D6FD19B-399A-9C47-9B1C-D97A66E54DC3}" destId="{E6B8D3CB-6278-4E4A-85B0-EA57FC855B77}" srcOrd="0" destOrd="0" presId="urn:microsoft.com/office/officeart/2005/8/layout/default"/>
    <dgm:cxn modelId="{1A764DC3-DBCC-5348-BBBD-FB21499F73DC}" srcId="{3D6FD19B-399A-9C47-9B1C-D97A66E54DC3}" destId="{7D1808DE-E5DC-DA45-BE24-C5741146AABA}" srcOrd="5" destOrd="0" parTransId="{3088E03C-D2F6-D248-9D20-2D65F8F33753}" sibTransId="{F77FBB39-B6B7-A347-8351-38241C113041}"/>
    <dgm:cxn modelId="{5AFB15F7-24F4-9B41-B3A4-B0339E931BF2}" srcId="{3D6FD19B-399A-9C47-9B1C-D97A66E54DC3}" destId="{077675C3-F482-A742-980C-DFEB0595F13D}" srcOrd="4" destOrd="0" parTransId="{3CF652AB-9A9B-6540-A922-EB636B7761B9}" sibTransId="{403C7364-1BCE-5041-A23F-839D4356CE54}"/>
    <dgm:cxn modelId="{0F1BF581-46B8-7748-9F1B-1724109772F1}" type="presParOf" srcId="{E6B8D3CB-6278-4E4A-85B0-EA57FC855B77}" destId="{A058926B-261D-C84F-AF5B-CFC8F750081D}" srcOrd="0" destOrd="0" presId="urn:microsoft.com/office/officeart/2005/8/layout/default"/>
    <dgm:cxn modelId="{12B53A2B-47EC-7044-B8FB-C578D7F2D479}" type="presParOf" srcId="{E6B8D3CB-6278-4E4A-85B0-EA57FC855B77}" destId="{F21ED744-B1D5-B541-A28E-AA39A931F41A}" srcOrd="1" destOrd="0" presId="urn:microsoft.com/office/officeart/2005/8/layout/default"/>
    <dgm:cxn modelId="{F050DBCD-2001-0C43-9E6F-716121E6F2E7}" type="presParOf" srcId="{E6B8D3CB-6278-4E4A-85B0-EA57FC855B77}" destId="{BF819DC4-EC92-5247-A57B-88F3EACF9F96}" srcOrd="2" destOrd="0" presId="urn:microsoft.com/office/officeart/2005/8/layout/default"/>
    <dgm:cxn modelId="{0C7E1009-C0FF-C94D-81F9-D0A669AE3E80}" type="presParOf" srcId="{E6B8D3CB-6278-4E4A-85B0-EA57FC855B77}" destId="{D9638046-A7FC-EE4F-90D8-0534D719E529}" srcOrd="3" destOrd="0" presId="urn:microsoft.com/office/officeart/2005/8/layout/default"/>
    <dgm:cxn modelId="{4103E96B-C774-284A-8890-8A3C9E020FF5}" type="presParOf" srcId="{E6B8D3CB-6278-4E4A-85B0-EA57FC855B77}" destId="{7A202102-B3F3-3B43-8A0C-094F40FCEADE}" srcOrd="4" destOrd="0" presId="urn:microsoft.com/office/officeart/2005/8/layout/default"/>
    <dgm:cxn modelId="{0362ACDD-45FD-8C43-B640-69D0F98D3AC9}" type="presParOf" srcId="{E6B8D3CB-6278-4E4A-85B0-EA57FC855B77}" destId="{C3955F96-4656-3E4A-A538-D06900495373}" srcOrd="5" destOrd="0" presId="urn:microsoft.com/office/officeart/2005/8/layout/default"/>
    <dgm:cxn modelId="{DF6C1F99-E59D-F843-BA52-8C73C482BED5}" type="presParOf" srcId="{E6B8D3CB-6278-4E4A-85B0-EA57FC855B77}" destId="{6994F69D-683E-DD45-94DD-512C17CC3CC0}" srcOrd="6" destOrd="0" presId="urn:microsoft.com/office/officeart/2005/8/layout/default"/>
    <dgm:cxn modelId="{94900655-1651-EF46-8DD3-E5B008991C8C}" type="presParOf" srcId="{E6B8D3CB-6278-4E4A-85B0-EA57FC855B77}" destId="{D5408F62-7F63-DB42-A847-C672B9955980}" srcOrd="7" destOrd="0" presId="urn:microsoft.com/office/officeart/2005/8/layout/default"/>
    <dgm:cxn modelId="{6059EF4C-D16D-D749-AB23-77E6AA2A07E9}" type="presParOf" srcId="{E6B8D3CB-6278-4E4A-85B0-EA57FC855B77}" destId="{A8ED7365-03F3-2343-A61B-BEB007034B3A}" srcOrd="8" destOrd="0" presId="urn:microsoft.com/office/officeart/2005/8/layout/default"/>
    <dgm:cxn modelId="{4E346DA2-B2A4-9246-85A0-26B7D7AF68B3}" type="presParOf" srcId="{E6B8D3CB-6278-4E4A-85B0-EA57FC855B77}" destId="{ACF170DB-E120-7045-90E1-1BC22540307A}" srcOrd="9" destOrd="0" presId="urn:microsoft.com/office/officeart/2005/8/layout/default"/>
    <dgm:cxn modelId="{11AB59E9-B9AE-054D-A216-129C3C83DD78}" type="presParOf" srcId="{E6B8D3CB-6278-4E4A-85B0-EA57FC855B77}" destId="{B49D3666-21F5-104E-979F-A3FF5A1530B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671F9A-31BE-DB4A-A0B8-29166A19AAD2}">
      <dsp:nvSpPr>
        <dsp:cNvPr id="0" name=""/>
        <dsp:cNvSpPr/>
      </dsp:nvSpPr>
      <dsp:spPr>
        <a:xfrm>
          <a:off x="4042" y="178503"/>
          <a:ext cx="2430781" cy="9723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cs-CZ" sz="2400" kern="1200" dirty="0"/>
            <a:t>Vymezení pojmu sterilizace</a:t>
          </a:r>
        </a:p>
      </dsp:txBody>
      <dsp:txXfrm>
        <a:off x="4042" y="178503"/>
        <a:ext cx="2430781" cy="972312"/>
      </dsp:txXfrm>
    </dsp:sp>
    <dsp:sp modelId="{12C136E5-DF0B-804E-A518-101411833011}">
      <dsp:nvSpPr>
        <dsp:cNvPr id="0" name=""/>
        <dsp:cNvSpPr/>
      </dsp:nvSpPr>
      <dsp:spPr>
        <a:xfrm>
          <a:off x="4042" y="1150816"/>
          <a:ext cx="243078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právní a medicínské zakotvení</a:t>
          </a:r>
        </a:p>
        <a:p>
          <a:pPr marL="228600" lvl="1" indent="-228600" algn="l" defTabSz="1066800">
            <a:lnSpc>
              <a:spcPct val="90000"/>
            </a:lnSpc>
            <a:spcBef>
              <a:spcPct val="0"/>
            </a:spcBef>
            <a:spcAft>
              <a:spcPct val="15000"/>
            </a:spcAft>
            <a:buChar char="•"/>
          </a:pPr>
          <a:r>
            <a:rPr lang="cs-CZ" sz="2400" kern="1200" dirty="0"/>
            <a:t>prevalence</a:t>
          </a:r>
        </a:p>
      </dsp:txBody>
      <dsp:txXfrm>
        <a:off x="4042" y="1150816"/>
        <a:ext cx="2430781" cy="2810880"/>
      </dsp:txXfrm>
    </dsp:sp>
    <dsp:sp modelId="{33C87D0A-C0EE-EB45-A094-FB3705DD053A}">
      <dsp:nvSpPr>
        <dsp:cNvPr id="0" name=""/>
        <dsp:cNvSpPr/>
      </dsp:nvSpPr>
      <dsp:spPr>
        <a:xfrm>
          <a:off x="2775133" y="178503"/>
          <a:ext cx="2430781" cy="9723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cs-CZ" sz="2400" kern="1200" dirty="0"/>
            <a:t>Důvody (Shreffler et al., 2015)</a:t>
          </a:r>
        </a:p>
      </dsp:txBody>
      <dsp:txXfrm>
        <a:off x="2775133" y="178503"/>
        <a:ext cx="2430781" cy="972312"/>
      </dsp:txXfrm>
    </dsp:sp>
    <dsp:sp modelId="{0087B308-8A2E-AC40-830A-2FCD5FDE6DD2}">
      <dsp:nvSpPr>
        <dsp:cNvPr id="0" name=""/>
        <dsp:cNvSpPr/>
      </dsp:nvSpPr>
      <dsp:spPr>
        <a:xfrm>
          <a:off x="2775133" y="1150816"/>
          <a:ext cx="243078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nemít (další) děti</a:t>
          </a:r>
        </a:p>
        <a:p>
          <a:pPr marL="228600" lvl="1" indent="-228600" algn="l" defTabSz="1066800">
            <a:lnSpc>
              <a:spcPct val="90000"/>
            </a:lnSpc>
            <a:spcBef>
              <a:spcPct val="0"/>
            </a:spcBef>
            <a:spcAft>
              <a:spcPct val="15000"/>
            </a:spcAft>
            <a:buChar char="•"/>
          </a:pPr>
          <a:r>
            <a:rPr lang="cs-CZ" sz="2400" kern="1200" dirty="0"/>
            <a:t>situační důvody</a:t>
          </a:r>
        </a:p>
        <a:p>
          <a:pPr marL="228600" lvl="1" indent="-228600" algn="l" defTabSz="1066800">
            <a:lnSpc>
              <a:spcPct val="90000"/>
            </a:lnSpc>
            <a:spcBef>
              <a:spcPct val="0"/>
            </a:spcBef>
            <a:spcAft>
              <a:spcPct val="15000"/>
            </a:spcAft>
            <a:buChar char="•"/>
          </a:pPr>
          <a:r>
            <a:rPr lang="cs-CZ" sz="2400" kern="1200" dirty="0"/>
            <a:t>nátlak okolí</a:t>
          </a:r>
        </a:p>
      </dsp:txBody>
      <dsp:txXfrm>
        <a:off x="2775133" y="1150816"/>
        <a:ext cx="2430781" cy="2810880"/>
      </dsp:txXfrm>
    </dsp:sp>
    <dsp:sp modelId="{BACD56F3-27DD-1D4D-B241-E74F99D10E28}">
      <dsp:nvSpPr>
        <dsp:cNvPr id="0" name=""/>
        <dsp:cNvSpPr/>
      </dsp:nvSpPr>
      <dsp:spPr>
        <a:xfrm>
          <a:off x="5546223" y="178503"/>
          <a:ext cx="2430781" cy="9723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cs-CZ" sz="2400" kern="1200" dirty="0"/>
            <a:t>Dopady</a:t>
          </a:r>
        </a:p>
      </dsp:txBody>
      <dsp:txXfrm>
        <a:off x="5546223" y="178503"/>
        <a:ext cx="2430781" cy="972312"/>
      </dsp:txXfrm>
    </dsp:sp>
    <dsp:sp modelId="{D32B5A94-EEC4-1449-80F9-8215C35B0518}">
      <dsp:nvSpPr>
        <dsp:cNvPr id="0" name=""/>
        <dsp:cNvSpPr/>
      </dsp:nvSpPr>
      <dsp:spPr>
        <a:xfrm>
          <a:off x="5546223" y="1150816"/>
          <a:ext cx="243078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úleva</a:t>
          </a:r>
        </a:p>
        <a:p>
          <a:pPr marL="228600" lvl="1" indent="-228600" algn="l" defTabSz="1066800">
            <a:lnSpc>
              <a:spcPct val="90000"/>
            </a:lnSpc>
            <a:spcBef>
              <a:spcPct val="0"/>
            </a:spcBef>
            <a:spcAft>
              <a:spcPct val="15000"/>
            </a:spcAft>
            <a:buChar char="•"/>
          </a:pPr>
          <a:r>
            <a:rPr lang="cs-CZ" sz="2400" b="1" kern="1200" dirty="0"/>
            <a:t>post-sterilizační lítost</a:t>
          </a:r>
        </a:p>
      </dsp:txBody>
      <dsp:txXfrm>
        <a:off x="5546223" y="1150816"/>
        <a:ext cx="2430781" cy="2810880"/>
      </dsp:txXfrm>
    </dsp:sp>
    <dsp:sp modelId="{42E89C35-9CC8-3143-82B4-45AD4C775E2D}">
      <dsp:nvSpPr>
        <dsp:cNvPr id="0" name=""/>
        <dsp:cNvSpPr/>
      </dsp:nvSpPr>
      <dsp:spPr>
        <a:xfrm>
          <a:off x="8317314" y="178503"/>
          <a:ext cx="2430781" cy="97231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cs-CZ" sz="2400" kern="1200" dirty="0"/>
            <a:t>Další aspekty</a:t>
          </a:r>
        </a:p>
      </dsp:txBody>
      <dsp:txXfrm>
        <a:off x="8317314" y="178503"/>
        <a:ext cx="2430781" cy="972312"/>
      </dsp:txXfrm>
    </dsp:sp>
    <dsp:sp modelId="{70A965C5-9447-EC4C-89C5-D11718134067}">
      <dsp:nvSpPr>
        <dsp:cNvPr id="0" name=""/>
        <dsp:cNvSpPr/>
      </dsp:nvSpPr>
      <dsp:spPr>
        <a:xfrm>
          <a:off x="8317314" y="1150816"/>
          <a:ext cx="2430781" cy="28108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cs-CZ" sz="2400" kern="1200" dirty="0"/>
            <a:t>před-sterilizační poradenství</a:t>
          </a:r>
        </a:p>
        <a:p>
          <a:pPr marL="228600" lvl="1" indent="-228600" algn="l" defTabSz="1066800">
            <a:lnSpc>
              <a:spcPct val="90000"/>
            </a:lnSpc>
            <a:spcBef>
              <a:spcPct val="0"/>
            </a:spcBef>
            <a:spcAft>
              <a:spcPct val="15000"/>
            </a:spcAft>
            <a:buChar char="•"/>
          </a:pPr>
          <a:r>
            <a:rPr lang="cs-CZ" sz="2400" kern="1200" dirty="0"/>
            <a:t>etické aspekty</a:t>
          </a:r>
        </a:p>
      </dsp:txBody>
      <dsp:txXfrm>
        <a:off x="8317314" y="1150816"/>
        <a:ext cx="2430781" cy="2810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3F9960-1E84-7A4A-963E-0248F6A0BEAC}">
      <dsp:nvSpPr>
        <dsp:cNvPr id="0" name=""/>
        <dsp:cNvSpPr/>
      </dsp:nvSpPr>
      <dsp:spPr>
        <a:xfrm rot="5400000">
          <a:off x="6777756" y="-2771540"/>
          <a:ext cx="1067395" cy="68813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cs-CZ" sz="2200" kern="1200" dirty="0"/>
            <a:t>výzva na sociálních sítích – přístup do skrytých skupin (</a:t>
          </a:r>
          <a:r>
            <a:rPr lang="cs-CZ" sz="2200" i="1" kern="1200" dirty="0"/>
            <a:t>snowballing</a:t>
          </a:r>
          <a:r>
            <a:rPr lang="cs-CZ" sz="2200" kern="1200" dirty="0"/>
            <a:t>)</a:t>
          </a:r>
        </a:p>
      </dsp:txBody>
      <dsp:txXfrm rot="-5400000">
        <a:off x="3870770" y="187552"/>
        <a:ext cx="6829262" cy="963183"/>
      </dsp:txXfrm>
    </dsp:sp>
    <dsp:sp modelId="{0D9E0524-0CA0-B24B-B77C-6DEE8C0F44DE}">
      <dsp:nvSpPr>
        <dsp:cNvPr id="0" name=""/>
        <dsp:cNvSpPr/>
      </dsp:nvSpPr>
      <dsp:spPr>
        <a:xfrm>
          <a:off x="0" y="2021"/>
          <a:ext cx="3870769" cy="13342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cs-CZ" sz="2800" kern="1200" dirty="0"/>
            <a:t>Sběr dat</a:t>
          </a:r>
        </a:p>
      </dsp:txBody>
      <dsp:txXfrm>
        <a:off x="65132" y="67153"/>
        <a:ext cx="3740505" cy="1203980"/>
      </dsp:txXfrm>
    </dsp:sp>
    <dsp:sp modelId="{3BA89EE8-6095-124E-A3E0-21E97E0BE89E}">
      <dsp:nvSpPr>
        <dsp:cNvPr id="0" name=""/>
        <dsp:cNvSpPr/>
      </dsp:nvSpPr>
      <dsp:spPr>
        <a:xfrm rot="5400000">
          <a:off x="6777756" y="-1370584"/>
          <a:ext cx="1067395" cy="68813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cs-CZ" sz="2200" kern="1200" dirty="0"/>
            <a:t>informovaný souhlas</a:t>
          </a:r>
        </a:p>
        <a:p>
          <a:pPr marL="228600" lvl="1" indent="-228600" algn="l" defTabSz="977900">
            <a:lnSpc>
              <a:spcPct val="90000"/>
            </a:lnSpc>
            <a:spcBef>
              <a:spcPct val="0"/>
            </a:spcBef>
            <a:spcAft>
              <a:spcPct val="15000"/>
            </a:spcAft>
            <a:buChar char="•"/>
          </a:pPr>
          <a:r>
            <a:rPr lang="cs-CZ" sz="2200" kern="1200" dirty="0"/>
            <a:t>anonymizace dat a ochrana identity respondentek</a:t>
          </a:r>
        </a:p>
      </dsp:txBody>
      <dsp:txXfrm rot="-5400000">
        <a:off x="3870770" y="1588508"/>
        <a:ext cx="6829262" cy="963183"/>
      </dsp:txXfrm>
    </dsp:sp>
    <dsp:sp modelId="{593B4A38-C97C-9D41-B752-81F59855AF33}">
      <dsp:nvSpPr>
        <dsp:cNvPr id="0" name=""/>
        <dsp:cNvSpPr/>
      </dsp:nvSpPr>
      <dsp:spPr>
        <a:xfrm>
          <a:off x="0" y="1402977"/>
          <a:ext cx="3870769" cy="13342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cs-CZ" sz="2800" kern="1200" dirty="0"/>
            <a:t>Etické aspekty</a:t>
          </a:r>
        </a:p>
      </dsp:txBody>
      <dsp:txXfrm>
        <a:off x="65132" y="1468109"/>
        <a:ext cx="3740505" cy="1203980"/>
      </dsp:txXfrm>
    </dsp:sp>
    <dsp:sp modelId="{64D8CBF8-2D96-B44A-920D-F660FCDF494A}">
      <dsp:nvSpPr>
        <dsp:cNvPr id="0" name=""/>
        <dsp:cNvSpPr/>
      </dsp:nvSpPr>
      <dsp:spPr>
        <a:xfrm rot="5400000">
          <a:off x="6777756" y="30372"/>
          <a:ext cx="1067395" cy="688136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cs-CZ" sz="2200" kern="1200" dirty="0"/>
            <a:t>interpretativní fenomenologická analýza</a:t>
          </a:r>
        </a:p>
      </dsp:txBody>
      <dsp:txXfrm rot="-5400000">
        <a:off x="3870770" y="2989464"/>
        <a:ext cx="6829262" cy="963183"/>
      </dsp:txXfrm>
    </dsp:sp>
    <dsp:sp modelId="{CBE8D777-1DBA-A14B-84CD-8D0D25EFFB81}">
      <dsp:nvSpPr>
        <dsp:cNvPr id="0" name=""/>
        <dsp:cNvSpPr/>
      </dsp:nvSpPr>
      <dsp:spPr>
        <a:xfrm>
          <a:off x="0" y="2803934"/>
          <a:ext cx="3870769" cy="13342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cs-CZ" sz="2800" kern="1200" dirty="0"/>
            <a:t>Analýza dat</a:t>
          </a:r>
        </a:p>
      </dsp:txBody>
      <dsp:txXfrm>
        <a:off x="65132" y="2869066"/>
        <a:ext cx="3740505" cy="12039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58926B-261D-C84F-AF5B-CFC8F750081D}">
      <dsp:nvSpPr>
        <dsp:cNvPr id="0" name=""/>
        <dsp:cNvSpPr/>
      </dsp:nvSpPr>
      <dsp:spPr>
        <a:xfrm>
          <a:off x="285603" y="2098"/>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Dobrovolná bezdětnost</a:t>
          </a:r>
        </a:p>
      </dsp:txBody>
      <dsp:txXfrm>
        <a:off x="285603" y="2098"/>
        <a:ext cx="3181540" cy="1908924"/>
      </dsp:txXfrm>
    </dsp:sp>
    <dsp:sp modelId="{BF819DC4-EC92-5247-A57B-88F3EACF9F96}">
      <dsp:nvSpPr>
        <dsp:cNvPr id="0" name=""/>
        <dsp:cNvSpPr/>
      </dsp:nvSpPr>
      <dsp:spPr>
        <a:xfrm>
          <a:off x="3785298" y="2098"/>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Strach z těhotenství</a:t>
          </a:r>
        </a:p>
      </dsp:txBody>
      <dsp:txXfrm>
        <a:off x="3785298" y="2098"/>
        <a:ext cx="3181540" cy="1908924"/>
      </dsp:txXfrm>
    </dsp:sp>
    <dsp:sp modelId="{7A202102-B3F3-3B43-8A0C-094F40FCEADE}">
      <dsp:nvSpPr>
        <dsp:cNvPr id="0" name=""/>
        <dsp:cNvSpPr/>
      </dsp:nvSpPr>
      <dsp:spPr>
        <a:xfrm>
          <a:off x="7284993" y="2098"/>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Svoboda</a:t>
          </a:r>
        </a:p>
      </dsp:txBody>
      <dsp:txXfrm>
        <a:off x="7284993" y="2098"/>
        <a:ext cx="3181540" cy="1908924"/>
      </dsp:txXfrm>
    </dsp:sp>
    <dsp:sp modelId="{6994F69D-683E-DD45-94DD-512C17CC3CC0}">
      <dsp:nvSpPr>
        <dsp:cNvPr id="0" name=""/>
        <dsp:cNvSpPr/>
      </dsp:nvSpPr>
      <dsp:spPr>
        <a:xfrm>
          <a:off x="285603" y="2229177"/>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Reakce okolí</a:t>
          </a:r>
        </a:p>
      </dsp:txBody>
      <dsp:txXfrm>
        <a:off x="285603" y="2229177"/>
        <a:ext cx="3181540" cy="1908924"/>
      </dsp:txXfrm>
    </dsp:sp>
    <dsp:sp modelId="{A8ED7365-03F3-2343-A61B-BEB007034B3A}">
      <dsp:nvSpPr>
        <dsp:cNvPr id="0" name=""/>
        <dsp:cNvSpPr/>
      </dsp:nvSpPr>
      <dsp:spPr>
        <a:xfrm>
          <a:off x="3785298" y="2229177"/>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"Nebýt na to sama"</a:t>
          </a:r>
        </a:p>
      </dsp:txBody>
      <dsp:txXfrm>
        <a:off x="3785298" y="2229177"/>
        <a:ext cx="3181540" cy="1908924"/>
      </dsp:txXfrm>
    </dsp:sp>
    <dsp:sp modelId="{B49D3666-21F5-104E-979F-A3FF5A1530B6}">
      <dsp:nvSpPr>
        <dsp:cNvPr id="0" name=""/>
        <dsp:cNvSpPr/>
      </dsp:nvSpPr>
      <dsp:spPr>
        <a:xfrm>
          <a:off x="7284993" y="2229177"/>
          <a:ext cx="3181540" cy="19089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cs-CZ" sz="4300" kern="1200" dirty="0"/>
            <a:t>Informace = všechno</a:t>
          </a:r>
        </a:p>
      </dsp:txBody>
      <dsp:txXfrm>
        <a:off x="7284993" y="2229177"/>
        <a:ext cx="3181540" cy="190892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2327736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13</a:t>
            </a:fld>
            <a:endParaRPr lang="cs-CZ" altLang="cs-CZ"/>
          </a:p>
        </p:txBody>
      </p:sp>
    </p:spTree>
    <p:extLst>
      <p:ext uri="{BB962C8B-B14F-4D97-AF65-F5344CB8AC3E}">
        <p14:creationId xmlns:p14="http://schemas.microsoft.com/office/powerpoint/2010/main" val="3524466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2521124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53</a:t>
            </a:fld>
            <a:endParaRPr lang="cs-CZ" altLang="cs-CZ"/>
          </a:p>
        </p:txBody>
      </p:sp>
    </p:spTree>
    <p:extLst>
      <p:ext uri="{BB962C8B-B14F-4D97-AF65-F5344CB8AC3E}">
        <p14:creationId xmlns:p14="http://schemas.microsoft.com/office/powerpoint/2010/main" val="1339665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FE8B4362-9944-7342-B28B-E931E1E8623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95976C0B-67C9-FE4D-861B-FEF2C4BECD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6E56905-98EB-4E4B-BB7F-7609236513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7CFE304C-B4EC-AE41-83D6-DFCA8039AA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98FE51A2-DFE6-8C4C-AE3B-7EEE5FB3D6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EE10F69E-5BDF-EB4D-A549-99C3B52C04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57CE533F-B2A8-0141-B7C6-76DE53BCD8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45470077-C754-D94D-8876-CD951865E44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BA8601A-2E5F-F046-8BEE-D6DFB9D512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2CA3E3DA-40C1-DE49-9B26-0B773DA09AE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9" name="Obrázek 8">
            <a:extLst>
              <a:ext uri="{FF2B5EF4-FFF2-40B4-BE49-F238E27FC236}">
                <a16:creationId xmlns:a16="http://schemas.microsoft.com/office/drawing/2014/main" id="{CDE6E024-A30E-2949-8B4D-FC6A4F774D5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52CFA366-9799-3646-8C42-F75DED40DF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hyperlink" Target="https://www.zenska-neplodnost.cz/"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uzis.cz/res/file/registry/nrrz/nrrz-pot-zpok-005-20160101-1.pdf" TargetMode="External"/><Relationship Id="rId2" Type="http://schemas.openxmlformats.org/officeDocument/2006/relationships/hyperlink" Target="https://www.uzis.cz/res/f/008377/potraty2020.pdf"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ditevsrdci.cz/_files/userfiles/soubory_ke_stazeni/brozurka/dite_v_srdci_brozurka_pro_rodic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hyperlink" Target="https://www.mamo.cz/"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svod.cz/" TargetMode="External"/><Relationship Id="rId4" Type="http://schemas.openxmlformats.org/officeDocument/2006/relationships/hyperlink" Target="https://www.cervix.cz/"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r>
              <a:rPr lang="cs-CZ" dirty="0"/>
              <a:t>Psychologická problematika v gynekologii</a:t>
            </a:r>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Psychologická problematika v gynekologii</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Klinická psychologie (PSMA002)</a:t>
            </a:r>
          </a:p>
          <a:p>
            <a:r>
              <a:rPr lang="cs-CZ" dirty="0"/>
              <a:t>Mgr. Petra Coufalová </a:t>
            </a:r>
          </a:p>
          <a:p>
            <a:r>
              <a:rPr lang="cs-CZ" dirty="0"/>
              <a:t>16. 10. 2023</a:t>
            </a:r>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0ACD3F5-E9F0-AD40-B4F3-55379B056501}"/>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5DCA52C-D98B-F64A-BBA3-4BD889BBDE7C}"/>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Zástupný text 3">
            <a:extLst>
              <a:ext uri="{FF2B5EF4-FFF2-40B4-BE49-F238E27FC236}">
                <a16:creationId xmlns:a16="http://schemas.microsoft.com/office/drawing/2014/main" id="{7A289EA0-0EB3-2542-A67E-CDF42D43FEF9}"/>
              </a:ext>
            </a:extLst>
          </p:cNvPr>
          <p:cNvSpPr>
            <a:spLocks noGrp="1"/>
          </p:cNvSpPr>
          <p:nvPr>
            <p:ph type="body" sz="quarter" idx="13"/>
          </p:nvPr>
        </p:nvSpPr>
        <p:spPr/>
        <p:txBody>
          <a:bodyPr/>
          <a:lstStyle/>
          <a:p>
            <a:r>
              <a:rPr lang="cs-CZ" b="1" dirty="0"/>
              <a:t>Dobrovolná bezdětnost</a:t>
            </a:r>
          </a:p>
          <a:p>
            <a:r>
              <a:rPr lang="cs-CZ" dirty="0"/>
              <a:t>= rozhodnutí nevyhnutelně vedoucí ke sterilizaci</a:t>
            </a:r>
          </a:p>
        </p:txBody>
      </p:sp>
      <p:sp>
        <p:nvSpPr>
          <p:cNvPr id="5" name="Nadpis 4">
            <a:extLst>
              <a:ext uri="{FF2B5EF4-FFF2-40B4-BE49-F238E27FC236}">
                <a16:creationId xmlns:a16="http://schemas.microsoft.com/office/drawing/2014/main" id="{0ACE10A6-6A46-5C46-942F-D72509C1155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FF3FBBDB-3493-C84B-9833-AC7C892CAE70}"/>
              </a:ext>
            </a:extLst>
          </p:cNvPr>
          <p:cNvSpPr>
            <a:spLocks noGrp="1"/>
          </p:cNvSpPr>
          <p:nvPr>
            <p:ph idx="1"/>
          </p:nvPr>
        </p:nvSpPr>
        <p:spPr>
          <a:xfrm>
            <a:off x="720000" y="1998002"/>
            <a:ext cx="10753200" cy="4139998"/>
          </a:xfrm>
        </p:spPr>
        <p:txBody>
          <a:bodyPr/>
          <a:lstStyle/>
          <a:p>
            <a:r>
              <a:rPr lang="cs-CZ" i="1" dirty="0"/>
              <a:t>„Já třeba pocházím z rodiny, kde </a:t>
            </a:r>
            <a:r>
              <a:rPr lang="cs-CZ" i="1" dirty="0" err="1"/>
              <a:t>každej</a:t>
            </a:r>
            <a:r>
              <a:rPr lang="cs-CZ" i="1" dirty="0"/>
              <a:t> má děti. Většinou jsou tři děti prostě v rodině, dvě tři minimálně, i čtyři prostě. A je to prostě hrozně divný, jsem taková černá ovce. Jsem fakt asi po, já nevím, asi snad po pěti generacích, kdo nemá dítě.“ </a:t>
            </a:r>
            <a:r>
              <a:rPr lang="cs-CZ" dirty="0"/>
              <a:t>(Cecílie)</a:t>
            </a:r>
          </a:p>
          <a:p>
            <a:endParaRPr lang="cs-CZ" i="1" dirty="0"/>
          </a:p>
          <a:p>
            <a:endParaRPr lang="cs-CZ" dirty="0"/>
          </a:p>
        </p:txBody>
      </p:sp>
    </p:spTree>
    <p:extLst>
      <p:ext uri="{BB962C8B-B14F-4D97-AF65-F5344CB8AC3E}">
        <p14:creationId xmlns:p14="http://schemas.microsoft.com/office/powerpoint/2010/main" val="1001824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0ACD3F5-E9F0-AD40-B4F3-55379B056501}"/>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5DCA52C-D98B-F64A-BBA3-4BD889BBDE7C}"/>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Zástupný text 3">
            <a:extLst>
              <a:ext uri="{FF2B5EF4-FFF2-40B4-BE49-F238E27FC236}">
                <a16:creationId xmlns:a16="http://schemas.microsoft.com/office/drawing/2014/main" id="{7A289EA0-0EB3-2542-A67E-CDF42D43FEF9}"/>
              </a:ext>
            </a:extLst>
          </p:cNvPr>
          <p:cNvSpPr>
            <a:spLocks noGrp="1"/>
          </p:cNvSpPr>
          <p:nvPr>
            <p:ph type="body" sz="quarter" idx="13"/>
          </p:nvPr>
        </p:nvSpPr>
        <p:spPr/>
        <p:txBody>
          <a:bodyPr/>
          <a:lstStyle/>
          <a:p>
            <a:r>
              <a:rPr lang="cs-CZ" b="1" dirty="0"/>
              <a:t>Dobrovolná bezdětnost</a:t>
            </a:r>
          </a:p>
          <a:p>
            <a:r>
              <a:rPr lang="cs-CZ" dirty="0"/>
              <a:t>= rozhodnutí nevyhnutelně vedoucí ke sterilizaci</a:t>
            </a:r>
          </a:p>
        </p:txBody>
      </p:sp>
      <p:sp>
        <p:nvSpPr>
          <p:cNvPr id="5" name="Nadpis 4">
            <a:extLst>
              <a:ext uri="{FF2B5EF4-FFF2-40B4-BE49-F238E27FC236}">
                <a16:creationId xmlns:a16="http://schemas.microsoft.com/office/drawing/2014/main" id="{0ACE10A6-6A46-5C46-942F-D72509C1155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FF3FBBDB-3493-C84B-9833-AC7C892CAE70}"/>
              </a:ext>
            </a:extLst>
          </p:cNvPr>
          <p:cNvSpPr>
            <a:spLocks noGrp="1"/>
          </p:cNvSpPr>
          <p:nvPr>
            <p:ph idx="1"/>
          </p:nvPr>
        </p:nvSpPr>
        <p:spPr>
          <a:xfrm>
            <a:off x="720000" y="1998002"/>
            <a:ext cx="10753200" cy="4139998"/>
          </a:xfrm>
        </p:spPr>
        <p:txBody>
          <a:bodyPr/>
          <a:lstStyle/>
          <a:p>
            <a:r>
              <a:rPr lang="cs-CZ" i="1" dirty="0"/>
              <a:t>„Když s tím člověkem chci diskutovat nebo vím, že by to stálo za nějakou diskuzi, tak řeknu „Ne, prostě děti nechci, já je k životu nepotřebuju.“ Pokud je to člověk, s kterým dál diskutovat nechci, tak řeknu, že děti jsou krvelačné bestie.“ </a:t>
            </a:r>
            <a:r>
              <a:rPr lang="cs-CZ" dirty="0"/>
              <a:t>(Edita)</a:t>
            </a:r>
          </a:p>
          <a:p>
            <a:r>
              <a:rPr lang="cs-CZ" i="1" dirty="0"/>
              <a:t>„Já to asi vůbec nemám v hlavě spojený nějakou svoji ženskou identitu s nějakou jako plodností nebo nevím, čím. Jakože vůbec.“ </a:t>
            </a:r>
            <a:r>
              <a:rPr lang="cs-CZ" dirty="0"/>
              <a:t>(Dana)</a:t>
            </a:r>
            <a:endParaRPr lang="cs-CZ" i="1" dirty="0"/>
          </a:p>
          <a:p>
            <a:endParaRPr lang="cs-CZ" dirty="0"/>
          </a:p>
        </p:txBody>
      </p:sp>
    </p:spTree>
    <p:extLst>
      <p:ext uri="{BB962C8B-B14F-4D97-AF65-F5344CB8AC3E}">
        <p14:creationId xmlns:p14="http://schemas.microsoft.com/office/powerpoint/2010/main" val="2165116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Strach z těhotenství</a:t>
            </a:r>
          </a:p>
          <a:p>
            <a:r>
              <a:rPr lang="cs-CZ" dirty="0"/>
              <a:t>= motivace ke sterilizaci a potřeba zbavit se neustále prožívaného strachu</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pic>
        <p:nvPicPr>
          <p:cNvPr id="8" name="Zástupný obsah 7">
            <a:extLst>
              <a:ext uri="{FF2B5EF4-FFF2-40B4-BE49-F238E27FC236}">
                <a16:creationId xmlns:a16="http://schemas.microsoft.com/office/drawing/2014/main" id="{763D3D32-EC34-D24D-84CA-4275E0C5C3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0725" y="2155427"/>
            <a:ext cx="10752138" cy="3213896"/>
          </a:xfrm>
        </p:spPr>
      </p:pic>
    </p:spTree>
    <p:extLst>
      <p:ext uri="{BB962C8B-B14F-4D97-AF65-F5344CB8AC3E}">
        <p14:creationId xmlns:p14="http://schemas.microsoft.com/office/powerpoint/2010/main" val="3490774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Strach z těhotenství</a:t>
            </a:r>
          </a:p>
          <a:p>
            <a:r>
              <a:rPr lang="cs-CZ" dirty="0"/>
              <a:t>= motivace ke sterilizaci a potřeba zbavit se neustále prožívaného strachu</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C1D3ABFB-B73D-2141-AED7-4AB741A4D498}"/>
              </a:ext>
            </a:extLst>
          </p:cNvPr>
          <p:cNvSpPr>
            <a:spLocks noGrp="1"/>
          </p:cNvSpPr>
          <p:nvPr>
            <p:ph idx="1"/>
          </p:nvPr>
        </p:nvSpPr>
        <p:spPr>
          <a:xfrm>
            <a:off x="720000" y="1998002"/>
            <a:ext cx="10753200" cy="4139998"/>
          </a:xfrm>
        </p:spPr>
        <p:txBody>
          <a:bodyPr/>
          <a:lstStyle/>
          <a:p>
            <a:r>
              <a:rPr lang="cs-CZ" i="1" dirty="0"/>
              <a:t>„nežádoucí a nechtěné těhotenství“ </a:t>
            </a:r>
            <a:r>
              <a:rPr lang="cs-CZ" dirty="0"/>
              <a:t>(Adéla), </a:t>
            </a:r>
            <a:r>
              <a:rPr lang="cs-CZ" i="1" dirty="0"/>
              <a:t>„největší strašák“ </a:t>
            </a:r>
            <a:r>
              <a:rPr lang="cs-CZ" dirty="0"/>
              <a:t>(Barbora), </a:t>
            </a:r>
            <a:r>
              <a:rPr lang="cs-CZ" i="1" dirty="0"/>
              <a:t>„panická hrůza“</a:t>
            </a:r>
            <a:r>
              <a:rPr lang="cs-CZ" dirty="0"/>
              <a:t> (Cecílie)</a:t>
            </a:r>
          </a:p>
          <a:p>
            <a:endParaRPr lang="cs-CZ" i="1" dirty="0"/>
          </a:p>
          <a:p>
            <a:r>
              <a:rPr lang="cs-CZ" i="1" dirty="0"/>
              <a:t>„Několikrát jsem byla na pokraji kolapsu, když se mi například zpozdila menstruace.“</a:t>
            </a:r>
            <a:r>
              <a:rPr lang="cs-CZ" dirty="0"/>
              <a:t> (Adéla)</a:t>
            </a:r>
          </a:p>
          <a:p>
            <a:r>
              <a:rPr lang="cs-CZ" i="1" dirty="0"/>
              <a:t>„Je to moje životní rozhodnutí…“</a:t>
            </a:r>
            <a:r>
              <a:rPr lang="cs-CZ" dirty="0"/>
              <a:t> (Cecílie)</a:t>
            </a:r>
          </a:p>
          <a:p>
            <a:r>
              <a:rPr lang="cs-CZ" i="1" dirty="0"/>
              <a:t>„Bylo to rozhodnutí pro můj život, pro moje pohodlí.“</a:t>
            </a:r>
            <a:r>
              <a:rPr lang="cs-CZ" dirty="0"/>
              <a:t> (Edita)</a:t>
            </a:r>
          </a:p>
          <a:p>
            <a:endParaRPr lang="cs-CZ" dirty="0"/>
          </a:p>
          <a:p>
            <a:endParaRPr lang="cs-CZ" dirty="0"/>
          </a:p>
        </p:txBody>
      </p:sp>
    </p:spTree>
    <p:extLst>
      <p:ext uri="{BB962C8B-B14F-4D97-AF65-F5344CB8AC3E}">
        <p14:creationId xmlns:p14="http://schemas.microsoft.com/office/powerpoint/2010/main" val="2392134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Svoboda</a:t>
            </a:r>
          </a:p>
          <a:p>
            <a:r>
              <a:rPr lang="cs-CZ" dirty="0"/>
              <a:t>= prožívání po sterilizaci</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pic>
        <p:nvPicPr>
          <p:cNvPr id="8" name="Zástupný obsah 7">
            <a:extLst>
              <a:ext uri="{FF2B5EF4-FFF2-40B4-BE49-F238E27FC236}">
                <a16:creationId xmlns:a16="http://schemas.microsoft.com/office/drawing/2014/main" id="{3AE1EEAB-8124-2945-A113-203BDA58FDDE}"/>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832771" y="2131795"/>
            <a:ext cx="10526458" cy="3135985"/>
          </a:xfrm>
        </p:spPr>
      </p:pic>
    </p:spTree>
    <p:extLst>
      <p:ext uri="{BB962C8B-B14F-4D97-AF65-F5344CB8AC3E}">
        <p14:creationId xmlns:p14="http://schemas.microsoft.com/office/powerpoint/2010/main" val="4125411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Svoboda</a:t>
            </a:r>
          </a:p>
          <a:p>
            <a:r>
              <a:rPr lang="cs-CZ" dirty="0"/>
              <a:t>= prožívání po sterilizaci</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AC9C592B-6C07-B344-AAAD-14257A43CC3E}"/>
              </a:ext>
            </a:extLst>
          </p:cNvPr>
          <p:cNvSpPr>
            <a:spLocks noGrp="1"/>
          </p:cNvSpPr>
          <p:nvPr>
            <p:ph idx="1"/>
          </p:nvPr>
        </p:nvSpPr>
        <p:spPr>
          <a:xfrm>
            <a:off x="720000" y="1998002"/>
            <a:ext cx="10753200" cy="4139998"/>
          </a:xfrm>
        </p:spPr>
        <p:txBody>
          <a:bodyPr/>
          <a:lstStyle/>
          <a:p>
            <a:r>
              <a:rPr lang="cs-CZ" i="1" dirty="0"/>
              <a:t>„Tak určitě jsem ráda, že nemusím užívat žádnou chemii.“</a:t>
            </a:r>
            <a:r>
              <a:rPr lang="cs-CZ" dirty="0"/>
              <a:t> (Adéla)</a:t>
            </a:r>
          </a:p>
          <a:p>
            <a:r>
              <a:rPr lang="cs-CZ" i="1" dirty="0"/>
              <a:t>„Jakože určitě si myslím, že mi to zvýšilo kvalitu života…</a:t>
            </a:r>
            <a:r>
              <a:rPr lang="cs-CZ" i="1" dirty="0" err="1"/>
              <a:t>takovej</a:t>
            </a:r>
            <a:r>
              <a:rPr lang="cs-CZ" i="1" dirty="0"/>
              <a:t> </a:t>
            </a:r>
            <a:r>
              <a:rPr lang="cs-CZ" i="1" dirty="0" err="1"/>
              <a:t>psychickej</a:t>
            </a:r>
            <a:r>
              <a:rPr lang="cs-CZ" i="1" dirty="0"/>
              <a:t> klid.“</a:t>
            </a:r>
            <a:r>
              <a:rPr lang="cs-CZ" dirty="0"/>
              <a:t> (Dana)</a:t>
            </a:r>
          </a:p>
          <a:p>
            <a:r>
              <a:rPr lang="cs-CZ" i="1" dirty="0"/>
              <a:t>„Takže já už teď vlastně v životě nemám žádný bloky a žádný limity.“ </a:t>
            </a:r>
            <a:r>
              <a:rPr lang="cs-CZ" dirty="0"/>
              <a:t>(Cecílie)</a:t>
            </a:r>
          </a:p>
          <a:p>
            <a:r>
              <a:rPr lang="cs-CZ" i="1" dirty="0"/>
              <a:t>„Už se nemusím ničeho obávat, vlastně mého největšího strašáka.“</a:t>
            </a:r>
            <a:r>
              <a:rPr lang="cs-CZ" dirty="0"/>
              <a:t> (Barbora)</a:t>
            </a:r>
            <a:endParaRPr lang="cs-CZ" i="1" dirty="0"/>
          </a:p>
        </p:txBody>
      </p:sp>
    </p:spTree>
    <p:extLst>
      <p:ext uri="{BB962C8B-B14F-4D97-AF65-F5344CB8AC3E}">
        <p14:creationId xmlns:p14="http://schemas.microsoft.com/office/powerpoint/2010/main" val="635382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Svoboda</a:t>
            </a:r>
          </a:p>
          <a:p>
            <a:r>
              <a:rPr lang="cs-CZ" dirty="0"/>
              <a:t>= prožívání po sterilizaci</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AC9C592B-6C07-B344-AAAD-14257A43CC3E}"/>
              </a:ext>
            </a:extLst>
          </p:cNvPr>
          <p:cNvSpPr>
            <a:spLocks noGrp="1"/>
          </p:cNvSpPr>
          <p:nvPr>
            <p:ph idx="1"/>
          </p:nvPr>
        </p:nvSpPr>
        <p:spPr>
          <a:xfrm>
            <a:off x="720000" y="1998002"/>
            <a:ext cx="10753200" cy="4139998"/>
          </a:xfrm>
        </p:spPr>
        <p:txBody>
          <a:bodyPr/>
          <a:lstStyle/>
          <a:p>
            <a:r>
              <a:rPr lang="cs-CZ" i="1" dirty="0"/>
              <a:t>„Žiju ten život, který spousta lidí by chtělo žít, ale nemůže, protože mají třeba ty děti. A já si to užívám. A uvědomuju si to. Spousta lidí si to třeba ani neuvědomuje, že mají to, co chtějí, ale vidí jenom to, co nemají. A já prostě vidím to, co mám já. Vidím tu svobodu.“</a:t>
            </a:r>
            <a:r>
              <a:rPr lang="cs-CZ" dirty="0"/>
              <a:t> (Cecílie)</a:t>
            </a:r>
            <a:endParaRPr lang="cs-CZ" i="1" dirty="0"/>
          </a:p>
        </p:txBody>
      </p:sp>
    </p:spTree>
    <p:extLst>
      <p:ext uri="{BB962C8B-B14F-4D97-AF65-F5344CB8AC3E}">
        <p14:creationId xmlns:p14="http://schemas.microsoft.com/office/powerpoint/2010/main" val="972101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podstoupené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pic>
        <p:nvPicPr>
          <p:cNvPr id="8" name="Zástupný obsah 7">
            <a:extLst>
              <a:ext uri="{FF2B5EF4-FFF2-40B4-BE49-F238E27FC236}">
                <a16:creationId xmlns:a16="http://schemas.microsoft.com/office/drawing/2014/main" id="{3449D6BA-6793-314B-B3C8-5E9165FE13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0725" y="1927937"/>
            <a:ext cx="10752138" cy="3668875"/>
          </a:xfrm>
        </p:spPr>
      </p:pic>
    </p:spTree>
    <p:extLst>
      <p:ext uri="{BB962C8B-B14F-4D97-AF65-F5344CB8AC3E}">
        <p14:creationId xmlns:p14="http://schemas.microsoft.com/office/powerpoint/2010/main" val="1211082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a:xfrm>
            <a:off x="719400" y="6459809"/>
            <a:ext cx="7920000" cy="252000"/>
          </a:xfrm>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a:xfrm>
            <a:off x="341100" y="6480000"/>
            <a:ext cx="252000" cy="252000"/>
          </a:xfrm>
        </p:spPr>
        <p:txBody>
          <a:bodyPr/>
          <a:lstStyle/>
          <a:p>
            <a:fld id="{0970407D-EE58-4A0B-824B-1D3AE42DD9CF}" type="slidenum">
              <a:rPr lang="cs-CZ" altLang="cs-CZ" smtClean="0"/>
              <a:pPr/>
              <a:t>18</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podstoupení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2A692BC1-9DC1-3241-B505-85C4E2038478}"/>
              </a:ext>
            </a:extLst>
          </p:cNvPr>
          <p:cNvSpPr>
            <a:spLocks noGrp="1"/>
          </p:cNvSpPr>
          <p:nvPr>
            <p:ph idx="1"/>
          </p:nvPr>
        </p:nvSpPr>
        <p:spPr>
          <a:xfrm>
            <a:off x="719400" y="1942676"/>
            <a:ext cx="10753200" cy="4285324"/>
          </a:xfrm>
        </p:spPr>
        <p:txBody>
          <a:bodyPr/>
          <a:lstStyle/>
          <a:p>
            <a:r>
              <a:rPr lang="cs-CZ" i="1" dirty="0"/>
              <a:t>„On </a:t>
            </a:r>
            <a:r>
              <a:rPr lang="cs-CZ" dirty="0"/>
              <a:t>[partner]</a:t>
            </a:r>
            <a:r>
              <a:rPr lang="cs-CZ" i="1" dirty="0"/>
              <a:t> mi v tom nějak nebránil, protože už vlastně on má z prvního vztahu dvě dospělé děti, takže on nemá potřebu, nebo neměl potřebu, mít další děti, respektoval moje rozhodnutí a podporoval mě v tom.“</a:t>
            </a:r>
            <a:r>
              <a:rPr lang="cs-CZ" dirty="0"/>
              <a:t> (Adéla)</a:t>
            </a:r>
          </a:p>
          <a:p>
            <a:r>
              <a:rPr lang="cs-CZ" i="1" dirty="0"/>
              <a:t>„Až když vlastně jsem potkala </a:t>
            </a:r>
            <a:r>
              <a:rPr lang="cs-CZ" i="1" dirty="0" err="1"/>
              <a:t>svýho</a:t>
            </a:r>
            <a:r>
              <a:rPr lang="cs-CZ" i="1" dirty="0"/>
              <a:t> nynějšího přítele, on děti nechce, já jsem je nechtěla, ale on nemá rád radikální rozhodnutí, tak vlastně byl i celkem proti…a vlastně postupně, jak jsme se víc a víc s partnerem poznávali, tak poznal, že já a děti to opravdu nejde dohromady…a de facto pak ten můj názor začal respektovat.“</a:t>
            </a:r>
            <a:r>
              <a:rPr lang="cs-CZ" dirty="0"/>
              <a:t> (Edita)</a:t>
            </a:r>
            <a:endParaRPr lang="cs-CZ" i="1" dirty="0"/>
          </a:p>
        </p:txBody>
      </p:sp>
    </p:spTree>
    <p:extLst>
      <p:ext uri="{BB962C8B-B14F-4D97-AF65-F5344CB8AC3E}">
        <p14:creationId xmlns:p14="http://schemas.microsoft.com/office/powerpoint/2010/main" val="34912056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a:xfrm>
            <a:off x="719400" y="6459809"/>
            <a:ext cx="7920000" cy="252000"/>
          </a:xfrm>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a:xfrm>
            <a:off x="341100" y="6480000"/>
            <a:ext cx="252000" cy="252000"/>
          </a:xfrm>
        </p:spPr>
        <p:txBody>
          <a:bodyPr/>
          <a:lstStyle/>
          <a:p>
            <a:fld id="{0970407D-EE58-4A0B-824B-1D3AE42DD9CF}" type="slidenum">
              <a:rPr lang="cs-CZ" altLang="cs-CZ" smtClean="0"/>
              <a:pPr/>
              <a:t>19</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podstoupení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2A692BC1-9DC1-3241-B505-85C4E2038478}"/>
              </a:ext>
            </a:extLst>
          </p:cNvPr>
          <p:cNvSpPr>
            <a:spLocks noGrp="1"/>
          </p:cNvSpPr>
          <p:nvPr>
            <p:ph idx="1"/>
          </p:nvPr>
        </p:nvSpPr>
        <p:spPr>
          <a:xfrm>
            <a:off x="719400" y="1942676"/>
            <a:ext cx="10753200" cy="4285324"/>
          </a:xfrm>
        </p:spPr>
        <p:txBody>
          <a:bodyPr/>
          <a:lstStyle/>
          <a:p>
            <a:r>
              <a:rPr lang="cs-CZ" i="1" dirty="0"/>
              <a:t>„Přece jenom si člověk tak trošku víc užívá v posteli. Když už nemusí myslet na to „</a:t>
            </a:r>
            <a:r>
              <a:rPr lang="cs-CZ" i="1" dirty="0" err="1"/>
              <a:t>Ahhh</a:t>
            </a:r>
            <a:r>
              <a:rPr lang="cs-CZ" i="1" dirty="0"/>
              <a:t>, co když nám praskne kondom? Co když selže antikoncepce? a podobně. Tak prostě, když praskne, tak praskne, nemusím běžet pro </a:t>
            </a:r>
            <a:r>
              <a:rPr lang="cs-CZ" i="1" dirty="0" err="1"/>
              <a:t>Postinor</a:t>
            </a:r>
            <a:r>
              <a:rPr lang="cs-CZ" i="1" dirty="0"/>
              <a:t>, to je prostě paráda…ono je to asi hodně v hlavě, protože jak víš, že se nestane to nejhorší, tak je člověk prostě naladěn na takovou vlnu.“</a:t>
            </a:r>
            <a:r>
              <a:rPr lang="cs-CZ" dirty="0"/>
              <a:t> (Barbora)</a:t>
            </a:r>
          </a:p>
          <a:p>
            <a:r>
              <a:rPr lang="cs-CZ" i="1" dirty="0"/>
              <a:t>“I sex je lepší, protože nemám strach, že prostě otěhotním. A to je hrozně moc.“</a:t>
            </a:r>
            <a:r>
              <a:rPr lang="cs-CZ" dirty="0"/>
              <a:t> (Cecílie)</a:t>
            </a:r>
            <a:endParaRPr lang="cs-CZ" i="1" dirty="0"/>
          </a:p>
        </p:txBody>
      </p:sp>
    </p:spTree>
    <p:extLst>
      <p:ext uri="{BB962C8B-B14F-4D97-AF65-F5344CB8AC3E}">
        <p14:creationId xmlns:p14="http://schemas.microsoft.com/office/powerpoint/2010/main" val="198722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F8B4A65-4EC0-7A4C-8CBB-F26445484892}"/>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188EF9B7-CA1C-9B49-91B8-AD9825BB260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87BEAC8B-D93F-364D-BE43-43A03256B0D9}"/>
              </a:ext>
            </a:extLst>
          </p:cNvPr>
          <p:cNvSpPr>
            <a:spLocks noGrp="1"/>
          </p:cNvSpPr>
          <p:nvPr>
            <p:ph type="title"/>
          </p:nvPr>
        </p:nvSpPr>
        <p:spPr/>
        <p:txBody>
          <a:bodyPr/>
          <a:lstStyle/>
          <a:p>
            <a:r>
              <a:rPr lang="cs-CZ" dirty="0"/>
              <a:t>Témata přednášky</a:t>
            </a:r>
          </a:p>
        </p:txBody>
      </p:sp>
      <p:sp>
        <p:nvSpPr>
          <p:cNvPr id="5" name="Zástupný obsah 4">
            <a:extLst>
              <a:ext uri="{FF2B5EF4-FFF2-40B4-BE49-F238E27FC236}">
                <a16:creationId xmlns:a16="http://schemas.microsoft.com/office/drawing/2014/main" id="{10CBEEA8-7AA5-1244-862E-B390810E6D00}"/>
              </a:ext>
            </a:extLst>
          </p:cNvPr>
          <p:cNvSpPr>
            <a:spLocks noGrp="1"/>
          </p:cNvSpPr>
          <p:nvPr>
            <p:ph idx="1"/>
          </p:nvPr>
        </p:nvSpPr>
        <p:spPr/>
        <p:txBody>
          <a:bodyPr/>
          <a:lstStyle/>
          <a:p>
            <a:pPr marL="586350" indent="-514350">
              <a:buFont typeface="+mj-lt"/>
              <a:buAutoNum type="arabicPeriod"/>
            </a:pPr>
            <a:r>
              <a:rPr lang="cs-CZ" dirty="0"/>
              <a:t>Představení vlastního výzkumu – </a:t>
            </a:r>
            <a:r>
              <a:rPr lang="cs-CZ" i="1" dirty="0"/>
              <a:t>Psychologické aspekty dobrovolné sterilizace u žen</a:t>
            </a:r>
            <a:endParaRPr lang="cs-CZ" dirty="0"/>
          </a:p>
          <a:p>
            <a:pPr marL="586350" indent="-514350">
              <a:buFont typeface="+mj-lt"/>
              <a:buAutoNum type="arabicPeriod"/>
            </a:pPr>
            <a:r>
              <a:rPr lang="cs-CZ" dirty="0"/>
              <a:t>Neplodnost </a:t>
            </a:r>
          </a:p>
          <a:p>
            <a:pPr marL="586350" indent="-514350">
              <a:buFont typeface="+mj-lt"/>
              <a:buAutoNum type="arabicPeriod"/>
            </a:pPr>
            <a:r>
              <a:rPr lang="cs-CZ" dirty="0"/>
              <a:t>Ztráta dítěte (spontánní potrat, umělé přerušení těhotenství, porod mrtvého dítěte)</a:t>
            </a:r>
          </a:p>
          <a:p>
            <a:pPr marL="586350" indent="-514350">
              <a:buFont typeface="+mj-lt"/>
              <a:buAutoNum type="arabicPeriod"/>
            </a:pPr>
            <a:r>
              <a:rPr lang="cs-CZ" dirty="0" err="1"/>
              <a:t>Onkogynekologie</a:t>
            </a:r>
            <a:r>
              <a:rPr lang="cs-CZ" dirty="0"/>
              <a:t> </a:t>
            </a:r>
          </a:p>
          <a:p>
            <a:pPr marL="586350" indent="-514350">
              <a:buFont typeface="+mj-lt"/>
              <a:buAutoNum type="arabicPeriod"/>
            </a:pPr>
            <a:endParaRPr lang="cs-CZ" dirty="0"/>
          </a:p>
          <a:p>
            <a:pPr marL="586350" indent="-514350">
              <a:buFont typeface="+mj-lt"/>
              <a:buAutoNum type="arabicPeriod"/>
            </a:pPr>
            <a:r>
              <a:rPr lang="cs-CZ" dirty="0"/>
              <a:t>Některá další témata </a:t>
            </a:r>
          </a:p>
        </p:txBody>
      </p:sp>
    </p:spTree>
    <p:extLst>
      <p:ext uri="{BB962C8B-B14F-4D97-AF65-F5344CB8AC3E}">
        <p14:creationId xmlns:p14="http://schemas.microsoft.com/office/powerpoint/2010/main" val="1190564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podstoupení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492973BA-E0D1-C040-89BF-5BE923D1BE2B}"/>
              </a:ext>
            </a:extLst>
          </p:cNvPr>
          <p:cNvSpPr>
            <a:spLocks noGrp="1"/>
          </p:cNvSpPr>
          <p:nvPr>
            <p:ph idx="1"/>
          </p:nvPr>
        </p:nvSpPr>
        <p:spPr>
          <a:xfrm>
            <a:off x="720000" y="1985793"/>
            <a:ext cx="10753200" cy="4139998"/>
          </a:xfrm>
        </p:spPr>
        <p:txBody>
          <a:bodyPr/>
          <a:lstStyle/>
          <a:p>
            <a:r>
              <a:rPr lang="cs-CZ" i="1" dirty="0"/>
              <a:t>„Ne, nikdo to neví.“</a:t>
            </a:r>
            <a:r>
              <a:rPr lang="cs-CZ" dirty="0"/>
              <a:t> (Dana)</a:t>
            </a:r>
          </a:p>
          <a:p>
            <a:r>
              <a:rPr lang="cs-CZ" i="1" dirty="0"/>
              <a:t>„Všichni to vědí…</a:t>
            </a:r>
            <a:r>
              <a:rPr lang="cs-CZ" dirty="0"/>
              <a:t> </a:t>
            </a:r>
            <a:r>
              <a:rPr lang="cs-CZ" i="1" dirty="0"/>
              <a:t>on ten respekt musí být na obou stranách. Já zase respektuju jejich názor…protože já jim to vždycky vysvětlím, oni to pochopí, já pochopím jeho obavy, tak nějak na slušné úrovni a je to v pohodě. “</a:t>
            </a:r>
            <a:r>
              <a:rPr lang="cs-CZ" dirty="0"/>
              <a:t> (Barbora)</a:t>
            </a:r>
          </a:p>
          <a:p>
            <a:r>
              <a:rPr lang="cs-CZ" i="1" dirty="0"/>
              <a:t>„Vzhledem k nátlaku hlavně mojí rodiny já jsem musela připravit takovou trochu léčku. De facto milosrdnou lež, kdy jsem řekla, že de facto musím jít na operaci a když už se ve mně budou šťourat, tak už si nechám udělat tu sterilizaci.“</a:t>
            </a:r>
            <a:r>
              <a:rPr lang="cs-CZ" dirty="0"/>
              <a:t> (Edita)</a:t>
            </a:r>
            <a:endParaRPr lang="cs-CZ" i="1" dirty="0"/>
          </a:p>
        </p:txBody>
      </p:sp>
    </p:spTree>
    <p:extLst>
      <p:ext uri="{BB962C8B-B14F-4D97-AF65-F5344CB8AC3E}">
        <p14:creationId xmlns:p14="http://schemas.microsoft.com/office/powerpoint/2010/main" val="1033861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podstoupení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492973BA-E0D1-C040-89BF-5BE923D1BE2B}"/>
              </a:ext>
            </a:extLst>
          </p:cNvPr>
          <p:cNvSpPr>
            <a:spLocks noGrp="1"/>
          </p:cNvSpPr>
          <p:nvPr>
            <p:ph idx="1"/>
          </p:nvPr>
        </p:nvSpPr>
        <p:spPr>
          <a:xfrm>
            <a:off x="720000" y="1985793"/>
            <a:ext cx="10753200" cy="4139998"/>
          </a:xfrm>
        </p:spPr>
        <p:txBody>
          <a:bodyPr/>
          <a:lstStyle/>
          <a:p>
            <a:r>
              <a:rPr lang="cs-CZ" i="1" dirty="0"/>
              <a:t>„Tak já mám naštěstí velice rozumnou paní doktorku, se kterou mám hodně otevřený vztah, diskutujeme spolu. A ona můj postoj, přístup vlastně k reprodukci zná, naprosto ho respektuje a nikdy jsem nezažila od ní osobně nějak pocit, že by mě do něčeho tlačila nebo přemlouvala, spíš naopak.“</a:t>
            </a:r>
            <a:r>
              <a:rPr lang="cs-CZ" dirty="0"/>
              <a:t> (Adéla)</a:t>
            </a:r>
          </a:p>
          <a:p>
            <a:r>
              <a:rPr lang="cs-CZ" i="1" dirty="0"/>
              <a:t>„A tenkrát jsem se o tom poprvé zmínila svému gynekologovi a on prostě se na mě díval jak na blázna, že prostě co to vlastně chci a že jakože prostě „Vždyť je ti pětadvacet prostě.“ A tenkrát mi dal </a:t>
            </a:r>
            <a:r>
              <a:rPr lang="cs-CZ" i="1" dirty="0" err="1"/>
              <a:t>takovej</a:t>
            </a:r>
            <a:r>
              <a:rPr lang="cs-CZ" i="1" dirty="0"/>
              <a:t> proslov, že jsem odsaď šla naprosto ponížená.“ </a:t>
            </a:r>
            <a:r>
              <a:rPr lang="cs-CZ" dirty="0"/>
              <a:t>(Cecílie)</a:t>
            </a:r>
            <a:endParaRPr lang="cs-CZ" i="1" dirty="0"/>
          </a:p>
        </p:txBody>
      </p:sp>
    </p:spTree>
    <p:extLst>
      <p:ext uri="{BB962C8B-B14F-4D97-AF65-F5344CB8AC3E}">
        <p14:creationId xmlns:p14="http://schemas.microsoft.com/office/powerpoint/2010/main" val="3445368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Reakce okolí</a:t>
            </a:r>
          </a:p>
          <a:p>
            <a:r>
              <a:rPr lang="cs-CZ" dirty="0"/>
              <a:t>= přijetí okolím a vliv podstoupení sterilizace na vztahy s okolím</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492973BA-E0D1-C040-89BF-5BE923D1BE2B}"/>
              </a:ext>
            </a:extLst>
          </p:cNvPr>
          <p:cNvSpPr>
            <a:spLocks noGrp="1"/>
          </p:cNvSpPr>
          <p:nvPr>
            <p:ph idx="1"/>
          </p:nvPr>
        </p:nvSpPr>
        <p:spPr>
          <a:xfrm>
            <a:off x="720000" y="1985793"/>
            <a:ext cx="10753200" cy="4139998"/>
          </a:xfrm>
        </p:spPr>
        <p:txBody>
          <a:bodyPr/>
          <a:lstStyle/>
          <a:p>
            <a:r>
              <a:rPr lang="cs-CZ" i="1" dirty="0"/>
              <a:t>„Osobně si myslím, že na nesterilizovanou se dívají, že si to může rozmyslet, že má ještě šanci jako být matkou. U </a:t>
            </a:r>
            <a:r>
              <a:rPr lang="cs-CZ" i="1" dirty="0" err="1"/>
              <a:t>tý</a:t>
            </a:r>
            <a:r>
              <a:rPr lang="cs-CZ" i="1" dirty="0"/>
              <a:t> sterilizovaný je to už horší, tak ji odepíšou už dřív, než se s ní začnou bavit.“</a:t>
            </a:r>
            <a:r>
              <a:rPr lang="cs-CZ" dirty="0"/>
              <a:t> (Edita)</a:t>
            </a:r>
            <a:endParaRPr lang="cs-CZ" i="1" dirty="0"/>
          </a:p>
        </p:txBody>
      </p:sp>
    </p:spTree>
    <p:extLst>
      <p:ext uri="{BB962C8B-B14F-4D97-AF65-F5344CB8AC3E}">
        <p14:creationId xmlns:p14="http://schemas.microsoft.com/office/powerpoint/2010/main" val="3695257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“Nebýt na to sama“</a:t>
            </a:r>
          </a:p>
          <a:p>
            <a:r>
              <a:rPr lang="cs-CZ" dirty="0"/>
              <a:t>= potřeba sdílení s podobně smýšlejícími lidmi</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pic>
        <p:nvPicPr>
          <p:cNvPr id="8" name="Zástupný obsah 7">
            <a:extLst>
              <a:ext uri="{FF2B5EF4-FFF2-40B4-BE49-F238E27FC236}">
                <a16:creationId xmlns:a16="http://schemas.microsoft.com/office/drawing/2014/main" id="{79E2A369-B7A9-4D4B-9AB5-935BB5648F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0725" y="2339768"/>
            <a:ext cx="10752138" cy="2845213"/>
          </a:xfrm>
        </p:spPr>
      </p:pic>
    </p:spTree>
    <p:extLst>
      <p:ext uri="{BB962C8B-B14F-4D97-AF65-F5344CB8AC3E}">
        <p14:creationId xmlns:p14="http://schemas.microsoft.com/office/powerpoint/2010/main" val="3009828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“Nebýt na to sama“</a:t>
            </a:r>
          </a:p>
          <a:p>
            <a:r>
              <a:rPr lang="cs-CZ" dirty="0"/>
              <a:t>= potřeba sdílení s podobně smýšlejícími lidmi</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BEE36237-E4E1-7A47-A93A-A02DBAC7E485}"/>
              </a:ext>
            </a:extLst>
          </p:cNvPr>
          <p:cNvSpPr>
            <a:spLocks noGrp="1"/>
          </p:cNvSpPr>
          <p:nvPr>
            <p:ph idx="1"/>
          </p:nvPr>
        </p:nvSpPr>
        <p:spPr>
          <a:xfrm>
            <a:off x="720000" y="1998002"/>
            <a:ext cx="10753200" cy="4139998"/>
          </a:xfrm>
        </p:spPr>
        <p:txBody>
          <a:bodyPr/>
          <a:lstStyle/>
          <a:p>
            <a:r>
              <a:rPr lang="cs-CZ" i="1" dirty="0"/>
              <a:t>„Za mě je úplně nejlepší to, že si uvědomíš, že v tom nejsi sama a že nejsi divná.“</a:t>
            </a:r>
            <a:r>
              <a:rPr lang="cs-CZ" dirty="0"/>
              <a:t> (Cecílie)</a:t>
            </a:r>
          </a:p>
          <a:p>
            <a:r>
              <a:rPr lang="cs-CZ" i="1" dirty="0"/>
              <a:t>A tam o tom můžu mluvit otevřeně…</a:t>
            </a:r>
            <a:r>
              <a:rPr lang="cs-CZ" i="1" dirty="0" err="1"/>
              <a:t>každej</a:t>
            </a:r>
            <a:r>
              <a:rPr lang="cs-CZ" i="1" dirty="0"/>
              <a:t> má </a:t>
            </a:r>
            <a:r>
              <a:rPr lang="cs-CZ" i="1" dirty="0" err="1"/>
              <a:t>nějakej</a:t>
            </a:r>
            <a:r>
              <a:rPr lang="cs-CZ" i="1" dirty="0"/>
              <a:t> </a:t>
            </a:r>
            <a:r>
              <a:rPr lang="cs-CZ" i="1" dirty="0" err="1"/>
              <a:t>jinej</a:t>
            </a:r>
            <a:r>
              <a:rPr lang="cs-CZ" i="1" dirty="0"/>
              <a:t> názor, nejdeme tam jako slepice po flusu, umíme mezi sebou inteligentně argumentovat.“</a:t>
            </a:r>
            <a:r>
              <a:rPr lang="cs-CZ" dirty="0"/>
              <a:t> (Edita)</a:t>
            </a:r>
          </a:p>
          <a:p>
            <a:r>
              <a:rPr lang="cs-CZ" i="1" dirty="0"/>
              <a:t>„Navzájem se podporujeme, doporučujeme si lékaře, sdílíme zkušenost s rekonvalescencí a podobně.“</a:t>
            </a:r>
            <a:r>
              <a:rPr lang="cs-CZ" dirty="0"/>
              <a:t> (Barbora)</a:t>
            </a:r>
          </a:p>
          <a:p>
            <a:r>
              <a:rPr lang="cs-CZ" i="1" dirty="0"/>
              <a:t>„Přesně tu informační, že člověk tam dostane fakt všechny informace.“</a:t>
            </a:r>
            <a:r>
              <a:rPr lang="cs-CZ" dirty="0"/>
              <a:t> (Dana)</a:t>
            </a:r>
            <a:endParaRPr lang="cs-CZ" i="1" dirty="0"/>
          </a:p>
        </p:txBody>
      </p:sp>
    </p:spTree>
    <p:extLst>
      <p:ext uri="{BB962C8B-B14F-4D97-AF65-F5344CB8AC3E}">
        <p14:creationId xmlns:p14="http://schemas.microsoft.com/office/powerpoint/2010/main" val="738324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Informace = všechno</a:t>
            </a:r>
          </a:p>
          <a:p>
            <a:r>
              <a:rPr lang="cs-CZ" dirty="0"/>
              <a:t>= omezená dostupnost informací o sterilizaci jako možnosti antikoncepce </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pic>
        <p:nvPicPr>
          <p:cNvPr id="8" name="Zástupný obsah 7">
            <a:extLst>
              <a:ext uri="{FF2B5EF4-FFF2-40B4-BE49-F238E27FC236}">
                <a16:creationId xmlns:a16="http://schemas.microsoft.com/office/drawing/2014/main" id="{9861EBFE-CC8A-EE4E-A9E4-093D47F305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0725" y="1893372"/>
            <a:ext cx="10752138" cy="3738006"/>
          </a:xfrm>
        </p:spPr>
      </p:pic>
    </p:spTree>
    <p:extLst>
      <p:ext uri="{BB962C8B-B14F-4D97-AF65-F5344CB8AC3E}">
        <p14:creationId xmlns:p14="http://schemas.microsoft.com/office/powerpoint/2010/main" val="347399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Informace = všechno</a:t>
            </a:r>
          </a:p>
          <a:p>
            <a:r>
              <a:rPr lang="cs-CZ" dirty="0"/>
              <a:t>= omezená dostupnost informací o sterilizaci jako možnosti antikoncepce </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6E38CDED-380A-A146-8AB2-AE9E6D1C049B}"/>
              </a:ext>
            </a:extLst>
          </p:cNvPr>
          <p:cNvSpPr>
            <a:spLocks noGrp="1"/>
          </p:cNvSpPr>
          <p:nvPr>
            <p:ph idx="1"/>
          </p:nvPr>
        </p:nvSpPr>
        <p:spPr>
          <a:xfrm>
            <a:off x="720000" y="1974633"/>
            <a:ext cx="10753200" cy="4139998"/>
          </a:xfrm>
        </p:spPr>
        <p:txBody>
          <a:bodyPr/>
          <a:lstStyle/>
          <a:p>
            <a:r>
              <a:rPr lang="cs-CZ" i="1" dirty="0"/>
              <a:t>„Podle mě jsou extrémně nedostupný ty informace. Já kdybych ty informace neměla od lidí na fóru, tak když si to </a:t>
            </a:r>
            <a:r>
              <a:rPr lang="cs-CZ" i="1" dirty="0" err="1"/>
              <a:t>vygooglíš</a:t>
            </a:r>
            <a:r>
              <a:rPr lang="cs-CZ" i="1" dirty="0"/>
              <a:t>, tak některý ty články jsou prostě jako zákony, člověk prostě ani neví, jestli je to legální, nebo není, jestli je to ze zdravotních důvodů…jsou tu ty dezinformace a nejsou tu naopak ty informace, který by byly lehce pochopitelné.“ </a:t>
            </a:r>
            <a:r>
              <a:rPr lang="cs-CZ" dirty="0"/>
              <a:t>(Cecílie)</a:t>
            </a:r>
            <a:endParaRPr lang="cs-CZ" i="1" dirty="0"/>
          </a:p>
        </p:txBody>
      </p:sp>
    </p:spTree>
    <p:extLst>
      <p:ext uri="{BB962C8B-B14F-4D97-AF65-F5344CB8AC3E}">
        <p14:creationId xmlns:p14="http://schemas.microsoft.com/office/powerpoint/2010/main" val="1959165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623954-6B46-4445-AE43-05B45288AECF}"/>
              </a:ext>
            </a:extLst>
          </p:cNvPr>
          <p:cNvSpPr>
            <a:spLocks noGrp="1"/>
          </p:cNvSpPr>
          <p:nvPr>
            <p:ph type="ftr" sz="quarter" idx="10"/>
          </p:nvPr>
        </p:nvSpPr>
        <p:spPr>
          <a:xfrm>
            <a:off x="720000" y="6254283"/>
            <a:ext cx="7920000" cy="252000"/>
          </a:xfrm>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692ADB6-22B8-5947-A668-662159EB2738}"/>
              </a:ext>
            </a:extLst>
          </p:cNvPr>
          <p:cNvSpPr>
            <a:spLocks noGrp="1"/>
          </p:cNvSpPr>
          <p:nvPr>
            <p:ph type="sldNum" sz="quarter" idx="11"/>
          </p:nvPr>
        </p:nvSpPr>
        <p:spPr>
          <a:xfrm>
            <a:off x="414000" y="6254283"/>
            <a:ext cx="252000" cy="252000"/>
          </a:xfrm>
        </p:spPr>
        <p:txBody>
          <a:bodyPr/>
          <a:lstStyle/>
          <a:p>
            <a:fld id="{0970407D-EE58-4A0B-824B-1D3AE42DD9CF}" type="slidenum">
              <a:rPr lang="cs-CZ" altLang="cs-CZ" smtClean="0"/>
              <a:pPr/>
              <a:t>27</a:t>
            </a:fld>
            <a:endParaRPr lang="cs-CZ" altLang="cs-CZ" dirty="0"/>
          </a:p>
        </p:txBody>
      </p:sp>
      <p:sp>
        <p:nvSpPr>
          <p:cNvPr id="4" name="Zástupný text 3">
            <a:extLst>
              <a:ext uri="{FF2B5EF4-FFF2-40B4-BE49-F238E27FC236}">
                <a16:creationId xmlns:a16="http://schemas.microsoft.com/office/drawing/2014/main" id="{50322503-AAFA-A943-8B1D-14262F936B5B}"/>
              </a:ext>
            </a:extLst>
          </p:cNvPr>
          <p:cNvSpPr>
            <a:spLocks noGrp="1"/>
          </p:cNvSpPr>
          <p:nvPr>
            <p:ph type="body" sz="quarter" idx="13"/>
          </p:nvPr>
        </p:nvSpPr>
        <p:spPr/>
        <p:txBody>
          <a:bodyPr/>
          <a:lstStyle/>
          <a:p>
            <a:r>
              <a:rPr lang="cs-CZ" b="1" dirty="0"/>
              <a:t>Informace = všechno</a:t>
            </a:r>
          </a:p>
          <a:p>
            <a:r>
              <a:rPr lang="cs-CZ" dirty="0"/>
              <a:t>= omezená dostupnost informací o sterilizaci jako možnosti antikoncepce </a:t>
            </a:r>
          </a:p>
        </p:txBody>
      </p:sp>
      <p:sp>
        <p:nvSpPr>
          <p:cNvPr id="5" name="Nadpis 4">
            <a:extLst>
              <a:ext uri="{FF2B5EF4-FFF2-40B4-BE49-F238E27FC236}">
                <a16:creationId xmlns:a16="http://schemas.microsoft.com/office/drawing/2014/main" id="{2CE09FB5-6916-0344-BA06-C104399B37B4}"/>
              </a:ext>
            </a:extLst>
          </p:cNvPr>
          <p:cNvSpPr>
            <a:spLocks noGrp="1"/>
          </p:cNvSpPr>
          <p:nvPr>
            <p:ph type="title"/>
          </p:nvPr>
        </p:nvSpPr>
        <p:spPr/>
        <p:txBody>
          <a:bodyPr/>
          <a:lstStyle/>
          <a:p>
            <a:r>
              <a:rPr lang="cs-CZ" dirty="0"/>
              <a:t>Výsledky</a:t>
            </a:r>
          </a:p>
        </p:txBody>
      </p:sp>
      <p:sp>
        <p:nvSpPr>
          <p:cNvPr id="6" name="Zástupný obsah 5">
            <a:extLst>
              <a:ext uri="{FF2B5EF4-FFF2-40B4-BE49-F238E27FC236}">
                <a16:creationId xmlns:a16="http://schemas.microsoft.com/office/drawing/2014/main" id="{6E38CDED-380A-A146-8AB2-AE9E6D1C049B}"/>
              </a:ext>
            </a:extLst>
          </p:cNvPr>
          <p:cNvSpPr>
            <a:spLocks noGrp="1"/>
          </p:cNvSpPr>
          <p:nvPr>
            <p:ph idx="1"/>
          </p:nvPr>
        </p:nvSpPr>
        <p:spPr>
          <a:xfrm>
            <a:off x="666000" y="1903931"/>
            <a:ext cx="10753200" cy="4139998"/>
          </a:xfrm>
        </p:spPr>
        <p:txBody>
          <a:bodyPr/>
          <a:lstStyle/>
          <a:p>
            <a:r>
              <a:rPr lang="cs-CZ" i="1" dirty="0"/>
              <a:t>„Mě hrozně rozčiluje, že jim lékaři podávají jako špatné informace. Nevím, jestli jsou neinformovaní, nebo to dělají záměrně. Ale tvrdit někomu, že mu nemůžu udělat sterilizaci, když je mu jednadvacet, což je v zákoně, že od jednadvaceti. A oni mu tvrdí úplný opak a ony jsou z toho pak úplně zoufalé, když tu sterilizaci třeba chtějí a jsou pak zoufalé, že jim to nikdo neudělá, tak mě to vytočí, proč je někdo takový, že někomu lže jenom proto, že je něco proti jeho přesvědčení.“</a:t>
            </a:r>
            <a:r>
              <a:rPr lang="cs-CZ" dirty="0"/>
              <a:t> (Barbora)</a:t>
            </a:r>
            <a:endParaRPr lang="cs-CZ" i="1" dirty="0"/>
          </a:p>
        </p:txBody>
      </p:sp>
    </p:spTree>
    <p:extLst>
      <p:ext uri="{BB962C8B-B14F-4D97-AF65-F5344CB8AC3E}">
        <p14:creationId xmlns:p14="http://schemas.microsoft.com/office/powerpoint/2010/main" val="2698882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FC4A97-4F84-B74E-85A4-6E6282E3FA32}"/>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11719A0-618D-3E4E-9E8A-B0066A573FD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D6D6C118-631F-4A80-9886-907009361577}" type="slidenum">
              <a:rPr lang="cs-CZ" altLang="cs-CZ" smtClean="0"/>
              <a:pPr>
                <a:spcAft>
                  <a:spcPts val="600"/>
                </a:spcAft>
              </a:pPr>
              <a:t>28</a:t>
            </a:fld>
            <a:endParaRPr lang="cs-CZ" altLang="cs-CZ"/>
          </a:p>
        </p:txBody>
      </p:sp>
      <p:pic>
        <p:nvPicPr>
          <p:cNvPr id="5" name="Obrázek 4">
            <a:extLst>
              <a:ext uri="{FF2B5EF4-FFF2-40B4-BE49-F238E27FC236}">
                <a16:creationId xmlns:a16="http://schemas.microsoft.com/office/drawing/2014/main" id="{94F62F3A-488D-4643-85C5-DC8E46045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525" y="692150"/>
            <a:ext cx="7700149" cy="5139850"/>
          </a:xfrm>
          <a:prstGeom prst="rect">
            <a:avLst/>
          </a:prstGeom>
          <a:noFill/>
        </p:spPr>
      </p:pic>
    </p:spTree>
    <p:extLst>
      <p:ext uri="{BB962C8B-B14F-4D97-AF65-F5344CB8AC3E}">
        <p14:creationId xmlns:p14="http://schemas.microsoft.com/office/powerpoint/2010/main" val="981187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2. NEPLODNOST</a:t>
            </a:r>
          </a:p>
        </p:txBody>
      </p:sp>
    </p:spTree>
    <p:extLst>
      <p:ext uri="{BB962C8B-B14F-4D97-AF65-F5344CB8AC3E}">
        <p14:creationId xmlns:p14="http://schemas.microsoft.com/office/powerpoint/2010/main" val="360070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3</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1. PSYCHOLOGICKÉ ASPEKTY DOBROVOLNÉ STERILIZACE U ŽEN</a:t>
            </a:r>
          </a:p>
        </p:txBody>
      </p:sp>
    </p:spTree>
    <p:extLst>
      <p:ext uri="{BB962C8B-B14F-4D97-AF65-F5344CB8AC3E}">
        <p14:creationId xmlns:p14="http://schemas.microsoft.com/office/powerpoint/2010/main" val="397698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B9B308-6427-D446-B925-18F53456BF1A}"/>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83F063E4-5B16-5B4A-A87F-5FDA551BE93D}"/>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D85FCE60-DED0-2D46-94A0-DC3DD15E0EC2}"/>
              </a:ext>
            </a:extLst>
          </p:cNvPr>
          <p:cNvSpPr>
            <a:spLocks noGrp="1"/>
          </p:cNvSpPr>
          <p:nvPr>
            <p:ph type="title"/>
          </p:nvPr>
        </p:nvSpPr>
        <p:spPr/>
        <p:txBody>
          <a:bodyPr/>
          <a:lstStyle/>
          <a:p>
            <a:r>
              <a:rPr lang="cs-CZ" dirty="0"/>
              <a:t>Definice ženské neplodnosti</a:t>
            </a:r>
          </a:p>
        </p:txBody>
      </p:sp>
      <p:sp>
        <p:nvSpPr>
          <p:cNvPr id="5" name="Zástupný obsah 4">
            <a:extLst>
              <a:ext uri="{FF2B5EF4-FFF2-40B4-BE49-F238E27FC236}">
                <a16:creationId xmlns:a16="http://schemas.microsoft.com/office/drawing/2014/main" id="{BB37B20D-45AF-6046-A88D-A66C7CD79388}"/>
              </a:ext>
            </a:extLst>
          </p:cNvPr>
          <p:cNvSpPr>
            <a:spLocks noGrp="1"/>
          </p:cNvSpPr>
          <p:nvPr>
            <p:ph idx="1"/>
          </p:nvPr>
        </p:nvSpPr>
        <p:spPr>
          <a:xfrm>
            <a:off x="720000" y="1692002"/>
            <a:ext cx="10753200" cy="4139998"/>
          </a:xfrm>
        </p:spPr>
        <p:txBody>
          <a:bodyPr/>
          <a:lstStyle/>
          <a:p>
            <a:r>
              <a:rPr lang="cs-CZ" b="1" dirty="0"/>
              <a:t>Neplodnost = onemocnění reprodukčního systému definované neschopností dosáhnout klinického těhotenství po 12 a více měsících pravidelného nechráněného sexuálního styku </a:t>
            </a:r>
            <a:r>
              <a:rPr lang="cs-CZ" dirty="0"/>
              <a:t>(MKN-11)</a:t>
            </a:r>
          </a:p>
          <a:p>
            <a:pPr marL="72000" indent="0">
              <a:buNone/>
            </a:pPr>
            <a:endParaRPr lang="cs-CZ" dirty="0"/>
          </a:p>
          <a:p>
            <a:pPr marL="72000" indent="0" algn="ctr">
              <a:buNone/>
            </a:pPr>
            <a:r>
              <a:rPr lang="cs-CZ" dirty="0">
                <a:hlinkClick r:id="rId2"/>
              </a:rPr>
              <a:t>https://www.zenska-neplodnost.cz/</a:t>
            </a:r>
            <a:r>
              <a:rPr lang="cs-CZ" dirty="0"/>
              <a:t> </a:t>
            </a:r>
          </a:p>
        </p:txBody>
      </p:sp>
    </p:spTree>
    <p:extLst>
      <p:ext uri="{BB962C8B-B14F-4D97-AF65-F5344CB8AC3E}">
        <p14:creationId xmlns:p14="http://schemas.microsoft.com/office/powerpoint/2010/main" val="424174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CFFDE4-9061-F344-A412-C6686D26B522}"/>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2F8423F-9B73-5345-A126-5225C377AA14}"/>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2F8BD927-AFBB-F943-B3D0-7F91599D3680}"/>
              </a:ext>
            </a:extLst>
          </p:cNvPr>
          <p:cNvSpPr>
            <a:spLocks noGrp="1"/>
          </p:cNvSpPr>
          <p:nvPr>
            <p:ph type="title"/>
          </p:nvPr>
        </p:nvSpPr>
        <p:spPr/>
        <p:txBody>
          <a:bodyPr/>
          <a:lstStyle/>
          <a:p>
            <a:r>
              <a:rPr lang="cs-CZ" dirty="0"/>
              <a:t>Terminologie </a:t>
            </a:r>
            <a:r>
              <a:rPr lang="cs-CZ" sz="2400" dirty="0"/>
              <a:t>(Konečná, 2009)</a:t>
            </a:r>
            <a:endParaRPr lang="cs-CZ" dirty="0"/>
          </a:p>
        </p:txBody>
      </p:sp>
      <p:sp>
        <p:nvSpPr>
          <p:cNvPr id="5" name="Zástupný obsah 4">
            <a:extLst>
              <a:ext uri="{FF2B5EF4-FFF2-40B4-BE49-F238E27FC236}">
                <a16:creationId xmlns:a16="http://schemas.microsoft.com/office/drawing/2014/main" id="{3387D955-2550-B745-9CB8-C7EE663C499D}"/>
              </a:ext>
            </a:extLst>
          </p:cNvPr>
          <p:cNvSpPr>
            <a:spLocks noGrp="1"/>
          </p:cNvSpPr>
          <p:nvPr>
            <p:ph idx="1"/>
          </p:nvPr>
        </p:nvSpPr>
        <p:spPr/>
        <p:txBody>
          <a:bodyPr/>
          <a:lstStyle/>
          <a:p>
            <a:r>
              <a:rPr lang="cs-CZ" b="1" dirty="0"/>
              <a:t>Sterilita </a:t>
            </a:r>
            <a:r>
              <a:rPr lang="cs-CZ" dirty="0"/>
              <a:t>= neschopnost páru otěhotnět po 12 a více měsících pravidelného nechráněného pohlavního styku </a:t>
            </a:r>
            <a:endParaRPr lang="cs-CZ" b="1" dirty="0"/>
          </a:p>
          <a:p>
            <a:endParaRPr lang="cs-CZ" b="1" dirty="0"/>
          </a:p>
          <a:p>
            <a:r>
              <a:rPr lang="cs-CZ" b="1" dirty="0"/>
              <a:t>Infertilita </a:t>
            </a:r>
            <a:r>
              <a:rPr lang="cs-CZ" dirty="0"/>
              <a:t>= neschopnost donosit plot – </a:t>
            </a:r>
            <a:r>
              <a:rPr lang="cs-CZ" dirty="0" err="1"/>
              <a:t>potrácivost</a:t>
            </a:r>
            <a:r>
              <a:rPr lang="cs-CZ" dirty="0"/>
              <a:t> </a:t>
            </a:r>
            <a:endParaRPr lang="cs-CZ" b="1" dirty="0"/>
          </a:p>
          <a:p>
            <a:endParaRPr lang="cs-CZ" b="1" dirty="0"/>
          </a:p>
          <a:p>
            <a:r>
              <a:rPr lang="cs-CZ" b="1" i="1" dirty="0"/>
              <a:t>Infertility</a:t>
            </a:r>
            <a:r>
              <a:rPr lang="cs-CZ" b="1" dirty="0"/>
              <a:t> </a:t>
            </a:r>
            <a:r>
              <a:rPr lang="cs-CZ" dirty="0"/>
              <a:t>(zahraničí) = jednotný pojem pro sterilitu i infertilitu</a:t>
            </a:r>
          </a:p>
        </p:txBody>
      </p:sp>
    </p:spTree>
    <p:extLst>
      <p:ext uri="{BB962C8B-B14F-4D97-AF65-F5344CB8AC3E}">
        <p14:creationId xmlns:p14="http://schemas.microsoft.com/office/powerpoint/2010/main" val="38948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CFFDE4-9061-F344-A412-C6686D26B522}"/>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2F8423F-9B73-5345-A126-5225C377AA14}"/>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2F8BD927-AFBB-F943-B3D0-7F91599D3680}"/>
              </a:ext>
            </a:extLst>
          </p:cNvPr>
          <p:cNvSpPr>
            <a:spLocks noGrp="1"/>
          </p:cNvSpPr>
          <p:nvPr>
            <p:ph type="title"/>
          </p:nvPr>
        </p:nvSpPr>
        <p:spPr/>
        <p:txBody>
          <a:bodyPr/>
          <a:lstStyle/>
          <a:p>
            <a:r>
              <a:rPr lang="cs-CZ" dirty="0"/>
              <a:t>Dělení </a:t>
            </a:r>
            <a:r>
              <a:rPr lang="cs-CZ" sz="2400" dirty="0"/>
              <a:t>(Konečná, 2009)</a:t>
            </a:r>
          </a:p>
        </p:txBody>
      </p:sp>
      <p:sp>
        <p:nvSpPr>
          <p:cNvPr id="5" name="Zástupný obsah 4">
            <a:extLst>
              <a:ext uri="{FF2B5EF4-FFF2-40B4-BE49-F238E27FC236}">
                <a16:creationId xmlns:a16="http://schemas.microsoft.com/office/drawing/2014/main" id="{3387D955-2550-B745-9CB8-C7EE663C499D}"/>
              </a:ext>
            </a:extLst>
          </p:cNvPr>
          <p:cNvSpPr>
            <a:spLocks noGrp="1"/>
          </p:cNvSpPr>
          <p:nvPr>
            <p:ph idx="1"/>
          </p:nvPr>
        </p:nvSpPr>
        <p:spPr/>
        <p:txBody>
          <a:bodyPr/>
          <a:lstStyle/>
          <a:p>
            <a:r>
              <a:rPr lang="cs-CZ" b="1" dirty="0"/>
              <a:t>Primární neplodnost </a:t>
            </a:r>
            <a:r>
              <a:rPr lang="cs-CZ" dirty="0"/>
              <a:t>= nikdy nebylo dosaženo těhotenství</a:t>
            </a:r>
          </a:p>
          <a:p>
            <a:endParaRPr lang="cs-CZ" dirty="0"/>
          </a:p>
          <a:p>
            <a:r>
              <a:rPr lang="cs-CZ" b="1" dirty="0"/>
              <a:t>Sekundární neplodnost </a:t>
            </a:r>
            <a:r>
              <a:rPr lang="cs-CZ" dirty="0"/>
              <a:t>= v minulosti bylo dosaženo alespoň jednoho těhotenství (častější)</a:t>
            </a:r>
          </a:p>
          <a:p>
            <a:endParaRPr lang="cs-CZ" dirty="0"/>
          </a:p>
          <a:p>
            <a:r>
              <a:rPr lang="cs-CZ" b="1" dirty="0"/>
              <a:t>Idiopatická neplodnost </a:t>
            </a:r>
            <a:r>
              <a:rPr lang="cs-CZ" dirty="0"/>
              <a:t>= neobjasněná příčina neplodnosti (i přes provedená relevantní vyšetření)</a:t>
            </a:r>
          </a:p>
        </p:txBody>
      </p:sp>
    </p:spTree>
    <p:extLst>
      <p:ext uri="{BB962C8B-B14F-4D97-AF65-F5344CB8AC3E}">
        <p14:creationId xmlns:p14="http://schemas.microsoft.com/office/powerpoint/2010/main" val="331886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8FA0B-8AAC-7D49-9C7D-516F2FA9EFCC}"/>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6695FFC5-BD19-FC4D-A154-C05086030188}"/>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49792FD-7792-9147-B881-FC9D45C3799B}"/>
              </a:ext>
            </a:extLst>
          </p:cNvPr>
          <p:cNvSpPr>
            <a:spLocks noGrp="1"/>
          </p:cNvSpPr>
          <p:nvPr>
            <p:ph type="title"/>
          </p:nvPr>
        </p:nvSpPr>
        <p:spPr/>
        <p:txBody>
          <a:bodyPr/>
          <a:lstStyle/>
          <a:p>
            <a:r>
              <a:rPr lang="cs-CZ" dirty="0"/>
              <a:t>Příčiny ženské neplodnosti </a:t>
            </a:r>
            <a:r>
              <a:rPr lang="cs-CZ" sz="2400" dirty="0"/>
              <a:t>(</a:t>
            </a:r>
            <a:r>
              <a:rPr lang="cs-CZ" sz="2400" dirty="0" err="1"/>
              <a:t>ŽenskáNeplodnost</a:t>
            </a:r>
            <a:r>
              <a:rPr lang="cs-CZ" sz="2400" dirty="0"/>
              <a:t>, </a:t>
            </a:r>
            <a:r>
              <a:rPr lang="cs-CZ" sz="2400" dirty="0" err="1"/>
              <a:t>n.d</a:t>
            </a:r>
            <a:r>
              <a:rPr lang="cs-CZ" sz="2400" dirty="0"/>
              <a:t>.)</a:t>
            </a:r>
          </a:p>
        </p:txBody>
      </p:sp>
      <p:sp>
        <p:nvSpPr>
          <p:cNvPr id="5" name="Zástupný obsah 4">
            <a:extLst>
              <a:ext uri="{FF2B5EF4-FFF2-40B4-BE49-F238E27FC236}">
                <a16:creationId xmlns:a16="http://schemas.microsoft.com/office/drawing/2014/main" id="{AFE85FEE-59C6-3340-8488-CB9533DB70AD}"/>
              </a:ext>
            </a:extLst>
          </p:cNvPr>
          <p:cNvSpPr>
            <a:spLocks noGrp="1"/>
          </p:cNvSpPr>
          <p:nvPr>
            <p:ph idx="29"/>
          </p:nvPr>
        </p:nvSpPr>
        <p:spPr/>
        <p:txBody>
          <a:bodyPr/>
          <a:lstStyle/>
          <a:p>
            <a:r>
              <a:rPr lang="cs-CZ" dirty="0"/>
              <a:t>Poruchy ovulace</a:t>
            </a:r>
          </a:p>
          <a:p>
            <a:r>
              <a:rPr lang="cs-CZ" dirty="0"/>
              <a:t>Věk ženy </a:t>
            </a:r>
          </a:p>
          <a:p>
            <a:endParaRPr lang="cs-CZ" dirty="0"/>
          </a:p>
          <a:p>
            <a:r>
              <a:rPr lang="cs-CZ" dirty="0"/>
              <a:t>Hormonální poruchy </a:t>
            </a:r>
          </a:p>
          <a:p>
            <a:pPr lvl="1"/>
            <a:r>
              <a:rPr lang="cs-CZ" dirty="0"/>
              <a:t>Nevyvinutost dělohy</a:t>
            </a:r>
          </a:p>
          <a:p>
            <a:pPr lvl="1"/>
            <a:r>
              <a:rPr lang="cs-CZ" dirty="0"/>
              <a:t>Neprůchodnost vejcovodů</a:t>
            </a:r>
          </a:p>
          <a:p>
            <a:pPr lvl="1"/>
            <a:r>
              <a:rPr lang="cs-CZ" dirty="0"/>
              <a:t>Nedostatečná činnost vaječníků </a:t>
            </a:r>
          </a:p>
          <a:p>
            <a:pPr lvl="1"/>
            <a:r>
              <a:rPr lang="cs-CZ" dirty="0"/>
              <a:t>Endometrióza </a:t>
            </a:r>
          </a:p>
          <a:p>
            <a:pPr lvl="1"/>
            <a:r>
              <a:rPr lang="cs-CZ" dirty="0"/>
              <a:t>Syndrom </a:t>
            </a:r>
            <a:r>
              <a:rPr lang="cs-CZ" dirty="0" err="1"/>
              <a:t>polycystických</a:t>
            </a:r>
            <a:r>
              <a:rPr lang="cs-CZ" dirty="0"/>
              <a:t> ovarií</a:t>
            </a:r>
          </a:p>
          <a:p>
            <a:pPr lvl="1"/>
            <a:endParaRPr lang="cs-CZ" dirty="0"/>
          </a:p>
          <a:p>
            <a:endParaRPr lang="cs-CZ" dirty="0"/>
          </a:p>
        </p:txBody>
      </p:sp>
      <p:sp>
        <p:nvSpPr>
          <p:cNvPr id="6" name="Zástupný obsah 5">
            <a:extLst>
              <a:ext uri="{FF2B5EF4-FFF2-40B4-BE49-F238E27FC236}">
                <a16:creationId xmlns:a16="http://schemas.microsoft.com/office/drawing/2014/main" id="{264903B2-13DA-8540-9294-BCDFBF495290}"/>
              </a:ext>
            </a:extLst>
          </p:cNvPr>
          <p:cNvSpPr>
            <a:spLocks noGrp="1"/>
          </p:cNvSpPr>
          <p:nvPr>
            <p:ph idx="30"/>
          </p:nvPr>
        </p:nvSpPr>
        <p:spPr/>
        <p:txBody>
          <a:bodyPr/>
          <a:lstStyle/>
          <a:p>
            <a:r>
              <a:rPr lang="cs-CZ" dirty="0"/>
              <a:t>Záněty a pohlavní nemoci</a:t>
            </a:r>
          </a:p>
          <a:p>
            <a:r>
              <a:rPr lang="cs-CZ" dirty="0"/>
              <a:t>Nádorová onemocnění, nezhoubné nádory (myomy)</a:t>
            </a:r>
          </a:p>
          <a:p>
            <a:r>
              <a:rPr lang="cs-CZ" dirty="0"/>
              <a:t>Genetické poruchy </a:t>
            </a:r>
          </a:p>
          <a:p>
            <a:r>
              <a:rPr lang="cs-CZ" dirty="0"/>
              <a:t>Imunologické příčiny</a:t>
            </a:r>
          </a:p>
          <a:p>
            <a:r>
              <a:rPr lang="cs-CZ" dirty="0"/>
              <a:t>Ostatní příčiny</a:t>
            </a:r>
          </a:p>
          <a:p>
            <a:r>
              <a:rPr lang="cs-CZ" dirty="0"/>
              <a:t>Idiopatické příčiny </a:t>
            </a:r>
          </a:p>
        </p:txBody>
      </p:sp>
    </p:spTree>
    <p:extLst>
      <p:ext uri="{BB962C8B-B14F-4D97-AF65-F5344CB8AC3E}">
        <p14:creationId xmlns:p14="http://schemas.microsoft.com/office/powerpoint/2010/main" val="3066873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0F2BABA-FC6B-114F-A6ED-5129FA0868C7}"/>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C5FE45AE-1753-E341-9461-137B4DD83F34}"/>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329796A8-AF49-DB42-B2AF-FBF3A6A8404D}"/>
              </a:ext>
            </a:extLst>
          </p:cNvPr>
          <p:cNvSpPr>
            <a:spLocks noGrp="1"/>
          </p:cNvSpPr>
          <p:nvPr>
            <p:ph type="title"/>
          </p:nvPr>
        </p:nvSpPr>
        <p:spPr/>
        <p:txBody>
          <a:bodyPr/>
          <a:lstStyle/>
          <a:p>
            <a:r>
              <a:rPr lang="cs-CZ" dirty="0"/>
              <a:t>Léčba neplodnosti </a:t>
            </a:r>
            <a:r>
              <a:rPr lang="cs-CZ" sz="2400" dirty="0"/>
              <a:t>(</a:t>
            </a:r>
            <a:r>
              <a:rPr lang="cs-CZ" sz="2400" dirty="0" err="1"/>
              <a:t>ŽenskáNeplodnost</a:t>
            </a:r>
            <a:r>
              <a:rPr lang="cs-CZ" sz="2400" dirty="0"/>
              <a:t>, </a:t>
            </a:r>
            <a:r>
              <a:rPr lang="cs-CZ" sz="2400" dirty="0" err="1"/>
              <a:t>n.d</a:t>
            </a:r>
            <a:r>
              <a:rPr lang="cs-CZ" sz="2400" dirty="0"/>
              <a:t>.)</a:t>
            </a:r>
          </a:p>
        </p:txBody>
      </p:sp>
      <p:sp>
        <p:nvSpPr>
          <p:cNvPr id="5" name="Zástupný obsah 4">
            <a:extLst>
              <a:ext uri="{FF2B5EF4-FFF2-40B4-BE49-F238E27FC236}">
                <a16:creationId xmlns:a16="http://schemas.microsoft.com/office/drawing/2014/main" id="{9DFA8B63-F7AC-3C49-98B1-4BF4D7EF89A8}"/>
              </a:ext>
            </a:extLst>
          </p:cNvPr>
          <p:cNvSpPr>
            <a:spLocks noGrp="1"/>
          </p:cNvSpPr>
          <p:nvPr>
            <p:ph idx="1"/>
          </p:nvPr>
        </p:nvSpPr>
        <p:spPr/>
        <p:txBody>
          <a:bodyPr/>
          <a:lstStyle/>
          <a:p>
            <a:r>
              <a:rPr lang="cs-CZ" dirty="0"/>
              <a:t>Asistovaná reprodukce </a:t>
            </a:r>
          </a:p>
          <a:p>
            <a:pPr lvl="1"/>
            <a:r>
              <a:rPr lang="cs-CZ" dirty="0"/>
              <a:t>48 center asistované reprodukce v ČR</a:t>
            </a:r>
          </a:p>
          <a:p>
            <a:r>
              <a:rPr lang="cs-CZ" dirty="0"/>
              <a:t>Dárcovství</a:t>
            </a:r>
          </a:p>
          <a:p>
            <a:pPr lvl="1"/>
            <a:r>
              <a:rPr lang="cs-CZ" dirty="0"/>
              <a:t>Dárcovství vajíček</a:t>
            </a:r>
          </a:p>
          <a:p>
            <a:pPr lvl="1"/>
            <a:r>
              <a:rPr lang="cs-CZ" dirty="0"/>
              <a:t>Dárcovství spermií</a:t>
            </a:r>
          </a:p>
          <a:p>
            <a:pPr lvl="1"/>
            <a:r>
              <a:rPr lang="cs-CZ" dirty="0"/>
              <a:t>Dárcovství embryí</a:t>
            </a:r>
          </a:p>
          <a:p>
            <a:endParaRPr lang="cs-CZ" dirty="0"/>
          </a:p>
          <a:p>
            <a:r>
              <a:rPr lang="cs-CZ" dirty="0"/>
              <a:t>Náhradní (</a:t>
            </a:r>
            <a:r>
              <a:rPr lang="cs-CZ" dirty="0" err="1"/>
              <a:t>surogátní</a:t>
            </a:r>
            <a:r>
              <a:rPr lang="cs-CZ" dirty="0"/>
              <a:t>) mateřství</a:t>
            </a:r>
          </a:p>
          <a:p>
            <a:pPr marL="324000" lvl="1" indent="0">
              <a:buNone/>
            </a:pPr>
            <a:endParaRPr lang="cs-CZ" dirty="0"/>
          </a:p>
        </p:txBody>
      </p:sp>
    </p:spTree>
    <p:extLst>
      <p:ext uri="{BB962C8B-B14F-4D97-AF65-F5344CB8AC3E}">
        <p14:creationId xmlns:p14="http://schemas.microsoft.com/office/powerpoint/2010/main" val="249571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CFFDE4-9061-F344-A412-C6686D26B522}"/>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2F8423F-9B73-5345-A126-5225C377AA14}"/>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2F8BD927-AFBB-F943-B3D0-7F91599D3680}"/>
              </a:ext>
            </a:extLst>
          </p:cNvPr>
          <p:cNvSpPr>
            <a:spLocks noGrp="1"/>
          </p:cNvSpPr>
          <p:nvPr>
            <p:ph type="title"/>
          </p:nvPr>
        </p:nvSpPr>
        <p:spPr/>
        <p:txBody>
          <a:bodyPr/>
          <a:lstStyle/>
          <a:p>
            <a:r>
              <a:rPr lang="cs-CZ" dirty="0"/>
              <a:t>Psychologické souvislosti a dopady neplodnosti </a:t>
            </a:r>
            <a:r>
              <a:rPr lang="cs-CZ" sz="2400" dirty="0"/>
              <a:t>(Hart, 2002; </a:t>
            </a:r>
            <a:r>
              <a:rPr lang="cs-CZ" sz="2400" dirty="0" err="1"/>
              <a:t>Williams</a:t>
            </a:r>
            <a:r>
              <a:rPr lang="cs-CZ" sz="2400" dirty="0"/>
              <a:t>, 1997)</a:t>
            </a:r>
          </a:p>
        </p:txBody>
      </p:sp>
      <p:sp>
        <p:nvSpPr>
          <p:cNvPr id="5" name="Zástupný obsah 4">
            <a:extLst>
              <a:ext uri="{FF2B5EF4-FFF2-40B4-BE49-F238E27FC236}">
                <a16:creationId xmlns:a16="http://schemas.microsoft.com/office/drawing/2014/main" id="{3387D955-2550-B745-9CB8-C7EE663C499D}"/>
              </a:ext>
            </a:extLst>
          </p:cNvPr>
          <p:cNvSpPr>
            <a:spLocks noGrp="1"/>
          </p:cNvSpPr>
          <p:nvPr>
            <p:ph idx="1"/>
          </p:nvPr>
        </p:nvSpPr>
        <p:spPr/>
        <p:txBody>
          <a:bodyPr/>
          <a:lstStyle/>
          <a:p>
            <a:r>
              <a:rPr lang="cs-CZ" dirty="0"/>
              <a:t>Negativní pocity, negativní sebehodnocení</a:t>
            </a:r>
          </a:p>
          <a:p>
            <a:r>
              <a:rPr lang="cs-CZ" dirty="0"/>
              <a:t>Vliv na partnerský vztah</a:t>
            </a:r>
          </a:p>
          <a:p>
            <a:r>
              <a:rPr lang="cs-CZ" dirty="0"/>
              <a:t>Vliv na sexualitu</a:t>
            </a:r>
          </a:p>
          <a:p>
            <a:r>
              <a:rPr lang="cs-CZ" dirty="0"/>
              <a:t>Vliv na další interpersonální vztahy</a:t>
            </a:r>
          </a:p>
          <a:p>
            <a:r>
              <a:rPr lang="cs-CZ" dirty="0"/>
              <a:t>Stigma </a:t>
            </a:r>
          </a:p>
        </p:txBody>
      </p:sp>
      <p:pic>
        <p:nvPicPr>
          <p:cNvPr id="6" name="Zástupný obsah 6">
            <a:extLst>
              <a:ext uri="{FF2B5EF4-FFF2-40B4-BE49-F238E27FC236}">
                <a16:creationId xmlns:a16="http://schemas.microsoft.com/office/drawing/2014/main" id="{27DEB93A-7341-5249-B833-FB274DE07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8568" y="3719505"/>
            <a:ext cx="5534863" cy="2418495"/>
          </a:xfrm>
          <a:prstGeom prst="rect">
            <a:avLst/>
          </a:prstGeom>
        </p:spPr>
      </p:pic>
    </p:spTree>
    <p:extLst>
      <p:ext uri="{BB962C8B-B14F-4D97-AF65-F5344CB8AC3E}">
        <p14:creationId xmlns:p14="http://schemas.microsoft.com/office/powerpoint/2010/main" val="183821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CFFDE4-9061-F344-A412-C6686D26B522}"/>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2F8423F-9B73-5345-A126-5225C377AA14}"/>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2F8BD927-AFBB-F943-B3D0-7F91599D3680}"/>
              </a:ext>
            </a:extLst>
          </p:cNvPr>
          <p:cNvSpPr>
            <a:spLocks noGrp="1"/>
          </p:cNvSpPr>
          <p:nvPr>
            <p:ph type="title"/>
          </p:nvPr>
        </p:nvSpPr>
        <p:spPr/>
        <p:txBody>
          <a:bodyPr/>
          <a:lstStyle/>
          <a:p>
            <a:r>
              <a:rPr lang="cs-CZ" dirty="0"/>
              <a:t>Psychologické souvislosti a dopady neplodnosti </a:t>
            </a:r>
            <a:r>
              <a:rPr lang="cs-CZ" sz="2400" dirty="0"/>
              <a:t>(Hart, 2002; </a:t>
            </a:r>
            <a:r>
              <a:rPr lang="cs-CZ" sz="2400" dirty="0" err="1"/>
              <a:t>Williams</a:t>
            </a:r>
            <a:r>
              <a:rPr lang="cs-CZ" sz="2400" dirty="0"/>
              <a:t>, 1997)</a:t>
            </a:r>
          </a:p>
        </p:txBody>
      </p:sp>
      <p:sp>
        <p:nvSpPr>
          <p:cNvPr id="5" name="Zástupný obsah 4">
            <a:extLst>
              <a:ext uri="{FF2B5EF4-FFF2-40B4-BE49-F238E27FC236}">
                <a16:creationId xmlns:a16="http://schemas.microsoft.com/office/drawing/2014/main" id="{3387D955-2550-B745-9CB8-C7EE663C499D}"/>
              </a:ext>
            </a:extLst>
          </p:cNvPr>
          <p:cNvSpPr>
            <a:spLocks noGrp="1"/>
          </p:cNvSpPr>
          <p:nvPr>
            <p:ph idx="1"/>
          </p:nvPr>
        </p:nvSpPr>
        <p:spPr/>
        <p:txBody>
          <a:bodyPr/>
          <a:lstStyle/>
          <a:p>
            <a:r>
              <a:rPr lang="cs-CZ" dirty="0"/>
              <a:t>Negativní pocity, negativní sebehodnocení</a:t>
            </a:r>
          </a:p>
          <a:p>
            <a:pPr lvl="1"/>
            <a:r>
              <a:rPr lang="cs-CZ" dirty="0"/>
              <a:t>Negativní sebepojetí, negativní vnímání vlastní identity</a:t>
            </a:r>
          </a:p>
          <a:p>
            <a:pPr lvl="1"/>
            <a:r>
              <a:rPr lang="cs-CZ" dirty="0"/>
              <a:t>Pocit neadekvátnosti, bezcennosti, nedostatečnosti</a:t>
            </a:r>
          </a:p>
          <a:p>
            <a:pPr lvl="1"/>
            <a:r>
              <a:rPr lang="cs-CZ" dirty="0"/>
              <a:t>Nedostatek osobní kontroly nad životem + narušení soukromí</a:t>
            </a:r>
          </a:p>
          <a:p>
            <a:pPr lvl="1"/>
            <a:r>
              <a:rPr lang="cs-CZ" dirty="0"/>
              <a:t>Prožitek ztrát</a:t>
            </a:r>
          </a:p>
          <a:p>
            <a:pPr lvl="1"/>
            <a:r>
              <a:rPr lang="cs-CZ" dirty="0"/>
              <a:t>Rozčilení, vztek, frustrace </a:t>
            </a:r>
          </a:p>
          <a:p>
            <a:pPr lvl="1"/>
            <a:r>
              <a:rPr lang="cs-CZ" dirty="0"/>
              <a:t>Deprese, úzkost</a:t>
            </a:r>
          </a:p>
          <a:p>
            <a:pPr lvl="1"/>
            <a:r>
              <a:rPr lang="cs-CZ" dirty="0"/>
              <a:t>Vina</a:t>
            </a:r>
          </a:p>
          <a:p>
            <a:pPr lvl="1"/>
            <a:r>
              <a:rPr lang="cs-CZ" dirty="0"/>
              <a:t>Izolovanost</a:t>
            </a:r>
          </a:p>
          <a:p>
            <a:pPr lvl="1"/>
            <a:r>
              <a:rPr lang="cs-CZ" dirty="0"/>
              <a:t>Stud a zahanbení </a:t>
            </a:r>
          </a:p>
          <a:p>
            <a:pPr lvl="1"/>
            <a:r>
              <a:rPr lang="cs-CZ" dirty="0"/>
              <a:t>Snížení životní spokojenosti</a:t>
            </a:r>
          </a:p>
          <a:p>
            <a:pPr lvl="1"/>
            <a:r>
              <a:rPr lang="cs-CZ" dirty="0"/>
              <a:t>Závist vůči ženám, které děti mají / očekávají / mohou mít</a:t>
            </a:r>
          </a:p>
          <a:p>
            <a:endParaRPr lang="cs-CZ" dirty="0"/>
          </a:p>
        </p:txBody>
      </p:sp>
    </p:spTree>
    <p:extLst>
      <p:ext uri="{BB962C8B-B14F-4D97-AF65-F5344CB8AC3E}">
        <p14:creationId xmlns:p14="http://schemas.microsoft.com/office/powerpoint/2010/main" val="3536914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F067276-DA10-1240-99C8-9393647CF303}"/>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B2940E64-D89C-A04B-8606-B153F69AD2E6}"/>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84AD708B-F80C-D147-AB4E-0B6F315C7223}"/>
              </a:ext>
            </a:extLst>
          </p:cNvPr>
          <p:cNvSpPr>
            <a:spLocks noGrp="1"/>
          </p:cNvSpPr>
          <p:nvPr>
            <p:ph type="title"/>
          </p:nvPr>
        </p:nvSpPr>
        <p:spPr/>
        <p:txBody>
          <a:bodyPr/>
          <a:lstStyle/>
          <a:p>
            <a:r>
              <a:rPr lang="cs-CZ" dirty="0"/>
              <a:t>Psychologické souvislosti a dopady neplodnosti </a:t>
            </a:r>
            <a:r>
              <a:rPr lang="cs-CZ" sz="2400" dirty="0"/>
              <a:t>(Hart, 2002; </a:t>
            </a:r>
            <a:r>
              <a:rPr lang="cs-CZ" sz="2400" dirty="0" err="1"/>
              <a:t>Williams</a:t>
            </a:r>
            <a:r>
              <a:rPr lang="cs-CZ" sz="2400" dirty="0"/>
              <a:t>, 1997)</a:t>
            </a:r>
          </a:p>
        </p:txBody>
      </p:sp>
      <p:sp>
        <p:nvSpPr>
          <p:cNvPr id="5" name="Zástupný obsah 4">
            <a:extLst>
              <a:ext uri="{FF2B5EF4-FFF2-40B4-BE49-F238E27FC236}">
                <a16:creationId xmlns:a16="http://schemas.microsoft.com/office/drawing/2014/main" id="{3E55D9D4-8D16-F043-94D9-8D57EFC1F925}"/>
              </a:ext>
            </a:extLst>
          </p:cNvPr>
          <p:cNvSpPr>
            <a:spLocks noGrp="1"/>
          </p:cNvSpPr>
          <p:nvPr>
            <p:ph idx="1"/>
          </p:nvPr>
        </p:nvSpPr>
        <p:spPr/>
        <p:txBody>
          <a:bodyPr/>
          <a:lstStyle/>
          <a:p>
            <a:r>
              <a:rPr lang="cs-CZ" dirty="0"/>
              <a:t>Vliv na partnerský vztah</a:t>
            </a:r>
          </a:p>
          <a:p>
            <a:pPr lvl="1"/>
            <a:r>
              <a:rPr lang="cs-CZ" dirty="0"/>
              <a:t>Podpora/nepodpora partnera</a:t>
            </a:r>
          </a:p>
          <a:p>
            <a:pPr lvl="1"/>
            <a:r>
              <a:rPr lang="cs-CZ" dirty="0"/>
              <a:t>Prožívání partnera</a:t>
            </a:r>
          </a:p>
          <a:p>
            <a:pPr lvl="1"/>
            <a:r>
              <a:rPr lang="cs-CZ" dirty="0"/>
              <a:t>Zhoršení spokojenosti a celkové kvality v partnerském vztahu</a:t>
            </a:r>
          </a:p>
          <a:p>
            <a:pPr lvl="1"/>
            <a:r>
              <a:rPr lang="cs-CZ" dirty="0"/>
              <a:t>Vina </a:t>
            </a:r>
          </a:p>
          <a:p>
            <a:r>
              <a:rPr lang="cs-CZ" dirty="0"/>
              <a:t>Vliv na sexualitu</a:t>
            </a:r>
          </a:p>
          <a:p>
            <a:pPr lvl="1"/>
            <a:r>
              <a:rPr lang="cs-CZ" dirty="0"/>
              <a:t>Snížení sexuálního zájmu</a:t>
            </a:r>
          </a:p>
          <a:p>
            <a:pPr lvl="1"/>
            <a:r>
              <a:rPr lang="cs-CZ" dirty="0"/>
              <a:t>Snížení sexuálního uspokojení</a:t>
            </a:r>
          </a:p>
          <a:p>
            <a:pPr lvl="1"/>
            <a:r>
              <a:rPr lang="cs-CZ" dirty="0"/>
              <a:t>Snížení spontánnosti</a:t>
            </a:r>
          </a:p>
          <a:p>
            <a:pPr lvl="1"/>
            <a:r>
              <a:rPr lang="cs-CZ" dirty="0"/>
              <a:t>Snížení frekvence sexuálního styku</a:t>
            </a:r>
          </a:p>
          <a:p>
            <a:endParaRPr lang="cs-CZ" dirty="0"/>
          </a:p>
        </p:txBody>
      </p:sp>
    </p:spTree>
    <p:extLst>
      <p:ext uri="{BB962C8B-B14F-4D97-AF65-F5344CB8AC3E}">
        <p14:creationId xmlns:p14="http://schemas.microsoft.com/office/powerpoint/2010/main" val="2780067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F067276-DA10-1240-99C8-9393647CF303}"/>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B2940E64-D89C-A04B-8606-B153F69AD2E6}"/>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84AD708B-F80C-D147-AB4E-0B6F315C7223}"/>
              </a:ext>
            </a:extLst>
          </p:cNvPr>
          <p:cNvSpPr>
            <a:spLocks noGrp="1"/>
          </p:cNvSpPr>
          <p:nvPr>
            <p:ph type="title"/>
          </p:nvPr>
        </p:nvSpPr>
        <p:spPr/>
        <p:txBody>
          <a:bodyPr/>
          <a:lstStyle/>
          <a:p>
            <a:r>
              <a:rPr lang="cs-CZ" dirty="0"/>
              <a:t>Psychologické souvislosti a dopady neplodnosti </a:t>
            </a:r>
            <a:r>
              <a:rPr lang="cs-CZ" sz="2400" dirty="0"/>
              <a:t>(Hart, 2002; </a:t>
            </a:r>
            <a:r>
              <a:rPr lang="cs-CZ" sz="2400" dirty="0" err="1"/>
              <a:t>Williams</a:t>
            </a:r>
            <a:r>
              <a:rPr lang="cs-CZ" sz="2400" dirty="0"/>
              <a:t>, 1997)</a:t>
            </a:r>
          </a:p>
        </p:txBody>
      </p:sp>
      <p:sp>
        <p:nvSpPr>
          <p:cNvPr id="5" name="Zástupný obsah 4">
            <a:extLst>
              <a:ext uri="{FF2B5EF4-FFF2-40B4-BE49-F238E27FC236}">
                <a16:creationId xmlns:a16="http://schemas.microsoft.com/office/drawing/2014/main" id="{3E55D9D4-8D16-F043-94D9-8D57EFC1F925}"/>
              </a:ext>
            </a:extLst>
          </p:cNvPr>
          <p:cNvSpPr>
            <a:spLocks noGrp="1"/>
          </p:cNvSpPr>
          <p:nvPr>
            <p:ph idx="1"/>
          </p:nvPr>
        </p:nvSpPr>
        <p:spPr/>
        <p:txBody>
          <a:bodyPr/>
          <a:lstStyle/>
          <a:p>
            <a:r>
              <a:rPr lang="cs-CZ" dirty="0"/>
              <a:t>Vliv na další interpersonální vztahy</a:t>
            </a:r>
          </a:p>
          <a:p>
            <a:pPr lvl="1"/>
            <a:r>
              <a:rPr lang="cs-CZ" dirty="0"/>
              <a:t>Zhoršení pracovního výkonu</a:t>
            </a:r>
          </a:p>
          <a:p>
            <a:pPr lvl="1"/>
            <a:r>
              <a:rPr lang="cs-CZ" dirty="0"/>
              <a:t>Vnímání témat interrupce, dobrovolné bezdětnosti, týrání dětí, zneužívání dětí apod.</a:t>
            </a:r>
          </a:p>
          <a:p>
            <a:pPr lvl="1"/>
            <a:r>
              <a:rPr lang="cs-CZ" dirty="0"/>
              <a:t>Kontakt s dětmi v okolí a rodině</a:t>
            </a:r>
          </a:p>
          <a:p>
            <a:pPr lvl="1"/>
            <a:r>
              <a:rPr lang="cs-CZ" dirty="0"/>
              <a:t>Nevhodné otázky a komentáře okolí </a:t>
            </a:r>
          </a:p>
          <a:p>
            <a:pPr lvl="1"/>
            <a:r>
              <a:rPr lang="cs-CZ" dirty="0"/>
              <a:t>Pocit izolovanosti od ostatních</a:t>
            </a:r>
          </a:p>
          <a:p>
            <a:r>
              <a:rPr lang="cs-CZ" dirty="0"/>
              <a:t>Stigma</a:t>
            </a:r>
          </a:p>
          <a:p>
            <a:endParaRPr lang="cs-CZ" dirty="0"/>
          </a:p>
          <a:p>
            <a:endParaRPr lang="cs-CZ" dirty="0"/>
          </a:p>
        </p:txBody>
      </p:sp>
    </p:spTree>
    <p:extLst>
      <p:ext uri="{BB962C8B-B14F-4D97-AF65-F5344CB8AC3E}">
        <p14:creationId xmlns:p14="http://schemas.microsoft.com/office/powerpoint/2010/main" val="32302150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EB9B76-8F37-824F-BFE8-483851633D4A}"/>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8A8CF0B3-D121-0B40-90ED-17C39F106444}"/>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F78BC7E0-BF7E-D941-9985-03774D4E0EA1}"/>
              </a:ext>
            </a:extLst>
          </p:cNvPr>
          <p:cNvSpPr>
            <a:spLocks noGrp="1"/>
          </p:cNvSpPr>
          <p:nvPr>
            <p:ph type="title"/>
          </p:nvPr>
        </p:nvSpPr>
        <p:spPr/>
        <p:txBody>
          <a:bodyPr/>
          <a:lstStyle/>
          <a:p>
            <a:r>
              <a:rPr lang="cs-CZ" dirty="0"/>
              <a:t>Reprodukční psychologie </a:t>
            </a:r>
            <a:r>
              <a:rPr lang="cs-CZ" sz="2400" dirty="0"/>
              <a:t>(</a:t>
            </a:r>
            <a:r>
              <a:rPr lang="cs-CZ" sz="2400" dirty="0" err="1"/>
              <a:t>Limiñana-Gras</a:t>
            </a:r>
            <a:r>
              <a:rPr lang="cs-CZ" sz="2400" dirty="0"/>
              <a:t>, 2017)</a:t>
            </a:r>
          </a:p>
        </p:txBody>
      </p:sp>
      <p:sp>
        <p:nvSpPr>
          <p:cNvPr id="5" name="Zástupný obsah 4">
            <a:extLst>
              <a:ext uri="{FF2B5EF4-FFF2-40B4-BE49-F238E27FC236}">
                <a16:creationId xmlns:a16="http://schemas.microsoft.com/office/drawing/2014/main" id="{18DB6747-2276-B74F-871B-B39BABF1E91D}"/>
              </a:ext>
            </a:extLst>
          </p:cNvPr>
          <p:cNvSpPr>
            <a:spLocks noGrp="1"/>
          </p:cNvSpPr>
          <p:nvPr>
            <p:ph idx="1"/>
          </p:nvPr>
        </p:nvSpPr>
        <p:spPr/>
        <p:txBody>
          <a:bodyPr/>
          <a:lstStyle/>
          <a:p>
            <a:r>
              <a:rPr lang="cs-CZ" dirty="0"/>
              <a:t>„</a:t>
            </a:r>
            <a:r>
              <a:rPr lang="cs-CZ" i="1" dirty="0"/>
              <a:t>Reprodukční psychologie je odvětvím psychologie zdraví, spadající do kategorie sexuálního a reprodukčního zdraví, které se </a:t>
            </a:r>
            <a:r>
              <a:rPr lang="cs-CZ" b="1" i="1" dirty="0"/>
              <a:t>zabývá psychologickými aspekty lidské reprodukce a jejími možnými komplikacemi</a:t>
            </a:r>
            <a:r>
              <a:rPr lang="cs-CZ" i="1" dirty="0"/>
              <a:t>. Reprodukční psychologie umožňuje díky svým poznatkům porozumět psychickému aspektu těhotenství, porodu, menstruačnímu cyklu, menopauze a sexuálním a reprodukčním událostem ve starším věku, nejen jako lékařským a biologickým procesům, ale také jako sociálním a psychologickým událostem, jež mohou být provázeny změnami v emočním vnímání.“ </a:t>
            </a:r>
            <a:endParaRPr lang="cs-CZ" dirty="0"/>
          </a:p>
        </p:txBody>
      </p:sp>
    </p:spTree>
    <p:extLst>
      <p:ext uri="{BB962C8B-B14F-4D97-AF65-F5344CB8AC3E}">
        <p14:creationId xmlns:p14="http://schemas.microsoft.com/office/powerpoint/2010/main" val="273195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185EF76-AF1C-C142-B6B5-E892A3F00FDE}"/>
              </a:ext>
            </a:extLst>
          </p:cNvPr>
          <p:cNvSpPr>
            <a:spLocks noGrp="1"/>
          </p:cNvSpPr>
          <p:nvPr>
            <p:ph type="ftr" sz="quarter" idx="10"/>
          </p:nvPr>
        </p:nvSpPr>
        <p:spPr/>
        <p:txBody>
          <a:bodyPr/>
          <a:lstStyle/>
          <a:p>
            <a:r>
              <a:rPr lang="cs-CZ" dirty="0"/>
              <a:t>Psychologická problematika v gynekologii</a:t>
            </a:r>
          </a:p>
          <a:p>
            <a:endParaRPr lang="cs-CZ" dirty="0"/>
          </a:p>
        </p:txBody>
      </p:sp>
      <p:sp>
        <p:nvSpPr>
          <p:cNvPr id="3" name="Zástupný symbol pro číslo snímku 2">
            <a:extLst>
              <a:ext uri="{FF2B5EF4-FFF2-40B4-BE49-F238E27FC236}">
                <a16:creationId xmlns:a16="http://schemas.microsoft.com/office/drawing/2014/main" id="{A25FA814-A5AF-CD4A-8828-DF5FE4EF78FE}"/>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Zástupný text 3">
            <a:extLst>
              <a:ext uri="{FF2B5EF4-FFF2-40B4-BE49-F238E27FC236}">
                <a16:creationId xmlns:a16="http://schemas.microsoft.com/office/drawing/2014/main" id="{264FA010-0840-1840-8882-457FA6330ED6}"/>
              </a:ext>
            </a:extLst>
          </p:cNvPr>
          <p:cNvSpPr>
            <a:spLocks noGrp="1"/>
          </p:cNvSpPr>
          <p:nvPr>
            <p:ph type="body" sz="quarter" idx="13"/>
          </p:nvPr>
        </p:nvSpPr>
        <p:spPr>
          <a:xfrm>
            <a:off x="719931" y="1171576"/>
            <a:ext cx="10752138" cy="722052"/>
          </a:xfrm>
        </p:spPr>
        <p:txBody>
          <a:bodyPr/>
          <a:lstStyle/>
          <a:p>
            <a:endParaRPr lang="cs-CZ" sz="2800" i="1" dirty="0"/>
          </a:p>
          <a:p>
            <a:r>
              <a:rPr lang="cs-CZ" sz="2800" i="1" dirty="0"/>
              <a:t>„…jenom se ti přestřihne nebo vyjme cestička vajíčka…“</a:t>
            </a:r>
            <a:r>
              <a:rPr lang="cs-CZ" sz="2800" dirty="0"/>
              <a:t> (Barbora)</a:t>
            </a:r>
            <a:endParaRPr lang="cs-CZ" sz="2800" i="1" dirty="0"/>
          </a:p>
        </p:txBody>
      </p:sp>
      <p:sp>
        <p:nvSpPr>
          <p:cNvPr id="5" name="Nadpis 4">
            <a:extLst>
              <a:ext uri="{FF2B5EF4-FFF2-40B4-BE49-F238E27FC236}">
                <a16:creationId xmlns:a16="http://schemas.microsoft.com/office/drawing/2014/main" id="{FA021DFB-394F-F240-96BB-85FAE517E197}"/>
              </a:ext>
            </a:extLst>
          </p:cNvPr>
          <p:cNvSpPr>
            <a:spLocks noGrp="1"/>
          </p:cNvSpPr>
          <p:nvPr>
            <p:ph type="title"/>
          </p:nvPr>
        </p:nvSpPr>
        <p:spPr/>
        <p:txBody>
          <a:bodyPr/>
          <a:lstStyle/>
          <a:p>
            <a:r>
              <a:rPr lang="cs-CZ" dirty="0"/>
              <a:t>Teoretická východiska</a:t>
            </a:r>
          </a:p>
        </p:txBody>
      </p:sp>
      <p:graphicFrame>
        <p:nvGraphicFramePr>
          <p:cNvPr id="7" name="Zástupný obsah 8">
            <a:extLst>
              <a:ext uri="{FF2B5EF4-FFF2-40B4-BE49-F238E27FC236}">
                <a16:creationId xmlns:a16="http://schemas.microsoft.com/office/drawing/2014/main" id="{8BE331AC-2D54-9347-8D7B-4EF40F7AC371}"/>
              </a:ext>
            </a:extLst>
          </p:cNvPr>
          <p:cNvGraphicFramePr>
            <a:graphicFrameLocks noGrp="1"/>
          </p:cNvGraphicFramePr>
          <p:nvPr>
            <p:ph idx="1"/>
          </p:nvPr>
        </p:nvGraphicFramePr>
        <p:xfrm>
          <a:off x="719931" y="1893628"/>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bdélník 5">
            <a:extLst>
              <a:ext uri="{FF2B5EF4-FFF2-40B4-BE49-F238E27FC236}">
                <a16:creationId xmlns:a16="http://schemas.microsoft.com/office/drawing/2014/main" id="{8DAA2422-C18A-8343-A6F2-305E773F78B8}"/>
              </a:ext>
            </a:extLst>
          </p:cNvPr>
          <p:cNvSpPr/>
          <p:nvPr/>
        </p:nvSpPr>
        <p:spPr bwMode="auto">
          <a:xfrm>
            <a:off x="6319157" y="3473870"/>
            <a:ext cx="2320843" cy="1098129"/>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285082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EB9B76-8F37-824F-BFE8-483851633D4A}"/>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8A8CF0B3-D121-0B40-90ED-17C39F106444}"/>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F78BC7E0-BF7E-D941-9985-03774D4E0EA1}"/>
              </a:ext>
            </a:extLst>
          </p:cNvPr>
          <p:cNvSpPr>
            <a:spLocks noGrp="1"/>
          </p:cNvSpPr>
          <p:nvPr>
            <p:ph type="title"/>
          </p:nvPr>
        </p:nvSpPr>
        <p:spPr/>
        <p:txBody>
          <a:bodyPr/>
          <a:lstStyle/>
          <a:p>
            <a:r>
              <a:rPr lang="cs-CZ" dirty="0"/>
              <a:t>Reprodukční psychologie </a:t>
            </a:r>
            <a:r>
              <a:rPr lang="cs-CZ" sz="2400" dirty="0"/>
              <a:t>(</a:t>
            </a:r>
            <a:r>
              <a:rPr lang="cs-CZ" sz="2400" dirty="0" err="1"/>
              <a:t>Limiñana-Gras</a:t>
            </a:r>
            <a:r>
              <a:rPr lang="cs-CZ" sz="2400" dirty="0"/>
              <a:t>, 2017)</a:t>
            </a:r>
          </a:p>
        </p:txBody>
      </p:sp>
      <p:sp>
        <p:nvSpPr>
          <p:cNvPr id="5" name="Zástupný obsah 4">
            <a:extLst>
              <a:ext uri="{FF2B5EF4-FFF2-40B4-BE49-F238E27FC236}">
                <a16:creationId xmlns:a16="http://schemas.microsoft.com/office/drawing/2014/main" id="{18DB6747-2276-B74F-871B-B39BABF1E91D}"/>
              </a:ext>
            </a:extLst>
          </p:cNvPr>
          <p:cNvSpPr>
            <a:spLocks noGrp="1"/>
          </p:cNvSpPr>
          <p:nvPr>
            <p:ph idx="1"/>
          </p:nvPr>
        </p:nvSpPr>
        <p:spPr/>
        <p:txBody>
          <a:bodyPr/>
          <a:lstStyle/>
          <a:p>
            <a:r>
              <a:rPr lang="cs-CZ" i="1" dirty="0"/>
              <a:t>„Obor se </a:t>
            </a:r>
            <a:r>
              <a:rPr lang="cs-CZ" b="1" i="1" dirty="0"/>
              <a:t>zabývá psychologickými aspekty reprodukčních problémů</a:t>
            </a:r>
            <a:r>
              <a:rPr lang="cs-CZ" i="1" dirty="0"/>
              <a:t>, jako jsou předčasné porody, </a:t>
            </a:r>
            <a:r>
              <a:rPr lang="cs-CZ" i="1" dirty="0" err="1"/>
              <a:t>potrácivost</a:t>
            </a:r>
            <a:r>
              <a:rPr lang="cs-CZ" i="1" dirty="0"/>
              <a:t>, vrozené abnormality a postnatální psychologické komplikace včetně postnatální deprese a stresových poruch a samozřejmě psychologickými a sociálními aspekty diagnostiky neplodnosti u žen a mužů. Stejně jako u reprodukční medicíny, </a:t>
            </a:r>
            <a:r>
              <a:rPr lang="cs-CZ" b="1" i="1" dirty="0"/>
              <a:t>potíže s otěhotněním, nedobrovolná bezdětnost a celková péče poskytovaná v centrech asistované reprodukce tvoří ústřední témata reprodukční psychologie</a:t>
            </a:r>
            <a:r>
              <a:rPr lang="cs-CZ" i="1" dirty="0"/>
              <a:t>.“ </a:t>
            </a:r>
            <a:endParaRPr lang="cs-CZ" dirty="0"/>
          </a:p>
        </p:txBody>
      </p:sp>
    </p:spTree>
    <p:extLst>
      <p:ext uri="{BB962C8B-B14F-4D97-AF65-F5344CB8AC3E}">
        <p14:creationId xmlns:p14="http://schemas.microsoft.com/office/powerpoint/2010/main" val="35958917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EB9B76-8F37-824F-BFE8-483851633D4A}"/>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8A8CF0B3-D121-0B40-90ED-17C39F106444}"/>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F78BC7E0-BF7E-D941-9985-03774D4E0EA1}"/>
              </a:ext>
            </a:extLst>
          </p:cNvPr>
          <p:cNvSpPr>
            <a:spLocks noGrp="1"/>
          </p:cNvSpPr>
          <p:nvPr>
            <p:ph type="title"/>
          </p:nvPr>
        </p:nvSpPr>
        <p:spPr/>
        <p:txBody>
          <a:bodyPr/>
          <a:lstStyle/>
          <a:p>
            <a:r>
              <a:rPr lang="cs-CZ" dirty="0"/>
              <a:t>Role psychologa </a:t>
            </a:r>
            <a:r>
              <a:rPr lang="cs-CZ" sz="2400" dirty="0"/>
              <a:t>(</a:t>
            </a:r>
            <a:r>
              <a:rPr lang="cs-CZ" sz="2400" dirty="0" err="1"/>
              <a:t>Covington</a:t>
            </a:r>
            <a:r>
              <a:rPr lang="cs-CZ" sz="2400" dirty="0"/>
              <a:t>, 1995; </a:t>
            </a:r>
            <a:r>
              <a:rPr lang="cs-CZ" sz="2400" dirty="0" err="1"/>
              <a:t>Marrero</a:t>
            </a:r>
            <a:r>
              <a:rPr lang="cs-CZ" sz="2400" dirty="0"/>
              <a:t>, 2013)</a:t>
            </a:r>
          </a:p>
        </p:txBody>
      </p:sp>
      <p:sp>
        <p:nvSpPr>
          <p:cNvPr id="5" name="Zástupný obsah 4">
            <a:extLst>
              <a:ext uri="{FF2B5EF4-FFF2-40B4-BE49-F238E27FC236}">
                <a16:creationId xmlns:a16="http://schemas.microsoft.com/office/drawing/2014/main" id="{18DB6747-2276-B74F-871B-B39BABF1E91D}"/>
              </a:ext>
            </a:extLst>
          </p:cNvPr>
          <p:cNvSpPr>
            <a:spLocks noGrp="1"/>
          </p:cNvSpPr>
          <p:nvPr>
            <p:ph idx="1"/>
          </p:nvPr>
        </p:nvSpPr>
        <p:spPr/>
        <p:txBody>
          <a:bodyPr/>
          <a:lstStyle/>
          <a:p>
            <a:r>
              <a:rPr lang="cs-CZ" dirty="0"/>
              <a:t>Hodnocení </a:t>
            </a:r>
          </a:p>
          <a:p>
            <a:r>
              <a:rPr lang="cs-CZ" dirty="0"/>
              <a:t>Intervence a léčba</a:t>
            </a:r>
          </a:p>
          <a:p>
            <a:r>
              <a:rPr lang="cs-CZ" dirty="0"/>
              <a:t>Vzdělání</a:t>
            </a:r>
          </a:p>
          <a:p>
            <a:r>
              <a:rPr lang="cs-CZ" dirty="0"/>
              <a:t>Výzkum </a:t>
            </a:r>
          </a:p>
          <a:p>
            <a:r>
              <a:rPr lang="cs-CZ" dirty="0"/>
              <a:t>Konzultace </a:t>
            </a:r>
          </a:p>
          <a:p>
            <a:endParaRPr lang="cs-CZ" dirty="0"/>
          </a:p>
          <a:p>
            <a:pPr marL="72000" indent="0">
              <a:buNone/>
            </a:pPr>
            <a:endParaRPr lang="cs-CZ" dirty="0"/>
          </a:p>
          <a:p>
            <a:endParaRPr lang="cs-CZ" dirty="0"/>
          </a:p>
        </p:txBody>
      </p:sp>
    </p:spTree>
    <p:extLst>
      <p:ext uri="{BB962C8B-B14F-4D97-AF65-F5344CB8AC3E}">
        <p14:creationId xmlns:p14="http://schemas.microsoft.com/office/powerpoint/2010/main" val="18793735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EB9B76-8F37-824F-BFE8-483851633D4A}"/>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8A8CF0B3-D121-0B40-90ED-17C39F106444}"/>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F78BC7E0-BF7E-D941-9985-03774D4E0EA1}"/>
              </a:ext>
            </a:extLst>
          </p:cNvPr>
          <p:cNvSpPr>
            <a:spLocks noGrp="1"/>
          </p:cNvSpPr>
          <p:nvPr>
            <p:ph type="title"/>
          </p:nvPr>
        </p:nvSpPr>
        <p:spPr/>
        <p:txBody>
          <a:bodyPr/>
          <a:lstStyle/>
          <a:p>
            <a:r>
              <a:rPr lang="cs-CZ" dirty="0"/>
              <a:t>Nároky na psychologa </a:t>
            </a:r>
            <a:r>
              <a:rPr lang="cs-CZ" sz="2400" dirty="0"/>
              <a:t>(</a:t>
            </a:r>
            <a:r>
              <a:rPr lang="cs-CZ" sz="2400" dirty="0" err="1"/>
              <a:t>Covington</a:t>
            </a:r>
            <a:r>
              <a:rPr lang="cs-CZ" sz="2400" dirty="0"/>
              <a:t>, 2006; </a:t>
            </a:r>
            <a:r>
              <a:rPr lang="cs-CZ" sz="2400" dirty="0" err="1"/>
              <a:t>Marrero</a:t>
            </a:r>
            <a:r>
              <a:rPr lang="cs-CZ" sz="2400" dirty="0"/>
              <a:t>, 2013)</a:t>
            </a:r>
          </a:p>
        </p:txBody>
      </p:sp>
      <p:sp>
        <p:nvSpPr>
          <p:cNvPr id="5" name="Zástupný obsah 4">
            <a:extLst>
              <a:ext uri="{FF2B5EF4-FFF2-40B4-BE49-F238E27FC236}">
                <a16:creationId xmlns:a16="http://schemas.microsoft.com/office/drawing/2014/main" id="{18DB6747-2276-B74F-871B-B39BABF1E91D}"/>
              </a:ext>
            </a:extLst>
          </p:cNvPr>
          <p:cNvSpPr>
            <a:spLocks noGrp="1"/>
          </p:cNvSpPr>
          <p:nvPr>
            <p:ph idx="1"/>
          </p:nvPr>
        </p:nvSpPr>
        <p:spPr/>
        <p:txBody>
          <a:bodyPr/>
          <a:lstStyle/>
          <a:p>
            <a:r>
              <a:rPr lang="cs-CZ" dirty="0"/>
              <a:t>Psychologické vyšetření</a:t>
            </a:r>
          </a:p>
          <a:p>
            <a:r>
              <a:rPr lang="cs-CZ" dirty="0"/>
              <a:t>Diagnostika a léčba duševních poruch</a:t>
            </a:r>
          </a:p>
          <a:p>
            <a:r>
              <a:rPr lang="cs-CZ" dirty="0"/>
              <a:t>Poradenství, podpůrné poradenství </a:t>
            </a:r>
          </a:p>
          <a:p>
            <a:r>
              <a:rPr lang="cs-CZ" dirty="0"/>
              <a:t>Individuální / párová / rodinná psychoterapie</a:t>
            </a:r>
          </a:p>
          <a:p>
            <a:r>
              <a:rPr lang="cs-CZ" dirty="0"/>
              <a:t>Poradenství při truchlení</a:t>
            </a:r>
          </a:p>
          <a:p>
            <a:r>
              <a:rPr lang="cs-CZ" dirty="0"/>
              <a:t>Edukace </a:t>
            </a:r>
          </a:p>
          <a:p>
            <a:r>
              <a:rPr lang="cs-CZ" dirty="0"/>
              <a:t>Krizová intervence</a:t>
            </a:r>
          </a:p>
          <a:p>
            <a:r>
              <a:rPr lang="cs-CZ" dirty="0"/>
              <a:t>Sexuální poradenství</a:t>
            </a:r>
          </a:p>
          <a:p>
            <a:r>
              <a:rPr lang="cs-CZ" dirty="0"/>
              <a:t>Detailní znalosti v oblasti reprodukčního zdraví a asistované reprodukce</a:t>
            </a:r>
          </a:p>
        </p:txBody>
      </p:sp>
    </p:spTree>
    <p:extLst>
      <p:ext uri="{BB962C8B-B14F-4D97-AF65-F5344CB8AC3E}">
        <p14:creationId xmlns:p14="http://schemas.microsoft.com/office/powerpoint/2010/main" val="16471910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7EB9B76-8F37-824F-BFE8-483851633D4A}"/>
              </a:ext>
            </a:extLst>
          </p:cNvPr>
          <p:cNvSpPr>
            <a:spLocks noGrp="1"/>
          </p:cNvSpPr>
          <p:nvPr>
            <p:ph type="ftr" sz="quarter" idx="10"/>
          </p:nvPr>
        </p:nvSpPr>
        <p:spPr/>
        <p:txBody>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8A8CF0B3-D121-0B40-90ED-17C39F106444}"/>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F78BC7E0-BF7E-D941-9985-03774D4E0EA1}"/>
              </a:ext>
            </a:extLst>
          </p:cNvPr>
          <p:cNvSpPr>
            <a:spLocks noGrp="1"/>
          </p:cNvSpPr>
          <p:nvPr>
            <p:ph type="title"/>
          </p:nvPr>
        </p:nvSpPr>
        <p:spPr>
          <a:xfrm>
            <a:off x="720000" y="720000"/>
            <a:ext cx="10753200" cy="451576"/>
          </a:xfrm>
        </p:spPr>
        <p:txBody>
          <a:bodyPr/>
          <a:lstStyle/>
          <a:p>
            <a:r>
              <a:rPr lang="cs-CZ" dirty="0"/>
              <a:t>Možné psychoterapeutické přístupy </a:t>
            </a:r>
            <a:r>
              <a:rPr lang="cs-CZ" sz="2400" dirty="0"/>
              <a:t>(</a:t>
            </a:r>
            <a:r>
              <a:rPr lang="cs-CZ" sz="2400" dirty="0" err="1"/>
              <a:t>Applegarth</a:t>
            </a:r>
            <a:r>
              <a:rPr lang="cs-CZ" sz="2400" dirty="0"/>
              <a:t>, 2006; </a:t>
            </a:r>
            <a:r>
              <a:rPr lang="cs-CZ" sz="2400" dirty="0" err="1"/>
              <a:t>Boivin</a:t>
            </a:r>
            <a:r>
              <a:rPr lang="cs-CZ" sz="2400" dirty="0"/>
              <a:t>, 2003)</a:t>
            </a:r>
          </a:p>
        </p:txBody>
      </p:sp>
      <p:sp>
        <p:nvSpPr>
          <p:cNvPr id="5" name="Zástupný obsah 4">
            <a:extLst>
              <a:ext uri="{FF2B5EF4-FFF2-40B4-BE49-F238E27FC236}">
                <a16:creationId xmlns:a16="http://schemas.microsoft.com/office/drawing/2014/main" id="{18DB6747-2276-B74F-871B-B39BABF1E91D}"/>
              </a:ext>
            </a:extLst>
          </p:cNvPr>
          <p:cNvSpPr>
            <a:spLocks noGrp="1"/>
          </p:cNvSpPr>
          <p:nvPr>
            <p:ph idx="1"/>
          </p:nvPr>
        </p:nvSpPr>
        <p:spPr>
          <a:xfrm>
            <a:off x="720000" y="1756170"/>
            <a:ext cx="10753200" cy="4139998"/>
          </a:xfrm>
        </p:spPr>
        <p:txBody>
          <a:bodyPr/>
          <a:lstStyle/>
          <a:p>
            <a:r>
              <a:rPr lang="cs-CZ" dirty="0"/>
              <a:t>Psychoanalytické a psychodynamické směry</a:t>
            </a:r>
          </a:p>
          <a:p>
            <a:r>
              <a:rPr lang="cs-CZ" dirty="0"/>
              <a:t>Kognitivně-behaviorální terapie</a:t>
            </a:r>
          </a:p>
          <a:p>
            <a:r>
              <a:rPr lang="cs-CZ" dirty="0"/>
              <a:t>Logoterapie </a:t>
            </a:r>
          </a:p>
          <a:p>
            <a:r>
              <a:rPr lang="cs-CZ" dirty="0"/>
              <a:t>Terapie zaměřená na řešení</a:t>
            </a:r>
          </a:p>
          <a:p>
            <a:r>
              <a:rPr lang="cs-CZ" dirty="0"/>
              <a:t>Směry zaměřené na práci s tělem</a:t>
            </a:r>
          </a:p>
          <a:p>
            <a:r>
              <a:rPr lang="cs-CZ" dirty="0"/>
              <a:t>Poradenství v době truchlení </a:t>
            </a:r>
          </a:p>
          <a:p>
            <a:r>
              <a:rPr lang="cs-CZ" dirty="0"/>
              <a:t>Relaxační techniky (autogenní trénink, progresivní relaxace, imaginace apod.)</a:t>
            </a:r>
          </a:p>
          <a:p>
            <a:r>
              <a:rPr lang="cs-CZ" dirty="0"/>
              <a:t>Trénink </a:t>
            </a:r>
            <a:r>
              <a:rPr lang="cs-CZ" dirty="0" err="1"/>
              <a:t>copingových</a:t>
            </a:r>
            <a:r>
              <a:rPr lang="cs-CZ" dirty="0"/>
              <a:t> strategií </a:t>
            </a:r>
          </a:p>
          <a:p>
            <a:r>
              <a:rPr lang="cs-CZ" dirty="0"/>
              <a:t>Krizová intervence</a:t>
            </a:r>
          </a:p>
        </p:txBody>
      </p:sp>
    </p:spTree>
    <p:extLst>
      <p:ext uri="{BB962C8B-B14F-4D97-AF65-F5344CB8AC3E}">
        <p14:creationId xmlns:p14="http://schemas.microsoft.com/office/powerpoint/2010/main" val="29273603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FC4A97-4F84-B74E-85A4-6E6282E3FA32}"/>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11719A0-618D-3E4E-9E8A-B0066A573FD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D6D6C118-631F-4A80-9886-907009361577}" type="slidenum">
              <a:rPr lang="cs-CZ" altLang="cs-CZ" smtClean="0"/>
              <a:pPr>
                <a:spcAft>
                  <a:spcPts val="600"/>
                </a:spcAft>
              </a:pPr>
              <a:t>44</a:t>
            </a:fld>
            <a:endParaRPr lang="cs-CZ" altLang="cs-CZ"/>
          </a:p>
        </p:txBody>
      </p:sp>
      <p:pic>
        <p:nvPicPr>
          <p:cNvPr id="5" name="Obrázek 4">
            <a:extLst>
              <a:ext uri="{FF2B5EF4-FFF2-40B4-BE49-F238E27FC236}">
                <a16:creationId xmlns:a16="http://schemas.microsoft.com/office/drawing/2014/main" id="{94F62F3A-488D-4643-85C5-DC8E46045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525" y="692150"/>
            <a:ext cx="7700149" cy="5139850"/>
          </a:xfrm>
          <a:prstGeom prst="rect">
            <a:avLst/>
          </a:prstGeom>
          <a:noFill/>
        </p:spPr>
      </p:pic>
    </p:spTree>
    <p:extLst>
      <p:ext uri="{BB962C8B-B14F-4D97-AF65-F5344CB8AC3E}">
        <p14:creationId xmlns:p14="http://schemas.microsoft.com/office/powerpoint/2010/main" val="31864142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45</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3. ZTRÁTA DÍTĚTE</a:t>
            </a:r>
          </a:p>
        </p:txBody>
      </p:sp>
    </p:spTree>
    <p:extLst>
      <p:ext uri="{BB962C8B-B14F-4D97-AF65-F5344CB8AC3E}">
        <p14:creationId xmlns:p14="http://schemas.microsoft.com/office/powerpoint/2010/main" val="13442570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46</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I. Spontánní potrat </a:t>
            </a:r>
            <a:r>
              <a:rPr lang="cs-CZ" sz="2400" dirty="0"/>
              <a:t>(Definice vycházející ze Závazných pokynů Národního zdravotnického informačního systému [NZIS])</a:t>
            </a:r>
            <a:endParaRPr lang="cs-CZ" dirty="0"/>
          </a:p>
        </p:txBody>
      </p:sp>
      <p:sp>
        <p:nvSpPr>
          <p:cNvPr id="5" name="Zástupný obsah 4">
            <a:extLst>
              <a:ext uri="{FF2B5EF4-FFF2-40B4-BE49-F238E27FC236}">
                <a16:creationId xmlns:a16="http://schemas.microsoft.com/office/drawing/2014/main" id="{46BD55A5-952E-7043-9F76-E8D86A272EFF}"/>
              </a:ext>
            </a:extLst>
          </p:cNvPr>
          <p:cNvSpPr>
            <a:spLocks noGrp="1"/>
          </p:cNvSpPr>
          <p:nvPr>
            <p:ph idx="1"/>
          </p:nvPr>
        </p:nvSpPr>
        <p:spPr/>
        <p:txBody>
          <a:bodyPr/>
          <a:lstStyle/>
          <a:p>
            <a:r>
              <a:rPr lang="cs-CZ" dirty="0"/>
              <a:t>1. potratem rozumí ukončení těhotenství ženy, při němž: </a:t>
            </a:r>
          </a:p>
          <a:p>
            <a:pPr lvl="1"/>
            <a:r>
              <a:rPr lang="cs-CZ" dirty="0"/>
              <a:t>a) plod neprojevuje ani jednu ze známek života a jeho porodní hmotnost je nižší než 500 g a pokud ji nelze zjistit, jestliže je těhotenství kratší než 22 týdnů, </a:t>
            </a:r>
          </a:p>
          <a:p>
            <a:pPr lvl="1"/>
            <a:r>
              <a:rPr lang="cs-CZ" dirty="0"/>
              <a:t>b) z dělohy ženy bylo vyňato plodové vejce bez plodu, anebo těhotenská sliznice. </a:t>
            </a:r>
          </a:p>
          <a:p>
            <a:endParaRPr lang="cs-CZ" dirty="0"/>
          </a:p>
        </p:txBody>
      </p:sp>
    </p:spTree>
    <p:extLst>
      <p:ext uri="{BB962C8B-B14F-4D97-AF65-F5344CB8AC3E}">
        <p14:creationId xmlns:p14="http://schemas.microsoft.com/office/powerpoint/2010/main" val="15720945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47</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II. Umělé přerušení těhotenství </a:t>
            </a:r>
            <a:r>
              <a:rPr lang="cs-CZ" sz="2400" dirty="0"/>
              <a:t>(Definice vycházející ze Závazných pokynů Národního zdravotnického informačního systému [NZIS])</a:t>
            </a:r>
            <a:endParaRPr lang="cs-CZ" dirty="0"/>
          </a:p>
        </p:txBody>
      </p:sp>
      <p:sp>
        <p:nvSpPr>
          <p:cNvPr id="5" name="Zástupný obsah 4">
            <a:extLst>
              <a:ext uri="{FF2B5EF4-FFF2-40B4-BE49-F238E27FC236}">
                <a16:creationId xmlns:a16="http://schemas.microsoft.com/office/drawing/2014/main" id="{46BD55A5-952E-7043-9F76-E8D86A272EFF}"/>
              </a:ext>
            </a:extLst>
          </p:cNvPr>
          <p:cNvSpPr>
            <a:spLocks noGrp="1"/>
          </p:cNvSpPr>
          <p:nvPr>
            <p:ph idx="1"/>
          </p:nvPr>
        </p:nvSpPr>
        <p:spPr>
          <a:xfrm>
            <a:off x="720000" y="2214002"/>
            <a:ext cx="10753200" cy="4139998"/>
          </a:xfrm>
        </p:spPr>
        <p:txBody>
          <a:bodyPr/>
          <a:lstStyle/>
          <a:p>
            <a:r>
              <a:rPr lang="cs-CZ" dirty="0"/>
              <a:t>2. potratem rozumí též ukončení mimoděložního těhotenství anebo umělé přerušení těhotenství provedené podle zvláštních předpisů (Zákon ČNR č. 66/1986 Sb., o umělém přerušení těhotenství. Vyhláška MZ ČSR č. 75/1986 Sb., kterou se provádí zákon ČNR č. 66/1986 Sb., o umělém přerušení těhotenství)</a:t>
            </a:r>
          </a:p>
          <a:p>
            <a:endParaRPr lang="cs-CZ" dirty="0"/>
          </a:p>
          <a:p>
            <a:pPr marL="72000" indent="0" algn="ctr">
              <a:buNone/>
            </a:pPr>
            <a:r>
              <a:rPr lang="cs-CZ" dirty="0">
                <a:hlinkClick r:id="rId2"/>
              </a:rPr>
              <a:t>https://www.uzis.cz/res/f/008377/potraty2020.pdf</a:t>
            </a:r>
            <a:r>
              <a:rPr lang="cs-CZ" dirty="0"/>
              <a:t> </a:t>
            </a:r>
          </a:p>
          <a:p>
            <a:pPr marL="72000" indent="0" algn="ctr">
              <a:buNone/>
            </a:pPr>
            <a:r>
              <a:rPr lang="cs-CZ" dirty="0">
                <a:hlinkClick r:id="rId3"/>
              </a:rPr>
              <a:t>https://www.uzis.cz/res/file/registry/nrrz/nrrz-pot-zpok-005-20160101-1.pdf</a:t>
            </a:r>
            <a:r>
              <a:rPr lang="cs-CZ" dirty="0"/>
              <a:t> </a:t>
            </a:r>
          </a:p>
          <a:p>
            <a:pPr marL="72000" indent="0" algn="ctr">
              <a:buNone/>
            </a:pPr>
            <a:endParaRPr lang="cs-CZ" dirty="0"/>
          </a:p>
          <a:p>
            <a:endParaRPr lang="cs-CZ" dirty="0"/>
          </a:p>
        </p:txBody>
      </p:sp>
    </p:spTree>
    <p:extLst>
      <p:ext uri="{BB962C8B-B14F-4D97-AF65-F5344CB8AC3E}">
        <p14:creationId xmlns:p14="http://schemas.microsoft.com/office/powerpoint/2010/main" val="427434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6CA3F4-07E4-8F43-9927-DFD76A281DE9}"/>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758AFE5-6474-C84E-A724-0A20EAB49A60}"/>
              </a:ext>
            </a:extLst>
          </p:cNvPr>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7" name="Nadpis 6">
            <a:extLst>
              <a:ext uri="{FF2B5EF4-FFF2-40B4-BE49-F238E27FC236}">
                <a16:creationId xmlns:a16="http://schemas.microsoft.com/office/drawing/2014/main" id="{413CE423-7F4F-ED41-8511-D538B8B03CA4}"/>
              </a:ext>
            </a:extLst>
          </p:cNvPr>
          <p:cNvSpPr>
            <a:spLocks noGrp="1"/>
          </p:cNvSpPr>
          <p:nvPr>
            <p:ph type="title"/>
          </p:nvPr>
        </p:nvSpPr>
        <p:spPr/>
        <p:txBody>
          <a:bodyPr/>
          <a:lstStyle/>
          <a:p>
            <a:r>
              <a:rPr lang="cs-CZ" dirty="0"/>
              <a:t>Psychologické dopady </a:t>
            </a:r>
            <a:r>
              <a:rPr lang="cs-CZ" sz="2400" dirty="0"/>
              <a:t>(</a:t>
            </a:r>
            <a:r>
              <a:rPr lang="lt-LT" sz="2400" dirty="0" err="1"/>
              <a:t>Daugirdaitė</a:t>
            </a:r>
            <a:r>
              <a:rPr lang="lt-LT" sz="2400" dirty="0"/>
              <a:t> et al., 2015; </a:t>
            </a:r>
            <a:r>
              <a:rPr lang="lt-LT" sz="2400" dirty="0" err="1"/>
              <a:t>Christiansen</a:t>
            </a:r>
            <a:r>
              <a:rPr lang="lt-LT" sz="2400" dirty="0"/>
              <a:t>, 2017; </a:t>
            </a:r>
            <a:r>
              <a:rPr lang="lt-LT" sz="2400" dirty="0" err="1"/>
              <a:t>Ratislavová</a:t>
            </a:r>
            <a:r>
              <a:rPr lang="lt-LT" sz="2400" dirty="0"/>
              <a:t>, 2008)</a:t>
            </a:r>
            <a:endParaRPr lang="cs-CZ" dirty="0"/>
          </a:p>
        </p:txBody>
      </p:sp>
      <p:sp>
        <p:nvSpPr>
          <p:cNvPr id="8" name="Zástupný obsah 7">
            <a:extLst>
              <a:ext uri="{FF2B5EF4-FFF2-40B4-BE49-F238E27FC236}">
                <a16:creationId xmlns:a16="http://schemas.microsoft.com/office/drawing/2014/main" id="{21F3C628-FA05-4340-9649-5F5B171198A7}"/>
              </a:ext>
            </a:extLst>
          </p:cNvPr>
          <p:cNvSpPr>
            <a:spLocks noGrp="1"/>
          </p:cNvSpPr>
          <p:nvPr>
            <p:ph idx="1"/>
          </p:nvPr>
        </p:nvSpPr>
        <p:spPr>
          <a:xfrm>
            <a:off x="720000" y="1692002"/>
            <a:ext cx="10960166" cy="4139998"/>
          </a:xfrm>
        </p:spPr>
        <p:txBody>
          <a:bodyPr/>
          <a:lstStyle/>
          <a:p>
            <a:r>
              <a:rPr lang="cs-CZ" b="1" dirty="0"/>
              <a:t>Rozvoj PTSD </a:t>
            </a:r>
            <a:r>
              <a:rPr lang="cs-CZ" dirty="0"/>
              <a:t>– po jakékoli ztrátě (spontánní, opakovaně po neúspěšném IVF, ztráta narozeného dítěte,…)</a:t>
            </a:r>
          </a:p>
          <a:p>
            <a:pPr lvl="1"/>
            <a:r>
              <a:rPr lang="cs-CZ" dirty="0"/>
              <a:t>Riziko se zvyšuje při opakovaných potratech</a:t>
            </a:r>
          </a:p>
          <a:p>
            <a:pPr lvl="1"/>
            <a:r>
              <a:rPr lang="cs-CZ" dirty="0"/>
              <a:t>Znalost příčiny potratu nesnižuje riziko rozvoje </a:t>
            </a:r>
          </a:p>
          <a:p>
            <a:pPr lvl="1"/>
            <a:r>
              <a:rPr lang="cs-CZ" dirty="0"/>
              <a:t>Obavy, že PTSD může ovlivňovat následná těhotenství </a:t>
            </a:r>
          </a:p>
          <a:p>
            <a:r>
              <a:rPr lang="cs-CZ" dirty="0"/>
              <a:t>Deprese, úzkost, pocity viny, bezmoc, prázdnota, lítost, zahanbení, křivda, výčitky, somatické projevy, ztráta sebekontroly, sebeúcty,… </a:t>
            </a:r>
            <a:r>
              <a:rPr lang="cs-CZ" sz="2400" dirty="0"/>
              <a:t>(</a:t>
            </a:r>
            <a:r>
              <a:rPr lang="cs-CZ" sz="2400" i="1" dirty="0"/>
              <a:t>více viz Psychologické souvislosti a dopady neplodnosti</a:t>
            </a:r>
            <a:r>
              <a:rPr lang="cs-CZ" sz="2400" dirty="0"/>
              <a:t> – obdobná témata)</a:t>
            </a:r>
            <a:endParaRPr lang="cs-CZ" dirty="0"/>
          </a:p>
          <a:p>
            <a:r>
              <a:rPr lang="cs-CZ" dirty="0"/>
              <a:t>Další těhotenství</a:t>
            </a:r>
          </a:p>
          <a:p>
            <a:r>
              <a:rPr lang="cs-CZ" dirty="0"/>
              <a:t>Důvody k umělému přerušení těhotenství </a:t>
            </a:r>
          </a:p>
          <a:p>
            <a:endParaRPr lang="cs-CZ" dirty="0"/>
          </a:p>
        </p:txBody>
      </p:sp>
    </p:spTree>
    <p:extLst>
      <p:ext uri="{BB962C8B-B14F-4D97-AF65-F5344CB8AC3E}">
        <p14:creationId xmlns:p14="http://schemas.microsoft.com/office/powerpoint/2010/main" val="37125494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6CA3F4-07E4-8F43-9927-DFD76A281DE9}"/>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758AFE5-6474-C84E-A724-0A20EAB49A60}"/>
              </a:ext>
            </a:extLst>
          </p:cNvPr>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7" name="Nadpis 6">
            <a:extLst>
              <a:ext uri="{FF2B5EF4-FFF2-40B4-BE49-F238E27FC236}">
                <a16:creationId xmlns:a16="http://schemas.microsoft.com/office/drawing/2014/main" id="{413CE423-7F4F-ED41-8511-D538B8B03CA4}"/>
              </a:ext>
            </a:extLst>
          </p:cNvPr>
          <p:cNvSpPr>
            <a:spLocks noGrp="1"/>
          </p:cNvSpPr>
          <p:nvPr>
            <p:ph type="title"/>
          </p:nvPr>
        </p:nvSpPr>
        <p:spPr>
          <a:xfrm>
            <a:off x="719400" y="731200"/>
            <a:ext cx="10753200" cy="451576"/>
          </a:xfrm>
        </p:spPr>
        <p:txBody>
          <a:bodyPr/>
          <a:lstStyle/>
          <a:p>
            <a:r>
              <a:rPr lang="cs-CZ" dirty="0"/>
              <a:t>III. Porod mrtvého dítěte – psychologická specifika </a:t>
            </a:r>
            <a:r>
              <a:rPr lang="cs-CZ" sz="2400" dirty="0"/>
              <a:t>(</a:t>
            </a:r>
            <a:r>
              <a:rPr lang="cs-CZ" sz="2400" dirty="0" err="1"/>
              <a:t>Burden</a:t>
            </a:r>
            <a:r>
              <a:rPr lang="cs-CZ" sz="2400" dirty="0"/>
              <a:t> et al., 2016; Campbell-Jackson &amp; </a:t>
            </a:r>
            <a:r>
              <a:rPr lang="cs-CZ" sz="2400" dirty="0" err="1"/>
              <a:t>Horsch</a:t>
            </a:r>
            <a:r>
              <a:rPr lang="cs-CZ" sz="2400" dirty="0"/>
              <a:t>, 2014)</a:t>
            </a:r>
          </a:p>
        </p:txBody>
      </p:sp>
      <p:sp>
        <p:nvSpPr>
          <p:cNvPr id="8" name="Zástupný obsah 7">
            <a:extLst>
              <a:ext uri="{FF2B5EF4-FFF2-40B4-BE49-F238E27FC236}">
                <a16:creationId xmlns:a16="http://schemas.microsoft.com/office/drawing/2014/main" id="{21F3C628-FA05-4340-9649-5F5B171198A7}"/>
              </a:ext>
            </a:extLst>
          </p:cNvPr>
          <p:cNvSpPr>
            <a:spLocks noGrp="1"/>
          </p:cNvSpPr>
          <p:nvPr>
            <p:ph idx="1"/>
          </p:nvPr>
        </p:nvSpPr>
        <p:spPr>
          <a:xfrm>
            <a:off x="719400" y="1761014"/>
            <a:ext cx="10753200" cy="4139998"/>
          </a:xfrm>
        </p:spPr>
        <p:txBody>
          <a:bodyPr/>
          <a:lstStyle/>
          <a:p>
            <a:r>
              <a:rPr lang="cs-CZ" dirty="0"/>
              <a:t>Specifické truchlení – rodiče dítě neznali, není ztracena minulost, ale budoucnost</a:t>
            </a:r>
          </a:p>
          <a:p>
            <a:r>
              <a:rPr lang="cs-CZ" dirty="0"/>
              <a:t>Místo těšení se a anticipace období po porodu truchlení (postupem těhotenství vytvoření silnějšího vztahu k dítěti)</a:t>
            </a:r>
          </a:p>
          <a:p>
            <a:r>
              <a:rPr lang="cs-CZ" dirty="0"/>
              <a:t>Porod samotný jako traumatizující zážitek</a:t>
            </a:r>
          </a:p>
          <a:p>
            <a:r>
              <a:rPr lang="cs-CZ" dirty="0"/>
              <a:t>Přetrvávání negativních psychologických vlivů do dalších těhotenství</a:t>
            </a:r>
          </a:p>
          <a:p>
            <a:r>
              <a:rPr lang="cs-CZ" dirty="0"/>
              <a:t>Rodiče bez dítěte</a:t>
            </a:r>
          </a:p>
          <a:p>
            <a:pPr marL="72000" indent="0" algn="ctr">
              <a:buNone/>
            </a:pPr>
            <a:r>
              <a:rPr lang="cs-CZ" dirty="0">
                <a:hlinkClick r:id="rId2"/>
              </a:rPr>
              <a:t>https://ditevsrdci.cz/_files/userfiles/soubory_ke_stazeni/brozurka/dite_v_srdci_brozurka_pro_rodice.pdf</a:t>
            </a:r>
            <a:r>
              <a:rPr lang="cs-CZ" dirty="0"/>
              <a:t> </a:t>
            </a:r>
          </a:p>
          <a:p>
            <a:pPr marL="72000" indent="0">
              <a:buNone/>
            </a:pPr>
            <a:endParaRPr lang="cs-CZ" dirty="0"/>
          </a:p>
          <a:p>
            <a:pPr marL="72000" indent="0">
              <a:buNone/>
            </a:pPr>
            <a:endParaRPr lang="cs-CZ" dirty="0"/>
          </a:p>
          <a:p>
            <a:endParaRPr lang="cs-CZ" dirty="0"/>
          </a:p>
          <a:p>
            <a:endParaRPr lang="cs-CZ" dirty="0"/>
          </a:p>
        </p:txBody>
      </p:sp>
    </p:spTree>
    <p:extLst>
      <p:ext uri="{BB962C8B-B14F-4D97-AF65-F5344CB8AC3E}">
        <p14:creationId xmlns:p14="http://schemas.microsoft.com/office/powerpoint/2010/main" val="328189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2A61DEA-FD1F-A048-8997-55EC9DF217B4}"/>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1C6F295-E88E-8943-AEF1-87E2AFBA8EB2}"/>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4DB50400-6B24-0B49-8B1A-B121481F1245}"/>
              </a:ext>
            </a:extLst>
          </p:cNvPr>
          <p:cNvSpPr>
            <a:spLocks noGrp="1"/>
          </p:cNvSpPr>
          <p:nvPr>
            <p:ph type="title"/>
          </p:nvPr>
        </p:nvSpPr>
        <p:spPr/>
        <p:txBody>
          <a:bodyPr/>
          <a:lstStyle/>
          <a:p>
            <a:r>
              <a:rPr lang="cs-CZ" dirty="0"/>
              <a:t>Výzkumná otázka</a:t>
            </a:r>
          </a:p>
        </p:txBody>
      </p:sp>
      <p:sp>
        <p:nvSpPr>
          <p:cNvPr id="5" name="Zástupný obsah 4">
            <a:extLst>
              <a:ext uri="{FF2B5EF4-FFF2-40B4-BE49-F238E27FC236}">
                <a16:creationId xmlns:a16="http://schemas.microsoft.com/office/drawing/2014/main" id="{C77F5816-45D9-3344-BF29-6FAC0A5BC9D3}"/>
              </a:ext>
            </a:extLst>
          </p:cNvPr>
          <p:cNvSpPr>
            <a:spLocks noGrp="1"/>
          </p:cNvSpPr>
          <p:nvPr>
            <p:ph idx="1"/>
          </p:nvPr>
        </p:nvSpPr>
        <p:spPr>
          <a:xfrm>
            <a:off x="720000" y="1692002"/>
            <a:ext cx="10753200" cy="4139998"/>
          </a:xfrm>
        </p:spPr>
        <p:txBody>
          <a:bodyPr/>
          <a:lstStyle/>
          <a:p>
            <a:pPr marL="72000" indent="0" algn="ctr">
              <a:buNone/>
            </a:pPr>
            <a:r>
              <a:rPr lang="cs-CZ" sz="3600" b="1" dirty="0"/>
              <a:t>Jaká je zkušenost žen, které dobrovolně bez zdravotní indikace podstoupily sterilizaci?</a:t>
            </a:r>
          </a:p>
        </p:txBody>
      </p:sp>
    </p:spTree>
    <p:extLst>
      <p:ext uri="{BB962C8B-B14F-4D97-AF65-F5344CB8AC3E}">
        <p14:creationId xmlns:p14="http://schemas.microsoft.com/office/powerpoint/2010/main" val="24432313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6CA3F4-07E4-8F43-9927-DFD76A281DE9}"/>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758AFE5-6474-C84E-A724-0A20EAB49A60}"/>
              </a:ext>
            </a:extLst>
          </p:cNvPr>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7" name="Nadpis 6">
            <a:extLst>
              <a:ext uri="{FF2B5EF4-FFF2-40B4-BE49-F238E27FC236}">
                <a16:creationId xmlns:a16="http://schemas.microsoft.com/office/drawing/2014/main" id="{413CE423-7F4F-ED41-8511-D538B8B03CA4}"/>
              </a:ext>
            </a:extLst>
          </p:cNvPr>
          <p:cNvSpPr>
            <a:spLocks noGrp="1"/>
          </p:cNvSpPr>
          <p:nvPr>
            <p:ph type="title"/>
          </p:nvPr>
        </p:nvSpPr>
        <p:spPr/>
        <p:txBody>
          <a:bodyPr/>
          <a:lstStyle/>
          <a:p>
            <a:r>
              <a:rPr lang="cs-CZ" dirty="0"/>
              <a:t>Porod mrtvého dítěte – psychologické dopady </a:t>
            </a:r>
            <a:r>
              <a:rPr lang="cs-CZ" sz="2400" dirty="0"/>
              <a:t>(</a:t>
            </a:r>
            <a:r>
              <a:rPr lang="cs-CZ" sz="2400" dirty="0" err="1"/>
              <a:t>Burden</a:t>
            </a:r>
            <a:r>
              <a:rPr lang="cs-CZ" sz="2400" dirty="0"/>
              <a:t> et al., 2016)</a:t>
            </a:r>
          </a:p>
        </p:txBody>
      </p:sp>
      <p:sp>
        <p:nvSpPr>
          <p:cNvPr id="8" name="Zástupný obsah 7">
            <a:extLst>
              <a:ext uri="{FF2B5EF4-FFF2-40B4-BE49-F238E27FC236}">
                <a16:creationId xmlns:a16="http://schemas.microsoft.com/office/drawing/2014/main" id="{21F3C628-FA05-4340-9649-5F5B171198A7}"/>
              </a:ext>
            </a:extLst>
          </p:cNvPr>
          <p:cNvSpPr>
            <a:spLocks noGrp="1"/>
          </p:cNvSpPr>
          <p:nvPr>
            <p:ph idx="1"/>
          </p:nvPr>
        </p:nvSpPr>
        <p:spPr>
          <a:xfrm>
            <a:off x="720000" y="1778266"/>
            <a:ext cx="10753200" cy="4139998"/>
          </a:xfrm>
        </p:spPr>
        <p:txBody>
          <a:bodyPr/>
          <a:lstStyle/>
          <a:p>
            <a:r>
              <a:rPr lang="cs-CZ" dirty="0"/>
              <a:t>Zvýšený výskyt duševních poruch (deprese, úzkostné poruchy, suicidální tendence) – mohou přetrvávat až desetiletí </a:t>
            </a:r>
          </a:p>
          <a:p>
            <a:r>
              <a:rPr lang="cs-CZ" dirty="0"/>
              <a:t>Vyhýbání se kontaktu s dětmi</a:t>
            </a:r>
          </a:p>
          <a:p>
            <a:r>
              <a:rPr lang="cs-CZ" dirty="0"/>
              <a:t>Bagatelizace truchlení širším okolím (nevnímá je jako rodiče)</a:t>
            </a:r>
          </a:p>
          <a:p>
            <a:r>
              <a:rPr lang="cs-CZ" dirty="0"/>
              <a:t>Přístup k dalšímu těhotenství, vnímání vlastního těla</a:t>
            </a:r>
          </a:p>
          <a:p>
            <a:r>
              <a:rPr lang="cs-CZ" dirty="0"/>
              <a:t>Vliv ztráty na další členy rodiny (sourozenci a přístup k nim)</a:t>
            </a:r>
          </a:p>
          <a:p>
            <a:r>
              <a:rPr lang="cs-CZ" dirty="0"/>
              <a:t>Pocity izolace od okolí, případná stigmatizace </a:t>
            </a:r>
          </a:p>
          <a:p>
            <a:r>
              <a:rPr lang="cs-CZ" dirty="0"/>
              <a:t>Zneužívání návykových látek</a:t>
            </a:r>
          </a:p>
          <a:p>
            <a:r>
              <a:rPr lang="cs-CZ" dirty="0"/>
              <a:t>Potíže ve vztahu</a:t>
            </a:r>
          </a:p>
          <a:p>
            <a:endParaRPr lang="cs-CZ" dirty="0"/>
          </a:p>
        </p:txBody>
      </p:sp>
    </p:spTree>
    <p:extLst>
      <p:ext uri="{BB962C8B-B14F-4D97-AF65-F5344CB8AC3E}">
        <p14:creationId xmlns:p14="http://schemas.microsoft.com/office/powerpoint/2010/main" val="42626169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FC4A97-4F84-B74E-85A4-6E6282E3FA32}"/>
              </a:ext>
            </a:extLst>
          </p:cNvPr>
          <p:cNvSpPr>
            <a:spLocks noGrp="1"/>
          </p:cNvSpPr>
          <p:nvPr>
            <p:ph type="ftr" sz="quarter" idx="10"/>
          </p:nvPr>
        </p:nvSpPr>
        <p:spPr>
          <a:xfrm>
            <a:off x="720000" y="6228000"/>
            <a:ext cx="7920000" cy="252000"/>
          </a:xfrm>
        </p:spPr>
        <p:txBody>
          <a:bodyPr wrap="square" anchor="ctr">
            <a:normAutofit/>
          </a:bodyPr>
          <a:lstStyle/>
          <a:p>
            <a:pPr>
              <a:spcAft>
                <a:spcPts val="600"/>
              </a:spcAft>
            </a:pPr>
            <a:r>
              <a:rPr lang="cs-CZ" dirty="0"/>
              <a:t>Psychologická problematika v gynekologii</a:t>
            </a:r>
          </a:p>
        </p:txBody>
      </p:sp>
      <p:sp>
        <p:nvSpPr>
          <p:cNvPr id="3" name="Zástupný symbol pro číslo snímku 2">
            <a:extLst>
              <a:ext uri="{FF2B5EF4-FFF2-40B4-BE49-F238E27FC236}">
                <a16:creationId xmlns:a16="http://schemas.microsoft.com/office/drawing/2014/main" id="{A11719A0-618D-3E4E-9E8A-B0066A573FD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D6D6C118-631F-4A80-9886-907009361577}" type="slidenum">
              <a:rPr lang="cs-CZ" altLang="cs-CZ" smtClean="0"/>
              <a:pPr>
                <a:spcAft>
                  <a:spcPts val="600"/>
                </a:spcAft>
              </a:pPr>
              <a:t>51</a:t>
            </a:fld>
            <a:endParaRPr lang="cs-CZ" altLang="cs-CZ"/>
          </a:p>
        </p:txBody>
      </p:sp>
      <p:pic>
        <p:nvPicPr>
          <p:cNvPr id="5" name="Obrázek 4">
            <a:extLst>
              <a:ext uri="{FF2B5EF4-FFF2-40B4-BE49-F238E27FC236}">
                <a16:creationId xmlns:a16="http://schemas.microsoft.com/office/drawing/2014/main" id="{94F62F3A-488D-4643-85C5-DC8E46045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6525" y="692150"/>
            <a:ext cx="7700149" cy="5139850"/>
          </a:xfrm>
          <a:prstGeom prst="rect">
            <a:avLst/>
          </a:prstGeom>
          <a:noFill/>
        </p:spPr>
      </p:pic>
    </p:spTree>
    <p:extLst>
      <p:ext uri="{BB962C8B-B14F-4D97-AF65-F5344CB8AC3E}">
        <p14:creationId xmlns:p14="http://schemas.microsoft.com/office/powerpoint/2010/main" val="52240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95247F-D309-5F42-A3BB-0FE644D2DF6F}"/>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4E105E9C-D7DD-B94E-8A73-17C4D8A89B47}"/>
              </a:ext>
            </a:extLst>
          </p:cNvPr>
          <p:cNvSpPr>
            <a:spLocks noGrp="1"/>
          </p:cNvSpPr>
          <p:nvPr>
            <p:ph type="sldNum" sz="quarter" idx="11"/>
          </p:nvPr>
        </p:nvSpPr>
        <p:spPr/>
        <p:txBody>
          <a:bodyPr/>
          <a:lstStyle/>
          <a:p>
            <a:fld id="{D6D6C118-631F-4A80-9886-907009361577}" type="slidenum">
              <a:rPr lang="cs-CZ" altLang="cs-CZ" smtClean="0"/>
              <a:pPr/>
              <a:t>52</a:t>
            </a:fld>
            <a:endParaRPr lang="cs-CZ" altLang="cs-CZ" dirty="0"/>
          </a:p>
        </p:txBody>
      </p:sp>
      <p:sp>
        <p:nvSpPr>
          <p:cNvPr id="4" name="Nadpis 3">
            <a:extLst>
              <a:ext uri="{FF2B5EF4-FFF2-40B4-BE49-F238E27FC236}">
                <a16:creationId xmlns:a16="http://schemas.microsoft.com/office/drawing/2014/main" id="{8210EDD8-8582-B144-82F2-8220EEC7F750}"/>
              </a:ext>
            </a:extLst>
          </p:cNvPr>
          <p:cNvSpPr>
            <a:spLocks noGrp="1"/>
          </p:cNvSpPr>
          <p:nvPr>
            <p:ph type="title"/>
          </p:nvPr>
        </p:nvSpPr>
        <p:spPr/>
        <p:txBody>
          <a:bodyPr/>
          <a:lstStyle/>
          <a:p>
            <a:r>
              <a:rPr lang="cs-CZ" dirty="0"/>
              <a:t>4. ONKOGYNEKOLOGIE</a:t>
            </a:r>
          </a:p>
        </p:txBody>
      </p:sp>
    </p:spTree>
    <p:extLst>
      <p:ext uri="{BB962C8B-B14F-4D97-AF65-F5344CB8AC3E}">
        <p14:creationId xmlns:p14="http://schemas.microsoft.com/office/powerpoint/2010/main" val="13388466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27CA74C-E284-A142-971E-6F8688586616}"/>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39424225-3F3F-994D-9B59-0C9977C8708F}"/>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17442C72-BDA9-3D40-9971-4BCF22006E79}"/>
              </a:ext>
            </a:extLst>
          </p:cNvPr>
          <p:cNvSpPr>
            <a:spLocks noGrp="1"/>
          </p:cNvSpPr>
          <p:nvPr>
            <p:ph type="title"/>
          </p:nvPr>
        </p:nvSpPr>
        <p:spPr/>
        <p:txBody>
          <a:bodyPr/>
          <a:lstStyle/>
          <a:p>
            <a:r>
              <a:rPr lang="cs-CZ" dirty="0"/>
              <a:t>Epidemiologie (rok 2020)</a:t>
            </a:r>
          </a:p>
        </p:txBody>
      </p:sp>
      <p:graphicFrame>
        <p:nvGraphicFramePr>
          <p:cNvPr id="6" name="Zástupný obsah 5">
            <a:extLst>
              <a:ext uri="{FF2B5EF4-FFF2-40B4-BE49-F238E27FC236}">
                <a16:creationId xmlns:a16="http://schemas.microsoft.com/office/drawing/2014/main" id="{E281A41A-A99B-BF45-B492-E908471BC7E0}"/>
              </a:ext>
            </a:extLst>
          </p:cNvPr>
          <p:cNvGraphicFramePr>
            <a:graphicFrameLocks noGrp="1"/>
          </p:cNvGraphicFramePr>
          <p:nvPr>
            <p:ph idx="1"/>
            <p:extLst>
              <p:ext uri="{D42A27DB-BD31-4B8C-83A1-F6EECF244321}">
                <p14:modId xmlns:p14="http://schemas.microsoft.com/office/powerpoint/2010/main" val="951354232"/>
              </p:ext>
            </p:extLst>
          </p:nvPr>
        </p:nvGraphicFramePr>
        <p:xfrm>
          <a:off x="720363" y="1363664"/>
          <a:ext cx="10751274" cy="3718560"/>
        </p:xfrm>
        <a:graphic>
          <a:graphicData uri="http://schemas.openxmlformats.org/drawingml/2006/table">
            <a:tbl>
              <a:tblPr firstRow="1" bandRow="1">
                <a:tableStyleId>{5C22544A-7EE6-4342-B048-85BDC9FD1C3A}</a:tableStyleId>
              </a:tblPr>
              <a:tblGrid>
                <a:gridCol w="4155826">
                  <a:extLst>
                    <a:ext uri="{9D8B030D-6E8A-4147-A177-3AD203B41FA5}">
                      <a16:colId xmlns:a16="http://schemas.microsoft.com/office/drawing/2014/main" val="2991370261"/>
                    </a:ext>
                  </a:extLst>
                </a:gridCol>
                <a:gridCol w="4155826">
                  <a:extLst>
                    <a:ext uri="{9D8B030D-6E8A-4147-A177-3AD203B41FA5}">
                      <a16:colId xmlns:a16="http://schemas.microsoft.com/office/drawing/2014/main" val="2881801997"/>
                    </a:ext>
                  </a:extLst>
                </a:gridCol>
                <a:gridCol w="2439622">
                  <a:extLst>
                    <a:ext uri="{9D8B030D-6E8A-4147-A177-3AD203B41FA5}">
                      <a16:colId xmlns:a16="http://schemas.microsoft.com/office/drawing/2014/main" val="990776944"/>
                    </a:ext>
                  </a:extLst>
                </a:gridCol>
              </a:tblGrid>
              <a:tr h="370840">
                <a:tc>
                  <a:txBody>
                    <a:bodyPr/>
                    <a:lstStyle/>
                    <a:p>
                      <a:endParaRPr lang="cs-CZ" sz="2800" dirty="0"/>
                    </a:p>
                  </a:txBody>
                  <a:tcPr/>
                </a:tc>
                <a:tc>
                  <a:txBody>
                    <a:bodyPr/>
                    <a:lstStyle/>
                    <a:p>
                      <a:r>
                        <a:rPr lang="cs-CZ" sz="2800" dirty="0"/>
                        <a:t>Incidence* </a:t>
                      </a:r>
                    </a:p>
                  </a:txBody>
                  <a:tcPr/>
                </a:tc>
                <a:tc>
                  <a:txBody>
                    <a:bodyPr/>
                    <a:lstStyle/>
                    <a:p>
                      <a:r>
                        <a:rPr lang="cs-CZ" sz="2800" dirty="0"/>
                        <a:t>Mortalita** </a:t>
                      </a:r>
                    </a:p>
                  </a:txBody>
                  <a:tcPr/>
                </a:tc>
                <a:extLst>
                  <a:ext uri="{0D108BD9-81ED-4DB2-BD59-A6C34878D82A}">
                    <a16:rowId xmlns:a16="http://schemas.microsoft.com/office/drawing/2014/main" val="766485183"/>
                  </a:ext>
                </a:extLst>
              </a:tr>
              <a:tr h="370840">
                <a:tc>
                  <a:txBody>
                    <a:bodyPr/>
                    <a:lstStyle/>
                    <a:p>
                      <a:r>
                        <a:rPr lang="cs-CZ" sz="2400" b="1" dirty="0">
                          <a:hlinkClick r:id="rId3"/>
                        </a:rPr>
                        <a:t>Zhoubný nádor prsu </a:t>
                      </a:r>
                      <a:endParaRPr lang="cs-CZ" sz="2400" b="1" dirty="0"/>
                    </a:p>
                  </a:txBody>
                  <a:tcPr/>
                </a:tc>
                <a:tc>
                  <a:txBody>
                    <a:bodyPr/>
                    <a:lstStyle/>
                    <a:p>
                      <a:r>
                        <a:rPr lang="cs-CZ" sz="2400" b="1" dirty="0"/>
                        <a:t>130,59</a:t>
                      </a:r>
                    </a:p>
                  </a:txBody>
                  <a:tcPr/>
                </a:tc>
                <a:tc>
                  <a:txBody>
                    <a:bodyPr/>
                    <a:lstStyle/>
                    <a:p>
                      <a:r>
                        <a:rPr lang="cs-CZ" sz="2400" b="1" dirty="0"/>
                        <a:t>31,51</a:t>
                      </a:r>
                    </a:p>
                  </a:txBody>
                  <a:tcPr/>
                </a:tc>
                <a:extLst>
                  <a:ext uri="{0D108BD9-81ED-4DB2-BD59-A6C34878D82A}">
                    <a16:rowId xmlns:a16="http://schemas.microsoft.com/office/drawing/2014/main" val="3716197987"/>
                  </a:ext>
                </a:extLst>
              </a:tr>
              <a:tr h="370840">
                <a:tc>
                  <a:txBody>
                    <a:bodyPr/>
                    <a:lstStyle/>
                    <a:p>
                      <a:r>
                        <a:rPr lang="cs-CZ" sz="2400" b="1" dirty="0">
                          <a:hlinkClick r:id="rId4"/>
                        </a:rPr>
                        <a:t>Nádory hrdla děložního</a:t>
                      </a:r>
                      <a:endParaRPr lang="cs-CZ" sz="2400" b="1" dirty="0"/>
                    </a:p>
                  </a:txBody>
                  <a:tcPr/>
                </a:tc>
                <a:tc>
                  <a:txBody>
                    <a:bodyPr/>
                    <a:lstStyle/>
                    <a:p>
                      <a:r>
                        <a:rPr lang="cs-CZ" sz="2400" b="1" dirty="0"/>
                        <a:t>68,02</a:t>
                      </a:r>
                    </a:p>
                  </a:txBody>
                  <a:tcPr/>
                </a:tc>
                <a:tc>
                  <a:txBody>
                    <a:bodyPr/>
                    <a:lstStyle/>
                    <a:p>
                      <a:r>
                        <a:rPr lang="cs-CZ" sz="2400" b="1" dirty="0"/>
                        <a:t>5,4</a:t>
                      </a:r>
                    </a:p>
                  </a:txBody>
                  <a:tcPr/>
                </a:tc>
                <a:extLst>
                  <a:ext uri="{0D108BD9-81ED-4DB2-BD59-A6C34878D82A}">
                    <a16:rowId xmlns:a16="http://schemas.microsoft.com/office/drawing/2014/main" val="3347638386"/>
                  </a:ext>
                </a:extLst>
              </a:tr>
              <a:tr h="370840">
                <a:tc>
                  <a:txBody>
                    <a:bodyPr/>
                    <a:lstStyle/>
                    <a:p>
                      <a:r>
                        <a:rPr lang="cs-CZ" sz="2400" b="1" dirty="0"/>
                        <a:t>Zhoubný nádor dělohy</a:t>
                      </a:r>
                    </a:p>
                  </a:txBody>
                  <a:tcPr/>
                </a:tc>
                <a:tc>
                  <a:txBody>
                    <a:bodyPr/>
                    <a:lstStyle/>
                    <a:p>
                      <a:r>
                        <a:rPr lang="cs-CZ" sz="2400" b="1" dirty="0"/>
                        <a:t>35,59</a:t>
                      </a:r>
                    </a:p>
                  </a:txBody>
                  <a:tcPr/>
                </a:tc>
                <a:tc>
                  <a:txBody>
                    <a:bodyPr/>
                    <a:lstStyle/>
                    <a:p>
                      <a:r>
                        <a:rPr lang="cs-CZ" sz="2400" b="1" dirty="0"/>
                        <a:t>7,87</a:t>
                      </a:r>
                    </a:p>
                  </a:txBody>
                  <a:tcPr/>
                </a:tc>
                <a:extLst>
                  <a:ext uri="{0D108BD9-81ED-4DB2-BD59-A6C34878D82A}">
                    <a16:rowId xmlns:a16="http://schemas.microsoft.com/office/drawing/2014/main" val="1334473236"/>
                  </a:ext>
                </a:extLst>
              </a:tr>
              <a:tr h="370840">
                <a:tc>
                  <a:txBody>
                    <a:bodyPr/>
                    <a:lstStyle/>
                    <a:p>
                      <a:r>
                        <a:rPr lang="cs-CZ" sz="2400" b="1" dirty="0"/>
                        <a:t>Zhoubný nádor vaječníků</a:t>
                      </a:r>
                    </a:p>
                  </a:txBody>
                  <a:tcPr/>
                </a:tc>
                <a:tc>
                  <a:txBody>
                    <a:bodyPr/>
                    <a:lstStyle/>
                    <a:p>
                      <a:r>
                        <a:rPr lang="cs-CZ" sz="2400" b="1" dirty="0"/>
                        <a:t>16,42</a:t>
                      </a:r>
                    </a:p>
                  </a:txBody>
                  <a:tcPr/>
                </a:tc>
                <a:tc>
                  <a:txBody>
                    <a:bodyPr/>
                    <a:lstStyle/>
                    <a:p>
                      <a:r>
                        <a:rPr lang="cs-CZ" sz="2400" b="1" dirty="0"/>
                        <a:t>11,83</a:t>
                      </a:r>
                    </a:p>
                  </a:txBody>
                  <a:tcPr/>
                </a:tc>
                <a:extLst>
                  <a:ext uri="{0D108BD9-81ED-4DB2-BD59-A6C34878D82A}">
                    <a16:rowId xmlns:a16="http://schemas.microsoft.com/office/drawing/2014/main" val="226163823"/>
                  </a:ext>
                </a:extLst>
              </a:tr>
              <a:tr h="370840">
                <a:tc>
                  <a:txBody>
                    <a:bodyPr/>
                    <a:lstStyle/>
                    <a:p>
                      <a:r>
                        <a:rPr lang="cs-CZ" sz="2400" dirty="0"/>
                        <a:t>Zhoubný nádor vulvy</a:t>
                      </a:r>
                    </a:p>
                  </a:txBody>
                  <a:tcPr/>
                </a:tc>
                <a:tc>
                  <a:txBody>
                    <a:bodyPr/>
                    <a:lstStyle/>
                    <a:p>
                      <a:r>
                        <a:rPr lang="cs-CZ" sz="2400" dirty="0"/>
                        <a:t>4,64</a:t>
                      </a:r>
                    </a:p>
                  </a:txBody>
                  <a:tcPr/>
                </a:tc>
                <a:tc>
                  <a:txBody>
                    <a:bodyPr/>
                    <a:lstStyle/>
                    <a:p>
                      <a:r>
                        <a:rPr lang="cs-CZ" sz="2400" dirty="0"/>
                        <a:t>1,55</a:t>
                      </a:r>
                    </a:p>
                  </a:txBody>
                  <a:tcPr/>
                </a:tc>
                <a:extLst>
                  <a:ext uri="{0D108BD9-81ED-4DB2-BD59-A6C34878D82A}">
                    <a16:rowId xmlns:a16="http://schemas.microsoft.com/office/drawing/2014/main" val="4078704473"/>
                  </a:ext>
                </a:extLst>
              </a:tr>
              <a:tr h="370840">
                <a:tc>
                  <a:txBody>
                    <a:bodyPr/>
                    <a:lstStyle/>
                    <a:p>
                      <a:r>
                        <a:rPr lang="cs-CZ" sz="2400" dirty="0"/>
                        <a:t>Zhoubný nádor pochvy</a:t>
                      </a:r>
                    </a:p>
                  </a:txBody>
                  <a:tcPr/>
                </a:tc>
                <a:tc>
                  <a:txBody>
                    <a:bodyPr/>
                    <a:lstStyle/>
                    <a:p>
                      <a:r>
                        <a:rPr lang="cs-CZ" sz="2400" dirty="0"/>
                        <a:t>0,83</a:t>
                      </a:r>
                    </a:p>
                  </a:txBody>
                  <a:tcPr/>
                </a:tc>
                <a:tc>
                  <a:txBody>
                    <a:bodyPr/>
                    <a:lstStyle/>
                    <a:p>
                      <a:r>
                        <a:rPr lang="cs-CZ" sz="2400" dirty="0"/>
                        <a:t>0,46</a:t>
                      </a:r>
                    </a:p>
                  </a:txBody>
                  <a:tcPr/>
                </a:tc>
                <a:extLst>
                  <a:ext uri="{0D108BD9-81ED-4DB2-BD59-A6C34878D82A}">
                    <a16:rowId xmlns:a16="http://schemas.microsoft.com/office/drawing/2014/main" val="97781890"/>
                  </a:ext>
                </a:extLst>
              </a:tr>
              <a:tr h="370840">
                <a:tc>
                  <a:txBody>
                    <a:bodyPr/>
                    <a:lstStyle/>
                    <a:p>
                      <a:r>
                        <a:rPr lang="cs-CZ" sz="2400" dirty="0"/>
                        <a:t>Zhoubný nádor placenty</a:t>
                      </a:r>
                    </a:p>
                  </a:txBody>
                  <a:tcPr/>
                </a:tc>
                <a:tc>
                  <a:txBody>
                    <a:bodyPr/>
                    <a:lstStyle/>
                    <a:p>
                      <a:r>
                        <a:rPr lang="cs-CZ" sz="2400" dirty="0"/>
                        <a:t>0,06</a:t>
                      </a:r>
                    </a:p>
                  </a:txBody>
                  <a:tcPr/>
                </a:tc>
                <a:tc>
                  <a:txBody>
                    <a:bodyPr/>
                    <a:lstStyle/>
                    <a:p>
                      <a:r>
                        <a:rPr lang="cs-CZ" sz="2400" dirty="0"/>
                        <a:t>0</a:t>
                      </a:r>
                    </a:p>
                  </a:txBody>
                  <a:tcPr/>
                </a:tc>
                <a:extLst>
                  <a:ext uri="{0D108BD9-81ED-4DB2-BD59-A6C34878D82A}">
                    <a16:rowId xmlns:a16="http://schemas.microsoft.com/office/drawing/2014/main" val="3686274628"/>
                  </a:ext>
                </a:extLst>
              </a:tr>
            </a:tbl>
          </a:graphicData>
        </a:graphic>
      </p:graphicFrame>
      <p:sp>
        <p:nvSpPr>
          <p:cNvPr id="9" name="TextovéPole 8">
            <a:extLst>
              <a:ext uri="{FF2B5EF4-FFF2-40B4-BE49-F238E27FC236}">
                <a16:creationId xmlns:a16="http://schemas.microsoft.com/office/drawing/2014/main" id="{93ED266A-32AB-FC4D-A9AD-7D8FDDD3DDC5}"/>
              </a:ext>
            </a:extLst>
          </p:cNvPr>
          <p:cNvSpPr txBox="1"/>
          <p:nvPr/>
        </p:nvSpPr>
        <p:spPr>
          <a:xfrm>
            <a:off x="720000" y="5102559"/>
            <a:ext cx="4996881" cy="707886"/>
          </a:xfrm>
          <a:prstGeom prst="rect">
            <a:avLst/>
          </a:prstGeom>
          <a:noFill/>
        </p:spPr>
        <p:txBody>
          <a:bodyPr wrap="none" rtlCol="0">
            <a:spAutoFit/>
          </a:bodyPr>
          <a:lstStyle/>
          <a:p>
            <a:pPr algn="l"/>
            <a:r>
              <a:rPr lang="cs-CZ" sz="2000" dirty="0">
                <a:latin typeface="+mn-lt"/>
              </a:rPr>
              <a:t>*počet nových případů na 100 000 žen/rok</a:t>
            </a:r>
          </a:p>
          <a:p>
            <a:pPr algn="l"/>
            <a:r>
              <a:rPr lang="cs-CZ" sz="2000" dirty="0">
                <a:latin typeface="+mn-lt"/>
              </a:rPr>
              <a:t>** počet úmrtí na 100 000 žen/rok</a:t>
            </a:r>
          </a:p>
        </p:txBody>
      </p:sp>
      <p:sp>
        <p:nvSpPr>
          <p:cNvPr id="11" name="TextovéPole 10">
            <a:extLst>
              <a:ext uri="{FF2B5EF4-FFF2-40B4-BE49-F238E27FC236}">
                <a16:creationId xmlns:a16="http://schemas.microsoft.com/office/drawing/2014/main" id="{D31877CE-0DBF-F349-985F-66898A487DE5}"/>
              </a:ext>
            </a:extLst>
          </p:cNvPr>
          <p:cNvSpPr txBox="1"/>
          <p:nvPr/>
        </p:nvSpPr>
        <p:spPr>
          <a:xfrm>
            <a:off x="690521" y="5830780"/>
            <a:ext cx="10128157" cy="523220"/>
          </a:xfrm>
          <a:prstGeom prst="rect">
            <a:avLst/>
          </a:prstGeom>
          <a:noFill/>
        </p:spPr>
        <p:txBody>
          <a:bodyPr wrap="none" rtlCol="0">
            <a:spAutoFit/>
          </a:bodyPr>
          <a:lstStyle/>
          <a:p>
            <a:pPr algn="ctr"/>
            <a:r>
              <a:rPr lang="cs-CZ" sz="2800" dirty="0">
                <a:hlinkClick r:id="rId5"/>
              </a:rPr>
              <a:t>https://www.svod.cz/</a:t>
            </a:r>
            <a:r>
              <a:rPr lang="cs-CZ" sz="2800" dirty="0"/>
              <a:t> - Epidemiologie zhoubných nádorů v ČR </a:t>
            </a:r>
          </a:p>
        </p:txBody>
      </p:sp>
    </p:spTree>
    <p:extLst>
      <p:ext uri="{BB962C8B-B14F-4D97-AF65-F5344CB8AC3E}">
        <p14:creationId xmlns:p14="http://schemas.microsoft.com/office/powerpoint/2010/main" val="252023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7FFBC3A-28D2-1642-8CD7-09FEDEA9A920}"/>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F825D4FF-3FD1-FE47-8282-B0146D372A16}"/>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3E403CEA-FF72-F043-9AF1-8F5819366AAD}"/>
              </a:ext>
            </a:extLst>
          </p:cNvPr>
          <p:cNvSpPr>
            <a:spLocks noGrp="1"/>
          </p:cNvSpPr>
          <p:nvPr>
            <p:ph type="title"/>
          </p:nvPr>
        </p:nvSpPr>
        <p:spPr/>
        <p:txBody>
          <a:bodyPr/>
          <a:lstStyle/>
          <a:p>
            <a:r>
              <a:rPr lang="cs-CZ" dirty="0"/>
              <a:t>Zhoubný nádor prsu – psychologická specifika </a:t>
            </a:r>
            <a:r>
              <a:rPr lang="cs-CZ" sz="2400" dirty="0"/>
              <a:t>(</a:t>
            </a:r>
            <a:r>
              <a:rPr lang="cs-CZ" sz="2400" b="0" dirty="0" err="1"/>
              <a:t>İzci</a:t>
            </a:r>
            <a:r>
              <a:rPr lang="cs-CZ" sz="2400" b="0" dirty="0"/>
              <a:t> et al., 2016)</a:t>
            </a:r>
            <a:endParaRPr lang="cs-CZ" sz="2400" dirty="0"/>
          </a:p>
        </p:txBody>
      </p:sp>
      <p:sp>
        <p:nvSpPr>
          <p:cNvPr id="5" name="Zástupný obsah 4">
            <a:extLst>
              <a:ext uri="{FF2B5EF4-FFF2-40B4-BE49-F238E27FC236}">
                <a16:creationId xmlns:a16="http://schemas.microsoft.com/office/drawing/2014/main" id="{FC58EFD2-1CD7-194B-A70E-82FDC47B1CC1}"/>
              </a:ext>
            </a:extLst>
          </p:cNvPr>
          <p:cNvSpPr>
            <a:spLocks noGrp="1"/>
          </p:cNvSpPr>
          <p:nvPr>
            <p:ph idx="1"/>
          </p:nvPr>
        </p:nvSpPr>
        <p:spPr/>
        <p:txBody>
          <a:bodyPr/>
          <a:lstStyle/>
          <a:p>
            <a:r>
              <a:rPr lang="cs-CZ" dirty="0"/>
              <a:t>Změna ženské identity – ztráta symbolu mateřství, sexuality, atraktivity a ženskosti obecně </a:t>
            </a:r>
          </a:p>
          <a:p>
            <a:r>
              <a:rPr lang="cs-CZ" dirty="0"/>
              <a:t>Vnímání vlastního těla</a:t>
            </a:r>
          </a:p>
          <a:p>
            <a:r>
              <a:rPr lang="cs-CZ" dirty="0"/>
              <a:t>Sexualita </a:t>
            </a:r>
          </a:p>
          <a:p>
            <a:r>
              <a:rPr lang="cs-CZ" dirty="0"/>
              <a:t>Problémy v rodině</a:t>
            </a:r>
          </a:p>
          <a:p>
            <a:r>
              <a:rPr lang="cs-CZ" dirty="0"/>
              <a:t>Nedostatek sociální opory </a:t>
            </a:r>
          </a:p>
        </p:txBody>
      </p:sp>
    </p:spTree>
    <p:extLst>
      <p:ext uri="{BB962C8B-B14F-4D97-AF65-F5344CB8AC3E}">
        <p14:creationId xmlns:p14="http://schemas.microsoft.com/office/powerpoint/2010/main" val="11063055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7FFBC3A-28D2-1642-8CD7-09FEDEA9A920}"/>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F825D4FF-3FD1-FE47-8282-B0146D372A16}"/>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id="{3E403CEA-FF72-F043-9AF1-8F5819366AAD}"/>
              </a:ext>
            </a:extLst>
          </p:cNvPr>
          <p:cNvSpPr>
            <a:spLocks noGrp="1"/>
          </p:cNvSpPr>
          <p:nvPr>
            <p:ph type="title"/>
          </p:nvPr>
        </p:nvSpPr>
        <p:spPr/>
        <p:txBody>
          <a:bodyPr/>
          <a:lstStyle/>
          <a:p>
            <a:r>
              <a:rPr lang="cs-CZ" dirty="0"/>
              <a:t>5. NĚKTERÁ DALŠÍ TÉMATA</a:t>
            </a:r>
          </a:p>
        </p:txBody>
      </p:sp>
      <p:sp>
        <p:nvSpPr>
          <p:cNvPr id="5" name="Zástupný obsah 4">
            <a:extLst>
              <a:ext uri="{FF2B5EF4-FFF2-40B4-BE49-F238E27FC236}">
                <a16:creationId xmlns:a16="http://schemas.microsoft.com/office/drawing/2014/main" id="{A7A98F9B-D492-E04E-B9FD-18B541873129}"/>
              </a:ext>
            </a:extLst>
          </p:cNvPr>
          <p:cNvSpPr>
            <a:spLocks noGrp="1"/>
          </p:cNvSpPr>
          <p:nvPr>
            <p:ph idx="29"/>
          </p:nvPr>
        </p:nvSpPr>
        <p:spPr/>
        <p:txBody>
          <a:bodyPr/>
          <a:lstStyle/>
          <a:p>
            <a:r>
              <a:rPr lang="cs-CZ" dirty="0"/>
              <a:t>Těhotenství </a:t>
            </a:r>
          </a:p>
          <a:p>
            <a:r>
              <a:rPr lang="cs-CZ" dirty="0"/>
              <a:t>Nechtěné nebo neplánované těhotenství </a:t>
            </a:r>
          </a:p>
          <a:p>
            <a:r>
              <a:rPr lang="cs-CZ" dirty="0"/>
              <a:t>Rizikové těhotenství</a:t>
            </a:r>
          </a:p>
          <a:p>
            <a:r>
              <a:rPr lang="cs-CZ" dirty="0"/>
              <a:t>Výskyt deprese v těhotenství</a:t>
            </a:r>
          </a:p>
          <a:p>
            <a:r>
              <a:rPr lang="cs-CZ" dirty="0"/>
              <a:t>Zklamání spojené s pohlavím dítěte</a:t>
            </a:r>
          </a:p>
          <a:p>
            <a:r>
              <a:rPr lang="cs-CZ" dirty="0"/>
              <a:t>Trauma spojené s porodem</a:t>
            </a:r>
          </a:p>
          <a:p>
            <a:r>
              <a:rPr lang="cs-CZ" dirty="0"/>
              <a:t>Předčasný porod</a:t>
            </a:r>
          </a:p>
          <a:p>
            <a:endParaRPr lang="cs-CZ" dirty="0"/>
          </a:p>
        </p:txBody>
      </p:sp>
      <p:sp>
        <p:nvSpPr>
          <p:cNvPr id="6" name="Zástupný obsah 5">
            <a:extLst>
              <a:ext uri="{FF2B5EF4-FFF2-40B4-BE49-F238E27FC236}">
                <a16:creationId xmlns:a16="http://schemas.microsoft.com/office/drawing/2014/main" id="{1F1164CD-384C-984F-AEC6-AE0C2A65A733}"/>
              </a:ext>
            </a:extLst>
          </p:cNvPr>
          <p:cNvSpPr>
            <a:spLocks noGrp="1"/>
          </p:cNvSpPr>
          <p:nvPr>
            <p:ph idx="30"/>
          </p:nvPr>
        </p:nvSpPr>
        <p:spPr/>
        <p:txBody>
          <a:bodyPr/>
          <a:lstStyle/>
          <a:p>
            <a:r>
              <a:rPr lang="cs-CZ" dirty="0"/>
              <a:t>Poporodní blues</a:t>
            </a:r>
          </a:p>
          <a:p>
            <a:r>
              <a:rPr lang="cs-CZ" dirty="0"/>
              <a:t>Poporodní deprese</a:t>
            </a:r>
          </a:p>
          <a:p>
            <a:r>
              <a:rPr lang="cs-CZ" dirty="0"/>
              <a:t>Poporodní psychóza</a:t>
            </a:r>
          </a:p>
          <a:p>
            <a:r>
              <a:rPr lang="cs-CZ" dirty="0"/>
              <a:t>Kojení  </a:t>
            </a:r>
          </a:p>
          <a:p>
            <a:r>
              <a:rPr lang="cs-CZ" dirty="0"/>
              <a:t>Vyrovnávání se s nástupem menstruace u dívek</a:t>
            </a:r>
          </a:p>
          <a:p>
            <a:r>
              <a:rPr lang="cs-CZ" dirty="0"/>
              <a:t>Duševní zdraví v období menopauzy</a:t>
            </a:r>
          </a:p>
          <a:p>
            <a:r>
              <a:rPr lang="cs-CZ" dirty="0"/>
              <a:t>…</a:t>
            </a:r>
          </a:p>
        </p:txBody>
      </p:sp>
    </p:spTree>
    <p:extLst>
      <p:ext uri="{BB962C8B-B14F-4D97-AF65-F5344CB8AC3E}">
        <p14:creationId xmlns:p14="http://schemas.microsoft.com/office/powerpoint/2010/main" val="22619722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6AF4783-8B7A-8748-BE6E-546609149B26}"/>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A03458CD-B177-DB42-A8F2-D2AE5F6279D9}"/>
              </a:ext>
            </a:extLst>
          </p:cNvPr>
          <p:cNvSpPr>
            <a:spLocks noGrp="1"/>
          </p:cNvSpPr>
          <p:nvPr>
            <p:ph type="sldNum" sz="quarter" idx="11"/>
          </p:nvPr>
        </p:nvSpPr>
        <p:spPr/>
        <p:txBody>
          <a:bodyPr/>
          <a:lstStyle/>
          <a:p>
            <a:fld id="{D6D6C118-631F-4A80-9886-907009361577}" type="slidenum">
              <a:rPr lang="cs-CZ" altLang="cs-CZ" smtClean="0"/>
              <a:pPr/>
              <a:t>56</a:t>
            </a:fld>
            <a:endParaRPr lang="cs-CZ" altLang="cs-CZ" dirty="0"/>
          </a:p>
        </p:txBody>
      </p:sp>
      <p:sp>
        <p:nvSpPr>
          <p:cNvPr id="4" name="Nadpis 3">
            <a:extLst>
              <a:ext uri="{FF2B5EF4-FFF2-40B4-BE49-F238E27FC236}">
                <a16:creationId xmlns:a16="http://schemas.microsoft.com/office/drawing/2014/main" id="{2BD6B4B9-D0A6-0B42-8F8B-F0068DA1C1E7}"/>
              </a:ext>
            </a:extLst>
          </p:cNvPr>
          <p:cNvSpPr>
            <a:spLocks noGrp="1"/>
          </p:cNvSpPr>
          <p:nvPr>
            <p:ph type="title"/>
          </p:nvPr>
        </p:nvSpPr>
        <p:spPr/>
        <p:txBody>
          <a:bodyPr/>
          <a:lstStyle/>
          <a:p>
            <a:r>
              <a:rPr lang="cs-CZ" dirty="0"/>
              <a:t>Děkuji za pozornost!</a:t>
            </a:r>
          </a:p>
        </p:txBody>
      </p:sp>
      <p:pic>
        <p:nvPicPr>
          <p:cNvPr id="5" name="Zástupný obsah 6">
            <a:extLst>
              <a:ext uri="{FF2B5EF4-FFF2-40B4-BE49-F238E27FC236}">
                <a16:creationId xmlns:a16="http://schemas.microsoft.com/office/drawing/2014/main" id="{9CF1B368-9E17-5642-946D-FCC55839E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5780" y="1432012"/>
            <a:ext cx="9140440" cy="3993975"/>
          </a:xfrm>
          <a:prstGeom prst="rect">
            <a:avLst/>
          </a:prstGeom>
        </p:spPr>
      </p:pic>
    </p:spTree>
    <p:extLst>
      <p:ext uri="{BB962C8B-B14F-4D97-AF65-F5344CB8AC3E}">
        <p14:creationId xmlns:p14="http://schemas.microsoft.com/office/powerpoint/2010/main" val="3576277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Sterilizace</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p:txBody>
          <a:bodyPr/>
          <a:lstStyle/>
          <a:p>
            <a:r>
              <a:rPr lang="cs-CZ" sz="2400" dirty="0"/>
              <a:t>Shreffler, K. M., </a:t>
            </a:r>
            <a:r>
              <a:rPr lang="cs-CZ" sz="2400" dirty="0" err="1"/>
              <a:t>McQuillan</a:t>
            </a:r>
            <a:r>
              <a:rPr lang="cs-CZ" sz="2400" dirty="0"/>
              <a:t>, J., </a:t>
            </a:r>
            <a:r>
              <a:rPr lang="cs-CZ" sz="2400" dirty="0" err="1"/>
              <a:t>Greil</a:t>
            </a:r>
            <a:r>
              <a:rPr lang="cs-CZ" sz="2400" dirty="0"/>
              <a:t>, A. L., &amp; Johnson, D. R. (2015). </a:t>
            </a:r>
            <a:r>
              <a:rPr lang="cs-CZ" sz="2400" dirty="0" err="1"/>
              <a:t>Surgical</a:t>
            </a:r>
            <a:r>
              <a:rPr lang="cs-CZ" sz="2400" dirty="0"/>
              <a:t> </a:t>
            </a:r>
            <a:r>
              <a:rPr lang="cs-CZ" sz="2400" dirty="0" err="1"/>
              <a:t>sterilization</a:t>
            </a:r>
            <a:r>
              <a:rPr lang="cs-CZ" sz="2400" dirty="0"/>
              <a:t>, </a:t>
            </a:r>
            <a:r>
              <a:rPr lang="cs-CZ" sz="2400" dirty="0" err="1"/>
              <a:t>regret</a:t>
            </a:r>
            <a:r>
              <a:rPr lang="cs-CZ" sz="2400" dirty="0"/>
              <a:t>, and </a:t>
            </a:r>
            <a:r>
              <a:rPr lang="cs-CZ" sz="2400" dirty="0" err="1"/>
              <a:t>race</a:t>
            </a:r>
            <a:r>
              <a:rPr lang="cs-CZ" sz="2400" dirty="0"/>
              <a:t>: </a:t>
            </a:r>
            <a:r>
              <a:rPr lang="cs-CZ" sz="2400" dirty="0" err="1"/>
              <a:t>contemporary</a:t>
            </a:r>
            <a:r>
              <a:rPr lang="cs-CZ" sz="2400" dirty="0"/>
              <a:t> </a:t>
            </a:r>
            <a:r>
              <a:rPr lang="cs-CZ" sz="2400" dirty="0" err="1"/>
              <a:t>patterns</a:t>
            </a:r>
            <a:r>
              <a:rPr lang="cs-CZ" sz="2400" dirty="0"/>
              <a:t>. </a:t>
            </a:r>
            <a:r>
              <a:rPr lang="cs-CZ" sz="2400" i="1" dirty="0" err="1"/>
              <a:t>Social</a:t>
            </a:r>
            <a:r>
              <a:rPr lang="cs-CZ" sz="2400" i="1" dirty="0"/>
              <a:t> science </a:t>
            </a:r>
            <a:r>
              <a:rPr lang="cs-CZ" sz="2400" i="1" dirty="0" err="1"/>
              <a:t>research</a:t>
            </a:r>
            <a:r>
              <a:rPr lang="cs-CZ" sz="2400" dirty="0"/>
              <a:t>, </a:t>
            </a:r>
            <a:r>
              <a:rPr lang="cs-CZ" sz="2400" i="1" dirty="0"/>
              <a:t>50</a:t>
            </a:r>
            <a:r>
              <a:rPr lang="cs-CZ" sz="2400" dirty="0"/>
              <a:t>, 31–45. https://</a:t>
            </a:r>
            <a:r>
              <a:rPr lang="cs-CZ" sz="2400" dirty="0" err="1"/>
              <a:t>doi.org</a:t>
            </a:r>
            <a:r>
              <a:rPr lang="cs-CZ" sz="2400" dirty="0"/>
              <a:t>/10.1016/j.ssresearch.2014.10.010</a:t>
            </a:r>
          </a:p>
          <a:p>
            <a:endParaRPr lang="cs-CZ" sz="2400" dirty="0"/>
          </a:p>
          <a:p>
            <a:endParaRPr lang="cs-CZ" sz="2400" dirty="0"/>
          </a:p>
        </p:txBody>
      </p:sp>
    </p:spTree>
    <p:extLst>
      <p:ext uri="{BB962C8B-B14F-4D97-AF65-F5344CB8AC3E}">
        <p14:creationId xmlns:p14="http://schemas.microsoft.com/office/powerpoint/2010/main" val="27071684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Neplodnost</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p:txBody>
          <a:bodyPr/>
          <a:lstStyle/>
          <a:p>
            <a:r>
              <a:rPr lang="cs-CZ" sz="2400" dirty="0" err="1"/>
              <a:t>Applegarth</a:t>
            </a:r>
            <a:r>
              <a:rPr lang="cs-CZ" sz="2400" dirty="0"/>
              <a:t>, L. D. (2006). </a:t>
            </a:r>
            <a:r>
              <a:rPr lang="cs-CZ" sz="2400" dirty="0" err="1"/>
              <a:t>Individual</a:t>
            </a:r>
            <a:r>
              <a:rPr lang="cs-CZ" sz="2400" dirty="0"/>
              <a:t> </a:t>
            </a:r>
            <a:r>
              <a:rPr lang="cs-CZ" sz="2400" dirty="0" err="1"/>
              <a:t>counseling</a:t>
            </a:r>
            <a:r>
              <a:rPr lang="cs-CZ" sz="2400" dirty="0"/>
              <a:t> and </a:t>
            </a:r>
            <a:r>
              <a:rPr lang="cs-CZ" sz="2400" dirty="0" err="1"/>
              <a:t>psychotherapy</a:t>
            </a:r>
            <a:r>
              <a:rPr lang="cs-CZ" sz="2400" dirty="0"/>
              <a:t>. In S. N. </a:t>
            </a:r>
            <a:r>
              <a:rPr lang="cs-CZ" sz="2400" dirty="0" err="1"/>
              <a:t>Covington</a:t>
            </a:r>
            <a:r>
              <a:rPr lang="cs-CZ" sz="2400" dirty="0"/>
              <a:t> &amp; L. H. </a:t>
            </a:r>
            <a:r>
              <a:rPr lang="cs-CZ" sz="2400" dirty="0" err="1"/>
              <a:t>Burns</a:t>
            </a:r>
            <a:r>
              <a:rPr lang="cs-CZ" sz="2400" dirty="0"/>
              <a:t> (</a:t>
            </a:r>
            <a:r>
              <a:rPr lang="cs-CZ" sz="2400" dirty="0" err="1"/>
              <a:t>Eds</a:t>
            </a:r>
            <a:r>
              <a:rPr lang="cs-CZ" sz="2400" dirty="0"/>
              <a:t>.), </a:t>
            </a:r>
            <a:r>
              <a:rPr lang="cs-CZ" sz="2400" i="1" dirty="0"/>
              <a:t>Infertility </a:t>
            </a:r>
            <a:r>
              <a:rPr lang="cs-CZ" sz="2400" i="1" dirty="0" err="1"/>
              <a:t>counseling</a:t>
            </a:r>
            <a:r>
              <a:rPr lang="cs-CZ" sz="2400" i="1" dirty="0"/>
              <a:t>: A </a:t>
            </a:r>
            <a:r>
              <a:rPr lang="cs-CZ" sz="2400" i="1" dirty="0" err="1"/>
              <a:t>comprehensive</a:t>
            </a:r>
            <a:r>
              <a:rPr lang="cs-CZ" sz="2400" i="1" dirty="0"/>
              <a:t> handbook </a:t>
            </a:r>
            <a:r>
              <a:rPr lang="cs-CZ" sz="2400" i="1" dirty="0" err="1"/>
              <a:t>for</a:t>
            </a:r>
            <a:r>
              <a:rPr lang="cs-CZ" sz="2400" i="1" dirty="0"/>
              <a:t> </a:t>
            </a:r>
            <a:r>
              <a:rPr lang="cs-CZ" sz="2400" i="1" dirty="0" err="1"/>
              <a:t>clinicians</a:t>
            </a:r>
            <a:r>
              <a:rPr lang="cs-CZ" sz="2400" dirty="0"/>
              <a:t> (pp. 129–142). Cambridge University </a:t>
            </a:r>
            <a:r>
              <a:rPr lang="cs-CZ" sz="2400" dirty="0" err="1"/>
              <a:t>Press</a:t>
            </a:r>
            <a:r>
              <a:rPr lang="cs-CZ" sz="2400" dirty="0"/>
              <a:t>. </a:t>
            </a:r>
          </a:p>
          <a:p>
            <a:r>
              <a:rPr lang="cs-CZ" sz="2400" dirty="0" err="1"/>
              <a:t>Boivin</a:t>
            </a:r>
            <a:r>
              <a:rPr lang="cs-CZ" sz="2400" dirty="0"/>
              <a:t> J. (2003). A </a:t>
            </a:r>
            <a:r>
              <a:rPr lang="cs-CZ" sz="2400" dirty="0" err="1"/>
              <a:t>review</a:t>
            </a:r>
            <a:r>
              <a:rPr lang="cs-CZ" sz="2400" dirty="0"/>
              <a:t> </a:t>
            </a:r>
            <a:r>
              <a:rPr lang="cs-CZ" sz="2400" dirty="0" err="1"/>
              <a:t>of</a:t>
            </a:r>
            <a:r>
              <a:rPr lang="cs-CZ" sz="2400" dirty="0"/>
              <a:t> </a:t>
            </a:r>
            <a:r>
              <a:rPr lang="cs-CZ" sz="2400" dirty="0" err="1"/>
              <a:t>psychosocial</a:t>
            </a:r>
            <a:r>
              <a:rPr lang="cs-CZ" sz="2400" dirty="0"/>
              <a:t> </a:t>
            </a:r>
            <a:r>
              <a:rPr lang="cs-CZ" sz="2400" dirty="0" err="1"/>
              <a:t>interventions</a:t>
            </a:r>
            <a:r>
              <a:rPr lang="cs-CZ" sz="2400" dirty="0"/>
              <a:t> in infertility. </a:t>
            </a:r>
            <a:r>
              <a:rPr lang="cs-CZ" sz="2400" i="1" dirty="0" err="1"/>
              <a:t>Social</a:t>
            </a:r>
            <a:r>
              <a:rPr lang="cs-CZ" sz="2400" i="1" dirty="0"/>
              <a:t> science &amp; </a:t>
            </a:r>
            <a:r>
              <a:rPr lang="cs-CZ" sz="2400" i="1" dirty="0" err="1"/>
              <a:t>medicine</a:t>
            </a:r>
            <a:r>
              <a:rPr lang="cs-CZ" sz="2400" i="1" dirty="0"/>
              <a:t> (1982)</a:t>
            </a:r>
            <a:r>
              <a:rPr lang="cs-CZ" sz="2400" dirty="0"/>
              <a:t>, </a:t>
            </a:r>
            <a:r>
              <a:rPr lang="cs-CZ" sz="2400" i="1" dirty="0"/>
              <a:t>57</a:t>
            </a:r>
            <a:r>
              <a:rPr lang="cs-CZ" sz="2400" dirty="0"/>
              <a:t>(12), 2325–2341. https://</a:t>
            </a:r>
            <a:r>
              <a:rPr lang="cs-CZ" sz="2400" dirty="0" err="1"/>
              <a:t>doi.org</a:t>
            </a:r>
            <a:r>
              <a:rPr lang="cs-CZ" sz="2400" dirty="0"/>
              <a:t>/10.1016/s0277-9536(03)00138-2</a:t>
            </a:r>
          </a:p>
          <a:p>
            <a:r>
              <a:rPr lang="cs-CZ" sz="2400" dirty="0" err="1"/>
              <a:t>Covington</a:t>
            </a:r>
            <a:r>
              <a:rPr lang="cs-CZ" sz="2400" dirty="0"/>
              <a:t> S. N. (1995). </a:t>
            </a:r>
            <a:r>
              <a:rPr lang="cs-CZ" sz="2400" dirty="0" err="1"/>
              <a:t>The</a:t>
            </a:r>
            <a:r>
              <a:rPr lang="cs-CZ" sz="2400" dirty="0"/>
              <a:t> role </a:t>
            </a:r>
            <a:r>
              <a:rPr lang="cs-CZ" sz="2400" dirty="0" err="1"/>
              <a:t>of</a:t>
            </a:r>
            <a:r>
              <a:rPr lang="cs-CZ" sz="2400" dirty="0"/>
              <a:t> </a:t>
            </a:r>
            <a:r>
              <a:rPr lang="cs-CZ" sz="2400" dirty="0" err="1"/>
              <a:t>the</a:t>
            </a:r>
            <a:r>
              <a:rPr lang="cs-CZ" sz="2400" dirty="0"/>
              <a:t> </a:t>
            </a:r>
            <a:r>
              <a:rPr lang="cs-CZ" sz="2400" dirty="0" err="1"/>
              <a:t>mental</a:t>
            </a:r>
            <a:r>
              <a:rPr lang="cs-CZ" sz="2400" dirty="0"/>
              <a:t> </a:t>
            </a:r>
            <a:r>
              <a:rPr lang="cs-CZ" sz="2400" dirty="0" err="1"/>
              <a:t>health</a:t>
            </a:r>
            <a:r>
              <a:rPr lang="cs-CZ" sz="2400" dirty="0"/>
              <a:t> </a:t>
            </a:r>
            <a:r>
              <a:rPr lang="cs-CZ" sz="2400" dirty="0" err="1"/>
              <a:t>professional</a:t>
            </a:r>
            <a:r>
              <a:rPr lang="cs-CZ" sz="2400" dirty="0"/>
              <a:t> in </a:t>
            </a:r>
            <a:r>
              <a:rPr lang="cs-CZ" sz="2400" dirty="0" err="1"/>
              <a:t>reproductive</a:t>
            </a:r>
            <a:r>
              <a:rPr lang="cs-CZ" sz="2400" dirty="0"/>
              <a:t> </a:t>
            </a:r>
            <a:r>
              <a:rPr lang="cs-CZ" sz="2400" dirty="0" err="1"/>
              <a:t>medicine</a:t>
            </a:r>
            <a:r>
              <a:rPr lang="cs-CZ" sz="2400" dirty="0"/>
              <a:t>. </a:t>
            </a:r>
            <a:r>
              <a:rPr lang="cs-CZ" sz="2400" i="1" dirty="0"/>
              <a:t>Fertility and sterility</a:t>
            </a:r>
            <a:r>
              <a:rPr lang="cs-CZ" sz="2400" dirty="0"/>
              <a:t>, </a:t>
            </a:r>
            <a:r>
              <a:rPr lang="cs-CZ" sz="2400" i="1" dirty="0"/>
              <a:t>64</a:t>
            </a:r>
            <a:r>
              <a:rPr lang="cs-CZ" sz="2400" dirty="0"/>
              <a:t>(5), 895–897. https://</a:t>
            </a:r>
            <a:r>
              <a:rPr lang="cs-CZ" sz="2400" dirty="0" err="1"/>
              <a:t>doi.org</a:t>
            </a:r>
            <a:r>
              <a:rPr lang="cs-CZ" sz="2400" dirty="0"/>
              <a:t>/10.1016/s0015-0282(16)57898-4</a:t>
            </a:r>
          </a:p>
        </p:txBody>
      </p:sp>
    </p:spTree>
    <p:extLst>
      <p:ext uri="{BB962C8B-B14F-4D97-AF65-F5344CB8AC3E}">
        <p14:creationId xmlns:p14="http://schemas.microsoft.com/office/powerpoint/2010/main" val="37735348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Neplodnost</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a:xfrm>
            <a:off x="720000" y="1607241"/>
            <a:ext cx="10753200" cy="4139998"/>
          </a:xfrm>
        </p:spPr>
        <p:txBody>
          <a:bodyPr/>
          <a:lstStyle/>
          <a:p>
            <a:r>
              <a:rPr lang="cs-CZ" sz="2400" dirty="0" err="1"/>
              <a:t>Covington</a:t>
            </a:r>
            <a:r>
              <a:rPr lang="cs-CZ" sz="2400" dirty="0"/>
              <a:t>, S. N. (2006). Infertility </a:t>
            </a:r>
            <a:r>
              <a:rPr lang="cs-CZ" sz="2400" dirty="0" err="1"/>
              <a:t>counseling</a:t>
            </a:r>
            <a:r>
              <a:rPr lang="cs-CZ" sz="2400" dirty="0"/>
              <a:t> in </a:t>
            </a:r>
            <a:r>
              <a:rPr lang="cs-CZ" sz="2400" dirty="0" err="1"/>
              <a:t>practice</a:t>
            </a:r>
            <a:r>
              <a:rPr lang="cs-CZ" sz="2400" dirty="0"/>
              <a:t>: A </a:t>
            </a:r>
            <a:r>
              <a:rPr lang="cs-CZ" sz="2400" dirty="0" err="1"/>
              <a:t>collaborative</a:t>
            </a:r>
            <a:r>
              <a:rPr lang="cs-CZ" sz="2400" dirty="0"/>
              <a:t> </a:t>
            </a:r>
            <a:r>
              <a:rPr lang="cs-CZ" sz="2400" dirty="0" err="1"/>
              <a:t>reproductive</a:t>
            </a:r>
            <a:r>
              <a:rPr lang="cs-CZ" sz="2400" dirty="0"/>
              <a:t> </a:t>
            </a:r>
            <a:r>
              <a:rPr lang="cs-CZ" sz="2400" dirty="0" err="1"/>
              <a:t>healthcare</a:t>
            </a:r>
            <a:r>
              <a:rPr lang="cs-CZ" sz="2400" dirty="0"/>
              <a:t> model. In S. N. </a:t>
            </a:r>
            <a:r>
              <a:rPr lang="cs-CZ" sz="2400" dirty="0" err="1"/>
              <a:t>Covington</a:t>
            </a:r>
            <a:r>
              <a:rPr lang="cs-CZ" sz="2400" dirty="0"/>
              <a:t> &amp; L. H. </a:t>
            </a:r>
            <a:r>
              <a:rPr lang="cs-CZ" sz="2400" dirty="0" err="1"/>
              <a:t>Burns</a:t>
            </a:r>
            <a:r>
              <a:rPr lang="cs-CZ" sz="2400" dirty="0"/>
              <a:t> (</a:t>
            </a:r>
            <a:r>
              <a:rPr lang="cs-CZ" sz="2400" dirty="0" err="1"/>
              <a:t>Eds</a:t>
            </a:r>
            <a:r>
              <a:rPr lang="cs-CZ" sz="2400" dirty="0"/>
              <a:t>.), </a:t>
            </a:r>
            <a:r>
              <a:rPr lang="cs-CZ" sz="2400" i="1" dirty="0"/>
              <a:t>Infertility </a:t>
            </a:r>
            <a:r>
              <a:rPr lang="cs-CZ" sz="2400" i="1" dirty="0" err="1"/>
              <a:t>counseling</a:t>
            </a:r>
            <a:r>
              <a:rPr lang="cs-CZ" sz="2400" i="1" dirty="0"/>
              <a:t>: A </a:t>
            </a:r>
            <a:r>
              <a:rPr lang="cs-CZ" sz="2400" i="1" dirty="0" err="1"/>
              <a:t>comprehensive</a:t>
            </a:r>
            <a:r>
              <a:rPr lang="cs-CZ" sz="2400" i="1" dirty="0"/>
              <a:t> handbook </a:t>
            </a:r>
            <a:r>
              <a:rPr lang="cs-CZ" sz="2400" i="1" dirty="0" err="1"/>
              <a:t>for</a:t>
            </a:r>
            <a:r>
              <a:rPr lang="cs-CZ" sz="2400" i="1" dirty="0"/>
              <a:t> </a:t>
            </a:r>
            <a:r>
              <a:rPr lang="cs-CZ" sz="2400" i="1" dirty="0" err="1"/>
              <a:t>clinicians</a:t>
            </a:r>
            <a:r>
              <a:rPr lang="cs-CZ" sz="2400" dirty="0"/>
              <a:t> (pp. 493–507). Cambridge University </a:t>
            </a:r>
            <a:r>
              <a:rPr lang="cs-CZ" sz="2400" dirty="0" err="1"/>
              <a:t>Press</a:t>
            </a:r>
            <a:r>
              <a:rPr lang="cs-CZ" sz="2400" dirty="0"/>
              <a:t>. </a:t>
            </a:r>
          </a:p>
          <a:p>
            <a:r>
              <a:rPr lang="cs-CZ" sz="2400" dirty="0"/>
              <a:t>Hart V. A. (2002). Infertility and </a:t>
            </a:r>
            <a:r>
              <a:rPr lang="cs-CZ" sz="2400" dirty="0" err="1"/>
              <a:t>the</a:t>
            </a:r>
            <a:r>
              <a:rPr lang="cs-CZ" sz="2400" dirty="0"/>
              <a:t> role </a:t>
            </a:r>
            <a:r>
              <a:rPr lang="cs-CZ" sz="2400" dirty="0" err="1"/>
              <a:t>of</a:t>
            </a:r>
            <a:r>
              <a:rPr lang="cs-CZ" sz="2400" dirty="0"/>
              <a:t> </a:t>
            </a:r>
            <a:r>
              <a:rPr lang="cs-CZ" sz="2400" dirty="0" err="1"/>
              <a:t>psychotherapy</a:t>
            </a:r>
            <a:r>
              <a:rPr lang="cs-CZ" sz="2400" dirty="0"/>
              <a:t>. </a:t>
            </a:r>
            <a:r>
              <a:rPr lang="cs-CZ" sz="2400" i="1" dirty="0" err="1"/>
              <a:t>Issues</a:t>
            </a:r>
            <a:r>
              <a:rPr lang="cs-CZ" sz="2400" i="1" dirty="0"/>
              <a:t> in </a:t>
            </a:r>
            <a:r>
              <a:rPr lang="cs-CZ" sz="2400" i="1" dirty="0" err="1"/>
              <a:t>mental</a:t>
            </a:r>
            <a:r>
              <a:rPr lang="cs-CZ" sz="2400" i="1" dirty="0"/>
              <a:t> </a:t>
            </a:r>
            <a:r>
              <a:rPr lang="cs-CZ" sz="2400" i="1" dirty="0" err="1"/>
              <a:t>health</a:t>
            </a:r>
            <a:r>
              <a:rPr lang="cs-CZ" sz="2400" i="1" dirty="0"/>
              <a:t> </a:t>
            </a:r>
            <a:r>
              <a:rPr lang="cs-CZ" sz="2400" i="1" dirty="0" err="1"/>
              <a:t>nursing</a:t>
            </a:r>
            <a:r>
              <a:rPr lang="cs-CZ" sz="2400" dirty="0"/>
              <a:t>, </a:t>
            </a:r>
            <a:r>
              <a:rPr lang="cs-CZ" sz="2400" i="1" dirty="0"/>
              <a:t>23</a:t>
            </a:r>
            <a:r>
              <a:rPr lang="cs-CZ" sz="2400" dirty="0"/>
              <a:t>(1), 31–41. https://</a:t>
            </a:r>
            <a:r>
              <a:rPr lang="cs-CZ" sz="2400" dirty="0" err="1"/>
              <a:t>doi.org</a:t>
            </a:r>
            <a:r>
              <a:rPr lang="cs-CZ" sz="2400" dirty="0"/>
              <a:t>/10.1080/01612840252825464</a:t>
            </a:r>
          </a:p>
          <a:p>
            <a:r>
              <a:rPr lang="cs-CZ" sz="2400" dirty="0"/>
              <a:t>Konečná, H. (2009). </a:t>
            </a:r>
            <a:r>
              <a:rPr lang="cs-CZ" sz="2400" i="1" dirty="0"/>
              <a:t>Na cestě za dítětem</a:t>
            </a:r>
            <a:r>
              <a:rPr lang="cs-CZ" sz="2400" dirty="0"/>
              <a:t>. </a:t>
            </a:r>
            <a:r>
              <a:rPr lang="cs-CZ" sz="2400" dirty="0" err="1"/>
              <a:t>Galén</a:t>
            </a:r>
            <a:r>
              <a:rPr lang="cs-CZ" sz="2400" dirty="0"/>
              <a:t>. </a:t>
            </a:r>
          </a:p>
          <a:p>
            <a:r>
              <a:rPr lang="cs-CZ" sz="2400" dirty="0" err="1"/>
              <a:t>Limiñana-Gras</a:t>
            </a:r>
            <a:r>
              <a:rPr lang="cs-CZ" sz="2400" dirty="0"/>
              <a:t>, R. M. (2017). </a:t>
            </a:r>
            <a:r>
              <a:rPr lang="cs-CZ" sz="2400" dirty="0" err="1"/>
              <a:t>Reproductive</a:t>
            </a:r>
            <a:r>
              <a:rPr lang="cs-CZ" sz="2400" dirty="0"/>
              <a:t> Psychology and Infertility. </a:t>
            </a:r>
            <a:r>
              <a:rPr lang="cs-CZ" sz="2400" i="1" dirty="0"/>
              <a:t>Acta </a:t>
            </a:r>
            <a:r>
              <a:rPr lang="cs-CZ" sz="2400" i="1" dirty="0" err="1"/>
              <a:t>Psychopathologica</a:t>
            </a:r>
            <a:r>
              <a:rPr lang="cs-CZ" sz="2400" i="1" dirty="0"/>
              <a:t>, 83</a:t>
            </a:r>
            <a:r>
              <a:rPr lang="cs-CZ" sz="2400" dirty="0"/>
              <a:t>(3), 1–3. </a:t>
            </a:r>
            <a:r>
              <a:rPr lang="cs-CZ" sz="2400" dirty="0" err="1"/>
              <a:t>doi</a:t>
            </a:r>
            <a:r>
              <a:rPr lang="cs-CZ" sz="2400" dirty="0"/>
              <a:t>: 10.4172/2469-6676.100155</a:t>
            </a:r>
          </a:p>
        </p:txBody>
      </p:sp>
    </p:spTree>
    <p:extLst>
      <p:ext uri="{BB962C8B-B14F-4D97-AF65-F5344CB8AC3E}">
        <p14:creationId xmlns:p14="http://schemas.microsoft.com/office/powerpoint/2010/main" val="409136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F92A39-245B-2D43-B9FD-AD574452CF3B}"/>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153FBBDC-B283-184F-B7A6-012EB51854AF}"/>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Zástupný text 3">
            <a:extLst>
              <a:ext uri="{FF2B5EF4-FFF2-40B4-BE49-F238E27FC236}">
                <a16:creationId xmlns:a16="http://schemas.microsoft.com/office/drawing/2014/main" id="{048B901D-2C8F-E642-9556-8F1C8D1AB81E}"/>
              </a:ext>
            </a:extLst>
          </p:cNvPr>
          <p:cNvSpPr>
            <a:spLocks noGrp="1"/>
          </p:cNvSpPr>
          <p:nvPr>
            <p:ph type="body" sz="quarter" idx="13"/>
          </p:nvPr>
        </p:nvSpPr>
        <p:spPr/>
        <p:txBody>
          <a:bodyPr/>
          <a:lstStyle/>
          <a:p>
            <a:r>
              <a:rPr lang="cs-CZ" dirty="0"/>
              <a:t>Sběr a analýza dat</a:t>
            </a:r>
          </a:p>
        </p:txBody>
      </p:sp>
      <p:sp>
        <p:nvSpPr>
          <p:cNvPr id="5" name="Nadpis 4">
            <a:extLst>
              <a:ext uri="{FF2B5EF4-FFF2-40B4-BE49-F238E27FC236}">
                <a16:creationId xmlns:a16="http://schemas.microsoft.com/office/drawing/2014/main" id="{E70B44EC-58D2-2D4C-98E3-FBFF791513D6}"/>
              </a:ext>
            </a:extLst>
          </p:cNvPr>
          <p:cNvSpPr>
            <a:spLocks noGrp="1"/>
          </p:cNvSpPr>
          <p:nvPr>
            <p:ph type="title"/>
          </p:nvPr>
        </p:nvSpPr>
        <p:spPr/>
        <p:txBody>
          <a:bodyPr/>
          <a:lstStyle/>
          <a:p>
            <a:r>
              <a:rPr lang="cs-CZ" dirty="0"/>
              <a:t>Metoda</a:t>
            </a:r>
          </a:p>
        </p:txBody>
      </p:sp>
      <p:graphicFrame>
        <p:nvGraphicFramePr>
          <p:cNvPr id="8" name="Zástupný obsah 7">
            <a:extLst>
              <a:ext uri="{FF2B5EF4-FFF2-40B4-BE49-F238E27FC236}">
                <a16:creationId xmlns:a16="http://schemas.microsoft.com/office/drawing/2014/main" id="{7D08E146-CBE7-AE46-923C-69C756B7D568}"/>
              </a:ext>
            </a:extLst>
          </p:cNvPr>
          <p:cNvGraphicFramePr>
            <a:graphicFrameLocks noGrp="1"/>
          </p:cNvGraphicFramePr>
          <p:nvPr>
            <p:ph idx="1"/>
            <p:extLst>
              <p:ext uri="{D42A27DB-BD31-4B8C-83A1-F6EECF244321}">
                <p14:modId xmlns:p14="http://schemas.microsoft.com/office/powerpoint/2010/main" val="3925818660"/>
              </p:ext>
            </p:extLst>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61622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Neplodnost</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a:xfrm>
            <a:off x="720000" y="1607241"/>
            <a:ext cx="10753200" cy="4139998"/>
          </a:xfrm>
        </p:spPr>
        <p:txBody>
          <a:bodyPr/>
          <a:lstStyle/>
          <a:p>
            <a:r>
              <a:rPr lang="cs-CZ" sz="2400" dirty="0" err="1"/>
              <a:t>Marrero</a:t>
            </a:r>
            <a:r>
              <a:rPr lang="cs-CZ" sz="2400" dirty="0"/>
              <a:t>, S. J. (2013). </a:t>
            </a:r>
            <a:r>
              <a:rPr lang="cs-CZ" sz="2400" i="1" dirty="0" err="1"/>
              <a:t>The</a:t>
            </a:r>
            <a:r>
              <a:rPr lang="cs-CZ" sz="2400" i="1" dirty="0"/>
              <a:t> role </a:t>
            </a:r>
            <a:r>
              <a:rPr lang="cs-CZ" sz="2400" i="1" dirty="0" err="1"/>
              <a:t>of</a:t>
            </a:r>
            <a:r>
              <a:rPr lang="cs-CZ" sz="2400" i="1" dirty="0"/>
              <a:t> </a:t>
            </a:r>
            <a:r>
              <a:rPr lang="cs-CZ" sz="2400" i="1" dirty="0" err="1"/>
              <a:t>the</a:t>
            </a:r>
            <a:r>
              <a:rPr lang="cs-CZ" sz="2400" i="1" dirty="0"/>
              <a:t> </a:t>
            </a:r>
            <a:r>
              <a:rPr lang="cs-CZ" sz="2400" i="1" dirty="0" err="1"/>
              <a:t>psychologist</a:t>
            </a:r>
            <a:r>
              <a:rPr lang="cs-CZ" sz="2400" i="1" dirty="0"/>
              <a:t> in </a:t>
            </a:r>
            <a:r>
              <a:rPr lang="cs-CZ" sz="2400" i="1" dirty="0" err="1"/>
              <a:t>reproductive</a:t>
            </a:r>
            <a:r>
              <a:rPr lang="cs-CZ" sz="2400" i="1" dirty="0"/>
              <a:t> </a:t>
            </a:r>
            <a:r>
              <a:rPr lang="cs-CZ" sz="2400" i="1" dirty="0" err="1"/>
              <a:t>medicine</a:t>
            </a:r>
            <a:r>
              <a:rPr lang="cs-CZ" sz="2400" i="1" dirty="0"/>
              <a:t> </a:t>
            </a:r>
            <a:r>
              <a:rPr lang="cs-CZ" sz="2400" dirty="0"/>
              <a:t>[</a:t>
            </a:r>
            <a:r>
              <a:rPr lang="cs-CZ" sz="2400" dirty="0" err="1"/>
              <a:t>Doctoral</a:t>
            </a:r>
            <a:r>
              <a:rPr lang="cs-CZ" sz="2400" dirty="0"/>
              <a:t> </a:t>
            </a:r>
            <a:r>
              <a:rPr lang="cs-CZ" sz="2400" dirty="0" err="1"/>
              <a:t>dissertation</a:t>
            </a:r>
            <a:r>
              <a:rPr lang="cs-CZ" sz="2400" dirty="0"/>
              <a:t>, </a:t>
            </a:r>
            <a:r>
              <a:rPr lang="cs-CZ" sz="2400" dirty="0" err="1"/>
              <a:t>Rutgers</a:t>
            </a:r>
            <a:r>
              <a:rPr lang="cs-CZ" sz="2400" dirty="0"/>
              <a:t> University]. </a:t>
            </a:r>
            <a:r>
              <a:rPr lang="cs-CZ" sz="2400" dirty="0" err="1"/>
              <a:t>RUcore</a:t>
            </a:r>
            <a:r>
              <a:rPr lang="cs-CZ" sz="2400" dirty="0"/>
              <a:t>: </a:t>
            </a:r>
            <a:r>
              <a:rPr lang="cs-CZ" sz="2400" dirty="0" err="1"/>
              <a:t>Rutgers</a:t>
            </a:r>
            <a:r>
              <a:rPr lang="cs-CZ" sz="2400" dirty="0"/>
              <a:t> University </a:t>
            </a:r>
            <a:r>
              <a:rPr lang="cs-CZ" sz="2400" dirty="0" err="1"/>
              <a:t>Community</a:t>
            </a:r>
            <a:r>
              <a:rPr lang="cs-CZ" sz="2400" dirty="0"/>
              <a:t> </a:t>
            </a:r>
            <a:r>
              <a:rPr lang="cs-CZ" sz="2400" dirty="0" err="1"/>
              <a:t>Repository</a:t>
            </a:r>
            <a:r>
              <a:rPr lang="cs-CZ" sz="2400" dirty="0"/>
              <a:t>. https://</a:t>
            </a:r>
            <a:r>
              <a:rPr lang="cs-CZ" sz="2400" dirty="0" err="1"/>
              <a:t>rucore.libraries.rutgers.edu</a:t>
            </a:r>
            <a:r>
              <a:rPr lang="cs-CZ" sz="2400" dirty="0"/>
              <a:t>/</a:t>
            </a:r>
            <a:r>
              <a:rPr lang="cs-CZ" sz="2400" dirty="0" err="1"/>
              <a:t>rutgers</a:t>
            </a:r>
            <a:r>
              <a:rPr lang="cs-CZ" sz="2400" dirty="0"/>
              <a:t>-lib/41449/</a:t>
            </a:r>
          </a:p>
          <a:p>
            <a:r>
              <a:rPr lang="cs-CZ" sz="2400" dirty="0" err="1"/>
              <a:t>Williams</a:t>
            </a:r>
            <a:r>
              <a:rPr lang="cs-CZ" sz="2400" dirty="0"/>
              <a:t>, M. E. (1997). </a:t>
            </a:r>
            <a:r>
              <a:rPr lang="cs-CZ" sz="2400" dirty="0" err="1"/>
              <a:t>Toward</a:t>
            </a:r>
            <a:r>
              <a:rPr lang="cs-CZ" sz="2400" dirty="0"/>
              <a:t> </a:t>
            </a:r>
            <a:r>
              <a:rPr lang="cs-CZ" sz="2400" dirty="0" err="1"/>
              <a:t>greater</a:t>
            </a:r>
            <a:r>
              <a:rPr lang="cs-CZ" sz="2400" dirty="0"/>
              <a:t> </a:t>
            </a:r>
            <a:r>
              <a:rPr lang="cs-CZ" sz="2400" dirty="0" err="1"/>
              <a:t>understanding</a:t>
            </a:r>
            <a:r>
              <a:rPr lang="cs-CZ" sz="2400" dirty="0"/>
              <a:t> </a:t>
            </a:r>
            <a:r>
              <a:rPr lang="cs-CZ" sz="2400" dirty="0" err="1"/>
              <a:t>of</a:t>
            </a:r>
            <a:r>
              <a:rPr lang="cs-CZ" sz="2400" dirty="0"/>
              <a:t> </a:t>
            </a:r>
            <a:r>
              <a:rPr lang="cs-CZ" sz="2400" dirty="0" err="1"/>
              <a:t>the</a:t>
            </a:r>
            <a:r>
              <a:rPr lang="cs-CZ" sz="2400" dirty="0"/>
              <a:t> </a:t>
            </a:r>
            <a:r>
              <a:rPr lang="cs-CZ" sz="2400" dirty="0" err="1"/>
              <a:t>psychological</a:t>
            </a:r>
            <a:r>
              <a:rPr lang="cs-CZ" sz="2400" dirty="0"/>
              <a:t> </a:t>
            </a:r>
            <a:r>
              <a:rPr lang="cs-CZ" sz="2400" dirty="0" err="1"/>
              <a:t>effects</a:t>
            </a:r>
            <a:r>
              <a:rPr lang="cs-CZ" sz="2400" dirty="0"/>
              <a:t> </a:t>
            </a:r>
            <a:r>
              <a:rPr lang="cs-CZ" sz="2400" dirty="0" err="1"/>
              <a:t>of</a:t>
            </a:r>
            <a:r>
              <a:rPr lang="cs-CZ" sz="2400" dirty="0"/>
              <a:t> infertility on </a:t>
            </a:r>
            <a:r>
              <a:rPr lang="cs-CZ" sz="2400" dirty="0" err="1"/>
              <a:t>women</a:t>
            </a:r>
            <a:r>
              <a:rPr lang="cs-CZ" sz="2400" dirty="0"/>
              <a:t>. </a:t>
            </a:r>
            <a:r>
              <a:rPr lang="cs-CZ" sz="2400" i="1" dirty="0" err="1"/>
              <a:t>Psychotherapy</a:t>
            </a:r>
            <a:r>
              <a:rPr lang="cs-CZ" sz="2400" i="1" dirty="0"/>
              <a:t> in </a:t>
            </a:r>
            <a:r>
              <a:rPr lang="cs-CZ" sz="2400" i="1" dirty="0" err="1"/>
              <a:t>Private</a:t>
            </a:r>
            <a:r>
              <a:rPr lang="cs-CZ" sz="2400" i="1" dirty="0"/>
              <a:t> </a:t>
            </a:r>
            <a:r>
              <a:rPr lang="cs-CZ" sz="2400" i="1" dirty="0" err="1"/>
              <a:t>Practice</a:t>
            </a:r>
            <a:r>
              <a:rPr lang="cs-CZ" sz="2400" i="1" dirty="0"/>
              <a:t>, 16</a:t>
            </a:r>
            <a:r>
              <a:rPr lang="cs-CZ" sz="2400" dirty="0"/>
              <a:t>(3), 7–26. </a:t>
            </a:r>
            <a:r>
              <a:rPr lang="cs-CZ" sz="2400" dirty="0" err="1"/>
              <a:t>doi</a:t>
            </a:r>
            <a:r>
              <a:rPr lang="cs-CZ" sz="2400" dirty="0"/>
              <a:t>: 10.1300/J294v16n03_02</a:t>
            </a:r>
          </a:p>
          <a:p>
            <a:r>
              <a:rPr lang="cs-CZ" sz="2400" dirty="0" err="1"/>
              <a:t>ŽenskáNeplodnost</a:t>
            </a:r>
            <a:r>
              <a:rPr lang="cs-CZ" sz="2400" dirty="0"/>
              <a:t> (</a:t>
            </a:r>
            <a:r>
              <a:rPr lang="cs-CZ" sz="2400" dirty="0" err="1"/>
              <a:t>n.d</a:t>
            </a:r>
            <a:r>
              <a:rPr lang="cs-CZ" sz="2400" dirty="0"/>
              <a:t>.). </a:t>
            </a:r>
            <a:r>
              <a:rPr lang="cs-CZ" sz="2400" dirty="0" err="1"/>
              <a:t>ŽenskáNeplodnost</a:t>
            </a:r>
            <a:r>
              <a:rPr lang="cs-CZ" sz="2400" dirty="0"/>
              <a:t>. https://</a:t>
            </a:r>
            <a:r>
              <a:rPr lang="cs-CZ" sz="2400" dirty="0" err="1"/>
              <a:t>www.zenska-neplodnost.cz</a:t>
            </a:r>
            <a:r>
              <a:rPr lang="cs-CZ" sz="2400" dirty="0"/>
              <a:t>/</a:t>
            </a:r>
          </a:p>
        </p:txBody>
      </p:sp>
    </p:spTree>
    <p:extLst>
      <p:ext uri="{BB962C8B-B14F-4D97-AF65-F5344CB8AC3E}">
        <p14:creationId xmlns:p14="http://schemas.microsoft.com/office/powerpoint/2010/main" val="13685660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Ztráta dítěte</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a:xfrm>
            <a:off x="720000" y="1607241"/>
            <a:ext cx="10753200" cy="4139998"/>
          </a:xfrm>
        </p:spPr>
        <p:txBody>
          <a:bodyPr/>
          <a:lstStyle/>
          <a:p>
            <a:r>
              <a:rPr lang="cs-CZ" sz="2400" dirty="0" err="1"/>
              <a:t>Burden</a:t>
            </a:r>
            <a:r>
              <a:rPr lang="cs-CZ" sz="2400" dirty="0"/>
              <a:t>, C., </a:t>
            </a:r>
            <a:r>
              <a:rPr lang="cs-CZ" sz="2400" dirty="0" err="1"/>
              <a:t>Bradley</a:t>
            </a:r>
            <a:r>
              <a:rPr lang="cs-CZ" sz="2400" dirty="0"/>
              <a:t>, S., </a:t>
            </a:r>
            <a:r>
              <a:rPr lang="cs-CZ" sz="2400" dirty="0" err="1"/>
              <a:t>Storey</a:t>
            </a:r>
            <a:r>
              <a:rPr lang="cs-CZ" sz="2400" dirty="0"/>
              <a:t>, C., </a:t>
            </a:r>
            <a:r>
              <a:rPr lang="cs-CZ" sz="2400" dirty="0" err="1"/>
              <a:t>Ellis</a:t>
            </a:r>
            <a:r>
              <a:rPr lang="cs-CZ" sz="2400" dirty="0"/>
              <a:t>, A., </a:t>
            </a:r>
            <a:r>
              <a:rPr lang="cs-CZ" sz="2400" dirty="0" err="1"/>
              <a:t>Heazell</a:t>
            </a:r>
            <a:r>
              <a:rPr lang="cs-CZ" sz="2400" dirty="0"/>
              <a:t>, A. E., Downe, S., </a:t>
            </a:r>
            <a:r>
              <a:rPr lang="cs-CZ" sz="2400" dirty="0" err="1"/>
              <a:t>Cacciatore</a:t>
            </a:r>
            <a:r>
              <a:rPr lang="cs-CZ" sz="2400" dirty="0"/>
              <a:t>, J., &amp; </a:t>
            </a:r>
            <a:r>
              <a:rPr lang="cs-CZ" sz="2400" dirty="0" err="1"/>
              <a:t>Siassakos</a:t>
            </a:r>
            <a:r>
              <a:rPr lang="cs-CZ" sz="2400" dirty="0"/>
              <a:t>, D. (2016). </a:t>
            </a:r>
            <a:r>
              <a:rPr lang="cs-CZ" sz="2400" dirty="0" err="1"/>
              <a:t>From</a:t>
            </a:r>
            <a:r>
              <a:rPr lang="cs-CZ" sz="2400" dirty="0"/>
              <a:t> </a:t>
            </a:r>
            <a:r>
              <a:rPr lang="cs-CZ" sz="2400" dirty="0" err="1"/>
              <a:t>grief</a:t>
            </a:r>
            <a:r>
              <a:rPr lang="cs-CZ" sz="2400" dirty="0"/>
              <a:t>, </a:t>
            </a:r>
            <a:r>
              <a:rPr lang="cs-CZ" sz="2400" dirty="0" err="1"/>
              <a:t>guilt</a:t>
            </a:r>
            <a:r>
              <a:rPr lang="cs-CZ" sz="2400" dirty="0"/>
              <a:t> </a:t>
            </a:r>
            <a:r>
              <a:rPr lang="cs-CZ" sz="2400" dirty="0" err="1"/>
              <a:t>pain</a:t>
            </a:r>
            <a:r>
              <a:rPr lang="cs-CZ" sz="2400" dirty="0"/>
              <a:t> and stigma to hope and </a:t>
            </a:r>
            <a:r>
              <a:rPr lang="cs-CZ" sz="2400" dirty="0" err="1"/>
              <a:t>pride</a:t>
            </a:r>
            <a:r>
              <a:rPr lang="cs-CZ" sz="2400" dirty="0"/>
              <a:t> - a </a:t>
            </a:r>
            <a:r>
              <a:rPr lang="cs-CZ" sz="2400" dirty="0" err="1"/>
              <a:t>systematic</a:t>
            </a:r>
            <a:r>
              <a:rPr lang="cs-CZ" sz="2400" dirty="0"/>
              <a:t> </a:t>
            </a:r>
            <a:r>
              <a:rPr lang="cs-CZ" sz="2400" dirty="0" err="1"/>
              <a:t>review</a:t>
            </a:r>
            <a:r>
              <a:rPr lang="cs-CZ" sz="2400" dirty="0"/>
              <a:t> and meta-</a:t>
            </a:r>
            <a:r>
              <a:rPr lang="cs-CZ" sz="2400" dirty="0" err="1"/>
              <a:t>analysis</a:t>
            </a:r>
            <a:r>
              <a:rPr lang="cs-CZ" sz="2400" dirty="0"/>
              <a:t> </a:t>
            </a:r>
            <a:r>
              <a:rPr lang="cs-CZ" sz="2400" dirty="0" err="1"/>
              <a:t>of</a:t>
            </a:r>
            <a:r>
              <a:rPr lang="cs-CZ" sz="2400" dirty="0"/>
              <a:t> </a:t>
            </a:r>
            <a:r>
              <a:rPr lang="cs-CZ" sz="2400" dirty="0" err="1"/>
              <a:t>mixed-method</a:t>
            </a:r>
            <a:r>
              <a:rPr lang="cs-CZ" sz="2400" dirty="0"/>
              <a:t> </a:t>
            </a:r>
            <a:r>
              <a:rPr lang="cs-CZ" sz="2400" dirty="0" err="1"/>
              <a:t>research</a:t>
            </a:r>
            <a:r>
              <a:rPr lang="cs-CZ" sz="2400" dirty="0"/>
              <a:t> </a:t>
            </a:r>
            <a:r>
              <a:rPr lang="cs-CZ" sz="2400" dirty="0" err="1"/>
              <a:t>of</a:t>
            </a:r>
            <a:r>
              <a:rPr lang="cs-CZ" sz="2400" dirty="0"/>
              <a:t> </a:t>
            </a:r>
            <a:r>
              <a:rPr lang="cs-CZ" sz="2400" dirty="0" err="1"/>
              <a:t>the</a:t>
            </a:r>
            <a:r>
              <a:rPr lang="cs-CZ" sz="2400" dirty="0"/>
              <a:t> </a:t>
            </a:r>
            <a:r>
              <a:rPr lang="cs-CZ" sz="2400" dirty="0" err="1"/>
              <a:t>psychosocial</a:t>
            </a:r>
            <a:r>
              <a:rPr lang="cs-CZ" sz="2400" dirty="0"/>
              <a:t> </a:t>
            </a:r>
            <a:r>
              <a:rPr lang="cs-CZ" sz="2400" dirty="0" err="1"/>
              <a:t>impact</a:t>
            </a:r>
            <a:r>
              <a:rPr lang="cs-CZ" sz="2400" dirty="0"/>
              <a:t> </a:t>
            </a:r>
            <a:r>
              <a:rPr lang="cs-CZ" sz="2400" dirty="0" err="1"/>
              <a:t>of</a:t>
            </a:r>
            <a:r>
              <a:rPr lang="cs-CZ" sz="2400" dirty="0"/>
              <a:t> </a:t>
            </a:r>
            <a:r>
              <a:rPr lang="cs-CZ" sz="2400" dirty="0" err="1"/>
              <a:t>stillbirth</a:t>
            </a:r>
            <a:r>
              <a:rPr lang="cs-CZ" sz="2400" dirty="0"/>
              <a:t>. </a:t>
            </a:r>
            <a:r>
              <a:rPr lang="cs-CZ" sz="2400" i="1" dirty="0"/>
              <a:t>BMC </a:t>
            </a:r>
            <a:r>
              <a:rPr lang="cs-CZ" sz="2400" i="1" dirty="0" err="1"/>
              <a:t>pregnancy</a:t>
            </a:r>
            <a:r>
              <a:rPr lang="cs-CZ" sz="2400" i="1" dirty="0"/>
              <a:t> and </a:t>
            </a:r>
            <a:r>
              <a:rPr lang="cs-CZ" sz="2400" i="1" dirty="0" err="1"/>
              <a:t>childbirth</a:t>
            </a:r>
            <a:r>
              <a:rPr lang="cs-CZ" sz="2400" dirty="0"/>
              <a:t>, </a:t>
            </a:r>
            <a:r>
              <a:rPr lang="cs-CZ" sz="2400" i="1" dirty="0"/>
              <a:t>16</a:t>
            </a:r>
            <a:r>
              <a:rPr lang="cs-CZ" sz="2400" dirty="0"/>
              <a:t>, 9. https://</a:t>
            </a:r>
            <a:r>
              <a:rPr lang="cs-CZ" sz="2400" dirty="0" err="1"/>
              <a:t>doi.org</a:t>
            </a:r>
            <a:r>
              <a:rPr lang="cs-CZ" sz="2400" dirty="0"/>
              <a:t>/10.1186/s12884-016-0800-8</a:t>
            </a:r>
          </a:p>
          <a:p>
            <a:r>
              <a:rPr lang="cs-CZ" sz="2400" dirty="0" err="1"/>
              <a:t>Campbell</a:t>
            </a:r>
            <a:r>
              <a:rPr lang="cs-CZ" sz="2400" dirty="0"/>
              <a:t>-Jackson, L., &amp; </a:t>
            </a:r>
            <a:r>
              <a:rPr lang="cs-CZ" sz="2400" dirty="0" err="1"/>
              <a:t>Horsch</a:t>
            </a:r>
            <a:r>
              <a:rPr lang="cs-CZ" sz="2400" dirty="0"/>
              <a:t>, A. (2014). </a:t>
            </a:r>
            <a:r>
              <a:rPr lang="cs-CZ" sz="2400" dirty="0" err="1"/>
              <a:t>The</a:t>
            </a:r>
            <a:r>
              <a:rPr lang="cs-CZ" sz="2400" dirty="0"/>
              <a:t> </a:t>
            </a:r>
            <a:r>
              <a:rPr lang="cs-CZ" sz="2400" dirty="0" err="1"/>
              <a:t>psychological</a:t>
            </a:r>
            <a:r>
              <a:rPr lang="cs-CZ" sz="2400" dirty="0"/>
              <a:t> </a:t>
            </a:r>
            <a:r>
              <a:rPr lang="cs-CZ" sz="2400" dirty="0" err="1"/>
              <a:t>impact</a:t>
            </a:r>
            <a:r>
              <a:rPr lang="cs-CZ" sz="2400" dirty="0"/>
              <a:t> </a:t>
            </a:r>
            <a:r>
              <a:rPr lang="cs-CZ" sz="2400" dirty="0" err="1"/>
              <a:t>of</a:t>
            </a:r>
            <a:r>
              <a:rPr lang="cs-CZ" sz="2400" dirty="0"/>
              <a:t> </a:t>
            </a:r>
            <a:r>
              <a:rPr lang="cs-CZ" sz="2400" dirty="0" err="1"/>
              <a:t>stillbirth</a:t>
            </a:r>
            <a:r>
              <a:rPr lang="cs-CZ" sz="2400" dirty="0"/>
              <a:t> on </a:t>
            </a:r>
            <a:r>
              <a:rPr lang="cs-CZ" sz="2400" dirty="0" err="1"/>
              <a:t>women</a:t>
            </a:r>
            <a:r>
              <a:rPr lang="cs-CZ" sz="2400" dirty="0"/>
              <a:t>: A </a:t>
            </a:r>
            <a:r>
              <a:rPr lang="cs-CZ" sz="2400" dirty="0" err="1"/>
              <a:t>systematic</a:t>
            </a:r>
            <a:r>
              <a:rPr lang="cs-CZ" sz="2400" dirty="0"/>
              <a:t> </a:t>
            </a:r>
            <a:r>
              <a:rPr lang="cs-CZ" sz="2400" dirty="0" err="1"/>
              <a:t>review</a:t>
            </a:r>
            <a:r>
              <a:rPr lang="cs-CZ" sz="2400" dirty="0"/>
              <a:t>. </a:t>
            </a:r>
            <a:r>
              <a:rPr lang="cs-CZ" sz="2400" i="1" dirty="0" err="1"/>
              <a:t>Illness</a:t>
            </a:r>
            <a:r>
              <a:rPr lang="cs-CZ" sz="2400" i="1" dirty="0"/>
              <a:t>, </a:t>
            </a:r>
            <a:r>
              <a:rPr lang="cs-CZ" sz="2400" i="1" dirty="0" err="1"/>
              <a:t>Crisis</a:t>
            </a:r>
            <a:r>
              <a:rPr lang="cs-CZ" sz="2400" i="1" dirty="0"/>
              <a:t>, &amp; </a:t>
            </a:r>
            <a:r>
              <a:rPr lang="cs-CZ" sz="2400" i="1" dirty="0" err="1"/>
              <a:t>Loss</a:t>
            </a:r>
            <a:r>
              <a:rPr lang="cs-CZ" sz="2400" i="1" dirty="0"/>
              <a:t>, 22</a:t>
            </a:r>
            <a:r>
              <a:rPr lang="cs-CZ" sz="2400" dirty="0"/>
              <a:t>(3), 237–256. https://doi.org/10.2190/IL.22.3.d</a:t>
            </a:r>
            <a:endParaRPr lang="lt-LT" sz="2400" dirty="0"/>
          </a:p>
        </p:txBody>
      </p:sp>
    </p:spTree>
    <p:extLst>
      <p:ext uri="{BB962C8B-B14F-4D97-AF65-F5344CB8AC3E}">
        <p14:creationId xmlns:p14="http://schemas.microsoft.com/office/powerpoint/2010/main" val="41596052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a:t>Ztráta dítěte</a:t>
            </a:r>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a:xfrm>
            <a:off x="720000" y="1607241"/>
            <a:ext cx="10753200" cy="4139998"/>
          </a:xfrm>
        </p:spPr>
        <p:txBody>
          <a:bodyPr/>
          <a:lstStyle/>
          <a:p>
            <a:r>
              <a:rPr lang="lt-LT" sz="2400" dirty="0" err="1"/>
              <a:t>Daugirdaitė</a:t>
            </a:r>
            <a:r>
              <a:rPr lang="lt-LT" sz="2400" dirty="0"/>
              <a:t>, V., </a:t>
            </a:r>
            <a:r>
              <a:rPr lang="lt-LT" sz="2400" dirty="0" err="1"/>
              <a:t>van</a:t>
            </a:r>
            <a:r>
              <a:rPr lang="lt-LT" sz="2400" dirty="0"/>
              <a:t> </a:t>
            </a:r>
            <a:r>
              <a:rPr lang="lt-LT" sz="2400" dirty="0" err="1"/>
              <a:t>den</a:t>
            </a:r>
            <a:r>
              <a:rPr lang="lt-LT" sz="2400" dirty="0"/>
              <a:t> </a:t>
            </a:r>
            <a:r>
              <a:rPr lang="lt-LT" sz="2400" dirty="0" err="1"/>
              <a:t>Akker</a:t>
            </a:r>
            <a:r>
              <a:rPr lang="lt-LT" sz="2400" dirty="0"/>
              <a:t>, O., &amp; </a:t>
            </a:r>
            <a:r>
              <a:rPr lang="lt-LT" sz="2400" dirty="0" err="1"/>
              <a:t>Purewal</a:t>
            </a:r>
            <a:r>
              <a:rPr lang="lt-LT" sz="2400" dirty="0"/>
              <a:t>, </a:t>
            </a:r>
            <a:r>
              <a:rPr lang="lt-LT" sz="2400" dirty="0" err="1"/>
              <a:t>S</a:t>
            </a:r>
            <a:r>
              <a:rPr lang="lt-LT" sz="2400" dirty="0"/>
              <a:t>. (2015). </a:t>
            </a:r>
            <a:r>
              <a:rPr lang="lt-LT" sz="2400" dirty="0" err="1"/>
              <a:t>Posttraumatic</a:t>
            </a:r>
            <a:r>
              <a:rPr lang="lt-LT" sz="2400" dirty="0"/>
              <a:t> </a:t>
            </a:r>
            <a:r>
              <a:rPr lang="lt-LT" sz="2400" dirty="0" err="1"/>
              <a:t>stress</a:t>
            </a:r>
            <a:r>
              <a:rPr lang="lt-LT" sz="2400" dirty="0"/>
              <a:t> </a:t>
            </a:r>
            <a:r>
              <a:rPr lang="lt-LT" sz="2400" dirty="0" err="1"/>
              <a:t>and</a:t>
            </a:r>
            <a:r>
              <a:rPr lang="lt-LT" sz="2400" dirty="0"/>
              <a:t> </a:t>
            </a:r>
            <a:r>
              <a:rPr lang="lt-LT" sz="2400" dirty="0" err="1"/>
              <a:t>posttraumatic</a:t>
            </a:r>
            <a:r>
              <a:rPr lang="lt-LT" sz="2400" dirty="0"/>
              <a:t> </a:t>
            </a:r>
            <a:r>
              <a:rPr lang="lt-LT" sz="2400" dirty="0" err="1"/>
              <a:t>stress</a:t>
            </a:r>
            <a:r>
              <a:rPr lang="lt-LT" sz="2400" dirty="0"/>
              <a:t> </a:t>
            </a:r>
            <a:r>
              <a:rPr lang="lt-LT" sz="2400" dirty="0" err="1"/>
              <a:t>disorder</a:t>
            </a:r>
            <a:r>
              <a:rPr lang="lt-LT" sz="2400" dirty="0"/>
              <a:t> </a:t>
            </a:r>
            <a:r>
              <a:rPr lang="lt-LT" sz="2400" dirty="0" err="1"/>
              <a:t>after</a:t>
            </a:r>
            <a:r>
              <a:rPr lang="lt-LT" sz="2400" dirty="0"/>
              <a:t> </a:t>
            </a:r>
            <a:r>
              <a:rPr lang="lt-LT" sz="2400" dirty="0" err="1"/>
              <a:t>termination</a:t>
            </a:r>
            <a:r>
              <a:rPr lang="lt-LT" sz="2400" dirty="0"/>
              <a:t> </a:t>
            </a:r>
            <a:r>
              <a:rPr lang="lt-LT" sz="2400" dirty="0" err="1"/>
              <a:t>of</a:t>
            </a:r>
            <a:r>
              <a:rPr lang="lt-LT" sz="2400" dirty="0"/>
              <a:t> </a:t>
            </a:r>
            <a:r>
              <a:rPr lang="lt-LT" sz="2400" dirty="0" err="1"/>
              <a:t>pregnancy</a:t>
            </a:r>
            <a:r>
              <a:rPr lang="lt-LT" sz="2400" dirty="0"/>
              <a:t> </a:t>
            </a:r>
            <a:r>
              <a:rPr lang="lt-LT" sz="2400" dirty="0" err="1"/>
              <a:t>and</a:t>
            </a:r>
            <a:r>
              <a:rPr lang="lt-LT" sz="2400" dirty="0"/>
              <a:t> </a:t>
            </a:r>
            <a:r>
              <a:rPr lang="lt-LT" sz="2400" dirty="0" err="1"/>
              <a:t>reproductive</a:t>
            </a:r>
            <a:r>
              <a:rPr lang="lt-LT" sz="2400" dirty="0"/>
              <a:t> </a:t>
            </a:r>
            <a:r>
              <a:rPr lang="lt-LT" sz="2400" dirty="0" err="1"/>
              <a:t>loss</a:t>
            </a:r>
            <a:r>
              <a:rPr lang="lt-LT" sz="2400" dirty="0"/>
              <a:t>: a </a:t>
            </a:r>
            <a:r>
              <a:rPr lang="lt-LT" sz="2400" dirty="0" err="1"/>
              <a:t>systematic</a:t>
            </a:r>
            <a:r>
              <a:rPr lang="lt-LT" sz="2400" dirty="0"/>
              <a:t> </a:t>
            </a:r>
            <a:r>
              <a:rPr lang="lt-LT" sz="2400" dirty="0" err="1"/>
              <a:t>review</a:t>
            </a:r>
            <a:r>
              <a:rPr lang="lt-LT" sz="2400" dirty="0"/>
              <a:t>. </a:t>
            </a:r>
            <a:r>
              <a:rPr lang="lt-LT" sz="2400" i="1" dirty="0" err="1"/>
              <a:t>Journal</a:t>
            </a:r>
            <a:r>
              <a:rPr lang="lt-LT" sz="2400" i="1" dirty="0"/>
              <a:t> </a:t>
            </a:r>
            <a:r>
              <a:rPr lang="lt-LT" sz="2400" i="1" dirty="0" err="1"/>
              <a:t>of</a:t>
            </a:r>
            <a:r>
              <a:rPr lang="lt-LT" sz="2400" i="1" dirty="0"/>
              <a:t> </a:t>
            </a:r>
            <a:r>
              <a:rPr lang="lt-LT" sz="2400" i="1" dirty="0" err="1"/>
              <a:t>pregnancy</a:t>
            </a:r>
            <a:r>
              <a:rPr lang="lt-LT" sz="2400" dirty="0"/>
              <a:t>, </a:t>
            </a:r>
            <a:r>
              <a:rPr lang="lt-LT" sz="2400" i="1" dirty="0"/>
              <a:t>2015</a:t>
            </a:r>
            <a:r>
              <a:rPr lang="lt-LT" sz="2400" dirty="0"/>
              <a:t>, 646345. </a:t>
            </a:r>
            <a:r>
              <a:rPr lang="lt-LT" sz="2400" dirty="0" err="1"/>
              <a:t>https</a:t>
            </a:r>
            <a:r>
              <a:rPr lang="lt-LT" sz="2400" dirty="0"/>
              <a:t>://</a:t>
            </a:r>
            <a:r>
              <a:rPr lang="lt-LT" sz="2400" dirty="0" err="1"/>
              <a:t>doi.org</a:t>
            </a:r>
            <a:r>
              <a:rPr lang="lt-LT" sz="2400" dirty="0"/>
              <a:t>/10.1155/2015/646345</a:t>
            </a:r>
            <a:endParaRPr lang="cs-CZ" sz="2400" dirty="0"/>
          </a:p>
          <a:p>
            <a:r>
              <a:rPr lang="cs-CZ" sz="2400" dirty="0" err="1"/>
              <a:t>Christiansen</a:t>
            </a:r>
            <a:r>
              <a:rPr lang="cs-CZ" sz="2400" dirty="0"/>
              <a:t> D. M. (2017). </a:t>
            </a:r>
            <a:r>
              <a:rPr lang="cs-CZ" sz="2400" dirty="0" err="1"/>
              <a:t>Posttraumatic</a:t>
            </a:r>
            <a:r>
              <a:rPr lang="cs-CZ" sz="2400" dirty="0"/>
              <a:t> stress </a:t>
            </a:r>
            <a:r>
              <a:rPr lang="cs-CZ" sz="2400" dirty="0" err="1"/>
              <a:t>disorder</a:t>
            </a:r>
            <a:r>
              <a:rPr lang="cs-CZ" sz="2400" dirty="0"/>
              <a:t> in </a:t>
            </a:r>
            <a:r>
              <a:rPr lang="cs-CZ" sz="2400" dirty="0" err="1"/>
              <a:t>parents</a:t>
            </a:r>
            <a:r>
              <a:rPr lang="cs-CZ" sz="2400" dirty="0"/>
              <a:t> </a:t>
            </a:r>
            <a:r>
              <a:rPr lang="cs-CZ" sz="2400" dirty="0" err="1"/>
              <a:t>following</a:t>
            </a:r>
            <a:r>
              <a:rPr lang="cs-CZ" sz="2400" dirty="0"/>
              <a:t> infant </a:t>
            </a:r>
            <a:r>
              <a:rPr lang="cs-CZ" sz="2400" dirty="0" err="1"/>
              <a:t>death</a:t>
            </a:r>
            <a:r>
              <a:rPr lang="cs-CZ" sz="2400" dirty="0"/>
              <a:t>: A </a:t>
            </a:r>
            <a:r>
              <a:rPr lang="cs-CZ" sz="2400" dirty="0" err="1"/>
              <a:t>systematic</a:t>
            </a:r>
            <a:r>
              <a:rPr lang="cs-CZ" sz="2400" dirty="0"/>
              <a:t> </a:t>
            </a:r>
            <a:r>
              <a:rPr lang="cs-CZ" sz="2400" dirty="0" err="1"/>
              <a:t>review</a:t>
            </a:r>
            <a:r>
              <a:rPr lang="cs-CZ" sz="2400" dirty="0"/>
              <a:t>. </a:t>
            </a:r>
            <a:r>
              <a:rPr lang="cs-CZ" sz="2400" i="1" dirty="0" err="1"/>
              <a:t>Clinical</a:t>
            </a:r>
            <a:r>
              <a:rPr lang="cs-CZ" sz="2400" i="1" dirty="0"/>
              <a:t> psychology </a:t>
            </a:r>
            <a:r>
              <a:rPr lang="cs-CZ" sz="2400" i="1" dirty="0" err="1"/>
              <a:t>review</a:t>
            </a:r>
            <a:r>
              <a:rPr lang="cs-CZ" sz="2400" dirty="0"/>
              <a:t>, </a:t>
            </a:r>
            <a:r>
              <a:rPr lang="cs-CZ" sz="2400" i="1" dirty="0"/>
              <a:t>51</a:t>
            </a:r>
            <a:r>
              <a:rPr lang="cs-CZ" sz="2400" dirty="0"/>
              <a:t>, 60–74. https://</a:t>
            </a:r>
            <a:r>
              <a:rPr lang="cs-CZ" sz="2400" dirty="0" err="1"/>
              <a:t>doi.org</a:t>
            </a:r>
            <a:r>
              <a:rPr lang="cs-CZ" sz="2400" dirty="0"/>
              <a:t>/10.1016/j.cpr.2016.10.007</a:t>
            </a:r>
          </a:p>
          <a:p>
            <a:r>
              <a:rPr lang="cs-CZ" sz="2400" dirty="0" err="1"/>
              <a:t>Rastislavová</a:t>
            </a:r>
            <a:r>
              <a:rPr lang="cs-CZ" sz="2400" dirty="0"/>
              <a:t>, K. (2008). </a:t>
            </a:r>
            <a:r>
              <a:rPr lang="cs-CZ" sz="2400" i="1" dirty="0"/>
              <a:t>Aplikovaná psychologie porodnictví.</a:t>
            </a:r>
            <a:r>
              <a:rPr lang="cs-CZ" sz="2400" dirty="0"/>
              <a:t> Reklamní atelier Area.</a:t>
            </a:r>
          </a:p>
        </p:txBody>
      </p:sp>
    </p:spTree>
    <p:extLst>
      <p:ext uri="{BB962C8B-B14F-4D97-AF65-F5344CB8AC3E}">
        <p14:creationId xmlns:p14="http://schemas.microsoft.com/office/powerpoint/2010/main" val="32597251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AEC6413-8DF6-424C-8D4E-430D072B3665}"/>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5CE518F7-B6C5-C943-8208-08BCFD674248}"/>
              </a:ext>
            </a:extLst>
          </p:cNvPr>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6" name="Zástupný text 5">
            <a:extLst>
              <a:ext uri="{FF2B5EF4-FFF2-40B4-BE49-F238E27FC236}">
                <a16:creationId xmlns:a16="http://schemas.microsoft.com/office/drawing/2014/main" id="{35802341-B443-5F49-8B8C-75D84F607135}"/>
              </a:ext>
            </a:extLst>
          </p:cNvPr>
          <p:cNvSpPr>
            <a:spLocks noGrp="1"/>
          </p:cNvSpPr>
          <p:nvPr>
            <p:ph type="body" sz="quarter" idx="13"/>
          </p:nvPr>
        </p:nvSpPr>
        <p:spPr/>
        <p:txBody>
          <a:bodyPr/>
          <a:lstStyle/>
          <a:p>
            <a:r>
              <a:rPr lang="cs-CZ" dirty="0" err="1"/>
              <a:t>Onkogynekologie</a:t>
            </a:r>
            <a:endParaRPr lang="cs-CZ" dirty="0"/>
          </a:p>
        </p:txBody>
      </p:sp>
      <p:sp>
        <p:nvSpPr>
          <p:cNvPr id="4" name="Nadpis 3">
            <a:extLst>
              <a:ext uri="{FF2B5EF4-FFF2-40B4-BE49-F238E27FC236}">
                <a16:creationId xmlns:a16="http://schemas.microsoft.com/office/drawing/2014/main" id="{05223A8D-CFC5-0041-ABBA-0973FDC7BC03}"/>
              </a:ext>
            </a:extLst>
          </p:cNvPr>
          <p:cNvSpPr>
            <a:spLocks noGrp="1"/>
          </p:cNvSpPr>
          <p:nvPr>
            <p:ph type="title"/>
          </p:nvPr>
        </p:nvSpPr>
        <p:spPr/>
        <p:txBody>
          <a:bodyPr/>
          <a:lstStyle/>
          <a:p>
            <a:r>
              <a:rPr lang="cs-CZ" dirty="0"/>
              <a:t>Použitá literatura</a:t>
            </a:r>
          </a:p>
        </p:txBody>
      </p:sp>
      <p:sp>
        <p:nvSpPr>
          <p:cNvPr id="5" name="Zástupný obsah 4">
            <a:extLst>
              <a:ext uri="{FF2B5EF4-FFF2-40B4-BE49-F238E27FC236}">
                <a16:creationId xmlns:a16="http://schemas.microsoft.com/office/drawing/2014/main" id="{72724148-32C0-C74B-A763-784BB23A931F}"/>
              </a:ext>
            </a:extLst>
          </p:cNvPr>
          <p:cNvSpPr>
            <a:spLocks noGrp="1"/>
          </p:cNvSpPr>
          <p:nvPr>
            <p:ph idx="1"/>
          </p:nvPr>
        </p:nvSpPr>
        <p:spPr>
          <a:xfrm>
            <a:off x="720000" y="1607241"/>
            <a:ext cx="10753200" cy="4139998"/>
          </a:xfrm>
        </p:spPr>
        <p:txBody>
          <a:bodyPr/>
          <a:lstStyle/>
          <a:p>
            <a:r>
              <a:rPr lang="cs-CZ" sz="2400" dirty="0" err="1"/>
              <a:t>İzci</a:t>
            </a:r>
            <a:r>
              <a:rPr lang="cs-CZ" sz="2400" dirty="0"/>
              <a:t>, F., </a:t>
            </a:r>
            <a:r>
              <a:rPr lang="cs-CZ" sz="2400" dirty="0" err="1"/>
              <a:t>İlgün</a:t>
            </a:r>
            <a:r>
              <a:rPr lang="cs-CZ" sz="2400" dirty="0"/>
              <a:t>, A. S., </a:t>
            </a:r>
            <a:r>
              <a:rPr lang="cs-CZ" sz="2400" dirty="0" err="1"/>
              <a:t>Fındıklı</a:t>
            </a:r>
            <a:r>
              <a:rPr lang="cs-CZ" sz="2400" dirty="0"/>
              <a:t>, E., &amp; </a:t>
            </a:r>
            <a:r>
              <a:rPr lang="cs-CZ" sz="2400" dirty="0" err="1"/>
              <a:t>Özmen</a:t>
            </a:r>
            <a:r>
              <a:rPr lang="cs-CZ" sz="2400" dirty="0"/>
              <a:t>, V. (2016). </a:t>
            </a:r>
            <a:r>
              <a:rPr lang="cs-CZ" sz="2400" dirty="0" err="1"/>
              <a:t>Psychiatric</a:t>
            </a:r>
            <a:r>
              <a:rPr lang="cs-CZ" sz="2400" dirty="0"/>
              <a:t> </a:t>
            </a:r>
            <a:r>
              <a:rPr lang="cs-CZ" sz="2400" dirty="0" err="1"/>
              <a:t>Symptoms</a:t>
            </a:r>
            <a:r>
              <a:rPr lang="cs-CZ" sz="2400" dirty="0"/>
              <a:t> and </a:t>
            </a:r>
            <a:r>
              <a:rPr lang="cs-CZ" sz="2400" dirty="0" err="1"/>
              <a:t>Psychosocial</a:t>
            </a:r>
            <a:r>
              <a:rPr lang="cs-CZ" sz="2400" dirty="0"/>
              <a:t> </a:t>
            </a:r>
            <a:r>
              <a:rPr lang="cs-CZ" sz="2400" dirty="0" err="1"/>
              <a:t>Problems</a:t>
            </a:r>
            <a:r>
              <a:rPr lang="cs-CZ" sz="2400" dirty="0"/>
              <a:t> in </a:t>
            </a:r>
            <a:r>
              <a:rPr lang="cs-CZ" sz="2400" dirty="0" err="1"/>
              <a:t>Patients</a:t>
            </a:r>
            <a:r>
              <a:rPr lang="cs-CZ" sz="2400" dirty="0"/>
              <a:t> </a:t>
            </a:r>
            <a:r>
              <a:rPr lang="cs-CZ" sz="2400" dirty="0" err="1"/>
              <a:t>with</a:t>
            </a:r>
            <a:r>
              <a:rPr lang="cs-CZ" sz="2400" dirty="0"/>
              <a:t> </a:t>
            </a:r>
            <a:r>
              <a:rPr lang="cs-CZ" sz="2400" dirty="0" err="1"/>
              <a:t>Breast</a:t>
            </a:r>
            <a:r>
              <a:rPr lang="cs-CZ" sz="2400" dirty="0"/>
              <a:t> </a:t>
            </a:r>
            <a:r>
              <a:rPr lang="cs-CZ" sz="2400" dirty="0" err="1"/>
              <a:t>Cancer</a:t>
            </a:r>
            <a:r>
              <a:rPr lang="cs-CZ" sz="2400" dirty="0"/>
              <a:t>. </a:t>
            </a:r>
            <a:r>
              <a:rPr lang="cs-CZ" sz="2400" i="1" dirty="0" err="1"/>
              <a:t>The</a:t>
            </a:r>
            <a:r>
              <a:rPr lang="cs-CZ" sz="2400" i="1" dirty="0"/>
              <a:t> </a:t>
            </a:r>
            <a:r>
              <a:rPr lang="cs-CZ" sz="2400" i="1" dirty="0" err="1"/>
              <a:t>journal</a:t>
            </a:r>
            <a:r>
              <a:rPr lang="cs-CZ" sz="2400" i="1" dirty="0"/>
              <a:t> </a:t>
            </a:r>
            <a:r>
              <a:rPr lang="cs-CZ" sz="2400" i="1" dirty="0" err="1"/>
              <a:t>of</a:t>
            </a:r>
            <a:r>
              <a:rPr lang="cs-CZ" sz="2400" i="1" dirty="0"/>
              <a:t> </a:t>
            </a:r>
            <a:r>
              <a:rPr lang="cs-CZ" sz="2400" i="1" dirty="0" err="1"/>
              <a:t>breast</a:t>
            </a:r>
            <a:r>
              <a:rPr lang="cs-CZ" sz="2400" i="1" dirty="0"/>
              <a:t> </a:t>
            </a:r>
            <a:r>
              <a:rPr lang="cs-CZ" sz="2400" i="1" dirty="0" err="1"/>
              <a:t>health</a:t>
            </a:r>
            <a:r>
              <a:rPr lang="cs-CZ" sz="2400" dirty="0"/>
              <a:t>, </a:t>
            </a:r>
            <a:r>
              <a:rPr lang="cs-CZ" sz="2400" i="1" dirty="0"/>
              <a:t>12</a:t>
            </a:r>
            <a:r>
              <a:rPr lang="cs-CZ" sz="2400" dirty="0"/>
              <a:t>(3), 94–101. https://</a:t>
            </a:r>
            <a:r>
              <a:rPr lang="cs-CZ" sz="2400" dirty="0" err="1"/>
              <a:t>doi.org</a:t>
            </a:r>
            <a:r>
              <a:rPr lang="cs-CZ" sz="2400" dirty="0"/>
              <a:t>/10.5152/tjbh.2016.3041</a:t>
            </a:r>
            <a:endParaRPr lang="cs-CZ" sz="1800" dirty="0"/>
          </a:p>
        </p:txBody>
      </p:sp>
    </p:spTree>
    <p:extLst>
      <p:ext uri="{BB962C8B-B14F-4D97-AF65-F5344CB8AC3E}">
        <p14:creationId xmlns:p14="http://schemas.microsoft.com/office/powerpoint/2010/main" val="1958304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F92A39-245B-2D43-B9FD-AD574452CF3B}"/>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153FBBDC-B283-184F-B7A6-012EB51854AF}"/>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Zástupný text 3">
            <a:extLst>
              <a:ext uri="{FF2B5EF4-FFF2-40B4-BE49-F238E27FC236}">
                <a16:creationId xmlns:a16="http://schemas.microsoft.com/office/drawing/2014/main" id="{048B901D-2C8F-E642-9556-8F1C8D1AB81E}"/>
              </a:ext>
            </a:extLst>
          </p:cNvPr>
          <p:cNvSpPr>
            <a:spLocks noGrp="1"/>
          </p:cNvSpPr>
          <p:nvPr>
            <p:ph type="body" sz="quarter" idx="13"/>
          </p:nvPr>
        </p:nvSpPr>
        <p:spPr/>
        <p:txBody>
          <a:bodyPr/>
          <a:lstStyle/>
          <a:p>
            <a:r>
              <a:rPr lang="cs-CZ" dirty="0"/>
              <a:t>Výzkumný soubor</a:t>
            </a:r>
          </a:p>
        </p:txBody>
      </p:sp>
      <p:sp>
        <p:nvSpPr>
          <p:cNvPr id="5" name="Nadpis 4">
            <a:extLst>
              <a:ext uri="{FF2B5EF4-FFF2-40B4-BE49-F238E27FC236}">
                <a16:creationId xmlns:a16="http://schemas.microsoft.com/office/drawing/2014/main" id="{E70B44EC-58D2-2D4C-98E3-FBFF791513D6}"/>
              </a:ext>
            </a:extLst>
          </p:cNvPr>
          <p:cNvSpPr>
            <a:spLocks noGrp="1"/>
          </p:cNvSpPr>
          <p:nvPr>
            <p:ph type="title"/>
          </p:nvPr>
        </p:nvSpPr>
        <p:spPr/>
        <p:txBody>
          <a:bodyPr/>
          <a:lstStyle/>
          <a:p>
            <a:r>
              <a:rPr lang="cs-CZ" dirty="0"/>
              <a:t>Metoda</a:t>
            </a:r>
          </a:p>
        </p:txBody>
      </p:sp>
      <p:pic>
        <p:nvPicPr>
          <p:cNvPr id="7" name="Zástupný obsah 24">
            <a:extLst>
              <a:ext uri="{FF2B5EF4-FFF2-40B4-BE49-F238E27FC236}">
                <a16:creationId xmlns:a16="http://schemas.microsoft.com/office/drawing/2014/main" id="{EECF8EF3-065F-7347-97DA-AD80910B20B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1130" y="1692275"/>
            <a:ext cx="8511327" cy="4140200"/>
          </a:xfrm>
        </p:spPr>
      </p:pic>
      <p:sp>
        <p:nvSpPr>
          <p:cNvPr id="6" name="Obdélník 5">
            <a:extLst>
              <a:ext uri="{FF2B5EF4-FFF2-40B4-BE49-F238E27FC236}">
                <a16:creationId xmlns:a16="http://schemas.microsoft.com/office/drawing/2014/main" id="{1B697158-E956-8743-99B4-54165648FCD5}"/>
              </a:ext>
            </a:extLst>
          </p:cNvPr>
          <p:cNvSpPr/>
          <p:nvPr/>
        </p:nvSpPr>
        <p:spPr bwMode="auto">
          <a:xfrm>
            <a:off x="1839542" y="3338446"/>
            <a:ext cx="8511326" cy="391194"/>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20609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9995D01-CEBB-C040-829A-350091EB7DDA}"/>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82A72A61-9806-6548-B863-ACED561AA5F8}"/>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Zástupný text 3">
            <a:extLst>
              <a:ext uri="{FF2B5EF4-FFF2-40B4-BE49-F238E27FC236}">
                <a16:creationId xmlns:a16="http://schemas.microsoft.com/office/drawing/2014/main" id="{2509EB8F-5774-6C4B-9432-B59A0C435079}"/>
              </a:ext>
            </a:extLst>
          </p:cNvPr>
          <p:cNvSpPr>
            <a:spLocks noGrp="1"/>
          </p:cNvSpPr>
          <p:nvPr>
            <p:ph type="body" sz="quarter" idx="13"/>
          </p:nvPr>
        </p:nvSpPr>
        <p:spPr/>
        <p:txBody>
          <a:bodyPr/>
          <a:lstStyle/>
          <a:p>
            <a:r>
              <a:rPr lang="cs-CZ" dirty="0"/>
              <a:t>Analýza vzniklých témat</a:t>
            </a:r>
          </a:p>
        </p:txBody>
      </p:sp>
      <p:sp>
        <p:nvSpPr>
          <p:cNvPr id="5" name="Nadpis 4">
            <a:extLst>
              <a:ext uri="{FF2B5EF4-FFF2-40B4-BE49-F238E27FC236}">
                <a16:creationId xmlns:a16="http://schemas.microsoft.com/office/drawing/2014/main" id="{D1BE9825-199F-E847-B91C-DA75E76E59EC}"/>
              </a:ext>
            </a:extLst>
          </p:cNvPr>
          <p:cNvSpPr>
            <a:spLocks noGrp="1"/>
          </p:cNvSpPr>
          <p:nvPr>
            <p:ph type="title"/>
          </p:nvPr>
        </p:nvSpPr>
        <p:spPr/>
        <p:txBody>
          <a:bodyPr/>
          <a:lstStyle/>
          <a:p>
            <a:r>
              <a:rPr lang="cs-CZ" dirty="0"/>
              <a:t>Výsledky</a:t>
            </a:r>
          </a:p>
        </p:txBody>
      </p:sp>
      <p:graphicFrame>
        <p:nvGraphicFramePr>
          <p:cNvPr id="7" name="Zástupný obsah 6">
            <a:extLst>
              <a:ext uri="{FF2B5EF4-FFF2-40B4-BE49-F238E27FC236}">
                <a16:creationId xmlns:a16="http://schemas.microsoft.com/office/drawing/2014/main" id="{1EC3370A-3722-424A-A232-474C3006800C}"/>
              </a:ext>
            </a:extLst>
          </p:cNvPr>
          <p:cNvGraphicFramePr>
            <a:graphicFrameLocks noGrp="1"/>
          </p:cNvGraphicFramePr>
          <p:nvPr>
            <p:ph idx="1"/>
          </p:nvPr>
        </p:nvGraphicFramePr>
        <p:xfrm>
          <a:off x="720725" y="1692275"/>
          <a:ext cx="10752138" cy="414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438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0ACD3F5-E9F0-AD40-B4F3-55379B056501}"/>
              </a:ext>
            </a:extLst>
          </p:cNvPr>
          <p:cNvSpPr>
            <a:spLocks noGrp="1"/>
          </p:cNvSpPr>
          <p:nvPr>
            <p:ph type="ftr" sz="quarter" idx="10"/>
          </p:nvPr>
        </p:nvSpPr>
        <p:spPr/>
        <p:txBody>
          <a:bodyPr/>
          <a:lstStyle/>
          <a:p>
            <a:r>
              <a:rPr lang="cs-CZ" dirty="0"/>
              <a:t>Psychologická problematika v gynekologii</a:t>
            </a:r>
          </a:p>
        </p:txBody>
      </p:sp>
      <p:sp>
        <p:nvSpPr>
          <p:cNvPr id="3" name="Zástupný symbol pro číslo snímku 2">
            <a:extLst>
              <a:ext uri="{FF2B5EF4-FFF2-40B4-BE49-F238E27FC236}">
                <a16:creationId xmlns:a16="http://schemas.microsoft.com/office/drawing/2014/main" id="{C5DCA52C-D98B-F64A-BBA3-4BD889BBDE7C}"/>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Zástupný text 3">
            <a:extLst>
              <a:ext uri="{FF2B5EF4-FFF2-40B4-BE49-F238E27FC236}">
                <a16:creationId xmlns:a16="http://schemas.microsoft.com/office/drawing/2014/main" id="{7A289EA0-0EB3-2542-A67E-CDF42D43FEF9}"/>
              </a:ext>
            </a:extLst>
          </p:cNvPr>
          <p:cNvSpPr>
            <a:spLocks noGrp="1"/>
          </p:cNvSpPr>
          <p:nvPr>
            <p:ph type="body" sz="quarter" idx="13"/>
          </p:nvPr>
        </p:nvSpPr>
        <p:spPr/>
        <p:txBody>
          <a:bodyPr/>
          <a:lstStyle/>
          <a:p>
            <a:r>
              <a:rPr lang="cs-CZ" b="1" dirty="0"/>
              <a:t>Dobrovolná bezdětnost</a:t>
            </a:r>
          </a:p>
          <a:p>
            <a:r>
              <a:rPr lang="cs-CZ" dirty="0"/>
              <a:t>= rozhodnutí nevyhnutelně vedoucí ke sterilizaci</a:t>
            </a:r>
          </a:p>
        </p:txBody>
      </p:sp>
      <p:sp>
        <p:nvSpPr>
          <p:cNvPr id="5" name="Nadpis 4">
            <a:extLst>
              <a:ext uri="{FF2B5EF4-FFF2-40B4-BE49-F238E27FC236}">
                <a16:creationId xmlns:a16="http://schemas.microsoft.com/office/drawing/2014/main" id="{0ACE10A6-6A46-5C46-942F-D72509C11554}"/>
              </a:ext>
            </a:extLst>
          </p:cNvPr>
          <p:cNvSpPr>
            <a:spLocks noGrp="1"/>
          </p:cNvSpPr>
          <p:nvPr>
            <p:ph type="title"/>
          </p:nvPr>
        </p:nvSpPr>
        <p:spPr/>
        <p:txBody>
          <a:bodyPr/>
          <a:lstStyle/>
          <a:p>
            <a:r>
              <a:rPr lang="cs-CZ" dirty="0"/>
              <a:t>Výsledky</a:t>
            </a:r>
          </a:p>
        </p:txBody>
      </p:sp>
      <p:pic>
        <p:nvPicPr>
          <p:cNvPr id="11" name="Zástupný obsah 10">
            <a:extLst>
              <a:ext uri="{FF2B5EF4-FFF2-40B4-BE49-F238E27FC236}">
                <a16:creationId xmlns:a16="http://schemas.microsoft.com/office/drawing/2014/main" id="{F4BD1C4B-B389-064C-B8F3-6CD91304D58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0725" y="1901018"/>
            <a:ext cx="10752138" cy="3722714"/>
          </a:xfrm>
        </p:spPr>
      </p:pic>
    </p:spTree>
    <p:extLst>
      <p:ext uri="{BB962C8B-B14F-4D97-AF65-F5344CB8AC3E}">
        <p14:creationId xmlns:p14="http://schemas.microsoft.com/office/powerpoint/2010/main" val="244194999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16-9-cz-v11.potx" id="{850E93A8-45C9-4C23-9306-30E4FC2F50F2}" vid="{13F8A24C-E6A5-454D-8F66-47FE17FE1E3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3256</TotalTime>
  <Words>3854</Words>
  <Application>Microsoft Macintosh PowerPoint</Application>
  <PresentationFormat>Širokoúhlá obrazovka</PresentationFormat>
  <Paragraphs>493</Paragraphs>
  <Slides>63</Slides>
  <Notes>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63</vt:i4>
      </vt:variant>
    </vt:vector>
  </HeadingPairs>
  <TitlesOfParts>
    <vt:vector size="67" baseType="lpstr">
      <vt:lpstr>Arial</vt:lpstr>
      <vt:lpstr>Tahoma</vt:lpstr>
      <vt:lpstr>Wingdings</vt:lpstr>
      <vt:lpstr>Prezentace_MU_CZ</vt:lpstr>
      <vt:lpstr>Psychologická problematika v gynekologii</vt:lpstr>
      <vt:lpstr>Témata přednášky</vt:lpstr>
      <vt:lpstr>1. PSYCHOLOGICKÉ ASPEKTY DOBROVOLNÉ STERILIZACE U ŽEN</vt:lpstr>
      <vt:lpstr>Teoretická východiska</vt:lpstr>
      <vt:lpstr>Výzkumná otázka</vt:lpstr>
      <vt:lpstr>Metoda</vt:lpstr>
      <vt:lpstr>Metoda</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Výsledky</vt:lpstr>
      <vt:lpstr>Prezentace aplikace PowerPoint</vt:lpstr>
      <vt:lpstr>2. NEPLODNOST</vt:lpstr>
      <vt:lpstr>Definice ženské neplodnosti</vt:lpstr>
      <vt:lpstr>Terminologie (Konečná, 2009)</vt:lpstr>
      <vt:lpstr>Dělení (Konečná, 2009)</vt:lpstr>
      <vt:lpstr>Příčiny ženské neplodnosti (ŽenskáNeplodnost, n.d.)</vt:lpstr>
      <vt:lpstr>Léčba neplodnosti (ŽenskáNeplodnost, n.d.)</vt:lpstr>
      <vt:lpstr>Psychologické souvislosti a dopady neplodnosti (Hart, 2002; Williams, 1997)</vt:lpstr>
      <vt:lpstr>Psychologické souvislosti a dopady neplodnosti (Hart, 2002; Williams, 1997)</vt:lpstr>
      <vt:lpstr>Psychologické souvislosti a dopady neplodnosti (Hart, 2002; Williams, 1997)</vt:lpstr>
      <vt:lpstr>Psychologické souvislosti a dopady neplodnosti (Hart, 2002; Williams, 1997)</vt:lpstr>
      <vt:lpstr>Reprodukční psychologie (Limiñana-Gras, 2017)</vt:lpstr>
      <vt:lpstr>Reprodukční psychologie (Limiñana-Gras, 2017)</vt:lpstr>
      <vt:lpstr>Role psychologa (Covington, 1995; Marrero, 2013)</vt:lpstr>
      <vt:lpstr>Nároky na psychologa (Covington, 2006; Marrero, 2013)</vt:lpstr>
      <vt:lpstr>Možné psychoterapeutické přístupy (Applegarth, 2006; Boivin, 2003)</vt:lpstr>
      <vt:lpstr>Prezentace aplikace PowerPoint</vt:lpstr>
      <vt:lpstr>3. ZTRÁTA DÍTĚTE</vt:lpstr>
      <vt:lpstr>I. Spontánní potrat (Definice vycházející ze Závazných pokynů Národního zdravotnického informačního systému [NZIS])</vt:lpstr>
      <vt:lpstr>II. Umělé přerušení těhotenství (Definice vycházející ze Závazných pokynů Národního zdravotnického informačního systému [NZIS])</vt:lpstr>
      <vt:lpstr>Psychologické dopady (Daugirdaitė et al., 2015; Christiansen, 2017; Ratislavová, 2008)</vt:lpstr>
      <vt:lpstr>III. Porod mrtvého dítěte – psychologická specifika (Burden et al., 2016; Campbell-Jackson &amp; Horsch, 2014)</vt:lpstr>
      <vt:lpstr>Porod mrtvého dítěte – psychologické dopady (Burden et al., 2016)</vt:lpstr>
      <vt:lpstr>Prezentace aplikace PowerPoint</vt:lpstr>
      <vt:lpstr>4. ONKOGYNEKOLOGIE</vt:lpstr>
      <vt:lpstr>Epidemiologie (rok 2020)</vt:lpstr>
      <vt:lpstr>Zhoubný nádor prsu – psychologická specifika (İzci et al., 2016)</vt:lpstr>
      <vt:lpstr>5. NĚKTERÁ DALŠÍ TÉMATA</vt:lpstr>
      <vt:lpstr>Děkuji za pozornost!</vt:lpstr>
      <vt:lpstr>Použitá literatura</vt:lpstr>
      <vt:lpstr>Použitá literatura</vt:lpstr>
      <vt:lpstr>Použitá literatura</vt:lpstr>
      <vt:lpstr>Použitá literatura</vt:lpstr>
      <vt:lpstr>Použitá literatura</vt:lpstr>
      <vt:lpstr>Použitá literatura</vt:lpstr>
      <vt:lpstr>Použitá 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Psychologická problematika v gynekologii</dc:title>
  <dc:creator>Petra Coufalová</dc:creator>
  <cp:lastModifiedBy>Petra Coufalová</cp:lastModifiedBy>
  <cp:revision>127</cp:revision>
  <dcterms:created xsi:type="dcterms:W3CDTF">2022-11-22T15:51:34Z</dcterms:created>
  <dcterms:modified xsi:type="dcterms:W3CDTF">2023-10-14T09:10:49Z</dcterms:modified>
</cp:coreProperties>
</file>