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60" r:id="rId4"/>
    <p:sldId id="261" r:id="rId5"/>
    <p:sldId id="262" r:id="rId6"/>
    <p:sldId id="269" r:id="rId7"/>
    <p:sldId id="263" r:id="rId8"/>
    <p:sldId id="259" r:id="rId9"/>
    <p:sldId id="264" r:id="rId10"/>
    <p:sldId id="265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7" r:id="rId19"/>
    <p:sldId id="279" r:id="rId20"/>
    <p:sldId id="277" r:id="rId21"/>
    <p:sldId id="266" r:id="rId22"/>
    <p:sldId id="278" r:id="rId23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B52676-9B8F-4FEC-A30B-8187743FFB07}" type="doc">
      <dgm:prSet loTypeId="urn:microsoft.com/office/officeart/2005/8/layout/vList2" loCatId="list" qsTypeId="urn:microsoft.com/office/officeart/2005/8/quickstyle/simple5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F81F5842-E6BF-43AD-99BA-A94910E6392C}">
      <dgm:prSet/>
      <dgm:spPr/>
      <dgm:t>
        <a:bodyPr/>
        <a:lstStyle/>
        <a:p>
          <a:r>
            <a:rPr lang="cs-CZ"/>
            <a:t>Psychoedukace – pomáhá v porozumění dění, psychickým procesům, vnímání, v rozhodovacích procesech, saturace potřeby informovanosti (podpora autonomie pacienta), hledání intervencí, podpory</a:t>
          </a:r>
          <a:endParaRPr lang="en-US"/>
        </a:p>
      </dgm:t>
    </dgm:pt>
    <dgm:pt modelId="{5EB3EAC2-9A14-49C7-AA7A-BF136D0A633E}" type="parTrans" cxnId="{5D31763B-523B-4244-A404-ECAF7224D081}">
      <dgm:prSet/>
      <dgm:spPr/>
      <dgm:t>
        <a:bodyPr/>
        <a:lstStyle/>
        <a:p>
          <a:endParaRPr lang="en-US"/>
        </a:p>
      </dgm:t>
    </dgm:pt>
    <dgm:pt modelId="{076EDC8E-BF76-4978-84B7-2765A2CA815A}" type="sibTrans" cxnId="{5D31763B-523B-4244-A404-ECAF7224D081}">
      <dgm:prSet/>
      <dgm:spPr/>
      <dgm:t>
        <a:bodyPr/>
        <a:lstStyle/>
        <a:p>
          <a:endParaRPr lang="en-US"/>
        </a:p>
      </dgm:t>
    </dgm:pt>
    <dgm:pt modelId="{4470A184-C81F-4653-8C9E-92273D72F297}">
      <dgm:prSet/>
      <dgm:spPr/>
      <dgm:t>
        <a:bodyPr/>
        <a:lstStyle/>
        <a:p>
          <a:r>
            <a:rPr lang="cs-CZ"/>
            <a:t>Kognitivně – behaviorální metody – zvládání stresu, copingové strategie</a:t>
          </a:r>
          <a:endParaRPr lang="en-US"/>
        </a:p>
      </dgm:t>
    </dgm:pt>
    <dgm:pt modelId="{75FCA804-F26C-42D6-A55F-9FF332EC2D38}" type="parTrans" cxnId="{78C580B0-B3E8-4BF6-8CDD-C5854E23ED45}">
      <dgm:prSet/>
      <dgm:spPr/>
      <dgm:t>
        <a:bodyPr/>
        <a:lstStyle/>
        <a:p>
          <a:endParaRPr lang="en-US"/>
        </a:p>
      </dgm:t>
    </dgm:pt>
    <dgm:pt modelId="{13CF2D3C-D2EF-429A-BF63-E5D7B1BD7AA2}" type="sibTrans" cxnId="{78C580B0-B3E8-4BF6-8CDD-C5854E23ED45}">
      <dgm:prSet/>
      <dgm:spPr/>
      <dgm:t>
        <a:bodyPr/>
        <a:lstStyle/>
        <a:p>
          <a:endParaRPr lang="en-US"/>
        </a:p>
      </dgm:t>
    </dgm:pt>
    <dgm:pt modelId="{B9DABA83-034F-4176-99B2-4660A78A1D85}">
      <dgm:prSet/>
      <dgm:spPr/>
      <dgm:t>
        <a:bodyPr/>
        <a:lstStyle/>
        <a:p>
          <a:r>
            <a:rPr lang="cs-CZ"/>
            <a:t>Relaxační metody – autogenní trénink, progresivní relaxace…</a:t>
          </a:r>
          <a:endParaRPr lang="en-US"/>
        </a:p>
      </dgm:t>
    </dgm:pt>
    <dgm:pt modelId="{726E2CCA-3730-439D-8160-07E0E7C9C372}" type="parTrans" cxnId="{510D7C23-1CB4-4375-A032-AF1D023B52CB}">
      <dgm:prSet/>
      <dgm:spPr/>
      <dgm:t>
        <a:bodyPr/>
        <a:lstStyle/>
        <a:p>
          <a:endParaRPr lang="en-US"/>
        </a:p>
      </dgm:t>
    </dgm:pt>
    <dgm:pt modelId="{FCB10386-6226-4CEB-9804-079AFF453415}" type="sibTrans" cxnId="{510D7C23-1CB4-4375-A032-AF1D023B52CB}">
      <dgm:prSet/>
      <dgm:spPr/>
      <dgm:t>
        <a:bodyPr/>
        <a:lstStyle/>
        <a:p>
          <a:endParaRPr lang="en-US"/>
        </a:p>
      </dgm:t>
    </dgm:pt>
    <dgm:pt modelId="{2CAEFBAB-9AD8-40F5-ADFC-BBEF4FB2F682}">
      <dgm:prSet/>
      <dgm:spPr/>
      <dgm:t>
        <a:bodyPr/>
        <a:lstStyle/>
        <a:p>
          <a:r>
            <a:rPr lang="cs-CZ"/>
            <a:t>Muzikoterapie</a:t>
          </a:r>
          <a:endParaRPr lang="en-US"/>
        </a:p>
      </dgm:t>
    </dgm:pt>
    <dgm:pt modelId="{2166A15E-3D39-4E74-B14B-D0E6ABCECFAD}" type="parTrans" cxnId="{FADD0081-528B-4252-87C0-1494FA06F6CC}">
      <dgm:prSet/>
      <dgm:spPr/>
      <dgm:t>
        <a:bodyPr/>
        <a:lstStyle/>
        <a:p>
          <a:endParaRPr lang="en-US"/>
        </a:p>
      </dgm:t>
    </dgm:pt>
    <dgm:pt modelId="{9436B78E-FD19-42F0-94BD-693354845EDC}" type="sibTrans" cxnId="{FADD0081-528B-4252-87C0-1494FA06F6CC}">
      <dgm:prSet/>
      <dgm:spPr/>
      <dgm:t>
        <a:bodyPr/>
        <a:lstStyle/>
        <a:p>
          <a:endParaRPr lang="en-US"/>
        </a:p>
      </dgm:t>
    </dgm:pt>
    <dgm:pt modelId="{B8EC9F60-1771-41E3-85DE-9ADCB081F2F1}">
      <dgm:prSet/>
      <dgm:spPr/>
      <dgm:t>
        <a:bodyPr/>
        <a:lstStyle/>
        <a:p>
          <a:r>
            <a:rPr lang="cs-CZ"/>
            <a:t>Arteterapie</a:t>
          </a:r>
          <a:endParaRPr lang="en-US"/>
        </a:p>
      </dgm:t>
    </dgm:pt>
    <dgm:pt modelId="{8B602302-77C4-429E-98EE-7916EA733B05}" type="parTrans" cxnId="{CEB21036-F989-452E-9D9E-41BE7C737B87}">
      <dgm:prSet/>
      <dgm:spPr/>
      <dgm:t>
        <a:bodyPr/>
        <a:lstStyle/>
        <a:p>
          <a:endParaRPr lang="en-US"/>
        </a:p>
      </dgm:t>
    </dgm:pt>
    <dgm:pt modelId="{3EC3346C-FEAE-4ED3-B607-D12D174DF125}" type="sibTrans" cxnId="{CEB21036-F989-452E-9D9E-41BE7C737B87}">
      <dgm:prSet/>
      <dgm:spPr/>
      <dgm:t>
        <a:bodyPr/>
        <a:lstStyle/>
        <a:p>
          <a:endParaRPr lang="en-US"/>
        </a:p>
      </dgm:t>
    </dgm:pt>
    <dgm:pt modelId="{9C635E95-0122-429A-ADBC-66BB1EE0C6C2}">
      <dgm:prSet/>
      <dgm:spPr/>
      <dgm:t>
        <a:bodyPr/>
        <a:lstStyle/>
        <a:p>
          <a:r>
            <a:rPr lang="cs-CZ"/>
            <a:t>Individuální terapie</a:t>
          </a:r>
          <a:endParaRPr lang="en-US"/>
        </a:p>
      </dgm:t>
    </dgm:pt>
    <dgm:pt modelId="{3A52969E-1507-4D99-ABE1-DB7F0A366DCE}" type="parTrans" cxnId="{A1D9E4A9-027F-4E90-A8BA-D097654841AF}">
      <dgm:prSet/>
      <dgm:spPr/>
      <dgm:t>
        <a:bodyPr/>
        <a:lstStyle/>
        <a:p>
          <a:endParaRPr lang="en-US"/>
        </a:p>
      </dgm:t>
    </dgm:pt>
    <dgm:pt modelId="{B9477442-B667-4B20-93A1-D7CBA8E3ADC8}" type="sibTrans" cxnId="{A1D9E4A9-027F-4E90-A8BA-D097654841AF}">
      <dgm:prSet/>
      <dgm:spPr/>
      <dgm:t>
        <a:bodyPr/>
        <a:lstStyle/>
        <a:p>
          <a:endParaRPr lang="en-US"/>
        </a:p>
      </dgm:t>
    </dgm:pt>
    <dgm:pt modelId="{B6BD5724-1A44-4324-BCAA-F9BDDC3DB2D9}">
      <dgm:prSet/>
      <dgm:spPr/>
      <dgm:t>
        <a:bodyPr/>
        <a:lstStyle/>
        <a:p>
          <a:r>
            <a:rPr lang="cs-CZ" dirty="0"/>
            <a:t>Skupinová terapie – mnoho studií, vykazuje ze všech metod nejvyšší účinnost a benefit pro pacienta – jedinečný zážitek pochopení, podpory, sdílení (podpůrné vs. explorační)</a:t>
          </a:r>
          <a:endParaRPr lang="en-US" dirty="0"/>
        </a:p>
      </dgm:t>
    </dgm:pt>
    <dgm:pt modelId="{743DF00C-0CDA-4440-A0EF-00DE14E3F8BB}" type="parTrans" cxnId="{FF5D66AD-4BED-4B4B-B007-7C6E8EB1ACC8}">
      <dgm:prSet/>
      <dgm:spPr/>
      <dgm:t>
        <a:bodyPr/>
        <a:lstStyle/>
        <a:p>
          <a:endParaRPr lang="en-US"/>
        </a:p>
      </dgm:t>
    </dgm:pt>
    <dgm:pt modelId="{43DA4038-4BB7-40BD-A6D3-8969D08E967D}" type="sibTrans" cxnId="{FF5D66AD-4BED-4B4B-B007-7C6E8EB1ACC8}">
      <dgm:prSet/>
      <dgm:spPr/>
      <dgm:t>
        <a:bodyPr/>
        <a:lstStyle/>
        <a:p>
          <a:endParaRPr lang="en-US"/>
        </a:p>
      </dgm:t>
    </dgm:pt>
    <dgm:pt modelId="{EE6EAF74-9067-4FE7-A13C-C54CCDF9B385}">
      <dgm:prSet/>
      <dgm:spPr/>
      <dgm:t>
        <a:bodyPr/>
        <a:lstStyle/>
        <a:p>
          <a:r>
            <a:rPr lang="cs-CZ"/>
            <a:t>Psychofarmaka</a:t>
          </a:r>
          <a:endParaRPr lang="en-US"/>
        </a:p>
      </dgm:t>
    </dgm:pt>
    <dgm:pt modelId="{1F7413D3-7E9E-437A-BDA1-54E5B4715111}" type="parTrans" cxnId="{C6D9F992-009A-4A0A-930A-620A7AD4CFA4}">
      <dgm:prSet/>
      <dgm:spPr/>
      <dgm:t>
        <a:bodyPr/>
        <a:lstStyle/>
        <a:p>
          <a:endParaRPr lang="en-US"/>
        </a:p>
      </dgm:t>
    </dgm:pt>
    <dgm:pt modelId="{A2F4C311-CF22-4A22-A5F3-04C4AA3AD361}" type="sibTrans" cxnId="{C6D9F992-009A-4A0A-930A-620A7AD4CFA4}">
      <dgm:prSet/>
      <dgm:spPr/>
      <dgm:t>
        <a:bodyPr/>
        <a:lstStyle/>
        <a:p>
          <a:endParaRPr lang="en-US"/>
        </a:p>
      </dgm:t>
    </dgm:pt>
    <dgm:pt modelId="{14E482C8-B7F4-45F2-BC56-7D2BE7BA1352}">
      <dgm:prSet/>
      <dgm:spPr/>
      <dgm:t>
        <a:bodyPr/>
        <a:lstStyle/>
        <a:p>
          <a:r>
            <a:rPr lang="cs-CZ" dirty="0"/>
            <a:t>A další……. Fyzická aktivita (nejčastěji jóga, tai - chi)</a:t>
          </a:r>
          <a:endParaRPr lang="en-US" dirty="0"/>
        </a:p>
        <a:p>
          <a:r>
            <a:rPr lang="cs-CZ" dirty="0"/>
            <a:t> Nutrice, kvalita spánku…</a:t>
          </a:r>
          <a:endParaRPr lang="en-US" dirty="0"/>
        </a:p>
      </dgm:t>
    </dgm:pt>
    <dgm:pt modelId="{29DE680F-6313-4B32-8AF1-A1249FE83888}" type="parTrans" cxnId="{0774E11D-A0B0-469E-8592-22D7EFE95E62}">
      <dgm:prSet/>
      <dgm:spPr/>
      <dgm:t>
        <a:bodyPr/>
        <a:lstStyle/>
        <a:p>
          <a:endParaRPr lang="en-US"/>
        </a:p>
      </dgm:t>
    </dgm:pt>
    <dgm:pt modelId="{83BF6882-FC7B-4CFA-93E7-10A98DA68177}" type="sibTrans" cxnId="{0774E11D-A0B0-469E-8592-22D7EFE95E62}">
      <dgm:prSet/>
      <dgm:spPr/>
      <dgm:t>
        <a:bodyPr/>
        <a:lstStyle/>
        <a:p>
          <a:endParaRPr lang="en-US"/>
        </a:p>
      </dgm:t>
    </dgm:pt>
    <dgm:pt modelId="{088E52CA-868C-4F0F-A596-22B14C768AF8}">
      <dgm:prSet/>
      <dgm:spPr/>
      <dgm:t>
        <a:bodyPr/>
        <a:lstStyle/>
        <a:p>
          <a:endParaRPr lang="en-US" dirty="0"/>
        </a:p>
      </dgm:t>
    </dgm:pt>
    <dgm:pt modelId="{394F0588-BDFC-48C3-8647-6E5A64FD391F}" type="parTrans" cxnId="{3C048E9E-F64C-47C5-80A5-93BABDA884DE}">
      <dgm:prSet/>
      <dgm:spPr/>
      <dgm:t>
        <a:bodyPr/>
        <a:lstStyle/>
        <a:p>
          <a:endParaRPr lang="en-US"/>
        </a:p>
      </dgm:t>
    </dgm:pt>
    <dgm:pt modelId="{34B24F02-D563-4F39-9B12-3AD0C8D84634}" type="sibTrans" cxnId="{3C048E9E-F64C-47C5-80A5-93BABDA884DE}">
      <dgm:prSet/>
      <dgm:spPr/>
      <dgm:t>
        <a:bodyPr/>
        <a:lstStyle/>
        <a:p>
          <a:endParaRPr lang="en-US"/>
        </a:p>
      </dgm:t>
    </dgm:pt>
    <dgm:pt modelId="{7839A092-CA69-48EE-99A8-17D6FCD2DC21}">
      <dgm:prSet/>
      <dgm:spPr/>
      <dgm:t>
        <a:bodyPr/>
        <a:lstStyle/>
        <a:p>
          <a:r>
            <a:rPr lang="cs-CZ" dirty="0"/>
            <a:t>Krizová intervence</a:t>
          </a:r>
          <a:endParaRPr lang="en-US" dirty="0"/>
        </a:p>
      </dgm:t>
    </dgm:pt>
    <dgm:pt modelId="{EA2AE66E-6E17-4558-B46A-4321D46B6F78}" type="parTrans" cxnId="{75F2A493-18B2-42D9-91D2-D9A3A2C86645}">
      <dgm:prSet/>
      <dgm:spPr/>
      <dgm:t>
        <a:bodyPr/>
        <a:lstStyle/>
        <a:p>
          <a:endParaRPr lang="cs-CZ"/>
        </a:p>
      </dgm:t>
    </dgm:pt>
    <dgm:pt modelId="{5AAC8BE0-0415-45A8-8D76-E85D97BDE6BB}" type="sibTrans" cxnId="{75F2A493-18B2-42D9-91D2-D9A3A2C86645}">
      <dgm:prSet/>
      <dgm:spPr/>
      <dgm:t>
        <a:bodyPr/>
        <a:lstStyle/>
        <a:p>
          <a:endParaRPr lang="cs-CZ"/>
        </a:p>
      </dgm:t>
    </dgm:pt>
    <dgm:pt modelId="{8E711B0E-0D8E-4BB3-8CF9-8EDCC94823D3}" type="pres">
      <dgm:prSet presAssocID="{BAB52676-9B8F-4FEC-A30B-8187743FFB07}" presName="linear" presStyleCnt="0">
        <dgm:presLayoutVars>
          <dgm:animLvl val="lvl"/>
          <dgm:resizeHandles val="exact"/>
        </dgm:presLayoutVars>
      </dgm:prSet>
      <dgm:spPr/>
    </dgm:pt>
    <dgm:pt modelId="{B6C501BA-CDAA-4020-9CB7-411182DF2536}" type="pres">
      <dgm:prSet presAssocID="{F81F5842-E6BF-43AD-99BA-A94910E6392C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69B8AF09-A293-48C1-B2EB-A4747AA38749}" type="pres">
      <dgm:prSet presAssocID="{076EDC8E-BF76-4978-84B7-2765A2CA815A}" presName="spacer" presStyleCnt="0"/>
      <dgm:spPr/>
    </dgm:pt>
    <dgm:pt modelId="{B1412CEE-4534-4D44-B912-1ED00DF3B9D0}" type="pres">
      <dgm:prSet presAssocID="{4470A184-C81F-4653-8C9E-92273D72F297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2A371538-CA33-4FB5-875A-C4676D9C5171}" type="pres">
      <dgm:prSet presAssocID="{13CF2D3C-D2EF-429A-BF63-E5D7B1BD7AA2}" presName="spacer" presStyleCnt="0"/>
      <dgm:spPr/>
    </dgm:pt>
    <dgm:pt modelId="{9EE11C2F-2B4E-4DC8-9749-DDAA73B1479B}" type="pres">
      <dgm:prSet presAssocID="{B9DABA83-034F-4176-99B2-4660A78A1D85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E1361F21-6285-463A-B574-D96A1E585B8E}" type="pres">
      <dgm:prSet presAssocID="{FCB10386-6226-4CEB-9804-079AFF453415}" presName="spacer" presStyleCnt="0"/>
      <dgm:spPr/>
    </dgm:pt>
    <dgm:pt modelId="{29308A2A-7FB7-4C9B-A531-7C8232657817}" type="pres">
      <dgm:prSet presAssocID="{2CAEFBAB-9AD8-40F5-ADFC-BBEF4FB2F682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F6A7F34E-4727-469A-8161-6D95DB2EF48A}" type="pres">
      <dgm:prSet presAssocID="{9436B78E-FD19-42F0-94BD-693354845EDC}" presName="spacer" presStyleCnt="0"/>
      <dgm:spPr/>
    </dgm:pt>
    <dgm:pt modelId="{CCBE51AB-A5C1-4115-82B4-022F1AC5E381}" type="pres">
      <dgm:prSet presAssocID="{B8EC9F60-1771-41E3-85DE-9ADCB081F2F1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E545FDEE-9F1D-47C5-B1A3-E1F80D8E53AB}" type="pres">
      <dgm:prSet presAssocID="{3EC3346C-FEAE-4ED3-B607-D12D174DF125}" presName="spacer" presStyleCnt="0"/>
      <dgm:spPr/>
    </dgm:pt>
    <dgm:pt modelId="{62C570D3-A2BB-4339-ACDB-E77487D35117}" type="pres">
      <dgm:prSet presAssocID="{9C635E95-0122-429A-ADBC-66BB1EE0C6C2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D5EC5AF7-4F2F-486C-9B35-C5ED08E23E94}" type="pres">
      <dgm:prSet presAssocID="{B9477442-B667-4B20-93A1-D7CBA8E3ADC8}" presName="spacer" presStyleCnt="0"/>
      <dgm:spPr/>
    </dgm:pt>
    <dgm:pt modelId="{35392F69-E665-4304-9046-D7ED402EB566}" type="pres">
      <dgm:prSet presAssocID="{B6BD5724-1A44-4324-BCAA-F9BDDC3DB2D9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95E66ED0-01DE-435D-BC2C-15795F9D5D85}" type="pres">
      <dgm:prSet presAssocID="{43DA4038-4BB7-40BD-A6D3-8969D08E967D}" presName="spacer" presStyleCnt="0"/>
      <dgm:spPr/>
    </dgm:pt>
    <dgm:pt modelId="{19F9385D-7524-42E3-B5CC-62DA11CA9F55}" type="pres">
      <dgm:prSet presAssocID="{EE6EAF74-9067-4FE7-A13C-C54CCDF9B385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CC51531C-0056-4F83-B4D4-887F00C8BEA9}" type="pres">
      <dgm:prSet presAssocID="{A2F4C311-CF22-4A22-A5F3-04C4AA3AD361}" presName="spacer" presStyleCnt="0"/>
      <dgm:spPr/>
    </dgm:pt>
    <dgm:pt modelId="{8EEDB677-9C1A-41FB-AF84-639273BBAD75}" type="pres">
      <dgm:prSet presAssocID="{14E482C8-B7F4-45F2-BC56-7D2BE7BA1352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63F4CE94-DE6B-4254-85BD-59BB1D2F0620}" type="pres">
      <dgm:prSet presAssocID="{14E482C8-B7F4-45F2-BC56-7D2BE7BA1352}" presName="childText" presStyleLbl="revTx" presStyleIdx="0" presStyleCnt="1">
        <dgm:presLayoutVars>
          <dgm:bulletEnabled val="1"/>
        </dgm:presLayoutVars>
      </dgm:prSet>
      <dgm:spPr/>
    </dgm:pt>
    <dgm:pt modelId="{0CAB7675-7FBC-4D9D-822B-6DE17BB11AF7}" type="pres">
      <dgm:prSet presAssocID="{7839A092-CA69-48EE-99A8-17D6FCD2DC21}" presName="parentText" presStyleLbl="node1" presStyleIdx="9" presStyleCnt="10" custLinFactNeighborX="321" custLinFactNeighborY="-86277">
        <dgm:presLayoutVars>
          <dgm:chMax val="0"/>
          <dgm:bulletEnabled val="1"/>
        </dgm:presLayoutVars>
      </dgm:prSet>
      <dgm:spPr/>
    </dgm:pt>
  </dgm:ptLst>
  <dgm:cxnLst>
    <dgm:cxn modelId="{5D438006-EB64-4AAD-9AA2-DD1EA3194786}" type="presOf" srcId="{F81F5842-E6BF-43AD-99BA-A94910E6392C}" destId="{B6C501BA-CDAA-4020-9CB7-411182DF2536}" srcOrd="0" destOrd="0" presId="urn:microsoft.com/office/officeart/2005/8/layout/vList2"/>
    <dgm:cxn modelId="{3B45F919-6C8F-4844-B0B2-013DBEB55DFA}" type="presOf" srcId="{088E52CA-868C-4F0F-A596-22B14C768AF8}" destId="{63F4CE94-DE6B-4254-85BD-59BB1D2F0620}" srcOrd="0" destOrd="0" presId="urn:microsoft.com/office/officeart/2005/8/layout/vList2"/>
    <dgm:cxn modelId="{14ED5B1A-F9CF-4A08-A4B3-607B965B6719}" type="presOf" srcId="{BAB52676-9B8F-4FEC-A30B-8187743FFB07}" destId="{8E711B0E-0D8E-4BB3-8CF9-8EDCC94823D3}" srcOrd="0" destOrd="0" presId="urn:microsoft.com/office/officeart/2005/8/layout/vList2"/>
    <dgm:cxn modelId="{0774E11D-A0B0-469E-8592-22D7EFE95E62}" srcId="{BAB52676-9B8F-4FEC-A30B-8187743FFB07}" destId="{14E482C8-B7F4-45F2-BC56-7D2BE7BA1352}" srcOrd="8" destOrd="0" parTransId="{29DE680F-6313-4B32-8AF1-A1249FE83888}" sibTransId="{83BF6882-FC7B-4CFA-93E7-10A98DA68177}"/>
    <dgm:cxn modelId="{510D7C23-1CB4-4375-A032-AF1D023B52CB}" srcId="{BAB52676-9B8F-4FEC-A30B-8187743FFB07}" destId="{B9DABA83-034F-4176-99B2-4660A78A1D85}" srcOrd="2" destOrd="0" parTransId="{726E2CCA-3730-439D-8160-07E0E7C9C372}" sibTransId="{FCB10386-6226-4CEB-9804-079AFF453415}"/>
    <dgm:cxn modelId="{CEB21036-F989-452E-9D9E-41BE7C737B87}" srcId="{BAB52676-9B8F-4FEC-A30B-8187743FFB07}" destId="{B8EC9F60-1771-41E3-85DE-9ADCB081F2F1}" srcOrd="4" destOrd="0" parTransId="{8B602302-77C4-429E-98EE-7916EA733B05}" sibTransId="{3EC3346C-FEAE-4ED3-B607-D12D174DF125}"/>
    <dgm:cxn modelId="{5D31763B-523B-4244-A404-ECAF7224D081}" srcId="{BAB52676-9B8F-4FEC-A30B-8187743FFB07}" destId="{F81F5842-E6BF-43AD-99BA-A94910E6392C}" srcOrd="0" destOrd="0" parTransId="{5EB3EAC2-9A14-49C7-AA7A-BF136D0A633E}" sibTransId="{076EDC8E-BF76-4978-84B7-2765A2CA815A}"/>
    <dgm:cxn modelId="{BA7DD67B-C93B-44EC-894F-665DD4F5B3F4}" type="presOf" srcId="{B9DABA83-034F-4176-99B2-4660A78A1D85}" destId="{9EE11C2F-2B4E-4DC8-9749-DDAA73B1479B}" srcOrd="0" destOrd="0" presId="urn:microsoft.com/office/officeart/2005/8/layout/vList2"/>
    <dgm:cxn modelId="{FADD0081-528B-4252-87C0-1494FA06F6CC}" srcId="{BAB52676-9B8F-4FEC-A30B-8187743FFB07}" destId="{2CAEFBAB-9AD8-40F5-ADFC-BBEF4FB2F682}" srcOrd="3" destOrd="0" parTransId="{2166A15E-3D39-4E74-B14B-D0E6ABCECFAD}" sibTransId="{9436B78E-FD19-42F0-94BD-693354845EDC}"/>
    <dgm:cxn modelId="{63C79387-DEAD-4AF6-B11E-A2E92759BFCB}" type="presOf" srcId="{9C635E95-0122-429A-ADBC-66BB1EE0C6C2}" destId="{62C570D3-A2BB-4339-ACDB-E77487D35117}" srcOrd="0" destOrd="0" presId="urn:microsoft.com/office/officeart/2005/8/layout/vList2"/>
    <dgm:cxn modelId="{BF93F68A-EBBE-4C2F-8CB5-0C4BA955975E}" type="presOf" srcId="{B6BD5724-1A44-4324-BCAA-F9BDDC3DB2D9}" destId="{35392F69-E665-4304-9046-D7ED402EB566}" srcOrd="0" destOrd="0" presId="urn:microsoft.com/office/officeart/2005/8/layout/vList2"/>
    <dgm:cxn modelId="{C6D9F992-009A-4A0A-930A-620A7AD4CFA4}" srcId="{BAB52676-9B8F-4FEC-A30B-8187743FFB07}" destId="{EE6EAF74-9067-4FE7-A13C-C54CCDF9B385}" srcOrd="7" destOrd="0" parTransId="{1F7413D3-7E9E-437A-BDA1-54E5B4715111}" sibTransId="{A2F4C311-CF22-4A22-A5F3-04C4AA3AD361}"/>
    <dgm:cxn modelId="{75F2A493-18B2-42D9-91D2-D9A3A2C86645}" srcId="{BAB52676-9B8F-4FEC-A30B-8187743FFB07}" destId="{7839A092-CA69-48EE-99A8-17D6FCD2DC21}" srcOrd="9" destOrd="0" parTransId="{EA2AE66E-6E17-4558-B46A-4321D46B6F78}" sibTransId="{5AAC8BE0-0415-45A8-8D76-E85D97BDE6BB}"/>
    <dgm:cxn modelId="{3C048E9E-F64C-47C5-80A5-93BABDA884DE}" srcId="{14E482C8-B7F4-45F2-BC56-7D2BE7BA1352}" destId="{088E52CA-868C-4F0F-A596-22B14C768AF8}" srcOrd="0" destOrd="0" parTransId="{394F0588-BDFC-48C3-8647-6E5A64FD391F}" sibTransId="{34B24F02-D563-4F39-9B12-3AD0C8D84634}"/>
    <dgm:cxn modelId="{02B8BAA2-C84E-40D5-8998-185F7DEB8979}" type="presOf" srcId="{2CAEFBAB-9AD8-40F5-ADFC-BBEF4FB2F682}" destId="{29308A2A-7FB7-4C9B-A531-7C8232657817}" srcOrd="0" destOrd="0" presId="urn:microsoft.com/office/officeart/2005/8/layout/vList2"/>
    <dgm:cxn modelId="{346DFBA7-9647-4ED9-8DE7-03CFE203ED97}" type="presOf" srcId="{EE6EAF74-9067-4FE7-A13C-C54CCDF9B385}" destId="{19F9385D-7524-42E3-B5CC-62DA11CA9F55}" srcOrd="0" destOrd="0" presId="urn:microsoft.com/office/officeart/2005/8/layout/vList2"/>
    <dgm:cxn modelId="{A1D9E4A9-027F-4E90-A8BA-D097654841AF}" srcId="{BAB52676-9B8F-4FEC-A30B-8187743FFB07}" destId="{9C635E95-0122-429A-ADBC-66BB1EE0C6C2}" srcOrd="5" destOrd="0" parTransId="{3A52969E-1507-4D99-ABE1-DB7F0A366DCE}" sibTransId="{B9477442-B667-4B20-93A1-D7CBA8E3ADC8}"/>
    <dgm:cxn modelId="{FF5D66AD-4BED-4B4B-B007-7C6E8EB1ACC8}" srcId="{BAB52676-9B8F-4FEC-A30B-8187743FFB07}" destId="{B6BD5724-1A44-4324-BCAA-F9BDDC3DB2D9}" srcOrd="6" destOrd="0" parTransId="{743DF00C-0CDA-4440-A0EF-00DE14E3F8BB}" sibTransId="{43DA4038-4BB7-40BD-A6D3-8969D08E967D}"/>
    <dgm:cxn modelId="{78C580B0-B3E8-4BF6-8CDD-C5854E23ED45}" srcId="{BAB52676-9B8F-4FEC-A30B-8187743FFB07}" destId="{4470A184-C81F-4653-8C9E-92273D72F297}" srcOrd="1" destOrd="0" parTransId="{75FCA804-F26C-42D6-A55F-9FF332EC2D38}" sibTransId="{13CF2D3C-D2EF-429A-BF63-E5D7B1BD7AA2}"/>
    <dgm:cxn modelId="{3BC14FBB-3223-4D73-A518-71750654061D}" type="presOf" srcId="{14E482C8-B7F4-45F2-BC56-7D2BE7BA1352}" destId="{8EEDB677-9C1A-41FB-AF84-639273BBAD75}" srcOrd="0" destOrd="0" presId="urn:microsoft.com/office/officeart/2005/8/layout/vList2"/>
    <dgm:cxn modelId="{CCE0A4C3-19CF-41BF-AF14-182EDC9E2FB7}" type="presOf" srcId="{4470A184-C81F-4653-8C9E-92273D72F297}" destId="{B1412CEE-4534-4D44-B912-1ED00DF3B9D0}" srcOrd="0" destOrd="0" presId="urn:microsoft.com/office/officeart/2005/8/layout/vList2"/>
    <dgm:cxn modelId="{E90A95C4-2561-4937-8907-A644621972C9}" type="presOf" srcId="{7839A092-CA69-48EE-99A8-17D6FCD2DC21}" destId="{0CAB7675-7FBC-4D9D-822B-6DE17BB11AF7}" srcOrd="0" destOrd="0" presId="urn:microsoft.com/office/officeart/2005/8/layout/vList2"/>
    <dgm:cxn modelId="{2FCE79D1-E391-42E1-B95D-3459CD8BFDC9}" type="presOf" srcId="{B8EC9F60-1771-41E3-85DE-9ADCB081F2F1}" destId="{CCBE51AB-A5C1-4115-82B4-022F1AC5E381}" srcOrd="0" destOrd="0" presId="urn:microsoft.com/office/officeart/2005/8/layout/vList2"/>
    <dgm:cxn modelId="{B03982B9-BEF5-4324-95F7-CF7ACB9D8805}" type="presParOf" srcId="{8E711B0E-0D8E-4BB3-8CF9-8EDCC94823D3}" destId="{B6C501BA-CDAA-4020-9CB7-411182DF2536}" srcOrd="0" destOrd="0" presId="urn:microsoft.com/office/officeart/2005/8/layout/vList2"/>
    <dgm:cxn modelId="{02D1AAC1-3D87-497D-8A78-74E6FA3CF4BC}" type="presParOf" srcId="{8E711B0E-0D8E-4BB3-8CF9-8EDCC94823D3}" destId="{69B8AF09-A293-48C1-B2EB-A4747AA38749}" srcOrd="1" destOrd="0" presId="urn:microsoft.com/office/officeart/2005/8/layout/vList2"/>
    <dgm:cxn modelId="{72CD7C5E-03C6-4811-BC33-E35FFD516E52}" type="presParOf" srcId="{8E711B0E-0D8E-4BB3-8CF9-8EDCC94823D3}" destId="{B1412CEE-4534-4D44-B912-1ED00DF3B9D0}" srcOrd="2" destOrd="0" presId="urn:microsoft.com/office/officeart/2005/8/layout/vList2"/>
    <dgm:cxn modelId="{901D62A4-BBA9-4809-ACBB-E224A506C848}" type="presParOf" srcId="{8E711B0E-0D8E-4BB3-8CF9-8EDCC94823D3}" destId="{2A371538-CA33-4FB5-875A-C4676D9C5171}" srcOrd="3" destOrd="0" presId="urn:microsoft.com/office/officeart/2005/8/layout/vList2"/>
    <dgm:cxn modelId="{A6BD2AFB-1B96-4953-B186-3D042937FEDF}" type="presParOf" srcId="{8E711B0E-0D8E-4BB3-8CF9-8EDCC94823D3}" destId="{9EE11C2F-2B4E-4DC8-9749-DDAA73B1479B}" srcOrd="4" destOrd="0" presId="urn:microsoft.com/office/officeart/2005/8/layout/vList2"/>
    <dgm:cxn modelId="{ACF06BE6-5A89-4F51-AAB1-C40BE6F2832E}" type="presParOf" srcId="{8E711B0E-0D8E-4BB3-8CF9-8EDCC94823D3}" destId="{E1361F21-6285-463A-B574-D96A1E585B8E}" srcOrd="5" destOrd="0" presId="urn:microsoft.com/office/officeart/2005/8/layout/vList2"/>
    <dgm:cxn modelId="{2B69DFE0-9159-4C6C-A3DD-75DF23EEA2BF}" type="presParOf" srcId="{8E711B0E-0D8E-4BB3-8CF9-8EDCC94823D3}" destId="{29308A2A-7FB7-4C9B-A531-7C8232657817}" srcOrd="6" destOrd="0" presId="urn:microsoft.com/office/officeart/2005/8/layout/vList2"/>
    <dgm:cxn modelId="{80F3751F-9D42-4FAD-B4BF-193C34401F7A}" type="presParOf" srcId="{8E711B0E-0D8E-4BB3-8CF9-8EDCC94823D3}" destId="{F6A7F34E-4727-469A-8161-6D95DB2EF48A}" srcOrd="7" destOrd="0" presId="urn:microsoft.com/office/officeart/2005/8/layout/vList2"/>
    <dgm:cxn modelId="{6F1B04D5-2020-492A-8945-6FC2C0FE2672}" type="presParOf" srcId="{8E711B0E-0D8E-4BB3-8CF9-8EDCC94823D3}" destId="{CCBE51AB-A5C1-4115-82B4-022F1AC5E381}" srcOrd="8" destOrd="0" presId="urn:microsoft.com/office/officeart/2005/8/layout/vList2"/>
    <dgm:cxn modelId="{63FC397C-B9F2-4B5F-A765-7F38F5383AF8}" type="presParOf" srcId="{8E711B0E-0D8E-4BB3-8CF9-8EDCC94823D3}" destId="{E545FDEE-9F1D-47C5-B1A3-E1F80D8E53AB}" srcOrd="9" destOrd="0" presId="urn:microsoft.com/office/officeart/2005/8/layout/vList2"/>
    <dgm:cxn modelId="{3D45A73B-CB4B-472E-9FB9-31D69EFB4DC7}" type="presParOf" srcId="{8E711B0E-0D8E-4BB3-8CF9-8EDCC94823D3}" destId="{62C570D3-A2BB-4339-ACDB-E77487D35117}" srcOrd="10" destOrd="0" presId="urn:microsoft.com/office/officeart/2005/8/layout/vList2"/>
    <dgm:cxn modelId="{4A6BDDA8-48A7-4B0B-B5CE-DB0E0B14DFC6}" type="presParOf" srcId="{8E711B0E-0D8E-4BB3-8CF9-8EDCC94823D3}" destId="{D5EC5AF7-4F2F-486C-9B35-C5ED08E23E94}" srcOrd="11" destOrd="0" presId="urn:microsoft.com/office/officeart/2005/8/layout/vList2"/>
    <dgm:cxn modelId="{F74E6386-50B7-4D58-BF2A-0490EBBA3F44}" type="presParOf" srcId="{8E711B0E-0D8E-4BB3-8CF9-8EDCC94823D3}" destId="{35392F69-E665-4304-9046-D7ED402EB566}" srcOrd="12" destOrd="0" presId="urn:microsoft.com/office/officeart/2005/8/layout/vList2"/>
    <dgm:cxn modelId="{AB3BC0C1-7F7F-409E-8362-5F96DC3E0530}" type="presParOf" srcId="{8E711B0E-0D8E-4BB3-8CF9-8EDCC94823D3}" destId="{95E66ED0-01DE-435D-BC2C-15795F9D5D85}" srcOrd="13" destOrd="0" presId="urn:microsoft.com/office/officeart/2005/8/layout/vList2"/>
    <dgm:cxn modelId="{9749176E-F7C7-4F4D-89E5-BC39DCD688B5}" type="presParOf" srcId="{8E711B0E-0D8E-4BB3-8CF9-8EDCC94823D3}" destId="{19F9385D-7524-42E3-B5CC-62DA11CA9F55}" srcOrd="14" destOrd="0" presId="urn:microsoft.com/office/officeart/2005/8/layout/vList2"/>
    <dgm:cxn modelId="{0D199439-EFC8-45D9-88C8-F722BB6E56B5}" type="presParOf" srcId="{8E711B0E-0D8E-4BB3-8CF9-8EDCC94823D3}" destId="{CC51531C-0056-4F83-B4D4-887F00C8BEA9}" srcOrd="15" destOrd="0" presId="urn:microsoft.com/office/officeart/2005/8/layout/vList2"/>
    <dgm:cxn modelId="{0845733C-9850-431C-9B7B-240DEE111DB9}" type="presParOf" srcId="{8E711B0E-0D8E-4BB3-8CF9-8EDCC94823D3}" destId="{8EEDB677-9C1A-41FB-AF84-639273BBAD75}" srcOrd="16" destOrd="0" presId="urn:microsoft.com/office/officeart/2005/8/layout/vList2"/>
    <dgm:cxn modelId="{8C9272C7-584A-4EC5-8731-DC72C8D216A0}" type="presParOf" srcId="{8E711B0E-0D8E-4BB3-8CF9-8EDCC94823D3}" destId="{63F4CE94-DE6B-4254-85BD-59BB1D2F0620}" srcOrd="17" destOrd="0" presId="urn:microsoft.com/office/officeart/2005/8/layout/vList2"/>
    <dgm:cxn modelId="{A05254DD-CCC6-44A2-AB3E-FEFFC30CDE12}" type="presParOf" srcId="{8E711B0E-0D8E-4BB3-8CF9-8EDCC94823D3}" destId="{0CAB7675-7FBC-4D9D-822B-6DE17BB11AF7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501BA-CDAA-4020-9CB7-411182DF2536}">
      <dsp:nvSpPr>
        <dsp:cNvPr id="0" name=""/>
        <dsp:cNvSpPr/>
      </dsp:nvSpPr>
      <dsp:spPr>
        <a:xfrm>
          <a:off x="0" y="284878"/>
          <a:ext cx="5928344" cy="4329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/>
            <a:t>Psychoedukace – pomáhá v porozumění dění, psychickým procesům, vnímání, v rozhodovacích procesech, saturace potřeby informovanosti (podpora autonomie pacienta), hledání intervencí, podpory</a:t>
          </a:r>
          <a:endParaRPr lang="en-US" sz="1000" kern="1200"/>
        </a:p>
      </dsp:txBody>
      <dsp:txXfrm>
        <a:off x="21132" y="306010"/>
        <a:ext cx="5886080" cy="390636"/>
      </dsp:txXfrm>
    </dsp:sp>
    <dsp:sp modelId="{B1412CEE-4534-4D44-B912-1ED00DF3B9D0}">
      <dsp:nvSpPr>
        <dsp:cNvPr id="0" name=""/>
        <dsp:cNvSpPr/>
      </dsp:nvSpPr>
      <dsp:spPr>
        <a:xfrm>
          <a:off x="0" y="746578"/>
          <a:ext cx="5928344" cy="4329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/>
            <a:t>Kognitivně – behaviorální metody – zvládání stresu, copingové strategie</a:t>
          </a:r>
          <a:endParaRPr lang="en-US" sz="1000" kern="1200"/>
        </a:p>
      </dsp:txBody>
      <dsp:txXfrm>
        <a:off x="21132" y="767710"/>
        <a:ext cx="5886080" cy="390636"/>
      </dsp:txXfrm>
    </dsp:sp>
    <dsp:sp modelId="{9EE11C2F-2B4E-4DC8-9749-DDAA73B1479B}">
      <dsp:nvSpPr>
        <dsp:cNvPr id="0" name=""/>
        <dsp:cNvSpPr/>
      </dsp:nvSpPr>
      <dsp:spPr>
        <a:xfrm>
          <a:off x="0" y="1208278"/>
          <a:ext cx="5928344" cy="4329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/>
            <a:t>Relaxační metody – autogenní trénink, progresivní relaxace…</a:t>
          </a:r>
          <a:endParaRPr lang="en-US" sz="1000" kern="1200"/>
        </a:p>
      </dsp:txBody>
      <dsp:txXfrm>
        <a:off x="21132" y="1229410"/>
        <a:ext cx="5886080" cy="390636"/>
      </dsp:txXfrm>
    </dsp:sp>
    <dsp:sp modelId="{29308A2A-7FB7-4C9B-A531-7C8232657817}">
      <dsp:nvSpPr>
        <dsp:cNvPr id="0" name=""/>
        <dsp:cNvSpPr/>
      </dsp:nvSpPr>
      <dsp:spPr>
        <a:xfrm>
          <a:off x="0" y="1669978"/>
          <a:ext cx="5928344" cy="4329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/>
            <a:t>Muzikoterapie</a:t>
          </a:r>
          <a:endParaRPr lang="en-US" sz="1000" kern="1200"/>
        </a:p>
      </dsp:txBody>
      <dsp:txXfrm>
        <a:off x="21132" y="1691110"/>
        <a:ext cx="5886080" cy="390636"/>
      </dsp:txXfrm>
    </dsp:sp>
    <dsp:sp modelId="{CCBE51AB-A5C1-4115-82B4-022F1AC5E381}">
      <dsp:nvSpPr>
        <dsp:cNvPr id="0" name=""/>
        <dsp:cNvSpPr/>
      </dsp:nvSpPr>
      <dsp:spPr>
        <a:xfrm>
          <a:off x="0" y="2131678"/>
          <a:ext cx="5928344" cy="4329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/>
            <a:t>Arteterapie</a:t>
          </a:r>
          <a:endParaRPr lang="en-US" sz="1000" kern="1200"/>
        </a:p>
      </dsp:txBody>
      <dsp:txXfrm>
        <a:off x="21132" y="2152810"/>
        <a:ext cx="5886080" cy="390636"/>
      </dsp:txXfrm>
    </dsp:sp>
    <dsp:sp modelId="{62C570D3-A2BB-4339-ACDB-E77487D35117}">
      <dsp:nvSpPr>
        <dsp:cNvPr id="0" name=""/>
        <dsp:cNvSpPr/>
      </dsp:nvSpPr>
      <dsp:spPr>
        <a:xfrm>
          <a:off x="0" y="2593378"/>
          <a:ext cx="5928344" cy="4329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/>
            <a:t>Individuální terapie</a:t>
          </a:r>
          <a:endParaRPr lang="en-US" sz="1000" kern="1200"/>
        </a:p>
      </dsp:txBody>
      <dsp:txXfrm>
        <a:off x="21132" y="2614510"/>
        <a:ext cx="5886080" cy="390636"/>
      </dsp:txXfrm>
    </dsp:sp>
    <dsp:sp modelId="{35392F69-E665-4304-9046-D7ED402EB566}">
      <dsp:nvSpPr>
        <dsp:cNvPr id="0" name=""/>
        <dsp:cNvSpPr/>
      </dsp:nvSpPr>
      <dsp:spPr>
        <a:xfrm>
          <a:off x="0" y="3055078"/>
          <a:ext cx="5928344" cy="4329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Skupinová terapie – mnoho studií, vykazuje ze všech metod nejvyšší účinnost a benefit pro pacienta – jedinečný zážitek pochopení, podpory, sdílení (podpůrné vs. explorační)</a:t>
          </a:r>
          <a:endParaRPr lang="en-US" sz="1000" kern="1200" dirty="0"/>
        </a:p>
      </dsp:txBody>
      <dsp:txXfrm>
        <a:off x="21132" y="3076210"/>
        <a:ext cx="5886080" cy="390636"/>
      </dsp:txXfrm>
    </dsp:sp>
    <dsp:sp modelId="{19F9385D-7524-42E3-B5CC-62DA11CA9F55}">
      <dsp:nvSpPr>
        <dsp:cNvPr id="0" name=""/>
        <dsp:cNvSpPr/>
      </dsp:nvSpPr>
      <dsp:spPr>
        <a:xfrm>
          <a:off x="0" y="3516778"/>
          <a:ext cx="5928344" cy="4329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/>
            <a:t>Psychofarmaka</a:t>
          </a:r>
          <a:endParaRPr lang="en-US" sz="1000" kern="1200"/>
        </a:p>
      </dsp:txBody>
      <dsp:txXfrm>
        <a:off x="21132" y="3537910"/>
        <a:ext cx="5886080" cy="390636"/>
      </dsp:txXfrm>
    </dsp:sp>
    <dsp:sp modelId="{8EEDB677-9C1A-41FB-AF84-639273BBAD75}">
      <dsp:nvSpPr>
        <dsp:cNvPr id="0" name=""/>
        <dsp:cNvSpPr/>
      </dsp:nvSpPr>
      <dsp:spPr>
        <a:xfrm>
          <a:off x="0" y="3978478"/>
          <a:ext cx="5928344" cy="4329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A další……. Fyzická aktivita (nejčastěji jóga, tai - chi)</a:t>
          </a:r>
          <a:endParaRPr lang="en-US" sz="1000" kern="1200" dirty="0"/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 Nutrice, kvalita spánku…</a:t>
          </a:r>
          <a:endParaRPr lang="en-US" sz="1000" kern="1200" dirty="0"/>
        </a:p>
      </dsp:txBody>
      <dsp:txXfrm>
        <a:off x="21132" y="3999610"/>
        <a:ext cx="5886080" cy="390636"/>
      </dsp:txXfrm>
    </dsp:sp>
    <dsp:sp modelId="{63F4CE94-DE6B-4254-85BD-59BB1D2F0620}">
      <dsp:nvSpPr>
        <dsp:cNvPr id="0" name=""/>
        <dsp:cNvSpPr/>
      </dsp:nvSpPr>
      <dsp:spPr>
        <a:xfrm>
          <a:off x="0" y="4411378"/>
          <a:ext cx="5928344" cy="16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225" tIns="12700" rIns="71120" bIns="1270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800" kern="1200" dirty="0"/>
        </a:p>
      </dsp:txBody>
      <dsp:txXfrm>
        <a:off x="0" y="4411378"/>
        <a:ext cx="5928344" cy="165600"/>
      </dsp:txXfrm>
    </dsp:sp>
    <dsp:sp modelId="{0CAB7675-7FBC-4D9D-822B-6DE17BB11AF7}">
      <dsp:nvSpPr>
        <dsp:cNvPr id="0" name=""/>
        <dsp:cNvSpPr/>
      </dsp:nvSpPr>
      <dsp:spPr>
        <a:xfrm>
          <a:off x="0" y="4434103"/>
          <a:ext cx="5928344" cy="4329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Krizová intervence</a:t>
          </a:r>
          <a:endParaRPr lang="en-US" sz="1000" kern="1200" dirty="0"/>
        </a:p>
      </dsp:txBody>
      <dsp:txXfrm>
        <a:off x="21132" y="4455235"/>
        <a:ext cx="5886080" cy="390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3189824-A18B-4616-AC48-D87A8541CB4A}" type="datetime1">
              <a:rPr lang="cs-CZ"/>
              <a:pPr>
                <a:defRPr/>
              </a:pPr>
              <a:t>19.12.2023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3413A15-3933-4414-98F3-63D047672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3F52D21-7408-48AF-B6B7-E773FD32F2F9}" type="datetime1">
              <a:rPr lang="cs-CZ"/>
              <a:pPr>
                <a:defRPr/>
              </a:pPr>
              <a:t>19.12.2023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" noProof="0"/>
              <a:t>Kliknutím můžete upravit styly předlohy textu.</a:t>
            </a:r>
            <a:endParaRPr lang="en-US" noProof="0"/>
          </a:p>
          <a:p>
            <a:pPr lvl="1"/>
            <a:r>
              <a:rPr lang="cs" noProof="0"/>
              <a:t>Druhá úroveň</a:t>
            </a:r>
          </a:p>
          <a:p>
            <a:pPr lvl="2"/>
            <a:r>
              <a:rPr lang="cs" noProof="0"/>
              <a:t>Třetí úroveň</a:t>
            </a:r>
          </a:p>
          <a:p>
            <a:pPr lvl="3"/>
            <a:r>
              <a:rPr lang="cs" noProof="0"/>
              <a:t>Čtvrtá úroveň</a:t>
            </a:r>
          </a:p>
          <a:p>
            <a:pPr lvl="4"/>
            <a:r>
              <a:rPr lang="cs" noProof="0"/>
              <a:t>Pátá úroveň</a:t>
            </a:r>
            <a:endParaRPr lang="en-US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3B2523F-135C-4CBC-8C36-A657C1492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Přímá spojnice 8"/>
          <p:cNvCxnSpPr/>
          <p:nvPr/>
        </p:nvCxnSpPr>
        <p:spPr>
          <a:xfrm>
            <a:off x="1208088" y="4475163"/>
            <a:ext cx="987583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770A4-E260-42A1-81AA-30D378957CB1}" type="datetime1">
              <a:rPr lang="cs-CZ"/>
              <a:pPr>
                <a:defRPr/>
              </a:pPr>
              <a:t>19.12.2023</a:t>
            </a:fld>
            <a:endParaRPr lang="en-US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AF566-1414-4C1F-9910-55AB926459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F244-657B-4D6D-9DD1-2DE6090243CE}" type="datetime1">
              <a:rPr lang="cs-CZ"/>
              <a:pPr>
                <a:defRPr/>
              </a:pPr>
              <a:t>19.12.2023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FF084-9415-45A1-B314-DA3104D18C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5DCE4-F163-4365-B086-DDD75429E02C}" type="datetime1">
              <a:rPr lang="cs-CZ"/>
              <a:pPr>
                <a:defRPr/>
              </a:pPr>
              <a:t>19.12.2023</a:t>
            </a:fld>
            <a:endParaRPr lang="en-US" dirty="0"/>
          </a:p>
        </p:txBody>
      </p:sp>
      <p:sp>
        <p:nvSpPr>
          <p:cNvPr id="6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ABB4-9ABE-4AA1-AED9-E2CF9D4C14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E77AD-324B-4389-A9F2-6AE3AD81B944}" type="datetime1">
              <a:rPr lang="cs-CZ"/>
              <a:pPr>
                <a:defRPr/>
              </a:pPr>
              <a:t>19.12.2023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8F20B-CAD8-4C19-AFB1-2BFF112595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Přímá spojnice 8"/>
          <p:cNvCxnSpPr/>
          <p:nvPr/>
        </p:nvCxnSpPr>
        <p:spPr>
          <a:xfrm>
            <a:off x="1208088" y="4484688"/>
            <a:ext cx="987583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D6F5A-8597-4B54-8552-35B11D5A13C1}" type="datetime1">
              <a:rPr lang="cs-CZ"/>
              <a:pPr>
                <a:defRPr/>
              </a:pPr>
              <a:t>19.12.2023</a:t>
            </a:fld>
            <a:endParaRPr lang="en-US" dirty="0"/>
          </a:p>
        </p:txBody>
      </p:sp>
      <p:sp>
        <p:nvSpPr>
          <p:cNvPr id="7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56CD5-FBFB-468B-AE46-724AEB7B7C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C28C-BCD9-4A4C-BEA2-7D0D6311F0B3}" type="datetime1">
              <a:rPr lang="cs-CZ"/>
              <a:pPr>
                <a:defRPr/>
              </a:pPr>
              <a:t>19.12.2023</a:t>
            </a:fld>
            <a:endParaRPr lang="en-US" dirty="0"/>
          </a:p>
        </p:txBody>
      </p:sp>
      <p:sp>
        <p:nvSpPr>
          <p:cNvPr id="6" name="Zástupné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55329-9825-43D8-A0B6-477BDB9003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F351B-814B-402E-A941-653D34C24D90}" type="datetime1">
              <a:rPr lang="cs-CZ"/>
              <a:pPr>
                <a:defRPr/>
              </a:pPr>
              <a:t>19.12.2023</a:t>
            </a:fld>
            <a:endParaRPr lang="en-US" dirty="0"/>
          </a:p>
        </p:txBody>
      </p:sp>
      <p:sp>
        <p:nvSpPr>
          <p:cNvPr id="8" name="Zástupné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1338B-A455-4AAB-9375-2B05E0AFEA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2D199-A9BC-4009-B607-B5E9B38D7B49}" type="datetime1">
              <a:rPr lang="cs-CZ"/>
              <a:pPr>
                <a:defRPr/>
              </a:pPr>
              <a:t>19.12.2023</a:t>
            </a:fld>
            <a:endParaRPr lang="en-US" dirty="0"/>
          </a:p>
        </p:txBody>
      </p:sp>
      <p:sp>
        <p:nvSpPr>
          <p:cNvPr id="4" name="Zástupné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F7AD7-ABAC-45CA-A526-66236F9DAD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9C479-F05A-4B8E-A0B3-BDF3962D225C}" type="datetime1">
              <a:rPr lang="cs-CZ"/>
              <a:pPr>
                <a:defRPr/>
              </a:pPr>
              <a:t>19.12.2023</a:t>
            </a:fld>
            <a:endParaRPr lang="en-US" dirty="0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DA185-94CE-4F7D-BBB5-EB8A35D2F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7"/>
          <p:cNvSpPr/>
          <p:nvPr/>
        </p:nvSpPr>
        <p:spPr>
          <a:xfrm>
            <a:off x="0" y="0"/>
            <a:ext cx="465455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/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2938" y="6446838"/>
            <a:ext cx="35179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78895C14-6E60-4B6B-9694-C96AC780A86E}" type="datetime1">
              <a:rPr lang="cs-CZ"/>
              <a:pPr>
                <a:defRPr/>
              </a:pPr>
              <a:t>19.12.2023</a:t>
            </a:fld>
            <a:endParaRPr lang="en-US" dirty="0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5459413" y="6446838"/>
            <a:ext cx="5334000" cy="365125"/>
          </a:xfrm>
        </p:spPr>
        <p:txBody>
          <a:bodyPr/>
          <a:lstStyle>
            <a:lvl1pPr algn="l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B62ABEA-6109-4802-8BC5-06433FB073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7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>
            <a:noAutofit/>
          </a:bodyPr>
          <a:lstStyle>
            <a:lvl1pPr>
              <a:defRPr sz="33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16FB3F-475F-48DA-A84C-75294AF41BAB}" type="datetime1">
              <a:rPr lang="cs-CZ"/>
              <a:pPr>
                <a:defRPr/>
              </a:pPr>
              <a:t>19.12.2023</a:t>
            </a:fld>
            <a:endParaRPr lang="en-US" dirty="0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0132F-FC85-482B-AE27-771597E7A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"/>
              <a:t>Kliknutím můžete upravit styl předlohy nadpisů.</a:t>
            </a:r>
            <a:endParaRPr lang="en-US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1096963" y="2108200"/>
            <a:ext cx="10058400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můžete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218488" y="6446838"/>
            <a:ext cx="2584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0DD075-C005-4261-B80E-DC1AB2C5DF43}" type="datetime1">
              <a:rPr lang="cs-CZ"/>
              <a:pPr>
                <a:defRPr/>
              </a:pPr>
              <a:t>19.12.2023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1096963" y="6446838"/>
            <a:ext cx="6818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cap="all" baseline="0" dirty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993438" y="6446838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D85F50-3F68-4ABA-9128-5337CFC480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Přímá spojnice 9"/>
          <p:cNvCxnSpPr/>
          <p:nvPr/>
        </p:nvCxnSpPr>
        <p:spPr>
          <a:xfrm>
            <a:off x="1193800" y="1897063"/>
            <a:ext cx="996632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7" r:id="rId2"/>
    <p:sldLayoutId id="2147483759" r:id="rId3"/>
    <p:sldLayoutId id="2147483756" r:id="rId4"/>
    <p:sldLayoutId id="2147483755" r:id="rId5"/>
    <p:sldLayoutId id="2147483754" r:id="rId6"/>
    <p:sldLayoutId id="2147483760" r:id="rId7"/>
    <p:sldLayoutId id="2147483761" r:id="rId8"/>
    <p:sldLayoutId id="2147483762" r:id="rId9"/>
    <p:sldLayoutId id="2147483753" r:id="rId10"/>
    <p:sldLayoutId id="2147483763" r:id="rId11"/>
  </p:sldLayoutIdLst>
  <p:hf sldNum="0"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7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Bookman Old Style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Bookman Old Style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Bookman Old Style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Bookman Old Style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Bookman Old Style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Bookman Old Style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Bookman Old Style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Bookman Old Style" pitchFamily="18" charset="0"/>
        </a:defRPr>
      </a:lvl9pPr>
    </p:titleStyle>
    <p:bodyStyle>
      <a:lvl1pPr marL="90488" indent="-90488" algn="l" rtl="0" fontAlgn="base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19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fontAlgn="base">
        <a:spcBef>
          <a:spcPts val="200"/>
        </a:spcBef>
        <a:spcAft>
          <a:spcPts val="400"/>
        </a:spcAft>
        <a:buFont typeface="Calibri" pitchFamily="34" charset="0"/>
        <a:buChar char="◦"/>
        <a:defRPr sz="1700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fontAlgn="base">
        <a:spcBef>
          <a:spcPts val="200"/>
        </a:spcBef>
        <a:spcAft>
          <a:spcPts val="400"/>
        </a:spcAft>
        <a:buFont typeface="Calibri" pitchFamily="34" charset="0"/>
        <a:buChar char="◦"/>
        <a:defRPr sz="13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fontAlgn="base">
        <a:spcBef>
          <a:spcPts val="200"/>
        </a:spcBef>
        <a:spcAft>
          <a:spcPts val="400"/>
        </a:spcAft>
        <a:buFont typeface="Calibri" pitchFamily="34" charset="0"/>
        <a:buChar char="◦"/>
        <a:defRPr sz="13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fontAlgn="base">
        <a:spcBef>
          <a:spcPts val="200"/>
        </a:spcBef>
        <a:spcAft>
          <a:spcPts val="400"/>
        </a:spcAft>
        <a:buFont typeface="Calibri" pitchFamily="34" charset="0"/>
        <a:buChar char="◦"/>
        <a:defRPr sz="13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nkos.cz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nkos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zip.cz/rejstrikovy-pojem/1990" TargetMode="External"/><Relationship Id="rId2" Type="http://schemas.openxmlformats.org/officeDocument/2006/relationships/hyperlink" Target="https://www.nzip.cz/rejstrikovy-pojem/149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zip.cz/rejstrikovy-pojem/1946" TargetMode="External"/><Relationship Id="rId4" Type="http://schemas.openxmlformats.org/officeDocument/2006/relationships/hyperlink" Target="https://www.nzip.cz/rejstrikovy-pojem/1459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Obdélník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289550" y="639763"/>
            <a:ext cx="6253163" cy="36845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" sz="6000" dirty="0"/>
              <a:t>Psychoonkologie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289550" y="4672013"/>
            <a:ext cx="6269038" cy="1022350"/>
          </a:xfrm>
        </p:spPr>
        <p:txBody>
          <a:bodyPr/>
          <a:lstStyle/>
          <a:p>
            <a:pPr fontAlgn="auto">
              <a:defRPr/>
            </a:pPr>
            <a:r>
              <a:rPr lang="c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Mgr.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c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artina vyhnalová</a:t>
            </a:r>
          </a:p>
        </p:txBody>
      </p:sp>
      <p:pic>
        <p:nvPicPr>
          <p:cNvPr id="15365" name="Obrázek 4" descr="Obrázek s budovou, sezením, lavičkou a stěnou&#10;&#10;Automaticky generovaný popi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35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Přímá spojnice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427663" y="4498975"/>
            <a:ext cx="563562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Psychologické faktory vzniku nemoci</a:t>
            </a:r>
          </a:p>
        </p:txBody>
      </p:sp>
      <p:sp>
        <p:nvSpPr>
          <p:cNvPr id="24578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/>
              <a:t> </a:t>
            </a:r>
            <a:r>
              <a:rPr lang="cs-CZ" b="1"/>
              <a:t>Není dokázáno</a:t>
            </a:r>
            <a:r>
              <a:rPr lang="cs-CZ"/>
              <a:t>, že by psychologické aspekty (depresivní osobnost, stres, osobnostní charakteristiky apod.) byly prediktorem vzniku choroby</a:t>
            </a:r>
          </a:p>
          <a:p>
            <a:pPr>
              <a:buFont typeface="Wingdings" pitchFamily="2" charset="2"/>
              <a:buChar char="§"/>
            </a:pPr>
            <a:r>
              <a:rPr lang="cs-CZ"/>
              <a:t> </a:t>
            </a:r>
            <a:r>
              <a:rPr lang="cs-CZ" b="1"/>
              <a:t>Je pravděpodobné, </a:t>
            </a:r>
            <a:r>
              <a:rPr lang="cs-CZ"/>
              <a:t>že psychické aspekty </a:t>
            </a:r>
            <a:r>
              <a:rPr lang="cs-CZ" b="1"/>
              <a:t>mají vliv </a:t>
            </a:r>
            <a:r>
              <a:rPr lang="cs-CZ"/>
              <a:t>na průběh onemocnění, zvládání onemocnění a mohou ovlivnit přežití (bludný kruh deprese a bolesti)</a:t>
            </a:r>
          </a:p>
          <a:p>
            <a:pPr>
              <a:buFont typeface="Wingdings" pitchFamily="2" charset="2"/>
              <a:buChar char="§"/>
            </a:pPr>
            <a:r>
              <a:rPr lang="cs-CZ"/>
              <a:t> </a:t>
            </a:r>
            <a:r>
              <a:rPr lang="cs-CZ" b="1"/>
              <a:t>Dlouhodobý stres </a:t>
            </a:r>
            <a:r>
              <a:rPr lang="cs-CZ"/>
              <a:t>ovlivňuje hladinu hormonů, což může vést k buněčným změnám</a:t>
            </a:r>
          </a:p>
          <a:p>
            <a:pPr>
              <a:buFont typeface="Wingdings" pitchFamily="2" charset="2"/>
              <a:buChar char="§"/>
            </a:pPr>
            <a:r>
              <a:rPr lang="cs-CZ" b="1"/>
              <a:t> </a:t>
            </a:r>
            <a:r>
              <a:rPr lang="cs-CZ"/>
              <a:t>Metodologické zkoumání psychologických vlivů je velmi složité, studie vycházejí často protichůdně a jsou často retrospektivní</a:t>
            </a:r>
            <a:endParaRPr lang="cs-CZ" b="1"/>
          </a:p>
        </p:txBody>
      </p:sp>
      <p:sp>
        <p:nvSpPr>
          <p:cNvPr id="24579" name="Zástupný symbol pro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042DD8-7667-4F4B-8A04-C08336B6BC38}" type="datetime1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19.12.2023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Zástupný symbol pro datum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5B5446-1872-4D6A-9B7F-01F73CAF54F0}" type="datetime1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19.12.2023</a:t>
            </a:fld>
            <a:endParaRPr lang="en-US">
              <a:cs typeface="Arial" charset="0"/>
            </a:endParaRPr>
          </a:p>
        </p:txBody>
      </p:sp>
      <p:pic>
        <p:nvPicPr>
          <p:cNvPr id="25602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623888"/>
            <a:ext cx="923925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Fáze „nádorového prožívání“ nemoci</a:t>
            </a:r>
          </a:p>
        </p:txBody>
      </p:sp>
      <p:sp>
        <p:nvSpPr>
          <p:cNvPr id="26626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Calibri" pitchFamily="34" charset="0"/>
              <a:buNone/>
            </a:pPr>
            <a:r>
              <a:rPr lang="cs-CZ" b="1"/>
              <a:t>1. Předfáze – podezření</a:t>
            </a:r>
          </a:p>
          <a:p>
            <a:pPr lvl="1">
              <a:buFont typeface="Wingdings" pitchFamily="2" charset="2"/>
              <a:buChar char="§"/>
            </a:pPr>
            <a:r>
              <a:rPr lang="cs-CZ"/>
              <a:t>Nahmatání bulky, krev ve stolici, dlouhodobá únava, bolesti hlavy až závažné stavy (záleží na stádiu rakoviny)</a:t>
            </a:r>
          </a:p>
          <a:p>
            <a:pPr lvl="1">
              <a:buFont typeface="Wingdings" pitchFamily="2" charset="2"/>
              <a:buChar char="§"/>
            </a:pPr>
            <a:r>
              <a:rPr lang="cs-CZ"/>
              <a:t>Aktivní vs. pasivní coping (návštěva lékaře vs. vyčkávání)</a:t>
            </a:r>
          </a:p>
          <a:p>
            <a:pPr lvl="1">
              <a:buFont typeface="Wingdings" pitchFamily="2" charset="2"/>
              <a:buChar char="§"/>
            </a:pPr>
            <a:r>
              <a:rPr lang="cs-CZ"/>
              <a:t>Nutnost postavit se situaci čelem </a:t>
            </a:r>
          </a:p>
          <a:p>
            <a:pPr marL="0" indent="0">
              <a:buFont typeface="Calibri" pitchFamily="34" charset="0"/>
              <a:buNone/>
            </a:pPr>
            <a:r>
              <a:rPr lang="cs-CZ" b="1"/>
              <a:t>2. Sdělení diagnózy</a:t>
            </a:r>
          </a:p>
          <a:p>
            <a:pPr lvl="1">
              <a:buFont typeface="Wingdings" pitchFamily="2" charset="2"/>
              <a:buChar char="§"/>
            </a:pPr>
            <a:r>
              <a:rPr lang="cs-CZ"/>
              <a:t>důležitá fáze pro vytváření vztahu pacient – lékař, pro budoucí zacházení s nemocí a postoje k léčbě</a:t>
            </a:r>
          </a:p>
          <a:p>
            <a:pPr lvl="1">
              <a:buFont typeface="Wingdings" pitchFamily="2" charset="2"/>
              <a:buChar char="§"/>
            </a:pPr>
            <a:r>
              <a:rPr lang="cs-CZ"/>
              <a:t>Fáze vyrovnávání - ?</a:t>
            </a:r>
          </a:p>
          <a:p>
            <a:pPr lvl="1">
              <a:buFont typeface="Wingdings" pitchFamily="2" charset="2"/>
              <a:buChar char="§"/>
            </a:pPr>
            <a:r>
              <a:rPr lang="cs-CZ"/>
              <a:t>Traumatizace – 33% pacientů (způsob sdělení diagnózy – SMS)</a:t>
            </a:r>
          </a:p>
          <a:p>
            <a:pPr lvl="1">
              <a:buFont typeface="Wingdings" pitchFamily="2" charset="2"/>
              <a:buChar char="§"/>
            </a:pPr>
            <a:r>
              <a:rPr lang="cs-CZ"/>
              <a:t>Na pacienta se klade velká „nálož“ – smíření s nemocí, počínající léčba, rozhodování, ztráta soběstačnosti, nutnost mluvit o své nemoci, změna v soc. oblasti….</a:t>
            </a:r>
          </a:p>
        </p:txBody>
      </p:sp>
      <p:sp>
        <p:nvSpPr>
          <p:cNvPr id="26627" name="Zástupný symbol pro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9BA904-53F6-43A5-A1DD-31F2CD65BCFB}" type="datetime1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19.12.2023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Fáze „nádorového prožívání“ nemoci</a:t>
            </a:r>
          </a:p>
        </p:txBody>
      </p:sp>
      <p:sp>
        <p:nvSpPr>
          <p:cNvPr id="27650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/>
              <a:t>3. Léčba</a:t>
            </a:r>
          </a:p>
          <a:p>
            <a:pPr lvl="1">
              <a:buFont typeface="Wingdings" pitchFamily="2" charset="2"/>
              <a:buChar char="§"/>
            </a:pPr>
            <a:r>
              <a:rPr lang="cs-CZ"/>
              <a:t>Pacient potřebuje čas </a:t>
            </a:r>
          </a:p>
          <a:p>
            <a:pPr lvl="1">
              <a:buFont typeface="Wingdings" pitchFamily="2" charset="2"/>
              <a:buChar char="§"/>
            </a:pPr>
            <a:r>
              <a:rPr lang="cs-CZ"/>
              <a:t>Čím více se může pacient podílet na procesu rozhodování o léčbě tím méně prožívá pocit bezmoci, ztráty kontroly – větší šance, že psychicky onemocnění lépe zvládne</a:t>
            </a:r>
          </a:p>
          <a:p>
            <a:pPr lvl="1">
              <a:buFont typeface="Wingdings" pitchFamily="2" charset="2"/>
              <a:buChar char="§"/>
            </a:pPr>
            <a:r>
              <a:rPr lang="cs-CZ"/>
              <a:t>S léčbou přicházejí obrovské změny – hubnutí, vypadávání vlasů, nevolnosti, podávání hormonů – přechod, změna pleti…</a:t>
            </a:r>
          </a:p>
          <a:p>
            <a:pPr lvl="1">
              <a:buFont typeface="Wingdings" pitchFamily="2" charset="2"/>
              <a:buChar char="§"/>
            </a:pPr>
            <a:r>
              <a:rPr lang="cs-CZ"/>
              <a:t>Obrovské nároky, velká fyzická a psychická zátěž</a:t>
            </a:r>
          </a:p>
          <a:p>
            <a:pPr lvl="1">
              <a:buFont typeface="Wingdings" pitchFamily="2" charset="2"/>
              <a:buChar char="§"/>
            </a:pPr>
            <a:r>
              <a:rPr lang="cs-CZ"/>
              <a:t>Onkologická léčba jako „práce na plný úvazek“</a:t>
            </a:r>
          </a:p>
          <a:p>
            <a:pPr lvl="1">
              <a:buFont typeface="Wingdings" pitchFamily="2" charset="2"/>
              <a:buChar char="§"/>
            </a:pPr>
            <a:endParaRPr lang="cs-CZ" b="1"/>
          </a:p>
        </p:txBody>
      </p:sp>
      <p:sp>
        <p:nvSpPr>
          <p:cNvPr id="27651" name="Zástupný symbol pro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A99039-047D-4E1E-89BF-DEBFA577CECF}" type="datetime1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19.12.2023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Fáze „nádorového prožívání“ nemoci</a:t>
            </a:r>
          </a:p>
        </p:txBody>
      </p:sp>
      <p:sp>
        <p:nvSpPr>
          <p:cNvPr id="28674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/>
              <a:t>4. Remise</a:t>
            </a:r>
          </a:p>
          <a:p>
            <a:pPr lvl="2">
              <a:buFont typeface="Wingdings" pitchFamily="2" charset="2"/>
              <a:buChar char="§"/>
            </a:pPr>
            <a:r>
              <a:rPr lang="cs-CZ"/>
              <a:t>„</a:t>
            </a:r>
            <a:r>
              <a:rPr lang="cs-CZ" sz="1700"/>
              <a:t>Všechno je pryč“</a:t>
            </a:r>
          </a:p>
          <a:p>
            <a:pPr lvl="2">
              <a:buFont typeface="Wingdings" pitchFamily="2" charset="2"/>
              <a:buChar char="§"/>
            </a:pPr>
            <a:r>
              <a:rPr lang="cs-CZ" sz="1700"/>
              <a:t>Často v této fázi teprve dochází ke zpracování nemoci</a:t>
            </a:r>
          </a:p>
          <a:p>
            <a:pPr lvl="2">
              <a:buFont typeface="Wingdings" pitchFamily="2" charset="2"/>
              <a:buChar char="§"/>
            </a:pPr>
            <a:r>
              <a:rPr lang="cs-CZ" sz="1700"/>
              <a:t>Remisi často bere jako „druhou šanci“ – reflexe dosavadního života</a:t>
            </a:r>
          </a:p>
          <a:p>
            <a:pPr lvl="2">
              <a:buFont typeface="Wingdings" pitchFamily="2" charset="2"/>
              <a:buChar char="§"/>
            </a:pPr>
            <a:r>
              <a:rPr lang="cs-CZ" sz="1700"/>
              <a:t>Život před a po rakovině</a:t>
            </a:r>
          </a:p>
          <a:p>
            <a:pPr lvl="2">
              <a:buFont typeface="Wingdings" pitchFamily="2" charset="2"/>
              <a:buChar char="§"/>
            </a:pPr>
            <a:r>
              <a:rPr lang="cs-CZ" sz="1700"/>
              <a:t>Zaobírání nemocí – mnohdy nepochopení ze strany rodiny a blízkých</a:t>
            </a:r>
          </a:p>
          <a:p>
            <a:pPr lvl="2">
              <a:buFont typeface="Wingdings" pitchFamily="2" charset="2"/>
              <a:buChar char="§"/>
            </a:pPr>
            <a:r>
              <a:rPr lang="cs-CZ" sz="1700"/>
              <a:t>Nejistota – hrozba recidivy?</a:t>
            </a:r>
          </a:p>
          <a:p>
            <a:pPr lvl="2">
              <a:buFont typeface="Wingdings" pitchFamily="2" charset="2"/>
              <a:buChar char="§"/>
            </a:pPr>
            <a:r>
              <a:rPr lang="cs-CZ" sz="1700"/>
              <a:t>Přehodnocení rolí – invalidní důchod..</a:t>
            </a:r>
          </a:p>
          <a:p>
            <a:pPr lvl="2">
              <a:buFont typeface="Wingdings" pitchFamily="2" charset="2"/>
              <a:buChar char="§"/>
            </a:pPr>
            <a:r>
              <a:rPr lang="cs-CZ" sz="1700"/>
              <a:t>Nalezení nových cílů</a:t>
            </a:r>
          </a:p>
          <a:p>
            <a:pPr lvl="2">
              <a:buFont typeface="Wingdings" pitchFamily="2" charset="2"/>
              <a:buChar char="§"/>
            </a:pPr>
            <a:r>
              <a:rPr lang="cs-CZ" sz="1700"/>
              <a:t>Důležitá podpora – začněte znovu žít (koníčky, zájmy, dovolená, věnování se partnerovi…)</a:t>
            </a:r>
          </a:p>
          <a:p>
            <a:pPr lvl="2">
              <a:buFont typeface="Wingdings" pitchFamily="2" charset="2"/>
              <a:buChar char="§"/>
            </a:pPr>
            <a:endParaRPr lang="cs-CZ"/>
          </a:p>
        </p:txBody>
      </p:sp>
      <p:sp>
        <p:nvSpPr>
          <p:cNvPr id="28675" name="Zástupný symbol pro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1303D0-9A62-40A5-9F84-A9E898FFD3CB}" type="datetime1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19.12.2023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Fáze „nádorového prožívání“ nemoci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" indent="-91440" fontAlgn="auto"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 Recidiva</a:t>
            </a:r>
          </a:p>
          <a:p>
            <a:pPr marL="384048" lvl="1" indent="-18288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Návrat onemocnění je devastující</a:t>
            </a:r>
          </a:p>
          <a:p>
            <a:pPr marL="384048" lvl="1" indent="-18288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Bezmoc a deprese, víra ve vlastní tělo je ztracena</a:t>
            </a:r>
          </a:p>
          <a:p>
            <a:pPr marL="384048" lvl="1" indent="-18288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Pocity viny – „udělal jsem něco špatně?“</a:t>
            </a:r>
          </a:p>
          <a:p>
            <a:pPr marL="384048" lvl="1" indent="-18288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Konfrontace se smrtí – nezvyká si pouze na skutečnosti z fáze léčby, ale aktuálnost tématu smrti je teď větší než byla před tím</a:t>
            </a:r>
          </a:p>
          <a:p>
            <a:pPr marL="0" indent="-91440" fontAlgn="auto">
              <a:buFont typeface="Calibri" pitchFamily="34" charset="0"/>
              <a:buNone/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6. Progrese onemocnění</a:t>
            </a:r>
          </a:p>
          <a:p>
            <a:pPr marL="544068" lvl="1" indent="-34290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Úzkost, deprese, bolest nebo strach z bolesti, strach z tělesných změn, popírání, vztek, zlost, bezmoc….</a:t>
            </a:r>
          </a:p>
          <a:p>
            <a:pPr marL="544068" lvl="1" indent="-34290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Rozhovory o paliativním přístupu</a:t>
            </a:r>
          </a:p>
          <a:p>
            <a:pPr marL="544068" lvl="1" indent="-34290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Podpora v rozhodnutích pacienta</a:t>
            </a:r>
          </a:p>
        </p:txBody>
      </p:sp>
      <p:sp>
        <p:nvSpPr>
          <p:cNvPr id="29699" name="Zástupný symbol pro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F1562B-B4A0-4236-A7BD-22A9228DA9C5}" type="datetime1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19.12.2023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Fáze „nádorového prožívání“ nemoci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" indent="-91440" fontAlgn="auto"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7. Terminální fáze</a:t>
            </a:r>
          </a:p>
          <a:p>
            <a:pPr marL="384048" lvl="1" indent="-18288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Paliativní péče</a:t>
            </a:r>
          </a:p>
          <a:p>
            <a:pPr marL="384048" lvl="1" indent="-18288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Dbáme na přání pacienta a na jeho individuální podpory</a:t>
            </a:r>
          </a:p>
          <a:p>
            <a:pPr marL="384048" lvl="1" indent="-18288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Podpora duševního klidu, rovnováhy, důstojnosti</a:t>
            </a:r>
          </a:p>
          <a:p>
            <a:pPr marL="384048" lvl="1" indent="-18288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Sociální podpora</a:t>
            </a:r>
          </a:p>
          <a:p>
            <a:pPr marL="384048" lvl="1" indent="-18288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Témata </a:t>
            </a:r>
          </a:p>
          <a:p>
            <a:pPr marL="566928" lvl="2" indent="-18288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smrt, smutek, strach, čas, vina…</a:t>
            </a:r>
          </a:p>
          <a:p>
            <a:pPr marL="201168" lvl="1" indent="0" fontAlgn="auto">
              <a:buFont typeface="Calibri" pitchFamily="34" charset="0"/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01168" lvl="1" indent="0" fontAlgn="auto">
              <a:buFont typeface="Calibri" pitchFamily="34" charset="0"/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Terapeut </a:t>
            </a:r>
          </a:p>
          <a:p>
            <a:pPr marL="566928" lvl="2" indent="-18288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vysoká schopnost sebereflexe – postoje, hodnoty, myšlenky, přenos a protipřenos</a:t>
            </a:r>
          </a:p>
          <a:p>
            <a:pPr marL="566928" lvl="2" indent="-182880" fontAlgn="auto">
              <a:buFont typeface="Wingdings" panose="05000000000000000000" pitchFamily="2" charset="2"/>
              <a:buChar char="§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23" name="Zástupný symbol pro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14BFEA-7BA6-443A-B57C-754F51EB4A06}" type="datetime1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19.12.2023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Psychologické faktory ovlivňující průběh onemocnění, zvládání a přežití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1097279" y="2108202"/>
            <a:ext cx="10678161" cy="2828904"/>
          </a:xfrm>
        </p:spPr>
        <p:txBody>
          <a:bodyPr numCol="2">
            <a:normAutofit fontScale="85000" lnSpcReduction="20000"/>
          </a:bodyPr>
          <a:lstStyle/>
          <a:p>
            <a:pPr marL="108000" indent="-9144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Sociální faktory – sociální opora, rodinný stav,     sociální vazby, náboženství</a:t>
            </a:r>
          </a:p>
          <a:p>
            <a:pPr marL="108000" indent="-9144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Emocionální opora</a:t>
            </a:r>
          </a:p>
          <a:p>
            <a:pPr marL="108000" indent="-9144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Stres, emocionální stres, chronický stres</a:t>
            </a:r>
          </a:p>
          <a:p>
            <a:pPr marL="108000" indent="-9144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Anxieta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deprese, pocity bezmoci, beznaděje, rezignace</a:t>
            </a:r>
          </a:p>
          <a:p>
            <a:pPr marL="108000" indent="-9144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Předchozí psychologická stabilita, intrapsychické faktory osobnosti (postoj k nemoci)</a:t>
            </a:r>
          </a:p>
          <a:p>
            <a:pPr marL="108000" indent="-9144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Popření vs.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fighting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spirit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Zpracování diagnózy – hrozba smrti, ztráta tělesné nedotknutelnosti, ztráta autonomie, ztráta aktivit, sociální izolace, ohroženi identity a vlastní hodnoty –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rozvoj PTSD </a:t>
            </a:r>
          </a:p>
          <a:p>
            <a:pPr marL="285750" indent="-28575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lékařské problémy, pozdější následky rakoviny nebo léčby</a:t>
            </a:r>
          </a:p>
          <a:p>
            <a:pPr marL="285750" indent="-28575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Posttraumatický rozvoj </a:t>
            </a:r>
          </a:p>
          <a:p>
            <a:pPr marL="285750" indent="-28575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Ekonomické zdroje </a:t>
            </a:r>
          </a:p>
          <a:p>
            <a:pPr marL="108000" indent="-91440" fontAlgn="auto">
              <a:buFont typeface="Wingdings" panose="05000000000000000000" pitchFamily="2" charset="2"/>
              <a:buChar char="§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747" name="Zástupný symbol pro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2F315E-7418-45E6-A571-B4E73FF2E23E}" type="datetime1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19.12.2023</a:t>
            </a:fld>
            <a:endParaRPr lang="en-US">
              <a:cs typeface="Arial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96963" y="5429250"/>
            <a:ext cx="1067911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b="1" dirty="0">
                <a:latin typeface="+mn-lt"/>
                <a:cs typeface="+mn-cs"/>
              </a:rPr>
              <a:t>Faktory spolu navzájem interagují a ovlivňují se a tím ovlivňují KVALITU ŽIVOTA – nemůžeme je vnímat jako izolovaně působící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b="1" dirty="0">
                <a:latin typeface="+mn-lt"/>
                <a:cs typeface="+mn-cs"/>
              </a:rPr>
              <a:t>Studie často publikují protichůdné výsledky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</p:txBody>
      </p:sp>
      <p:cxnSp>
        <p:nvCxnSpPr>
          <p:cNvPr id="9" name="Přímá spojnice 8"/>
          <p:cNvCxnSpPr/>
          <p:nvPr/>
        </p:nvCxnSpPr>
        <p:spPr>
          <a:xfrm>
            <a:off x="6278563" y="1971675"/>
            <a:ext cx="0" cy="3290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38" y="785813"/>
            <a:ext cx="3517900" cy="20939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Psychologické intervence onkologických pacientů</a:t>
            </a:r>
          </a:p>
        </p:txBody>
      </p:sp>
      <p:sp>
        <p:nvSpPr>
          <p:cNvPr id="32770" name="Zástupný symbol pro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fld id="{98EE2CDB-5CDD-4B60-9689-E85B927EC3DC}" type="datetime1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ts val="600"/>
                </a:spcAft>
              </a:pPr>
              <a:t>19.12.2023</a:t>
            </a:fld>
            <a:endParaRPr lang="en-US">
              <a:cs typeface="Arial" charset="0"/>
            </a:endParaRPr>
          </a:p>
        </p:txBody>
      </p:sp>
      <p:graphicFrame>
        <p:nvGraphicFramePr>
          <p:cNvPr id="6" name="Zástupný obsah 2"/>
          <p:cNvGraphicFramePr>
            <a:graphicFrameLocks noGrp="1"/>
          </p:cNvGraphicFramePr>
          <p:nvPr>
            <p:ph idx="1"/>
          </p:nvPr>
        </p:nvGraphicFramePr>
        <p:xfrm>
          <a:off x="5458984" y="812799"/>
          <a:ext cx="5928344" cy="5294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Skupinová terapie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1096963" y="2120900"/>
            <a:ext cx="4640262" cy="3748088"/>
          </a:xfrm>
        </p:spPr>
        <p:txBody>
          <a:bodyPr>
            <a:normAutofit lnSpcReduction="10000"/>
          </a:bodyPr>
          <a:lstStyle/>
          <a:p>
            <a:pPr marL="91440" indent="-91440" fontAlgn="auto"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Podpůrné skupiny</a:t>
            </a:r>
          </a:p>
          <a:p>
            <a:pPr marL="91440" indent="-9144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zaměření na následky onemocnění</a:t>
            </a:r>
          </a:p>
          <a:p>
            <a:pPr marL="91440" indent="-9144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posilují a podporují obrany</a:t>
            </a:r>
          </a:p>
          <a:p>
            <a:pPr marL="91440" indent="-9144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podpora schopnosti zvládání</a:t>
            </a:r>
          </a:p>
          <a:p>
            <a:pPr marL="91440" indent="-9144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regulují nesoulad ve skupině</a:t>
            </a:r>
          </a:p>
          <a:p>
            <a:pPr marL="91440" indent="-9144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pacienti určují co se bude ve skupině dít (tempo, emocionální nastavení)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516688" y="2120900"/>
            <a:ext cx="4638675" cy="3748088"/>
          </a:xfrm>
        </p:spPr>
        <p:txBody>
          <a:bodyPr>
            <a:normAutofit lnSpcReduction="10000"/>
          </a:bodyPr>
          <a:lstStyle/>
          <a:p>
            <a:pPr marL="91440" indent="-91440" fontAlgn="auto"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Explorační skupiny</a:t>
            </a:r>
          </a:p>
          <a:p>
            <a:pPr marL="91440" indent="-9144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Zaměření na emocionální zkušenost pacienta</a:t>
            </a:r>
          </a:p>
          <a:p>
            <a:pPr marL="91440" indent="-9144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Konfrontace s obranami a interpretace</a:t>
            </a:r>
          </a:p>
          <a:p>
            <a:pPr marL="91440" indent="-9144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zdůraznění emocionální zkušenosti a podpora projevení</a:t>
            </a:r>
          </a:p>
          <a:p>
            <a:pPr marL="91440" indent="-9144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Diskuze o existenciálních aspektech</a:t>
            </a:r>
          </a:p>
          <a:p>
            <a:pPr marL="91440" indent="-9144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Terapeut zasahuje do skupiny (poznámky, vrací skupinu zpět pokud se něčemu vyhýbá)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796" name="Zástupný symbol pro datum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fld id="{F26C9B0F-DA99-4BCF-B601-D457E617EAB7}" type="datetime1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ts val="600"/>
                </a:spcAft>
              </a:pPr>
              <a:t>19.12.2023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délník 4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88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6963" y="758825"/>
            <a:ext cx="10058400" cy="3892550"/>
          </a:xfr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" sz="4800" i="1" dirty="0">
                <a:solidFill>
                  <a:srgbClr val="FFFFFF"/>
                </a:solidFill>
              </a:rPr>
              <a:t>„Je zbytečné léčit oko bez hlavy, hlavu bez těla a tělo bez duše“</a:t>
            </a:r>
          </a:p>
        </p:txBody>
      </p:sp>
      <p:sp>
        <p:nvSpPr>
          <p:cNvPr id="49" name="Obdélník 4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88" y="4953000"/>
            <a:ext cx="12188825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138" y="5224463"/>
            <a:ext cx="10058400" cy="1143000"/>
          </a:xfrm>
        </p:spPr>
        <p:txBody>
          <a:bodyPr/>
          <a:lstStyle/>
          <a:p>
            <a:pPr fontAlgn="auto">
              <a:defRPr/>
            </a:pPr>
            <a:r>
              <a:rPr lang="cs" dirty="0">
                <a:solidFill>
                  <a:srgbClr val="FFFFFF"/>
                </a:solidFill>
              </a:rPr>
              <a:t>– Hippokratés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Cíle psychologické intervence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1440" indent="-9144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Zmírnění pocitu osamělosti – někdo zažívá podobnou situaci</a:t>
            </a:r>
          </a:p>
          <a:p>
            <a:pPr marL="91440" indent="-9144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Redukce strachu z léčby</a:t>
            </a:r>
          </a:p>
          <a:p>
            <a:pPr marL="91440" indent="-9144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Snížení zoufalství a deprese, práce s bolestivými stavy</a:t>
            </a:r>
          </a:p>
          <a:p>
            <a:pPr marL="91440" indent="-9144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Pomoc při nedorozuměních, objasňování informací</a:t>
            </a:r>
          </a:p>
          <a:p>
            <a:pPr marL="91440" indent="-9144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Zmírnění pocitu bezmocnosti, beznaděje, pocitu opuštěnosti a izolace</a:t>
            </a:r>
          </a:p>
          <a:p>
            <a:pPr marL="91440" indent="-9144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Vést k zodpovědnosti za vlastní uzdravení</a:t>
            </a:r>
          </a:p>
          <a:p>
            <a:pPr marL="91440" indent="-9144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Pracovat na lepší spolupráci s lékaři</a:t>
            </a:r>
          </a:p>
          <a:p>
            <a:pPr marL="91440" indent="-9144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Zlepšit kvalitu života</a:t>
            </a:r>
          </a:p>
          <a:p>
            <a:pPr marL="91440" indent="-91440" fontAlgn="auto">
              <a:buFont typeface="Wingdings" panose="05000000000000000000" pitchFamily="2" charset="2"/>
              <a:buChar char="§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819" name="Zástupný symbol pro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7263E9-91A0-4DC7-9DCF-3CD633C4D024}" type="datetime1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19.12.2023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Literatura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1440" indent="-91440" fontAlgn="auto">
              <a:defRPr/>
            </a:pP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Angenendt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, G., Schütze-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Kreilkamp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, U.,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Tschuschke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, V., &amp;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Beuth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, J. (2010).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Psychoonkologie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 v praxi: psychoedukace, poradenství a terapie. </a:t>
            </a:r>
            <a:r>
              <a:rPr lang="cs-CZ" i="1" dirty="0">
                <a:solidFill>
                  <a:srgbClr val="222222"/>
                </a:solidFill>
                <a:latin typeface="Arial" panose="020B0604020202020204" pitchFamily="34" charset="0"/>
              </a:rPr>
              <a:t>Praha: Portál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defRPr/>
            </a:pP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Leigh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, H.,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Percarpio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, B.,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Opsahl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, C., &amp;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Ungerer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, J. (1987).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Psychological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predictors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of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survival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 in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cancer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patients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undergoing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radiation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therapy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. </a:t>
            </a:r>
            <a:r>
              <a:rPr lang="cs-CZ" i="1" dirty="0" err="1">
                <a:solidFill>
                  <a:srgbClr val="222222"/>
                </a:solidFill>
                <a:latin typeface="Arial" panose="020B0604020202020204" pitchFamily="34" charset="0"/>
              </a:rPr>
              <a:t>Psychotherapy</a:t>
            </a:r>
            <a:r>
              <a:rPr lang="cs-CZ" i="1" dirty="0">
                <a:solidFill>
                  <a:srgbClr val="222222"/>
                </a:solidFill>
                <a:latin typeface="Arial" panose="020B0604020202020204" pitchFamily="34" charset="0"/>
              </a:rPr>
              <a:t> and </a:t>
            </a:r>
            <a:r>
              <a:rPr lang="cs-CZ" i="1" dirty="0" err="1">
                <a:solidFill>
                  <a:srgbClr val="222222"/>
                </a:solidFill>
                <a:latin typeface="Arial" panose="020B0604020202020204" pitchFamily="34" charset="0"/>
              </a:rPr>
              <a:t>psychosomatics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, 47(2), 65-73.</a:t>
            </a:r>
          </a:p>
          <a:p>
            <a:pPr marL="91440" indent="-91440" fontAlgn="auto">
              <a:defRPr/>
            </a:pP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Grassi, L.,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Biancosino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, B.,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Marmai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, L.,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Rossi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, E., &amp;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Sabato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, S. (2007).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Psychological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factors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affecting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oncology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conditions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. </a:t>
            </a:r>
            <a:r>
              <a:rPr lang="cs-CZ" i="1" dirty="0" err="1">
                <a:solidFill>
                  <a:srgbClr val="222222"/>
                </a:solidFill>
                <a:latin typeface="Arial" panose="020B0604020202020204" pitchFamily="34" charset="0"/>
              </a:rPr>
              <a:t>Psychological</a:t>
            </a:r>
            <a:r>
              <a:rPr lang="cs-CZ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i="1" dirty="0" err="1">
                <a:solidFill>
                  <a:srgbClr val="222222"/>
                </a:solidFill>
                <a:latin typeface="Arial" panose="020B0604020202020204" pitchFamily="34" charset="0"/>
              </a:rPr>
              <a:t>Factors</a:t>
            </a:r>
            <a:r>
              <a:rPr lang="cs-CZ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i="1" dirty="0" err="1">
                <a:solidFill>
                  <a:srgbClr val="222222"/>
                </a:solidFill>
                <a:latin typeface="Arial" panose="020B0604020202020204" pitchFamily="34" charset="0"/>
              </a:rPr>
              <a:t>Affecting</a:t>
            </a:r>
            <a:r>
              <a:rPr lang="cs-CZ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i="1" dirty="0" err="1">
                <a:solidFill>
                  <a:srgbClr val="222222"/>
                </a:solidFill>
                <a:latin typeface="Arial" panose="020B0604020202020204" pitchFamily="34" charset="0"/>
              </a:rPr>
              <a:t>Medical</a:t>
            </a:r>
            <a:r>
              <a:rPr lang="cs-CZ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i="1" dirty="0" err="1">
                <a:solidFill>
                  <a:srgbClr val="222222"/>
                </a:solidFill>
                <a:latin typeface="Arial" panose="020B0604020202020204" pitchFamily="34" charset="0"/>
              </a:rPr>
              <a:t>Conditions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, 28, 57-71.</a:t>
            </a:r>
          </a:p>
          <a:p>
            <a:pPr marL="91440" indent="-91440" fontAlgn="auto">
              <a:defRPr/>
            </a:pP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Tschuschke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, V. (2004).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Psychoonkologie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. Psychologické aspekty vzniku a zvládnutí rakoviny. </a:t>
            </a:r>
            <a:r>
              <a:rPr lang="cs-CZ" i="1" dirty="0">
                <a:solidFill>
                  <a:srgbClr val="222222"/>
                </a:solidFill>
                <a:latin typeface="Arial" panose="020B0604020202020204" pitchFamily="34" charset="0"/>
              </a:rPr>
              <a:t>Praha: Portál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  <a:p>
            <a:pPr marL="91440" indent="-91440" fontAlgn="auto">
              <a:defRPr/>
            </a:pP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  <a:hlinkClick r:id="rId2"/>
              </a:rPr>
              <a:t>www.</a:t>
            </a:r>
            <a:r>
              <a:rPr lang="cs-CZ">
                <a:solidFill>
                  <a:srgbClr val="222222"/>
                </a:solidFill>
                <a:latin typeface="Arial" panose="020B0604020202020204" pitchFamily="34" charset="0"/>
                <a:hlinkClick r:id="rId2"/>
              </a:rPr>
              <a:t>linkos.cz</a:t>
            </a:r>
            <a:r>
              <a:rPr lang="cs-CZ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endParaRPr lang="cs-CZ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Zástupný symbol pro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84FE8B-674A-4635-9E4B-8FA3F2E1CC47}" type="datetime1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19.12.2023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ástupný symbol pro datum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BB9822-B846-499E-9DB7-60692BD25E65}" type="datetime1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19.12.2023</a:t>
            </a:fld>
            <a:endParaRPr lang="en-US">
              <a:cs typeface="Arial" charset="0"/>
            </a:endParaRPr>
          </a:p>
        </p:txBody>
      </p:sp>
      <p:sp>
        <p:nvSpPr>
          <p:cNvPr id="36866" name="TextovéPole 2"/>
          <p:cNvSpPr txBox="1">
            <a:spLocks noChangeArrowheads="1"/>
          </p:cNvSpPr>
          <p:nvPr/>
        </p:nvSpPr>
        <p:spPr bwMode="auto">
          <a:xfrm>
            <a:off x="2835275" y="2706688"/>
            <a:ext cx="74628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6000">
                <a:latin typeface="Franklin Gothic Book"/>
              </a:rPr>
              <a:t>Děkuji za pozornost </a:t>
            </a:r>
            <a:r>
              <a:rPr lang="cs-CZ" sz="6000">
                <a:latin typeface="Franklin Gothic Book"/>
                <a:sym typeface="Wingdings" pitchFamily="2" charset="2"/>
              </a:rPr>
              <a:t></a:t>
            </a:r>
            <a:endParaRPr lang="cs-CZ" sz="6000">
              <a:latin typeface="Franklin Gothic Boo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Rakovina v číslech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91440" indent="-9144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Ročně onemocní více než 87 000 pacientů zhoubným novotvarem</a:t>
            </a:r>
          </a:p>
          <a:p>
            <a:pPr marL="91440" indent="-9144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Ročně umírá 27 000 pacientů ne nádorové onemocnění</a:t>
            </a:r>
          </a:p>
          <a:p>
            <a:pPr marL="91440" indent="-9144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Celkem žije v ČR cca 600 000 pacientů s onkologickým onemocněním (Brno + Turnov)</a:t>
            </a:r>
          </a:p>
          <a:p>
            <a:pPr marL="91440" indent="-9144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KAŽDÝ 3. ČECH V PRŮBĚHU ŽIVOTA ONEMOCNÍ RAKOVINOU</a:t>
            </a:r>
          </a:p>
          <a:p>
            <a:pPr marL="91440" indent="-91440" fontAlgn="auto">
              <a:buFont typeface="Wingdings" panose="05000000000000000000" pitchFamily="2" charset="2"/>
              <a:buChar char="§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Nejčastější </a:t>
            </a:r>
          </a:p>
          <a:p>
            <a:pPr marL="384048" lvl="1" indent="-18288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Melanomy</a:t>
            </a:r>
          </a:p>
          <a:p>
            <a:pPr marL="384048" lvl="1" indent="-18288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Karcinomy tlustého střeva, konečníku a prostaty (muži)</a:t>
            </a:r>
          </a:p>
          <a:p>
            <a:pPr marL="384048" lvl="1" indent="-18288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Karcinom prsu (ženy)</a:t>
            </a:r>
          </a:p>
          <a:p>
            <a:pPr marL="384048" lvl="1" indent="-18288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Nádory průdušek a plic </a:t>
            </a:r>
          </a:p>
          <a:p>
            <a:pPr marL="384048" lvl="1" indent="-182880" fontAlgn="auto">
              <a:buFont typeface="Wingdings" panose="05000000000000000000" pitchFamily="2" charset="2"/>
              <a:buChar char="§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www.linkos.cz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01168" lvl="1" indent="0" fontAlgn="auto">
              <a:buFont typeface="Calibri" pitchFamily="34" charset="0"/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Font typeface="Calibri" pitchFamily="34" charset="0"/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411" name="Zástupný symbol pro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73A701-4BEE-43B7-B7C0-B3344A5389BB}" type="datetime1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19.12.2023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Obrázek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7650" y="0"/>
            <a:ext cx="9156700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6963" y="4799013"/>
            <a:ext cx="10113962" cy="7445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Rizikové faktory a prevence?</a:t>
            </a:r>
          </a:p>
        </p:txBody>
      </p:sp>
      <p:sp>
        <p:nvSpPr>
          <p:cNvPr id="18435" name="Zástupný symbol pro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fld id="{B5DD92AF-DC49-4021-91A0-F519FC09504A}" type="datetime1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ts val="600"/>
                </a:spcAft>
              </a:pPr>
              <a:t>19.12.2023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 je to rakovina?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876300" y="2108200"/>
            <a:ext cx="10279063" cy="376078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/>
              <a:t> Za normálních okolností se buňka při poruše dokáže opravit nebo spáchá „sebevraždu“ – </a:t>
            </a:r>
            <a:r>
              <a:rPr lang="cs-CZ" b="1"/>
              <a:t>apoptóza</a:t>
            </a:r>
          </a:p>
          <a:p>
            <a:pPr>
              <a:buFont typeface="Wingdings" pitchFamily="2" charset="2"/>
              <a:buChar char="§"/>
            </a:pPr>
            <a:r>
              <a:rPr lang="cs-CZ"/>
              <a:t> Nádorové buňky jsou tělu vlastní buňky, které se vymkly „kontrole“ </a:t>
            </a:r>
          </a:p>
          <a:p>
            <a:pPr lvl="1">
              <a:buFont typeface="Wingdings" pitchFamily="2" charset="2"/>
              <a:buChar char="§"/>
            </a:pPr>
            <a:r>
              <a:rPr lang="cs-CZ"/>
              <a:t>Neodpovídají na signály k zastavení růstu</a:t>
            </a:r>
          </a:p>
          <a:p>
            <a:pPr lvl="1">
              <a:buFont typeface="Wingdings" pitchFamily="2" charset="2"/>
              <a:buChar char="§"/>
            </a:pPr>
            <a:r>
              <a:rPr lang="cs-CZ"/>
              <a:t>Málo citlivé vůči naprogramované smrti (apoptóze)</a:t>
            </a:r>
          </a:p>
          <a:p>
            <a:pPr lvl="1">
              <a:buFont typeface="Wingdings" pitchFamily="2" charset="2"/>
              <a:buChar char="§"/>
            </a:pPr>
            <a:r>
              <a:rPr lang="cs-CZ"/>
              <a:t>Stimulují růst kapilár – „vlastní síť“ cév, jsou velmi vyživovány (</a:t>
            </a:r>
            <a:r>
              <a:rPr lang="cs-CZ" b="1"/>
              <a:t>angiogeneze</a:t>
            </a:r>
            <a:r>
              <a:rPr lang="cs-CZ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cs-CZ"/>
              <a:t>Neomezená schopnost růstu + možnost se šířit do vzdálených tkání (</a:t>
            </a:r>
            <a:r>
              <a:rPr lang="cs-CZ" b="1"/>
              <a:t>metastáze</a:t>
            </a:r>
            <a:r>
              <a:rPr lang="cs-CZ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cs-CZ"/>
              <a:t>Metabolické procesy (Warburgův efekt – glukóza – kyselina mléčná) </a:t>
            </a:r>
          </a:p>
          <a:p>
            <a:pPr lvl="1">
              <a:buFont typeface="Wingdings" pitchFamily="2" charset="2"/>
              <a:buChar char="§"/>
            </a:pPr>
            <a:r>
              <a:rPr lang="cs-CZ"/>
              <a:t>Odolnost vůči vlastní imunitě</a:t>
            </a:r>
          </a:p>
          <a:p>
            <a:pPr lvl="1">
              <a:buFont typeface="Wingdings" pitchFamily="2" charset="2"/>
              <a:buChar char="§"/>
            </a:pPr>
            <a:r>
              <a:rPr lang="cs-CZ"/>
              <a:t>Zánětlivost</a:t>
            </a:r>
          </a:p>
          <a:p>
            <a:pPr lvl="1"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19459" name="Zástupný symbol pro datum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fld id="{640C9B26-831D-4D23-BB08-1158D07CDDE4}" type="datetime1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ts val="600"/>
                </a:spcAft>
              </a:pPr>
              <a:t>19.12.2023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datum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86C1C5-5555-4C60-830C-BAC2AAB3BCEE}" type="datetime1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19.12.2023</a:t>
            </a:fld>
            <a:endParaRPr lang="en-US">
              <a:cs typeface="Arial" charset="0"/>
            </a:endParaRPr>
          </a:p>
        </p:txBody>
      </p:sp>
      <p:pic>
        <p:nvPicPr>
          <p:cNvPr id="20482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5525" y="806450"/>
            <a:ext cx="73533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Možnosti léčby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1440" indent="-9144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Chirurgická léčba </a:t>
            </a:r>
          </a:p>
          <a:p>
            <a:pPr marL="91440" indent="-9144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Radioterapie</a:t>
            </a:r>
          </a:p>
          <a:p>
            <a:pPr marL="91440" indent="-9144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Chemoterapie a hormonální léčba</a:t>
            </a:r>
          </a:p>
          <a:p>
            <a:pPr marL="91440" indent="-9144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Imunoterapie (interferon)</a:t>
            </a:r>
          </a:p>
          <a:p>
            <a:pPr marL="91440" indent="-9144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Biologická léčba</a:t>
            </a:r>
          </a:p>
          <a:p>
            <a:pPr marL="384048" lvl="1" indent="-182880" fontAlgn="auto">
              <a:buFont typeface="Courier New" panose="02070309020205020404" pitchFamily="49" charset="0"/>
              <a:buChar char="o"/>
              <a:defRPr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Nebo tzv. cílená léčba </a:t>
            </a:r>
          </a:p>
          <a:p>
            <a:pPr marL="566928" lvl="2" indent="-182880" fontAlgn="auto"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Blokace nitrobuněčných pochodů uvnitř nádorové buňky pomocí léčiv </a:t>
            </a:r>
          </a:p>
          <a:p>
            <a:pPr marL="749808" lvl="3" indent="-182880" fontAlgn="auto"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Větší efektivita + nezasažení zdravé tkáně, nastartování a podpora imunologických procesů v těle</a:t>
            </a:r>
          </a:p>
          <a:p>
            <a:pPr marL="91440" indent="-9144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Alternativy??</a:t>
            </a:r>
          </a:p>
        </p:txBody>
      </p:sp>
      <p:sp>
        <p:nvSpPr>
          <p:cNvPr id="21507" name="Zástupný symbol pro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9B0E7E-384A-4F0C-9ED8-CFCB7C9158A6}" type="datetime1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19.12.2023</a:t>
            </a:fld>
            <a:endParaRPr lang="en-US">
              <a:cs typeface="Arial" charset="0"/>
            </a:endParaRPr>
          </a:p>
        </p:txBody>
      </p:sp>
      <p:sp>
        <p:nvSpPr>
          <p:cNvPr id="5" name="Pravá složená závorka 4"/>
          <p:cNvSpPr/>
          <p:nvPr/>
        </p:nvSpPr>
        <p:spPr>
          <a:xfrm>
            <a:off x="4044950" y="3638550"/>
            <a:ext cx="582613" cy="850900"/>
          </a:xfrm>
          <a:prstGeom prst="righ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779963" y="3740150"/>
            <a:ext cx="161131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Pacienti s metastázemi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Psychoonkologie</a:t>
            </a:r>
          </a:p>
        </p:txBody>
      </p:sp>
      <p:sp>
        <p:nvSpPr>
          <p:cNvPr id="22530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b="1">
                <a:solidFill>
                  <a:srgbClr val="0B2239"/>
                </a:solidFill>
              </a:rPr>
              <a:t> </a:t>
            </a:r>
            <a:r>
              <a:rPr lang="cs-CZ" b="1"/>
              <a:t>Psychoonkologie </a:t>
            </a:r>
            <a:r>
              <a:rPr lang="cs-CZ"/>
              <a:t>je </a:t>
            </a:r>
            <a:r>
              <a:rPr lang="cs-CZ">
                <a:hlinkClick r:id="rId2"/>
              </a:rPr>
              <a:t>interdisciplinární</a:t>
            </a:r>
            <a:r>
              <a:rPr lang="cs-CZ"/>
              <a:t> obor, který se zabývá tělesnými, duševními, sociální a </a:t>
            </a:r>
            <a:r>
              <a:rPr lang="cs-CZ">
                <a:hlinkClick r:id="rId3"/>
              </a:rPr>
              <a:t>behaviorálními</a:t>
            </a:r>
            <a:r>
              <a:rPr lang="cs-CZ"/>
              <a:t> aspekty </a:t>
            </a:r>
            <a:r>
              <a:rPr lang="cs-CZ">
                <a:hlinkClick r:id="rId4"/>
              </a:rPr>
              <a:t>nádorového onemocnění</a:t>
            </a:r>
            <a:r>
              <a:rPr lang="cs-CZ"/>
              <a:t> nejen u </a:t>
            </a:r>
            <a:r>
              <a:rPr lang="cs-CZ">
                <a:hlinkClick r:id="rId5"/>
              </a:rPr>
              <a:t>onkologických pacientů</a:t>
            </a:r>
            <a:r>
              <a:rPr lang="cs-CZ"/>
              <a:t>, ale do jisté míry i u jejich blízkých (rodina, přátelé). 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chemeClr val="tx1"/>
                </a:solidFill>
              </a:rPr>
              <a:t> </a:t>
            </a:r>
            <a:r>
              <a:rPr lang="cs-CZ" sz="1800"/>
              <a:t>psychologie, psychoterapie, onkologie, imunologie, endokrinologie, fyziologie….</a:t>
            </a:r>
          </a:p>
          <a:p>
            <a:pPr>
              <a:buFont typeface="Wingdings" pitchFamily="2" charset="2"/>
              <a:buChar char="§"/>
            </a:pPr>
            <a:r>
              <a:rPr lang="cs-CZ" sz="1800"/>
              <a:t> psychologické a sociální aspekty vzniku, prevence a zvládání rakoviny</a:t>
            </a:r>
          </a:p>
          <a:p>
            <a:pPr>
              <a:buFont typeface="Wingdings" pitchFamily="2" charset="2"/>
              <a:buChar char="§"/>
            </a:pPr>
            <a:r>
              <a:rPr lang="cs-CZ" sz="1800"/>
              <a:t> sleduje vztahy mezi nemocí a jedincem, zabývá se tzv. karcinogenní osobností, sleduje dopad nemoci na jednotlivce a jeho rodinu </a:t>
            </a:r>
          </a:p>
          <a:p>
            <a:pPr>
              <a:buFont typeface="Wingdings" pitchFamily="2" charset="2"/>
              <a:buChar char="§"/>
            </a:pPr>
            <a:r>
              <a:rPr lang="cs-CZ" sz="1800"/>
              <a:t> nabízí cílenou pomoc a podporu</a:t>
            </a:r>
          </a:p>
          <a:p>
            <a:pPr>
              <a:buFont typeface="Wingdings" pitchFamily="2" charset="2"/>
              <a:buChar char="§"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22531" name="Zástupný symbol pro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A771B2-96A9-42A2-A817-CAA5D5D140A7}" type="datetime1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19.12.2023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Karcinogenní osobnost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91440" indent="-91440" fontAlgn="auto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osobnost typu C</a:t>
            </a:r>
          </a:p>
          <a:p>
            <a:pPr marL="384048" lvl="1" indent="-18288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Pocity beznaděje, bezmoci</a:t>
            </a:r>
          </a:p>
          <a:p>
            <a:pPr marL="384048" lvl="1" indent="-18288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Pesimismus </a:t>
            </a:r>
          </a:p>
          <a:p>
            <a:pPr marL="384048" lvl="1" indent="-18288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Touha po uznání, snaží se vyhýbat konfliktům </a:t>
            </a:r>
          </a:p>
          <a:p>
            <a:pPr marL="384048" lvl="1" indent="-18288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Hostilní – hostilita se obrací směrem dovnitř, pasivita, „užírají“ se ze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vnitř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Přehnaná snaha o trpělivost, pečlivost</a:t>
            </a:r>
          </a:p>
          <a:p>
            <a:pPr marL="384048" lvl="1" indent="-18288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Přehnaná snaha se všemi vyjít – potlačují negativní emoce, vztek, popírání vlastních obtíží, snaží se vždy zapadnout a vyjít vstříc</a:t>
            </a:r>
          </a:p>
          <a:p>
            <a:pPr marL="384048" lvl="1" indent="-182880" fontAlgn="auto">
              <a:buFont typeface="Wingdings" panose="05000000000000000000" pitchFamily="2" charset="2"/>
              <a:buChar char="§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Retrospektivní studie nejsou prokazatelné („brýle nemoci“) – chceme, aby si nemocný myslel, že za nemoc si může tím, jaký je/byl?</a:t>
            </a:r>
          </a:p>
          <a:p>
            <a:pPr marL="384048" lvl="1" indent="-18288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Studie jsou protichůdné, nelze prokázat kauzální vztah</a:t>
            </a:r>
          </a:p>
          <a:p>
            <a:pPr marL="566928" lvl="2" indent="-182880" fontAlgn="auto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Shodují se, že společným rysem v osobnosti je potlačování zlosti, konformita, obecně potlačování emocí</a:t>
            </a:r>
          </a:p>
        </p:txBody>
      </p:sp>
      <p:sp>
        <p:nvSpPr>
          <p:cNvPr id="23555" name="Zástupný symbol pro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BB1019-C8B4-409B-A69D-F3DE5D77B129}" type="datetime1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19.12.2023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95_TF56160789" id="{8AF6F0AA-8C72-4967-968E-D4393B06EDB9}" vid="{ACB952D6-6656-4F55-89C5-890C0D27D2F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{E4247D55-F443-41F6-9B6F-3F77112FA09D}tf56160789_win32</Template>
  <TotalTime>0</TotalTime>
  <Words>1508</Words>
  <Application>Microsoft Office PowerPoint</Application>
  <PresentationFormat>Širokoúhlá obrazovka</PresentationFormat>
  <Paragraphs>186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9" baseType="lpstr">
      <vt:lpstr>Arial</vt:lpstr>
      <vt:lpstr>Bookman Old Style</vt:lpstr>
      <vt:lpstr>Calibri</vt:lpstr>
      <vt:lpstr>Courier New</vt:lpstr>
      <vt:lpstr>Franklin Gothic Book</vt:lpstr>
      <vt:lpstr>Wingdings</vt:lpstr>
      <vt:lpstr>1_RetrospectVTI</vt:lpstr>
      <vt:lpstr>Psychoonkologie</vt:lpstr>
      <vt:lpstr>„Je zbytečné léčit oko bez hlavy, hlavu bez těla a tělo bez duše“</vt:lpstr>
      <vt:lpstr>Rakovina v číslech</vt:lpstr>
      <vt:lpstr>Rizikové faktory a prevence?</vt:lpstr>
      <vt:lpstr>Co je to rakovina?</vt:lpstr>
      <vt:lpstr>Prezentace aplikace PowerPoint</vt:lpstr>
      <vt:lpstr>Možnosti léčby</vt:lpstr>
      <vt:lpstr>Psychoonkologie</vt:lpstr>
      <vt:lpstr>Karcinogenní osobnost</vt:lpstr>
      <vt:lpstr>Psychologické faktory vzniku nemoci</vt:lpstr>
      <vt:lpstr>Prezentace aplikace PowerPoint</vt:lpstr>
      <vt:lpstr>Fáze „nádorového prožívání“ nemoci</vt:lpstr>
      <vt:lpstr>Fáze „nádorového prožívání“ nemoci</vt:lpstr>
      <vt:lpstr>Fáze „nádorového prožívání“ nemoci</vt:lpstr>
      <vt:lpstr>Fáze „nádorového prožívání“ nemoci</vt:lpstr>
      <vt:lpstr>Fáze „nádorového prožívání“ nemoci</vt:lpstr>
      <vt:lpstr>Psychologické faktory ovlivňující průběh onemocnění, zvládání a přežití</vt:lpstr>
      <vt:lpstr>Psychologické intervence onkologických pacientů</vt:lpstr>
      <vt:lpstr>Skupinová terapie</vt:lpstr>
      <vt:lpstr>Cíle psychologické intervence</vt:lpstr>
      <vt:lpstr>Literatura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Psychoonkologie</dc:title>
  <dc:creator>marťafoun</dc:creator>
  <cp:lastModifiedBy>Hana Přikrylová Kučerová</cp:lastModifiedBy>
  <cp:revision>69</cp:revision>
  <dcterms:created xsi:type="dcterms:W3CDTF">2021-12-11T15:49:55Z</dcterms:created>
  <dcterms:modified xsi:type="dcterms:W3CDTF">2023-12-19T07:29:45Z</dcterms:modified>
</cp:coreProperties>
</file>