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86" r:id="rId4"/>
    <p:sldId id="257" r:id="rId5"/>
    <p:sldId id="283" r:id="rId6"/>
    <p:sldId id="258" r:id="rId7"/>
    <p:sldId id="271" r:id="rId8"/>
    <p:sldId id="259" r:id="rId9"/>
    <p:sldId id="260" r:id="rId10"/>
    <p:sldId id="261" r:id="rId11"/>
    <p:sldId id="262" r:id="rId12"/>
    <p:sldId id="272" r:id="rId13"/>
    <p:sldId id="263" r:id="rId14"/>
    <p:sldId id="264" r:id="rId15"/>
    <p:sldId id="281" r:id="rId16"/>
    <p:sldId id="282" r:id="rId17"/>
    <p:sldId id="265" r:id="rId18"/>
    <p:sldId id="266" r:id="rId19"/>
    <p:sldId id="273" r:id="rId20"/>
    <p:sldId id="267" r:id="rId21"/>
    <p:sldId id="268" r:id="rId22"/>
    <p:sldId id="274" r:id="rId23"/>
    <p:sldId id="285" r:id="rId24"/>
    <p:sldId id="276" r:id="rId25"/>
    <p:sldId id="275" r:id="rId26"/>
    <p:sldId id="277" r:id="rId27"/>
    <p:sldId id="279" r:id="rId28"/>
    <p:sldId id="278" r:id="rId29"/>
    <p:sldId id="280" r:id="rId30"/>
    <p:sldId id="284" r:id="rId31"/>
    <p:sldId id="287" r:id="rId32"/>
    <p:sldId id="288" r:id="rId33"/>
    <p:sldId id="289" r:id="rId34"/>
    <p:sldId id="290" r:id="rId35"/>
    <p:sldId id="269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8AD64-2D6B-9FB8-9E9D-5448A90DE50D}" v="761" dt="2022-11-06T21:03:50.064"/>
    <p1510:client id="{536849D5-0813-89CE-31A0-BFEE84BA98A3}" v="2" dt="2021-10-25T09:15:17.532"/>
    <p1510:client id="{773EDA3F-2B8D-027B-4BDE-FE4CF80336B6}" v="4" dt="2021-10-24T16:56:26.727"/>
    <p1510:client id="{8BE89FB5-DFD6-4AB9-8244-6C349EEF6374}" v="5274" dt="2021-01-11T01:28:55.686"/>
    <p1510:client id="{94199723-2C6B-BA65-C8BD-6FE7EE9280C4}" v="272" dt="2023-10-01T13:46:10.507"/>
    <p1510:client id="{BD61DFDE-931E-856B-C7FD-147EA9D0E120}" v="379" dt="2023-10-01T14:30:26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Dusitan_amylnat%C3%BD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cs-CZ" sz="5400">
                <a:cs typeface="Calibri Light"/>
              </a:rPr>
              <a:t>Návykové látky</a:t>
            </a:r>
            <a:endParaRPr lang="cs-CZ" sz="540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cs-CZ" sz="2000">
                <a:ea typeface="+mn-lt"/>
                <a:cs typeface="+mn-lt"/>
              </a:rPr>
              <a:t>Petr Grossmann</a:t>
            </a:r>
            <a:endParaRPr lang="cs-CZ" sz="20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EFC8F-4555-466B-991A-E4832D48E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2" r="1605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59005-28AE-45DE-8B6E-E01E5B6BE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Alkohol  - Vliv na CNS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42EE43-1B68-4336-87FA-B90508B41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Zhoršuje komunikaci mezi neurony, nejdříve na úrovni receptorů, později i postižení struktury synapse</a:t>
            </a:r>
          </a:p>
          <a:p>
            <a:r>
              <a:rPr lang="cs-CZ" dirty="0">
                <a:cs typeface="Calibri"/>
              </a:rPr>
              <a:t>Postihuje zejména bílou hmotu, ale i neurony samotné</a:t>
            </a:r>
          </a:p>
          <a:p>
            <a:r>
              <a:rPr lang="cs-CZ" dirty="0">
                <a:cs typeface="Calibri"/>
              </a:rPr>
              <a:t>Atrofie - nejvíce v čelních lalocích, mozečku a limbickém systému</a:t>
            </a:r>
          </a:p>
          <a:p>
            <a:r>
              <a:rPr lang="cs-CZ" dirty="0">
                <a:cs typeface="Calibri"/>
              </a:rPr>
              <a:t>Zvláště ohroženy jsou děti a dospívající (významně poškozuje KF – atrofie hipokampu)</a:t>
            </a:r>
          </a:p>
          <a:p>
            <a:r>
              <a:rPr lang="cs-CZ" dirty="0">
                <a:cs typeface="Calibri"/>
              </a:rPr>
              <a:t>Sčítání vlivu alkoholu a jiných příčin poklesu KF</a:t>
            </a:r>
          </a:p>
        </p:txBody>
      </p:sp>
    </p:spTree>
    <p:extLst>
      <p:ext uri="{BB962C8B-B14F-4D97-AF65-F5344CB8AC3E}">
        <p14:creationId xmlns:p14="http://schemas.microsoft.com/office/powerpoint/2010/main" val="764579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832FC-DE84-4F71-B8DF-5800433D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Fetální alkoholový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B60AE1-EDD2-4D1B-8E75-38342D92D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Nejčastější příčina vrozených vad ve vyspělých zemích</a:t>
            </a:r>
          </a:p>
          <a:p>
            <a:r>
              <a:rPr lang="cs-CZ" dirty="0">
                <a:cs typeface="Calibri"/>
              </a:rPr>
              <a:t>Plod je ohrožen FAS, pokud matka pije alkohol v jakékoli fázi těhotenství, nejvíce je ohrožen v 1. trimestru (matka často o svém těhotenství v této fázi neví)</a:t>
            </a:r>
          </a:p>
          <a:p>
            <a:r>
              <a:rPr lang="cs-CZ" dirty="0">
                <a:cs typeface="Calibri"/>
              </a:rPr>
              <a:t>Vrozené vady oblasti obličeje a hlavy, nízká porodní váha, poškození mozku projevující se poruchami chování, a nižším intelektem</a:t>
            </a:r>
          </a:p>
          <a:p>
            <a:r>
              <a:rPr lang="cs-CZ" dirty="0">
                <a:cs typeface="Calibri"/>
              </a:rPr>
              <a:t>ARND – </a:t>
            </a:r>
            <a:r>
              <a:rPr lang="cs-CZ" dirty="0" err="1">
                <a:cs typeface="Calibri"/>
              </a:rPr>
              <a:t>Alcohol-Related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Neurodevelopmental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Disorder</a:t>
            </a:r>
            <a:r>
              <a:rPr lang="cs-CZ" dirty="0">
                <a:cs typeface="Calibri"/>
              </a:rPr>
              <a:t> – k poškození mozku plodu může dojít i když nejsou další známky FAS (časté)</a:t>
            </a:r>
          </a:p>
        </p:txBody>
      </p:sp>
    </p:spTree>
    <p:extLst>
      <p:ext uri="{BB962C8B-B14F-4D97-AF65-F5344CB8AC3E}">
        <p14:creationId xmlns:p14="http://schemas.microsoft.com/office/powerpoint/2010/main" val="1724948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6C07D5-A461-83AD-78F5-A512DF00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88" y="4578538"/>
            <a:ext cx="5013512" cy="1650533"/>
          </a:xfrm>
        </p:spPr>
        <p:txBody>
          <a:bodyPr>
            <a:normAutofit/>
          </a:bodyPr>
          <a:lstStyle/>
          <a:p>
            <a:r>
              <a:rPr lang="cs-CZ" dirty="0" err="1">
                <a:cs typeface="Calibri Light"/>
              </a:rPr>
              <a:t>Rudodřev</a:t>
            </a:r>
            <a:r>
              <a:rPr lang="cs-CZ" dirty="0">
                <a:cs typeface="Calibri Light"/>
              </a:rPr>
              <a:t> koka</a:t>
            </a:r>
            <a:br>
              <a:rPr lang="cs-CZ" dirty="0">
                <a:cs typeface="Calibri Light"/>
              </a:rPr>
            </a:br>
            <a:r>
              <a:rPr lang="cs-CZ" i="1" dirty="0" err="1">
                <a:cs typeface="Calibri Light"/>
              </a:rPr>
              <a:t>Erythroxylum</a:t>
            </a:r>
            <a:r>
              <a:rPr lang="cs-CZ" i="1" dirty="0">
                <a:cs typeface="Calibri Light"/>
              </a:rPr>
              <a:t> </a:t>
            </a:r>
            <a:r>
              <a:rPr lang="cs-CZ" i="1" dirty="0" err="1">
                <a:cs typeface="Calibri Light"/>
              </a:rPr>
              <a:t>coca</a:t>
            </a:r>
            <a:endParaRPr lang="cs-CZ" i="1">
              <a:cs typeface="Calibri Light"/>
            </a:endParaRPr>
          </a:p>
        </p:txBody>
      </p:sp>
      <p:pic>
        <p:nvPicPr>
          <p:cNvPr id="4" name="Obrázek 4" descr="Obsah obrázku rostlina, list, stín&#10;&#10;Popis se vygeneroval automaticky.">
            <a:extLst>
              <a:ext uri="{FF2B5EF4-FFF2-40B4-BE49-F238E27FC236}">
                <a16:creationId xmlns:a16="http://schemas.microsoft.com/office/drawing/2014/main" id="{A2563CB2-B642-959A-0F41-FE8C2E293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46" y="-934"/>
            <a:ext cx="5170404" cy="6861455"/>
          </a:xfrm>
        </p:spPr>
      </p:pic>
      <p:pic>
        <p:nvPicPr>
          <p:cNvPr id="5" name="Obrázek 5" descr="Obsah obrázku rostlina, květina, list, zelená&#10;&#10;Popis se vygeneroval automaticky.">
            <a:extLst>
              <a:ext uri="{FF2B5EF4-FFF2-40B4-BE49-F238E27FC236}">
                <a16:creationId xmlns:a16="http://schemas.microsoft.com/office/drawing/2014/main" id="{B6F566F3-C6BA-1B66-DBAF-700E3ACD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429" y="314"/>
            <a:ext cx="7035052" cy="402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986663-F60B-4AB7-8A95-DAE6CF47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14" y="125043"/>
            <a:ext cx="10515600" cy="1325563"/>
          </a:xfrm>
        </p:spPr>
        <p:txBody>
          <a:bodyPr/>
          <a:lstStyle/>
          <a:p>
            <a:r>
              <a:rPr lang="cs-CZ" dirty="0">
                <a:cs typeface="Calibri Light"/>
              </a:rPr>
              <a:t>Stimulancia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C6FEB0-60FC-45E9-A6DD-33F860EC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83" y="1585543"/>
            <a:ext cx="10640861" cy="45914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amfetamin, metamfetamin, kokain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Příznaky intoxikace</a:t>
            </a:r>
            <a:endParaRPr lang="cs-CZ" dirty="0">
              <a:cs typeface="Calibri"/>
            </a:endParaRPr>
          </a:p>
          <a:p>
            <a:pPr lvl="2"/>
            <a:r>
              <a:rPr lang="cs-CZ" dirty="0">
                <a:ea typeface="+mn-lt"/>
                <a:cs typeface="+mn-lt"/>
              </a:rPr>
              <a:t>Euforie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Hrubost, agresivita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Hádavost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Labilní nálada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Halucinace a iluze</a:t>
            </a:r>
            <a:endParaRPr lang="cs-CZ" dirty="0"/>
          </a:p>
          <a:p>
            <a:pPr lvl="2"/>
            <a:r>
              <a:rPr lang="cs-CZ" dirty="0" err="1">
                <a:ea typeface="+mn-lt"/>
                <a:cs typeface="+mn-lt"/>
              </a:rPr>
              <a:t>Paranoidita</a:t>
            </a:r>
            <a:endParaRPr lang="cs-CZ" dirty="0" err="1"/>
          </a:p>
          <a:p>
            <a:pPr lvl="2"/>
            <a:r>
              <a:rPr lang="cs-CZ" dirty="0">
                <a:ea typeface="+mn-lt"/>
                <a:cs typeface="+mn-lt"/>
              </a:rPr>
              <a:t>Stereotypní pohyby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Dilatace zornic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Tachykardie a hypertenze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Nauzea, zvracení, slabost, křeče...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8576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D8722-C51D-4F8D-B8B1-2B1DD352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Stimulancia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3029C6-60AA-4E68-ABD3-73FC9BE27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>
                <a:ea typeface="+mn-lt"/>
                <a:cs typeface="+mn-lt"/>
              </a:rPr>
              <a:t>Chronické užívání vede k závažným neuropatiím</a:t>
            </a:r>
            <a:endParaRPr lang="en-US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V těžších případech záchvaty, optická neuropatie, mozkové infarkty, subarachnoidální a </a:t>
            </a:r>
            <a:r>
              <a:rPr lang="cs-CZ" dirty="0" err="1">
                <a:ea typeface="+mn-lt"/>
                <a:cs typeface="+mn-lt"/>
              </a:rPr>
              <a:t>intracerebrální</a:t>
            </a:r>
            <a:r>
              <a:rPr lang="cs-CZ" dirty="0">
                <a:ea typeface="+mn-lt"/>
                <a:cs typeface="+mn-lt"/>
              </a:rPr>
              <a:t> krvácení, cerebrální atrofie, infarkt myokardu, edém mozku</a:t>
            </a:r>
            <a:endParaRPr lang="en-US">
              <a:ea typeface="+mn-lt"/>
              <a:cs typeface="+mn-lt"/>
            </a:endParaRPr>
          </a:p>
          <a:p>
            <a:r>
              <a:rPr lang="cs-CZ" dirty="0" err="1">
                <a:ea typeface="+mn-lt"/>
                <a:cs typeface="+mn-lt"/>
              </a:rPr>
              <a:t>Vyzokonstrikce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neurodegenerace</a:t>
            </a:r>
            <a:r>
              <a:rPr lang="cs-CZ" dirty="0">
                <a:ea typeface="+mn-lt"/>
                <a:cs typeface="+mn-lt"/>
              </a:rPr>
              <a:t> (frontální </a:t>
            </a:r>
            <a:r>
              <a:rPr lang="cs-CZ" dirty="0" err="1">
                <a:ea typeface="+mn-lt"/>
                <a:cs typeface="+mn-lt"/>
              </a:rPr>
              <a:t>cortex</a:t>
            </a:r>
            <a:r>
              <a:rPr lang="cs-CZ" dirty="0">
                <a:ea typeface="+mn-lt"/>
                <a:cs typeface="+mn-lt"/>
              </a:rPr>
              <a:t>, hipokampus, bazální ganglia, </a:t>
            </a:r>
            <a:r>
              <a:rPr lang="cs-CZ" dirty="0" err="1">
                <a:ea typeface="+mn-lt"/>
                <a:cs typeface="+mn-lt"/>
              </a:rPr>
              <a:t>cingulární</a:t>
            </a:r>
            <a:r>
              <a:rPr lang="cs-CZ" dirty="0">
                <a:ea typeface="+mn-lt"/>
                <a:cs typeface="+mn-lt"/>
              </a:rPr>
              <a:t>, limbická a </a:t>
            </a:r>
            <a:r>
              <a:rPr lang="cs-CZ" dirty="0" err="1">
                <a:ea typeface="+mn-lt"/>
                <a:cs typeface="+mn-lt"/>
              </a:rPr>
              <a:t>paralimbická</a:t>
            </a:r>
            <a:r>
              <a:rPr lang="cs-CZ" dirty="0">
                <a:ea typeface="+mn-lt"/>
                <a:cs typeface="+mn-lt"/>
              </a:rPr>
              <a:t> oblast), snížení cerebrálního průtoku krve (souvisí s </a:t>
            </a:r>
            <a:r>
              <a:rPr lang="cs-CZ" dirty="0" err="1">
                <a:ea typeface="+mn-lt"/>
                <a:cs typeface="+mn-lt"/>
              </a:rPr>
              <a:t>vazokonstrkcí</a:t>
            </a:r>
            <a:r>
              <a:rPr lang="cs-CZ" dirty="0">
                <a:ea typeface="+mn-lt"/>
                <a:cs typeface="+mn-lt"/>
              </a:rPr>
              <a:t> a </a:t>
            </a:r>
            <a:r>
              <a:rPr lang="cs-CZ" dirty="0" err="1">
                <a:ea typeface="+mn-lt"/>
                <a:cs typeface="+mn-lt"/>
              </a:rPr>
              <a:t>zvýšnou</a:t>
            </a:r>
            <a:r>
              <a:rPr lang="cs-CZ" dirty="0">
                <a:ea typeface="+mn-lt"/>
                <a:cs typeface="+mn-lt"/>
              </a:rPr>
              <a:t> srážlivostí - agregace destiček), anomálie metabolismu glukózy, změny v </a:t>
            </a:r>
            <a:r>
              <a:rPr lang="cs-CZ" dirty="0" err="1">
                <a:ea typeface="+mn-lt"/>
                <a:cs typeface="+mn-lt"/>
              </a:rPr>
              <a:t>dopaminergním</a:t>
            </a:r>
            <a:r>
              <a:rPr lang="cs-CZ" dirty="0">
                <a:ea typeface="+mn-lt"/>
                <a:cs typeface="+mn-lt"/>
              </a:rPr>
              <a:t> systému, změny v bioelektrické aktivitě aj.</a:t>
            </a:r>
            <a:endParaRPr lang="en-US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Jednorázové podání stimulancia může zvýšit kognitivní výkon, u lidí s vysokou kapacitou pracovní paměti naopak spíše snížit</a:t>
            </a:r>
            <a:endParaRPr lang="en-US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U chronických uživatelů behaviorální a afektivní potíže, snížení kognitivního výkonu, přetrvává i po letech abstinence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6437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2E88A7-BB29-B113-A651-D0CA3320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Stimulancia - odvykací stav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7295BB-99D4-1B9A-C713-689899A02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somatická (tělesná) složka má podobu vystupňované únavy v souvislosti s extrémním vyčerpáním organismu</a:t>
            </a:r>
          </a:p>
          <a:p>
            <a:r>
              <a:rPr lang="cs-CZ" dirty="0">
                <a:ea typeface="+mn-lt"/>
                <a:cs typeface="+mn-lt"/>
              </a:rPr>
              <a:t>psychická složka se objevuje obyčejně po odeznění tělesných obtíží a má podobu extrémních chutí na užití pervitinu, skleslosti, špatné nálady, úzkosti. </a:t>
            </a:r>
          </a:p>
          <a:p>
            <a:r>
              <a:rPr lang="cs-CZ" dirty="0">
                <a:ea typeface="+mn-lt"/>
                <a:cs typeface="+mn-lt"/>
              </a:rPr>
              <a:t>Odvykací stav není život ohrožující, je možné jej bez větších obtíží zvládnout bez lékařské intervence.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9131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14F92261-8088-9080-B92A-E09A85D3A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08" y="-628463"/>
            <a:ext cx="12198815" cy="8127720"/>
          </a:xfrm>
        </p:spPr>
      </p:pic>
    </p:spTree>
    <p:extLst>
      <p:ext uri="{BB962C8B-B14F-4D97-AF65-F5344CB8AC3E}">
        <p14:creationId xmlns:p14="http://schemas.microsoft.com/office/powerpoint/2010/main" val="1976527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83A99-ECD7-444F-ABA5-E25BA758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MDMA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06B564-81F2-4491-8D13-EBA27CD11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3,4-methylendioxymethamfetamin</a:t>
            </a:r>
            <a:r>
              <a:rPr lang="cs-CZ" dirty="0">
                <a:cs typeface="Calibri"/>
              </a:rPr>
              <a:t>, extáze</a:t>
            </a:r>
          </a:p>
          <a:p>
            <a:r>
              <a:rPr lang="cs-CZ" dirty="0" err="1">
                <a:ea typeface="+mn-lt"/>
                <a:cs typeface="+mn-lt"/>
              </a:rPr>
              <a:t>entaktogen</a:t>
            </a:r>
          </a:p>
          <a:p>
            <a:r>
              <a:rPr lang="cs-CZ" dirty="0">
                <a:ea typeface="+mn-lt"/>
                <a:cs typeface="+mn-lt"/>
              </a:rPr>
              <a:t>Příznaky intoxikace</a:t>
            </a:r>
            <a:endParaRPr lang="cs-CZ" dirty="0">
              <a:cs typeface="Calibri" panose="020F0502020204030204"/>
            </a:endParaRPr>
          </a:p>
          <a:p>
            <a:pPr lvl="2"/>
            <a:r>
              <a:rPr lang="cs-CZ" dirty="0">
                <a:ea typeface="+mn-lt"/>
                <a:cs typeface="+mn-lt"/>
              </a:rPr>
              <a:t>Neklid, zmatenost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Pocity pohody, klidu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Zvýšení intelektuálního výkonu, empatie, pocity lásky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Potřeba dotýkat se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Zvýšené napětí svalů, jaw </a:t>
            </a:r>
            <a:r>
              <a:rPr lang="cs-CZ" dirty="0" err="1">
                <a:ea typeface="+mn-lt"/>
                <a:cs typeface="+mn-lt"/>
              </a:rPr>
              <a:t>clenching</a:t>
            </a:r>
            <a:r>
              <a:rPr lang="cs-CZ" dirty="0">
                <a:ea typeface="+mn-lt"/>
                <a:cs typeface="+mn-lt"/>
              </a:rPr>
              <a:t>, bolesti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Snížený pocit žízně, hypertermie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Dilatace zornic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0833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BAC25-CF06-4ACD-AAF0-4BA2B43C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MDMA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4C760F-5854-491D-8435-EDA57172E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Postihuje zejména </a:t>
            </a:r>
            <a:r>
              <a:rPr lang="cs-CZ" dirty="0" err="1">
                <a:cs typeface="Calibri"/>
              </a:rPr>
              <a:t>serotonergní</a:t>
            </a:r>
            <a:r>
              <a:rPr lang="cs-CZ" dirty="0">
                <a:cs typeface="Calibri"/>
              </a:rPr>
              <a:t> systém</a:t>
            </a: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U chronických uživatelů: Poruchy paměti - krátkodobé, střednědobé, vizuální, pracovní a epizodické, poruchy exekutivních funkcí a úsudku, abnormality u intelektu a psychomotorického výkonu.</a:t>
            </a:r>
          </a:p>
          <a:p>
            <a:r>
              <a:rPr lang="cs-CZ" dirty="0">
                <a:cs typeface="Calibri"/>
              </a:rPr>
              <a:t>Část postižení se může projevit až v odstupu let, často v souvislosti s přirozenými věkem podmíněnými změnami</a:t>
            </a:r>
          </a:p>
        </p:txBody>
      </p:sp>
    </p:spTree>
    <p:extLst>
      <p:ext uri="{BB962C8B-B14F-4D97-AF65-F5344CB8AC3E}">
        <p14:creationId xmlns:p14="http://schemas.microsoft.com/office/powerpoint/2010/main" val="2438776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dort, kousek, čokoláda, výseč&#10;&#10;Popis se vygeneroval automaticky.">
            <a:extLst>
              <a:ext uri="{FF2B5EF4-FFF2-40B4-BE49-F238E27FC236}">
                <a16:creationId xmlns:a16="http://schemas.microsoft.com/office/drawing/2014/main" id="{B0C643B9-59BF-150A-6FA3-863BFA03C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03" y="1110738"/>
            <a:ext cx="12112436" cy="5747495"/>
          </a:xfrm>
        </p:spPr>
      </p:pic>
    </p:spTree>
    <p:extLst>
      <p:ext uri="{BB962C8B-B14F-4D97-AF65-F5344CB8AC3E}">
        <p14:creationId xmlns:p14="http://schemas.microsoft.com/office/powerpoint/2010/main" val="344993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2CE6C-A816-398F-9659-0B48669B9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876" y="5082801"/>
            <a:ext cx="4935072" cy="1325563"/>
          </a:xfrm>
        </p:spPr>
        <p:txBody>
          <a:bodyPr/>
          <a:lstStyle/>
          <a:p>
            <a:r>
              <a:rPr lang="cs-CZ" dirty="0">
                <a:cs typeface="Calibri Light"/>
              </a:rPr>
              <a:t>Nicotina </a:t>
            </a:r>
            <a:r>
              <a:rPr lang="cs-CZ" dirty="0" err="1">
                <a:cs typeface="Calibri Light"/>
              </a:rPr>
              <a:t>tabacum</a:t>
            </a:r>
            <a:endParaRPr lang="cs-CZ" dirty="0" err="1"/>
          </a:p>
        </p:txBody>
      </p:sp>
      <p:pic>
        <p:nvPicPr>
          <p:cNvPr id="4" name="Obrázek 4" descr="Obsah obrázku rostlina, květina, kytice, žlutá&#10;&#10;Popis se vygeneroval automaticky.">
            <a:extLst>
              <a:ext uri="{FF2B5EF4-FFF2-40B4-BE49-F238E27FC236}">
                <a16:creationId xmlns:a16="http://schemas.microsoft.com/office/drawing/2014/main" id="{5992FBD2-80A0-711C-67CD-5C49DF8D7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" y="-933"/>
            <a:ext cx="6035804" cy="6861454"/>
          </a:xfrm>
        </p:spPr>
      </p:pic>
      <p:pic>
        <p:nvPicPr>
          <p:cNvPr id="5" name="Obrázek 5" descr="Obsah obrázku rostlina, zelenina, zelená, list&#10;&#10;Popis se vygeneroval automaticky.">
            <a:extLst>
              <a:ext uri="{FF2B5EF4-FFF2-40B4-BE49-F238E27FC236}">
                <a16:creationId xmlns:a16="http://schemas.microsoft.com/office/drawing/2014/main" id="{37D0E760-99F5-51F4-41AD-08D9DF62F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166" y="4483"/>
            <a:ext cx="6777317" cy="45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0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C85557-F10F-49EC-8C95-D26443EC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Konopné drogy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882710-9A39-4F93-8AA6-E4CE2B081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66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Marihuana, hašiš -  delta-9-tetrahydrocannabinol</a:t>
            </a:r>
            <a:endParaRPr lang="cs-CZ" dirty="0"/>
          </a:p>
          <a:p>
            <a:r>
              <a:rPr lang="cs-CZ" dirty="0">
                <a:cs typeface="Calibri"/>
              </a:rPr>
              <a:t>některé designové drogy (</a:t>
            </a:r>
            <a:r>
              <a:rPr lang="cs-CZ" dirty="0" err="1">
                <a:cs typeface="Calibri"/>
              </a:rPr>
              <a:t>kanabimimetika</a:t>
            </a:r>
            <a:r>
              <a:rPr lang="cs-CZ" dirty="0">
                <a:cs typeface="Calibri"/>
              </a:rPr>
              <a:t>)</a:t>
            </a:r>
            <a:endParaRPr lang="cs-CZ"/>
          </a:p>
          <a:p>
            <a:r>
              <a:rPr lang="cs-CZ" dirty="0">
                <a:ea typeface="+mn-lt"/>
                <a:cs typeface="+mn-lt"/>
              </a:rPr>
              <a:t>Příznaky intoxikace</a:t>
            </a:r>
            <a:endParaRPr lang="cs-CZ" dirty="0">
              <a:cs typeface="Calibri"/>
            </a:endParaRPr>
          </a:p>
          <a:p>
            <a:pPr lvl="2"/>
            <a:r>
              <a:rPr lang="cs-CZ" dirty="0">
                <a:ea typeface="+mn-lt"/>
                <a:cs typeface="+mn-lt"/>
              </a:rPr>
              <a:t>Euforie/</a:t>
            </a:r>
            <a:r>
              <a:rPr lang="cs-CZ" dirty="0" err="1">
                <a:ea typeface="+mn-lt"/>
                <a:cs typeface="+mn-lt"/>
              </a:rPr>
              <a:t>desinhibice</a:t>
            </a:r>
            <a:endParaRPr lang="cs-CZ" dirty="0" err="1"/>
          </a:p>
          <a:p>
            <a:pPr lvl="2"/>
            <a:r>
              <a:rPr lang="cs-CZ" dirty="0">
                <a:ea typeface="+mn-lt"/>
                <a:cs typeface="+mn-lt"/>
              </a:rPr>
              <a:t>Úzkost/agitovanost</a:t>
            </a:r>
            <a:endParaRPr lang="cs-CZ" dirty="0"/>
          </a:p>
          <a:p>
            <a:pPr lvl="2"/>
            <a:r>
              <a:rPr lang="cs-CZ" dirty="0" err="1">
                <a:ea typeface="+mn-lt"/>
                <a:cs typeface="+mn-lt"/>
              </a:rPr>
              <a:t>Paranoidita</a:t>
            </a:r>
            <a:endParaRPr lang="cs-CZ" dirty="0" err="1"/>
          </a:p>
          <a:p>
            <a:pPr lvl="2"/>
            <a:r>
              <a:rPr lang="cs-CZ" dirty="0">
                <a:ea typeface="+mn-lt"/>
                <a:cs typeface="+mn-lt"/>
              </a:rPr>
              <a:t>Zpomalení času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Zhoršení úsudku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Depersonalizace, derealizace</a:t>
            </a:r>
            <a:endParaRPr lang="cs-CZ" dirty="0"/>
          </a:p>
          <a:p>
            <a:pPr lvl="2"/>
            <a:r>
              <a:rPr lang="cs-CZ" dirty="0">
                <a:ea typeface="+mn-lt"/>
                <a:cs typeface="+mn-lt"/>
              </a:rPr>
              <a:t>Halucinace a iluze</a:t>
            </a:r>
            <a:endParaRPr lang="cs-CZ" dirty="0"/>
          </a:p>
          <a:p>
            <a:pPr lvl="2"/>
            <a:r>
              <a:rPr lang="cs-CZ" dirty="0" err="1">
                <a:ea typeface="+mn-lt"/>
                <a:cs typeface="+mn-lt"/>
              </a:rPr>
              <a:t>Zvýš</a:t>
            </a:r>
            <a:r>
              <a:rPr lang="cs-CZ" dirty="0">
                <a:ea typeface="+mn-lt"/>
                <a:cs typeface="+mn-lt"/>
              </a:rPr>
              <a:t>. chuť k jídlu, xerostomie, injekce spojivek, tachykardie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80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51EB0-1814-4EA1-B08E-BAF21D86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Konopné drogy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B0F456-DE9E-4FBE-8E49-59C9AFDFE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>
                <a:cs typeface="Calibri"/>
              </a:rPr>
              <a:t>Experimentální podání ukázalo, že má vliv na krátkodobou paměť, pozornost, schopnost vykonávat psychomotorické úkoly</a:t>
            </a:r>
          </a:p>
          <a:p>
            <a:r>
              <a:rPr lang="cs-CZ" dirty="0">
                <a:cs typeface="Calibri"/>
              </a:rPr>
              <a:t>U krátkodobých uživatelů patrně nejsou dopady závažné, aby ovlivnily každodenní fungování</a:t>
            </a:r>
          </a:p>
          <a:p>
            <a:r>
              <a:rPr lang="cs-CZ" dirty="0">
                <a:cs typeface="Calibri"/>
              </a:rPr>
              <a:t>U chronických uživatelů není konsensus, délka užívání však zvyšuje intenzitu postižení KF</a:t>
            </a:r>
          </a:p>
          <a:p>
            <a:r>
              <a:rPr lang="cs-CZ" dirty="0">
                <a:cs typeface="Calibri"/>
              </a:rPr>
              <a:t>Jednoznačně však má vliv na krátkodobou paměť, u adolescentů se ukazuje i vliv na dlouhodobou paměť</a:t>
            </a:r>
          </a:p>
          <a:p>
            <a:r>
              <a:rPr lang="cs-CZ" dirty="0">
                <a:cs typeface="Calibri"/>
              </a:rPr>
              <a:t>Nemá vliv na vybavování již naučeného</a:t>
            </a:r>
          </a:p>
          <a:p>
            <a:r>
              <a:rPr lang="cs-CZ" dirty="0">
                <a:cs typeface="Calibri"/>
              </a:rPr>
              <a:t>Emoční oploštělost a poruchy motivace</a:t>
            </a:r>
          </a:p>
        </p:txBody>
      </p:sp>
    </p:spTree>
    <p:extLst>
      <p:ext uri="{BB962C8B-B14F-4D97-AF65-F5344CB8AC3E}">
        <p14:creationId xmlns:p14="http://schemas.microsoft.com/office/powerpoint/2010/main" val="482933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32D9E0-85AF-D3AF-96FB-0F423C39E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Konopí a schizofrenie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001132-4882-2B87-224D-7C12B5584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Prevalence schizofrenie je asi 1%</a:t>
            </a:r>
          </a:p>
          <a:p>
            <a:r>
              <a:rPr lang="cs-CZ" dirty="0">
                <a:cs typeface="Calibri"/>
              </a:rPr>
              <a:t>V čase se ukazuje jako stabilní</a:t>
            </a:r>
          </a:p>
          <a:p>
            <a:r>
              <a:rPr lang="cs-CZ" dirty="0">
                <a:cs typeface="Calibri"/>
              </a:rPr>
              <a:t>Užívání THC zvyšuje riziko vzniku SCH až desetinásobně.</a:t>
            </a:r>
          </a:p>
          <a:p>
            <a:r>
              <a:rPr lang="cs-CZ" dirty="0">
                <a:cs typeface="Calibri"/>
              </a:rPr>
              <a:t>V oblastech s vyšším užíváním THC je prevalence vyšší (</a:t>
            </a:r>
            <a:r>
              <a:rPr lang="cs-CZ" dirty="0" err="1">
                <a:cs typeface="Calibri"/>
              </a:rPr>
              <a:t>Höschl</a:t>
            </a:r>
            <a:r>
              <a:rPr lang="cs-CZ" dirty="0">
                <a:cs typeface="Calibri"/>
              </a:rPr>
              <a:t> - až </a:t>
            </a:r>
            <a:r>
              <a:rPr lang="cs-CZ">
                <a:cs typeface="Calibri"/>
              </a:rPr>
              <a:t>41%)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15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0974B75-0842-4B76-957F-0E0C736A5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579FDE-68AF-1B4C-9DBE-19AEDF3A5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8"/>
            <a:ext cx="7407658" cy="1330841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  <a:ea typeface="Calibri Light"/>
                <a:cs typeface="Calibri Light"/>
              </a:rPr>
              <a:t>HHC - </a:t>
            </a:r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Calibri"/>
                <a:cs typeface="Calibri"/>
              </a:rPr>
              <a:t>hexahydrocannabinol</a:t>
            </a:r>
            <a:endParaRPr lang="cs-CZ">
              <a:solidFill>
                <a:schemeClr val="tx1">
                  <a:lumMod val="85000"/>
                  <a:lumOff val="15000"/>
                </a:schemeClr>
              </a:solidFill>
              <a:latin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74EC41-B398-20CC-0401-3141DBC21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97" y="2140441"/>
            <a:ext cx="7923733" cy="44418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HHC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 (</a:t>
            </a:r>
            <a:r>
              <a:rPr lang="cs-CZ" sz="24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hexahydrocannabinol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) je hydrogenovaný derivát </a:t>
            </a:r>
            <a:r>
              <a:rPr lang="cs-CZ" sz="24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tetrahydrokanabinolu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. Jde o přirozeně se vyskytující </a:t>
            </a:r>
            <a:r>
              <a:rPr lang="cs-CZ" sz="24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fytokanabinoid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, který je možné vyrobit také synteticky.  HHC bývá nabízený prostřednictvím automatů a v e-shopech. Je nabízený jako čistě rostlinný materiál, ale jedná se o syntetickou látku nanesenou na květ (technického) konopí. Nabízeny jsou také náplně e-cigaret s obsahem HHC. HHC má psychoaktivní účinek podobný THC. HHC není na žádném ze seznamů OPL nařízení vlády č. 463/2013 Sb., o seznamech návykových látek. O </a:t>
            </a:r>
            <a:r>
              <a:rPr lang="cs-CZ" sz="24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farmakochemie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této látky není příliš informací a aktuálně je součástí probíhající studie na VŠCHT a NUDZ.</a:t>
            </a: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2E29C87-9572-491A-BB3F-FB4640339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0"/>
            <a:ext cx="3581400" cy="6858000"/>
          </a:xfrm>
          <a:custGeom>
            <a:avLst/>
            <a:gdLst>
              <a:gd name="connsiteX0" fmla="*/ 103528 w 3531060"/>
              <a:gd name="connsiteY0" fmla="*/ 0 h 6858000"/>
              <a:gd name="connsiteX1" fmla="*/ 3531060 w 3531060"/>
              <a:gd name="connsiteY1" fmla="*/ 0 h 6858000"/>
              <a:gd name="connsiteX2" fmla="*/ 3531060 w 3531060"/>
              <a:gd name="connsiteY2" fmla="*/ 6858000 h 6858000"/>
              <a:gd name="connsiteX3" fmla="*/ 11227 w 3531060"/>
              <a:gd name="connsiteY3" fmla="*/ 6858000 h 6858000"/>
              <a:gd name="connsiteX4" fmla="*/ 13007 w 3531060"/>
              <a:gd name="connsiteY4" fmla="*/ 6830689 h 6858000"/>
              <a:gd name="connsiteX5" fmla="*/ 13816 w 3531060"/>
              <a:gd name="connsiteY5" fmla="*/ 6805387 h 6858000"/>
              <a:gd name="connsiteX6" fmla="*/ 6804 w 3531060"/>
              <a:gd name="connsiteY6" fmla="*/ 6745068 h 6858000"/>
              <a:gd name="connsiteX7" fmla="*/ 0 w 3531060"/>
              <a:gd name="connsiteY7" fmla="*/ 6729489 h 6858000"/>
              <a:gd name="connsiteX8" fmla="*/ 2954 w 3531060"/>
              <a:gd name="connsiteY8" fmla="*/ 6720173 h 6858000"/>
              <a:gd name="connsiteX9" fmla="*/ 5781 w 3531060"/>
              <a:gd name="connsiteY9" fmla="*/ 6647880 h 6858000"/>
              <a:gd name="connsiteX10" fmla="*/ 18369 w 3531060"/>
              <a:gd name="connsiteY10" fmla="*/ 6601567 h 6858000"/>
              <a:gd name="connsiteX11" fmla="*/ 23416 w 3531060"/>
              <a:gd name="connsiteY11" fmla="*/ 6560762 h 6858000"/>
              <a:gd name="connsiteX12" fmla="*/ 18598 w 3531060"/>
              <a:gd name="connsiteY12" fmla="*/ 6513714 h 6858000"/>
              <a:gd name="connsiteX13" fmla="*/ 59435 w 3531060"/>
              <a:gd name="connsiteY13" fmla="*/ 6445731 h 6858000"/>
              <a:gd name="connsiteX14" fmla="*/ 63794 w 3531060"/>
              <a:gd name="connsiteY14" fmla="*/ 6393381 h 6858000"/>
              <a:gd name="connsiteX15" fmla="*/ 106081 w 3531060"/>
              <a:gd name="connsiteY15" fmla="*/ 6308405 h 6858000"/>
              <a:gd name="connsiteX16" fmla="*/ 113316 w 3531060"/>
              <a:gd name="connsiteY16" fmla="*/ 6212827 h 6858000"/>
              <a:gd name="connsiteX17" fmla="*/ 254196 w 3531060"/>
              <a:gd name="connsiteY17" fmla="*/ 5897402 h 6858000"/>
              <a:gd name="connsiteX18" fmla="*/ 262830 w 3531060"/>
              <a:gd name="connsiteY18" fmla="*/ 5814193 h 6858000"/>
              <a:gd name="connsiteX19" fmla="*/ 280557 w 3531060"/>
              <a:gd name="connsiteY19" fmla="*/ 5702062 h 6858000"/>
              <a:gd name="connsiteX20" fmla="*/ 297372 w 3531060"/>
              <a:gd name="connsiteY20" fmla="*/ 5654420 h 6858000"/>
              <a:gd name="connsiteX21" fmla="*/ 335148 w 3531060"/>
              <a:gd name="connsiteY21" fmla="*/ 5528164 h 6858000"/>
              <a:gd name="connsiteX22" fmla="*/ 360460 w 3531060"/>
              <a:gd name="connsiteY22" fmla="*/ 5405598 h 6858000"/>
              <a:gd name="connsiteX23" fmla="*/ 397460 w 3531060"/>
              <a:gd name="connsiteY23" fmla="*/ 5273144 h 6858000"/>
              <a:gd name="connsiteX24" fmla="*/ 494993 w 3531060"/>
              <a:gd name="connsiteY24" fmla="*/ 4964102 h 6858000"/>
              <a:gd name="connsiteX25" fmla="*/ 568696 w 3531060"/>
              <a:gd name="connsiteY25" fmla="*/ 4673314 h 6858000"/>
              <a:gd name="connsiteX26" fmla="*/ 564053 w 3531060"/>
              <a:gd name="connsiteY26" fmla="*/ 4444162 h 6858000"/>
              <a:gd name="connsiteX27" fmla="*/ 562482 w 3531060"/>
              <a:gd name="connsiteY27" fmla="*/ 4238831 h 6858000"/>
              <a:gd name="connsiteX28" fmla="*/ 566528 w 3531060"/>
              <a:gd name="connsiteY28" fmla="*/ 4167684 h 6858000"/>
              <a:gd name="connsiteX29" fmla="*/ 565861 w 3531060"/>
              <a:gd name="connsiteY29" fmla="*/ 4066422 h 6858000"/>
              <a:gd name="connsiteX30" fmla="*/ 535898 w 3531060"/>
              <a:gd name="connsiteY30" fmla="*/ 3956159 h 6858000"/>
              <a:gd name="connsiteX31" fmla="*/ 529864 w 3531060"/>
              <a:gd name="connsiteY31" fmla="*/ 3827475 h 6858000"/>
              <a:gd name="connsiteX32" fmla="*/ 529398 w 3531060"/>
              <a:gd name="connsiteY32" fmla="*/ 3731753 h 6858000"/>
              <a:gd name="connsiteX33" fmla="*/ 516932 w 3531060"/>
              <a:gd name="connsiteY33" fmla="*/ 3591228 h 6858000"/>
              <a:gd name="connsiteX34" fmla="*/ 516408 w 3531060"/>
              <a:gd name="connsiteY34" fmla="*/ 3470066 h 6858000"/>
              <a:gd name="connsiteX35" fmla="*/ 503912 w 3531060"/>
              <a:gd name="connsiteY35" fmla="*/ 3378353 h 6858000"/>
              <a:gd name="connsiteX36" fmla="*/ 510998 w 3531060"/>
              <a:gd name="connsiteY36" fmla="*/ 3426234 h 6858000"/>
              <a:gd name="connsiteX37" fmla="*/ 493021 w 3531060"/>
              <a:gd name="connsiteY37" fmla="*/ 3298102 h 6858000"/>
              <a:gd name="connsiteX38" fmla="*/ 476639 w 3531060"/>
              <a:gd name="connsiteY38" fmla="*/ 3237723 h 6858000"/>
              <a:gd name="connsiteX39" fmla="*/ 495722 w 3531060"/>
              <a:gd name="connsiteY39" fmla="*/ 3171637 h 6858000"/>
              <a:gd name="connsiteX40" fmla="*/ 450994 w 3531060"/>
              <a:gd name="connsiteY40" fmla="*/ 3065288 h 6858000"/>
              <a:gd name="connsiteX41" fmla="*/ 421746 w 3531060"/>
              <a:gd name="connsiteY41" fmla="*/ 2897536 h 6858000"/>
              <a:gd name="connsiteX42" fmla="*/ 385928 w 3531060"/>
              <a:gd name="connsiteY42" fmla="*/ 2840607 h 6858000"/>
              <a:gd name="connsiteX43" fmla="*/ 352690 w 3531060"/>
              <a:gd name="connsiteY43" fmla="*/ 2704145 h 6858000"/>
              <a:gd name="connsiteX44" fmla="*/ 327326 w 3531060"/>
              <a:gd name="connsiteY44" fmla="*/ 2596651 h 6858000"/>
              <a:gd name="connsiteX45" fmla="*/ 316968 w 3531060"/>
              <a:gd name="connsiteY45" fmla="*/ 2569830 h 6858000"/>
              <a:gd name="connsiteX46" fmla="*/ 291337 w 3531060"/>
              <a:gd name="connsiteY46" fmla="*/ 2512570 h 6858000"/>
              <a:gd name="connsiteX47" fmla="*/ 296082 w 3531060"/>
              <a:gd name="connsiteY47" fmla="*/ 2497590 h 6858000"/>
              <a:gd name="connsiteX48" fmla="*/ 296084 w 3531060"/>
              <a:gd name="connsiteY48" fmla="*/ 2497483 h 6858000"/>
              <a:gd name="connsiteX49" fmla="*/ 294022 w 3531060"/>
              <a:gd name="connsiteY49" fmla="*/ 2484247 h 6858000"/>
              <a:gd name="connsiteX50" fmla="*/ 292784 w 3531060"/>
              <a:gd name="connsiteY50" fmla="*/ 2486499 h 6858000"/>
              <a:gd name="connsiteX51" fmla="*/ 275200 w 3531060"/>
              <a:gd name="connsiteY51" fmla="*/ 2427557 h 6858000"/>
              <a:gd name="connsiteX52" fmla="*/ 286266 w 3531060"/>
              <a:gd name="connsiteY52" fmla="*/ 2384112 h 6858000"/>
              <a:gd name="connsiteX53" fmla="*/ 263813 w 3531060"/>
              <a:gd name="connsiteY53" fmla="*/ 2270223 h 6858000"/>
              <a:gd name="connsiteX54" fmla="*/ 238402 w 3531060"/>
              <a:gd name="connsiteY54" fmla="*/ 2198449 h 6858000"/>
              <a:gd name="connsiteX55" fmla="*/ 235318 w 3531060"/>
              <a:gd name="connsiteY55" fmla="*/ 2195917 h 6858000"/>
              <a:gd name="connsiteX56" fmla="*/ 230374 w 3531060"/>
              <a:gd name="connsiteY56" fmla="*/ 2180424 h 6858000"/>
              <a:gd name="connsiteX57" fmla="*/ 218180 w 3531060"/>
              <a:gd name="connsiteY57" fmla="*/ 2103866 h 6858000"/>
              <a:gd name="connsiteX58" fmla="*/ 215674 w 3531060"/>
              <a:gd name="connsiteY58" fmla="*/ 2091957 h 6858000"/>
              <a:gd name="connsiteX59" fmla="*/ 205319 w 3531060"/>
              <a:gd name="connsiteY59" fmla="*/ 2010962 h 6858000"/>
              <a:gd name="connsiteX60" fmla="*/ 203437 w 3531060"/>
              <a:gd name="connsiteY60" fmla="*/ 1997565 h 6858000"/>
              <a:gd name="connsiteX61" fmla="*/ 199907 w 3531060"/>
              <a:gd name="connsiteY61" fmla="*/ 1995657 h 6858000"/>
              <a:gd name="connsiteX62" fmla="*/ 199391 w 3531060"/>
              <a:gd name="connsiteY62" fmla="*/ 1990646 h 6858000"/>
              <a:gd name="connsiteX63" fmla="*/ 208753 w 3531060"/>
              <a:gd name="connsiteY63" fmla="*/ 1964565 h 6858000"/>
              <a:gd name="connsiteX64" fmla="*/ 205295 w 3531060"/>
              <a:gd name="connsiteY64" fmla="*/ 1849539 h 6858000"/>
              <a:gd name="connsiteX65" fmla="*/ 215900 w 3531060"/>
              <a:gd name="connsiteY65" fmla="*/ 1739005 h 6858000"/>
              <a:gd name="connsiteX66" fmla="*/ 214116 w 3531060"/>
              <a:gd name="connsiteY66" fmla="*/ 1572143 h 6858000"/>
              <a:gd name="connsiteX67" fmla="*/ 171292 w 3531060"/>
              <a:gd name="connsiteY67" fmla="*/ 1394445 h 6858000"/>
              <a:gd name="connsiteX68" fmla="*/ 147310 w 3531060"/>
              <a:gd name="connsiteY68" fmla="*/ 1368244 h 6858000"/>
              <a:gd name="connsiteX69" fmla="*/ 136918 w 3531060"/>
              <a:gd name="connsiteY69" fmla="*/ 1304100 h 6858000"/>
              <a:gd name="connsiteX70" fmla="*/ 133350 w 3531060"/>
              <a:gd name="connsiteY70" fmla="*/ 1266991 h 6858000"/>
              <a:gd name="connsiteX71" fmla="*/ 120972 w 3531060"/>
              <a:gd name="connsiteY71" fmla="*/ 1165753 h 6858000"/>
              <a:gd name="connsiteX72" fmla="*/ 123458 w 3531060"/>
              <a:gd name="connsiteY72" fmla="*/ 1076447 h 6858000"/>
              <a:gd name="connsiteX73" fmla="*/ 97854 w 3531060"/>
              <a:gd name="connsiteY73" fmla="*/ 1017164 h 6858000"/>
              <a:gd name="connsiteX74" fmla="*/ 87953 w 3531060"/>
              <a:gd name="connsiteY74" fmla="*/ 994620 h 6858000"/>
              <a:gd name="connsiteX75" fmla="*/ 88632 w 3531060"/>
              <a:gd name="connsiteY75" fmla="*/ 989015 h 6858000"/>
              <a:gd name="connsiteX76" fmla="*/ 88620 w 3531060"/>
              <a:gd name="connsiteY76" fmla="*/ 980586 h 6858000"/>
              <a:gd name="connsiteX77" fmla="*/ 88469 w 3531060"/>
              <a:gd name="connsiteY77" fmla="*/ 980346 h 6858000"/>
              <a:gd name="connsiteX78" fmla="*/ 88753 w 3531060"/>
              <a:gd name="connsiteY78" fmla="*/ 972517 h 6858000"/>
              <a:gd name="connsiteX79" fmla="*/ 92049 w 3531060"/>
              <a:gd name="connsiteY79" fmla="*/ 934639 h 6858000"/>
              <a:gd name="connsiteX80" fmla="*/ 75170 w 3531060"/>
              <a:gd name="connsiteY80" fmla="*/ 858806 h 6858000"/>
              <a:gd name="connsiteX81" fmla="*/ 73032 w 3531060"/>
              <a:gd name="connsiteY81" fmla="*/ 847069 h 6858000"/>
              <a:gd name="connsiteX82" fmla="*/ 72378 w 3531060"/>
              <a:gd name="connsiteY82" fmla="*/ 846222 h 6858000"/>
              <a:gd name="connsiteX83" fmla="*/ 79554 w 3531060"/>
              <a:gd name="connsiteY83" fmla="*/ 769298 h 6858000"/>
              <a:gd name="connsiteX84" fmla="*/ 81564 w 3531060"/>
              <a:gd name="connsiteY84" fmla="*/ 766224 h 6858000"/>
              <a:gd name="connsiteX85" fmla="*/ 82266 w 3531060"/>
              <a:gd name="connsiteY85" fmla="*/ 747981 h 6858000"/>
              <a:gd name="connsiteX86" fmla="*/ 81702 w 3531060"/>
              <a:gd name="connsiteY86" fmla="*/ 745740 h 6858000"/>
              <a:gd name="connsiteX87" fmla="*/ 103923 w 3531060"/>
              <a:gd name="connsiteY87" fmla="*/ 677309 h 6858000"/>
              <a:gd name="connsiteX88" fmla="*/ 104946 w 3531060"/>
              <a:gd name="connsiteY88" fmla="*/ 620242 h 6858000"/>
              <a:gd name="connsiteX89" fmla="*/ 112314 w 3531060"/>
              <a:gd name="connsiteY89" fmla="*/ 507811 h 6858000"/>
              <a:gd name="connsiteX90" fmla="*/ 120754 w 3531060"/>
              <a:gd name="connsiteY90" fmla="*/ 390502 h 6858000"/>
              <a:gd name="connsiteX91" fmla="*/ 96054 w 3531060"/>
              <a:gd name="connsiteY91" fmla="*/ 236774 h 6858000"/>
              <a:gd name="connsiteX92" fmla="*/ 100614 w 3531060"/>
              <a:gd name="connsiteY92" fmla="*/ 106394 h 6858000"/>
              <a:gd name="connsiteX93" fmla="*/ 96438 w 3531060"/>
              <a:gd name="connsiteY93" fmla="*/ 51592 h 6858000"/>
              <a:gd name="connsiteX94" fmla="*/ 104784 w 3531060"/>
              <a:gd name="connsiteY94" fmla="*/ 6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531060" h="6858000">
                <a:moveTo>
                  <a:pt x="103528" y="0"/>
                </a:moveTo>
                <a:lnTo>
                  <a:pt x="3531060" y="0"/>
                </a:lnTo>
                <a:lnTo>
                  <a:pt x="3531060" y="6858000"/>
                </a:lnTo>
                <a:lnTo>
                  <a:pt x="11227" y="6858000"/>
                </a:lnTo>
                <a:lnTo>
                  <a:pt x="13007" y="6830689"/>
                </a:lnTo>
                <a:cubicBezTo>
                  <a:pt x="13519" y="6821195"/>
                  <a:pt x="13839" y="6812491"/>
                  <a:pt x="13816" y="6805387"/>
                </a:cubicBezTo>
                <a:cubicBezTo>
                  <a:pt x="15254" y="6794161"/>
                  <a:pt x="9459" y="6753337"/>
                  <a:pt x="6804" y="6745068"/>
                </a:cubicBezTo>
                <a:lnTo>
                  <a:pt x="0" y="6729489"/>
                </a:lnTo>
                <a:lnTo>
                  <a:pt x="2954" y="6720173"/>
                </a:lnTo>
                <a:cubicBezTo>
                  <a:pt x="4526" y="6681672"/>
                  <a:pt x="-2520" y="6667698"/>
                  <a:pt x="5781" y="6647880"/>
                </a:cubicBezTo>
                <a:cubicBezTo>
                  <a:pt x="8350" y="6628113"/>
                  <a:pt x="15430" y="6616086"/>
                  <a:pt x="18369" y="6601567"/>
                </a:cubicBezTo>
                <a:cubicBezTo>
                  <a:pt x="15090" y="6579062"/>
                  <a:pt x="27561" y="6584422"/>
                  <a:pt x="23416" y="6560762"/>
                </a:cubicBezTo>
                <a:cubicBezTo>
                  <a:pt x="13805" y="6562800"/>
                  <a:pt x="26779" y="6518102"/>
                  <a:pt x="18598" y="6513714"/>
                </a:cubicBezTo>
                <a:cubicBezTo>
                  <a:pt x="31032" y="6499191"/>
                  <a:pt x="54928" y="6469276"/>
                  <a:pt x="59435" y="6445731"/>
                </a:cubicBezTo>
                <a:cubicBezTo>
                  <a:pt x="64302" y="6435600"/>
                  <a:pt x="68176" y="6406542"/>
                  <a:pt x="63794" y="6393381"/>
                </a:cubicBezTo>
                <a:cubicBezTo>
                  <a:pt x="87384" y="6347124"/>
                  <a:pt x="95956" y="6355867"/>
                  <a:pt x="106081" y="6308405"/>
                </a:cubicBezTo>
                <a:cubicBezTo>
                  <a:pt x="113812" y="6278148"/>
                  <a:pt x="101282" y="6242621"/>
                  <a:pt x="113316" y="6212827"/>
                </a:cubicBezTo>
                <a:cubicBezTo>
                  <a:pt x="156730" y="6067155"/>
                  <a:pt x="232746" y="6024676"/>
                  <a:pt x="254196" y="5897402"/>
                </a:cubicBezTo>
                <a:cubicBezTo>
                  <a:pt x="278709" y="5861657"/>
                  <a:pt x="256257" y="5849960"/>
                  <a:pt x="262830" y="5814193"/>
                </a:cubicBezTo>
                <a:cubicBezTo>
                  <a:pt x="292627" y="5729321"/>
                  <a:pt x="262967" y="5779716"/>
                  <a:pt x="280557" y="5702062"/>
                </a:cubicBezTo>
                <a:cubicBezTo>
                  <a:pt x="301001" y="5690324"/>
                  <a:pt x="289062" y="5671797"/>
                  <a:pt x="297372" y="5654420"/>
                </a:cubicBezTo>
                <a:cubicBezTo>
                  <a:pt x="310717" y="5602328"/>
                  <a:pt x="319320" y="5592033"/>
                  <a:pt x="335148" y="5528164"/>
                </a:cubicBezTo>
                <a:cubicBezTo>
                  <a:pt x="331779" y="5417827"/>
                  <a:pt x="359342" y="5444441"/>
                  <a:pt x="360460" y="5405598"/>
                </a:cubicBezTo>
                <a:cubicBezTo>
                  <a:pt x="382241" y="5333681"/>
                  <a:pt x="391308" y="5299039"/>
                  <a:pt x="397460" y="5273144"/>
                </a:cubicBezTo>
                <a:cubicBezTo>
                  <a:pt x="403590" y="5241156"/>
                  <a:pt x="498677" y="5031223"/>
                  <a:pt x="494993" y="4964102"/>
                </a:cubicBezTo>
                <a:cubicBezTo>
                  <a:pt x="509257" y="4834400"/>
                  <a:pt x="557982" y="4859515"/>
                  <a:pt x="568696" y="4673314"/>
                </a:cubicBezTo>
                <a:cubicBezTo>
                  <a:pt x="562875" y="4576630"/>
                  <a:pt x="603384" y="4599723"/>
                  <a:pt x="564053" y="4444162"/>
                </a:cubicBezTo>
                <a:cubicBezTo>
                  <a:pt x="584088" y="4367766"/>
                  <a:pt x="539882" y="4356597"/>
                  <a:pt x="562482" y="4238831"/>
                </a:cubicBezTo>
                <a:cubicBezTo>
                  <a:pt x="563771" y="4228532"/>
                  <a:pt x="565115" y="4176012"/>
                  <a:pt x="566528" y="4167684"/>
                </a:cubicBezTo>
                <a:cubicBezTo>
                  <a:pt x="564092" y="4133380"/>
                  <a:pt x="570965" y="4101677"/>
                  <a:pt x="565861" y="4066422"/>
                </a:cubicBezTo>
                <a:cubicBezTo>
                  <a:pt x="560756" y="4031167"/>
                  <a:pt x="538898" y="3990412"/>
                  <a:pt x="535898" y="3956159"/>
                </a:cubicBezTo>
                <a:cubicBezTo>
                  <a:pt x="531004" y="3900312"/>
                  <a:pt x="534822" y="3857908"/>
                  <a:pt x="529864" y="3827475"/>
                </a:cubicBezTo>
                <a:cubicBezTo>
                  <a:pt x="531280" y="3816371"/>
                  <a:pt x="529214" y="3754146"/>
                  <a:pt x="529398" y="3731753"/>
                </a:cubicBezTo>
                <a:cubicBezTo>
                  <a:pt x="528440" y="3695632"/>
                  <a:pt x="516799" y="3663823"/>
                  <a:pt x="516932" y="3591228"/>
                </a:cubicBezTo>
                <a:cubicBezTo>
                  <a:pt x="516182" y="3570529"/>
                  <a:pt x="515070" y="3493177"/>
                  <a:pt x="516408" y="3470066"/>
                </a:cubicBezTo>
                <a:cubicBezTo>
                  <a:pt x="518516" y="3452307"/>
                  <a:pt x="501804" y="3396112"/>
                  <a:pt x="503912" y="3378353"/>
                </a:cubicBezTo>
                <a:lnTo>
                  <a:pt x="510998" y="3426234"/>
                </a:lnTo>
                <a:lnTo>
                  <a:pt x="493021" y="3298102"/>
                </a:lnTo>
                <a:cubicBezTo>
                  <a:pt x="493214" y="3294338"/>
                  <a:pt x="479452" y="3243952"/>
                  <a:pt x="476639" y="3237723"/>
                </a:cubicBezTo>
                <a:cubicBezTo>
                  <a:pt x="477369" y="3215695"/>
                  <a:pt x="494992" y="3193666"/>
                  <a:pt x="495722" y="3171637"/>
                </a:cubicBezTo>
                <a:cubicBezTo>
                  <a:pt x="481856" y="3119765"/>
                  <a:pt x="465452" y="3125243"/>
                  <a:pt x="450994" y="3065288"/>
                </a:cubicBezTo>
                <a:cubicBezTo>
                  <a:pt x="450473" y="3010398"/>
                  <a:pt x="430414" y="2952609"/>
                  <a:pt x="421746" y="2897536"/>
                </a:cubicBezTo>
                <a:cubicBezTo>
                  <a:pt x="400922" y="2881359"/>
                  <a:pt x="396356" y="2866991"/>
                  <a:pt x="385928" y="2840607"/>
                </a:cubicBezTo>
                <a:lnTo>
                  <a:pt x="352690" y="2704145"/>
                </a:lnTo>
                <a:cubicBezTo>
                  <a:pt x="340107" y="2662486"/>
                  <a:pt x="333280" y="2619036"/>
                  <a:pt x="327326" y="2596651"/>
                </a:cubicBezTo>
                <a:cubicBezTo>
                  <a:pt x="320226" y="2593515"/>
                  <a:pt x="322845" y="2562919"/>
                  <a:pt x="316968" y="2569830"/>
                </a:cubicBezTo>
                <a:cubicBezTo>
                  <a:pt x="318605" y="2548205"/>
                  <a:pt x="298030" y="2527006"/>
                  <a:pt x="291337" y="2512570"/>
                </a:cubicBezTo>
                <a:lnTo>
                  <a:pt x="296082" y="2497590"/>
                </a:lnTo>
                <a:cubicBezTo>
                  <a:pt x="296082" y="2497555"/>
                  <a:pt x="296082" y="2497521"/>
                  <a:pt x="296084" y="2497483"/>
                </a:cubicBezTo>
                <a:cubicBezTo>
                  <a:pt x="296167" y="2488909"/>
                  <a:pt x="295802" y="2483236"/>
                  <a:pt x="294022" y="2484247"/>
                </a:cubicBezTo>
                <a:lnTo>
                  <a:pt x="292784" y="2486499"/>
                </a:lnTo>
                <a:lnTo>
                  <a:pt x="275200" y="2427557"/>
                </a:lnTo>
                <a:lnTo>
                  <a:pt x="286266" y="2384112"/>
                </a:lnTo>
                <a:cubicBezTo>
                  <a:pt x="281552" y="2356889"/>
                  <a:pt x="268975" y="2302167"/>
                  <a:pt x="263813" y="2270223"/>
                </a:cubicBezTo>
                <a:cubicBezTo>
                  <a:pt x="260813" y="2252348"/>
                  <a:pt x="240336" y="2209833"/>
                  <a:pt x="238402" y="2198449"/>
                </a:cubicBezTo>
                <a:lnTo>
                  <a:pt x="235318" y="2195917"/>
                </a:lnTo>
                <a:lnTo>
                  <a:pt x="230374" y="2180424"/>
                </a:lnTo>
                <a:lnTo>
                  <a:pt x="218180" y="2103866"/>
                </a:lnTo>
                <a:lnTo>
                  <a:pt x="215674" y="2091957"/>
                </a:lnTo>
                <a:cubicBezTo>
                  <a:pt x="213530" y="2076472"/>
                  <a:pt x="207358" y="2026694"/>
                  <a:pt x="205319" y="2010962"/>
                </a:cubicBezTo>
                <a:cubicBezTo>
                  <a:pt x="205156" y="2005218"/>
                  <a:pt x="204594" y="2000520"/>
                  <a:pt x="203437" y="1997565"/>
                </a:cubicBezTo>
                <a:lnTo>
                  <a:pt x="199907" y="1995657"/>
                </a:lnTo>
                <a:cubicBezTo>
                  <a:pt x="199736" y="1993986"/>
                  <a:pt x="199562" y="1992316"/>
                  <a:pt x="199391" y="1990646"/>
                </a:cubicBezTo>
                <a:lnTo>
                  <a:pt x="208753" y="1964565"/>
                </a:lnTo>
                <a:cubicBezTo>
                  <a:pt x="217880" y="1924146"/>
                  <a:pt x="220709" y="1860908"/>
                  <a:pt x="205295" y="1849539"/>
                </a:cubicBezTo>
                <a:cubicBezTo>
                  <a:pt x="201352" y="1822143"/>
                  <a:pt x="217642" y="1765000"/>
                  <a:pt x="215900" y="1739005"/>
                </a:cubicBezTo>
                <a:cubicBezTo>
                  <a:pt x="215305" y="1683384"/>
                  <a:pt x="214710" y="1627764"/>
                  <a:pt x="214116" y="1572143"/>
                </a:cubicBezTo>
                <a:lnTo>
                  <a:pt x="171292" y="1394445"/>
                </a:lnTo>
                <a:lnTo>
                  <a:pt x="147310" y="1368244"/>
                </a:lnTo>
                <a:cubicBezTo>
                  <a:pt x="150887" y="1343046"/>
                  <a:pt x="142396" y="1338329"/>
                  <a:pt x="136918" y="1304100"/>
                </a:cubicBezTo>
                <a:cubicBezTo>
                  <a:pt x="140988" y="1289635"/>
                  <a:pt x="138268" y="1278156"/>
                  <a:pt x="133350" y="1266991"/>
                </a:cubicBezTo>
                <a:cubicBezTo>
                  <a:pt x="133212" y="1233548"/>
                  <a:pt x="125209" y="1203243"/>
                  <a:pt x="120972" y="1165753"/>
                </a:cubicBezTo>
                <a:cubicBezTo>
                  <a:pt x="124590" y="1125005"/>
                  <a:pt x="127933" y="1116514"/>
                  <a:pt x="123458" y="1076447"/>
                </a:cubicBezTo>
                <a:lnTo>
                  <a:pt x="97854" y="1017164"/>
                </a:lnTo>
                <a:lnTo>
                  <a:pt x="87953" y="994620"/>
                </a:lnTo>
                <a:lnTo>
                  <a:pt x="88632" y="989015"/>
                </a:lnTo>
                <a:cubicBezTo>
                  <a:pt x="88926" y="985113"/>
                  <a:pt x="88892" y="982471"/>
                  <a:pt x="88620" y="980586"/>
                </a:cubicBezTo>
                <a:lnTo>
                  <a:pt x="88469" y="980346"/>
                </a:lnTo>
                <a:cubicBezTo>
                  <a:pt x="88563" y="977736"/>
                  <a:pt x="88658" y="975127"/>
                  <a:pt x="88753" y="972517"/>
                </a:cubicBezTo>
                <a:cubicBezTo>
                  <a:pt x="89577" y="959384"/>
                  <a:pt x="90705" y="946679"/>
                  <a:pt x="92049" y="934639"/>
                </a:cubicBezTo>
                <a:cubicBezTo>
                  <a:pt x="89786" y="915687"/>
                  <a:pt x="78339" y="873402"/>
                  <a:pt x="75170" y="858806"/>
                </a:cubicBezTo>
                <a:cubicBezTo>
                  <a:pt x="75311" y="853363"/>
                  <a:pt x="74422" y="849791"/>
                  <a:pt x="73032" y="847069"/>
                </a:cubicBezTo>
                <a:lnTo>
                  <a:pt x="72378" y="846222"/>
                </a:lnTo>
                <a:lnTo>
                  <a:pt x="79554" y="769298"/>
                </a:lnTo>
                <a:lnTo>
                  <a:pt x="81564" y="766224"/>
                </a:lnTo>
                <a:cubicBezTo>
                  <a:pt x="82786" y="762689"/>
                  <a:pt x="83312" y="757352"/>
                  <a:pt x="82266" y="747981"/>
                </a:cubicBezTo>
                <a:lnTo>
                  <a:pt x="81702" y="745740"/>
                </a:lnTo>
                <a:lnTo>
                  <a:pt x="103923" y="677309"/>
                </a:lnTo>
                <a:cubicBezTo>
                  <a:pt x="105299" y="672730"/>
                  <a:pt x="102678" y="623245"/>
                  <a:pt x="104946" y="620242"/>
                </a:cubicBezTo>
                <a:cubicBezTo>
                  <a:pt x="92830" y="565919"/>
                  <a:pt x="114403" y="564337"/>
                  <a:pt x="112314" y="507811"/>
                </a:cubicBezTo>
                <a:cubicBezTo>
                  <a:pt x="111846" y="486024"/>
                  <a:pt x="112944" y="445088"/>
                  <a:pt x="120754" y="390502"/>
                </a:cubicBezTo>
                <a:cubicBezTo>
                  <a:pt x="118044" y="345330"/>
                  <a:pt x="97534" y="291126"/>
                  <a:pt x="96054" y="236774"/>
                </a:cubicBezTo>
                <a:cubicBezTo>
                  <a:pt x="94028" y="198301"/>
                  <a:pt x="94008" y="171041"/>
                  <a:pt x="100614" y="106394"/>
                </a:cubicBezTo>
                <a:cubicBezTo>
                  <a:pt x="84650" y="66832"/>
                  <a:pt x="99424" y="89628"/>
                  <a:pt x="96438" y="51592"/>
                </a:cubicBezTo>
                <a:cubicBezTo>
                  <a:pt x="111136" y="65057"/>
                  <a:pt x="88198" y="4390"/>
                  <a:pt x="104784" y="600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3E7C62F-013B-4BF0-A4FA-40596DEA7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40976" y="736749"/>
            <a:ext cx="2418028" cy="260105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 descr="Obsah obrázku sladkosti, cukrovinky, směs, jídlo&#10;&#10;Popis se vygeneroval automaticky.">
            <a:extLst>
              <a:ext uri="{FF2B5EF4-FFF2-40B4-BE49-F238E27FC236}">
                <a16:creationId xmlns:a16="http://schemas.microsoft.com/office/drawing/2014/main" id="{543297F5-F504-34B3-A6CA-56C5A457A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330" y="984337"/>
            <a:ext cx="2093320" cy="209332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6EE196-46B1-4987-B8E2-2681AD6A9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42463" y="3502043"/>
            <a:ext cx="2418028" cy="26005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99D11B4-B61D-4ECC-AA3A-DE3A9B692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0048" y="3234332"/>
            <a:ext cx="1027015" cy="361496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6D63413-9EA3-11F2-120D-4183CCC05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248" y="3643763"/>
            <a:ext cx="1763484" cy="230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72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8910C-0A92-0F14-F3A9-EF9990B04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, láhev, prázdné&#10;&#10;Popis se vygeneroval automaticky.">
            <a:extLst>
              <a:ext uri="{FF2B5EF4-FFF2-40B4-BE49-F238E27FC236}">
                <a16:creationId xmlns:a16="http://schemas.microsoft.com/office/drawing/2014/main" id="{16909D95-599C-7455-F929-78C6869CA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" y="-281081"/>
            <a:ext cx="12182817" cy="7320896"/>
          </a:xfrm>
        </p:spPr>
      </p:pic>
    </p:spTree>
    <p:extLst>
      <p:ext uri="{BB962C8B-B14F-4D97-AF65-F5344CB8AC3E}">
        <p14:creationId xmlns:p14="http://schemas.microsoft.com/office/powerpoint/2010/main" val="363760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9D084-51E1-8352-2770-91AEA018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3" y="40154"/>
            <a:ext cx="10515600" cy="1325563"/>
          </a:xfrm>
        </p:spPr>
        <p:txBody>
          <a:bodyPr/>
          <a:lstStyle/>
          <a:p>
            <a:r>
              <a:rPr lang="cs-CZ" dirty="0">
                <a:cs typeface="Calibri Light"/>
              </a:rPr>
              <a:t>Opiáty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FB8CAE-E98F-F312-A145-96C46CE0D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3" y="1321361"/>
            <a:ext cx="11490511" cy="53598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 opium, </a:t>
            </a:r>
            <a:r>
              <a:rPr lang="cs-CZ" dirty="0" err="1">
                <a:cs typeface="Calibri"/>
              </a:rPr>
              <a:t>laudanum</a:t>
            </a:r>
            <a:r>
              <a:rPr lang="cs-CZ" dirty="0">
                <a:cs typeface="Calibri"/>
              </a:rPr>
              <a:t>, </a:t>
            </a:r>
            <a:r>
              <a:rPr lang="cs-CZ" dirty="0">
                <a:ea typeface="+mn-lt"/>
                <a:cs typeface="+mn-lt"/>
              </a:rPr>
              <a:t>Heroin (</a:t>
            </a:r>
            <a:r>
              <a:rPr lang="cs-CZ" dirty="0" err="1">
                <a:ea typeface="+mn-lt"/>
                <a:cs typeface="+mn-lt"/>
              </a:rPr>
              <a:t>diacetylmoorfin</a:t>
            </a:r>
            <a:r>
              <a:rPr lang="cs-CZ" dirty="0">
                <a:ea typeface="+mn-lt"/>
                <a:cs typeface="+mn-lt"/>
              </a:rPr>
              <a:t>), morfin, kodein, </a:t>
            </a:r>
            <a:endParaRPr lang="cs-CZ"/>
          </a:p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braun (</a:t>
            </a:r>
            <a:r>
              <a:rPr lang="cs-CZ" dirty="0" err="1">
                <a:ea typeface="+mn-lt"/>
                <a:cs typeface="+mn-lt"/>
              </a:rPr>
              <a:t>dihydrokodeinon</a:t>
            </a:r>
            <a:r>
              <a:rPr lang="cs-CZ" dirty="0">
                <a:ea typeface="+mn-lt"/>
                <a:cs typeface="+mn-lt"/>
              </a:rPr>
              <a:t> a </a:t>
            </a:r>
            <a:r>
              <a:rPr lang="cs-CZ" dirty="0" err="1">
                <a:ea typeface="+mn-lt"/>
                <a:cs typeface="+mn-lt"/>
              </a:rPr>
              <a:t>hydrokodon</a:t>
            </a:r>
            <a:r>
              <a:rPr lang="cs-CZ" dirty="0">
                <a:ea typeface="+mn-lt"/>
                <a:cs typeface="+mn-lt"/>
              </a:rPr>
              <a:t>, český heroin)</a:t>
            </a:r>
            <a:endParaRPr lang="cs-CZ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 celkový duševní a tělesný útlum</a:t>
            </a:r>
          </a:p>
          <a:p>
            <a:r>
              <a:rPr lang="cs-CZ" dirty="0">
                <a:ea typeface="+mn-lt"/>
                <a:cs typeface="+mn-lt"/>
              </a:rPr>
              <a:t>stavy blažené apatie, až euforie, celkové zklidnění, uvolnění</a:t>
            </a:r>
          </a:p>
          <a:p>
            <a:r>
              <a:rPr lang="cs-CZ" dirty="0">
                <a:ea typeface="+mn-lt"/>
                <a:cs typeface="+mn-lt"/>
              </a:rPr>
              <a:t>snížení či odstranění fyzické bolesti, odcházejí nepříjemné psychické stavy Celkově zpomalují činnost centrální nervové soustavy, metabolismus i ostatní tělesné funkce. 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je porušen transport vajíčka vejcovodem</a:t>
            </a:r>
          </a:p>
          <a:p>
            <a:r>
              <a:rPr lang="cs-CZ" dirty="0">
                <a:ea typeface="+mn-lt"/>
                <a:cs typeface="+mn-lt"/>
              </a:rPr>
              <a:t>útlum dechového centra </a:t>
            </a:r>
          </a:p>
          <a:p>
            <a:r>
              <a:rPr lang="cs-CZ" dirty="0">
                <a:ea typeface="+mn-lt"/>
                <a:cs typeface="+mn-lt"/>
              </a:rPr>
              <a:t>Opiáty způsobují zejména těžkou fyzickou závislost, výjimkou není ani kombinace s psychickou závislostí.</a:t>
            </a:r>
            <a:endParaRPr lang="cs-CZ" dirty="0">
              <a:cs typeface="Calibri" panose="020F0502020204030204"/>
            </a:endParaRPr>
          </a:p>
        </p:txBody>
      </p:sp>
      <p:pic>
        <p:nvPicPr>
          <p:cNvPr id="4" name="Obrázek 4" descr="Obsah obrázku rostlina, květina, mák&#10;&#10;Popis se vygeneroval automaticky.">
            <a:extLst>
              <a:ext uri="{FF2B5EF4-FFF2-40B4-BE49-F238E27FC236}">
                <a16:creationId xmlns:a16="http://schemas.microsoft.com/office/drawing/2014/main" id="{A0C375A1-323D-163D-DBE0-2A18D0404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282" y="37654"/>
            <a:ext cx="2743200" cy="18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79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0C74D5-8604-AE90-B641-542B707F7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Odvykací stav po opiátech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4A58D1-850B-A7EC-2F1F-CD51F95E3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0B2239"/>
                </a:solidFill>
                <a:latin typeface="Public Sans Web"/>
                <a:ea typeface="Public Sans Web"/>
                <a:cs typeface="Public Sans Web"/>
              </a:rPr>
              <a:t>Příznaky odvykacího stavu jsou opakem příznaků spojených s užíváním heroinu</a:t>
            </a:r>
            <a:endParaRPr lang="cs-CZ" dirty="0">
              <a:solidFill>
                <a:srgbClr val="000000"/>
              </a:solidFill>
              <a:latin typeface="Calibri" panose="020F0502020204030204"/>
              <a:ea typeface="Public Sans Web"/>
              <a:cs typeface="Calibri" panose="020F0502020204030204"/>
            </a:endParaRPr>
          </a:p>
          <a:p>
            <a:r>
              <a:rPr lang="cs-CZ" dirty="0">
                <a:solidFill>
                  <a:srgbClr val="0B2239"/>
                </a:solidFill>
                <a:latin typeface="Public Sans Web"/>
                <a:ea typeface="Public Sans Web"/>
                <a:cs typeface="Public Sans Web"/>
              </a:rPr>
              <a:t>zornice se rozšíří (mydriáza)</a:t>
            </a:r>
            <a:endParaRPr lang="cs-CZ" dirty="0">
              <a:solidFill>
                <a:srgbClr val="000000"/>
              </a:solidFill>
              <a:latin typeface="Calibri" panose="020F0502020204030204"/>
              <a:ea typeface="Public Sans Web"/>
              <a:cs typeface="Calibri"/>
            </a:endParaRPr>
          </a:p>
          <a:p>
            <a:r>
              <a:rPr lang="cs-CZ" dirty="0">
                <a:solidFill>
                  <a:srgbClr val="0B2239"/>
                </a:solidFill>
                <a:latin typeface="Public Sans Web"/>
                <a:ea typeface="Public Sans Web"/>
                <a:cs typeface="Public Sans Web"/>
              </a:rPr>
              <a:t>průjmy (někdy i zvracení). </a:t>
            </a:r>
            <a:endParaRPr lang="cs-CZ">
              <a:solidFill>
                <a:srgbClr val="000000"/>
              </a:solidFill>
              <a:latin typeface="Calibri" panose="020F0502020204030204"/>
              <a:ea typeface="Public Sans Web"/>
              <a:cs typeface="Calibri"/>
            </a:endParaRPr>
          </a:p>
          <a:p>
            <a:r>
              <a:rPr lang="cs-CZ" dirty="0">
                <a:solidFill>
                  <a:srgbClr val="0B2239"/>
                </a:solidFill>
                <a:latin typeface="Public Sans Web"/>
                <a:ea typeface="Public Sans Web"/>
                <a:cs typeface="Public Sans Web"/>
              </a:rPr>
              <a:t>bolestivé stavy</a:t>
            </a:r>
            <a:endParaRPr lang="cs-CZ" dirty="0">
              <a:solidFill>
                <a:srgbClr val="000000"/>
              </a:solidFill>
              <a:latin typeface="Calibri" panose="020F0502020204030204"/>
              <a:ea typeface="Public Sans Web"/>
              <a:cs typeface="Calibri"/>
            </a:endParaRPr>
          </a:p>
          <a:p>
            <a:r>
              <a:rPr lang="cs-CZ" dirty="0">
                <a:solidFill>
                  <a:srgbClr val="0B2239"/>
                </a:solidFill>
                <a:latin typeface="Public Sans Web"/>
                <a:ea typeface="Public Sans Web"/>
                <a:cs typeface="Public Sans Web"/>
              </a:rPr>
              <a:t>rýma, slzení, pocení</a:t>
            </a:r>
            <a:endParaRPr lang="cs-CZ" dirty="0">
              <a:solidFill>
                <a:srgbClr val="000000"/>
              </a:solidFill>
              <a:latin typeface="Calibri" panose="020F0502020204030204"/>
              <a:ea typeface="Public Sans Web"/>
              <a:cs typeface="Calibri"/>
            </a:endParaRPr>
          </a:p>
          <a:p>
            <a:r>
              <a:rPr lang="cs-CZ" dirty="0">
                <a:solidFill>
                  <a:srgbClr val="0B2239"/>
                </a:solidFill>
                <a:latin typeface="Public Sans Web"/>
                <a:ea typeface="Public Sans Web"/>
                <a:cs typeface="Public Sans Web"/>
              </a:rPr>
              <a:t>subjektivně vnímaný pocit chladu. </a:t>
            </a:r>
            <a:endParaRPr lang="cs-CZ">
              <a:solidFill>
                <a:srgbClr val="000000"/>
              </a:solidFill>
              <a:latin typeface="Calibri" panose="020F0502020204030204"/>
              <a:ea typeface="Public Sans Web"/>
              <a:cs typeface="Calibri"/>
            </a:endParaRPr>
          </a:p>
          <a:p>
            <a:r>
              <a:rPr lang="cs-CZ" dirty="0">
                <a:solidFill>
                  <a:srgbClr val="0B2239"/>
                </a:solidFill>
                <a:latin typeface="Public Sans Web"/>
                <a:ea typeface="Public Sans Web"/>
                <a:cs typeface="Public Sans Web"/>
              </a:rPr>
              <a:t>Odvykací stav u zdravého jedince ale nebývá život ohrožující.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740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61D768-3E71-5E1C-CF50-FA744743B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36" y="917949"/>
            <a:ext cx="10638864" cy="52590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cs typeface="Calibri" panose="020F0502020204030204"/>
              </a:rPr>
              <a:t>Opiáty potlačují percepční a lokalizační i psychickou a emocionální složku bolesti. (</a:t>
            </a:r>
            <a:r>
              <a:rPr lang="cs-CZ" dirty="0" err="1">
                <a:cs typeface="Calibri" panose="020F0502020204030204"/>
              </a:rPr>
              <a:t>Miovská</a:t>
            </a:r>
            <a:r>
              <a:rPr lang="cs-CZ" dirty="0">
                <a:cs typeface="Calibri" panose="020F0502020204030204"/>
              </a:rPr>
              <a:t>, </a:t>
            </a:r>
            <a:r>
              <a:rPr lang="cs-CZ" dirty="0" err="1">
                <a:cs typeface="Calibri" panose="020F0502020204030204"/>
              </a:rPr>
              <a:t>Miovský</a:t>
            </a:r>
            <a:r>
              <a:rPr lang="cs-CZ" dirty="0">
                <a:cs typeface="Calibri" panose="020F0502020204030204"/>
              </a:rPr>
              <a:t>)</a:t>
            </a:r>
            <a:endParaRPr lang="cs-CZ" dirty="0"/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dirty="0">
                <a:cs typeface="Calibri" panose="020F0502020204030204"/>
              </a:rPr>
              <a:t>Závislost na </a:t>
            </a:r>
            <a:r>
              <a:rPr lang="cs-CZ" dirty="0" err="1">
                <a:cs typeface="Calibri" panose="020F0502020204030204"/>
              </a:rPr>
              <a:t>opioidech</a:t>
            </a:r>
            <a:r>
              <a:rPr lang="cs-CZ" dirty="0">
                <a:cs typeface="Calibri" panose="020F0502020204030204"/>
              </a:rPr>
              <a:t> je </a:t>
            </a:r>
            <a:r>
              <a:rPr lang="cs-CZ" dirty="0" err="1">
                <a:cs typeface="Calibri" panose="020F0502020204030204"/>
              </a:rPr>
              <a:t>spojvána</a:t>
            </a:r>
            <a:r>
              <a:rPr lang="cs-CZ" dirty="0">
                <a:cs typeface="Calibri" panose="020F0502020204030204"/>
              </a:rPr>
              <a:t> se změnami ve frontálních lalocích, které se projevují především deficitem v exekutivních funkcích.</a:t>
            </a:r>
          </a:p>
          <a:p>
            <a:pPr marL="0" indent="0">
              <a:buNone/>
            </a:pPr>
            <a:r>
              <a:rPr lang="cs-CZ" dirty="0">
                <a:cs typeface="Calibri" panose="020F0502020204030204"/>
              </a:rPr>
              <a:t>U pacientů léčených opiáty byl prokázán efekt na KF, v závislosti na době užívání a dávce.</a:t>
            </a: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dirty="0">
                <a:cs typeface="Calibri" panose="020F0502020204030204"/>
              </a:rPr>
              <a:t>U uživatelů heroinu byl prokázán efekt na KF, zejména v oblasti PMT, verbální paměti, krátkodobé paměti, pozornosti a řešení problémů.</a:t>
            </a:r>
          </a:p>
        </p:txBody>
      </p:sp>
    </p:spTree>
    <p:extLst>
      <p:ext uri="{BB962C8B-B14F-4D97-AF65-F5344CB8AC3E}">
        <p14:creationId xmlns:p14="http://schemas.microsoft.com/office/powerpoint/2010/main" val="681112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zelená, rostlina, strom&#10;&#10;Popis se vygeneroval automaticky.">
            <a:extLst>
              <a:ext uri="{FF2B5EF4-FFF2-40B4-BE49-F238E27FC236}">
                <a16:creationId xmlns:a16="http://schemas.microsoft.com/office/drawing/2014/main" id="{5DF948B1-FBDB-89C9-AB90-AF2970DC0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786" r="1997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D559D3-A09D-0DD7-146A-25652A816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5" name="Obrázek 5" descr="Obsah obrázku hrníček&#10;&#10;Popis se vygeneroval automaticky.">
            <a:extLst>
              <a:ext uri="{FF2B5EF4-FFF2-40B4-BE49-F238E27FC236}">
                <a16:creationId xmlns:a16="http://schemas.microsoft.com/office/drawing/2014/main" id="{72873880-CB34-B665-4411-FBA0CB36C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2" r="2552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764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33D640-69B7-3B11-208C-9F0DAF46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669"/>
            <a:ext cx="10515600" cy="1325563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Kratom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E573BE-5D1C-4E2F-3078-F67336640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29" y="1142066"/>
            <a:ext cx="10515600" cy="55503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cs typeface="Calibri"/>
              </a:rPr>
              <a:t>Mytragyna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speciosa</a:t>
            </a:r>
            <a:r>
              <a:rPr lang="cs-CZ" dirty="0">
                <a:cs typeface="Calibri"/>
              </a:rPr>
              <a:t> - mořenovité</a:t>
            </a:r>
          </a:p>
          <a:p>
            <a:r>
              <a:rPr lang="cs-CZ" dirty="0" err="1">
                <a:cs typeface="Calibri"/>
              </a:rPr>
              <a:t>Kratom</a:t>
            </a:r>
            <a:r>
              <a:rPr lang="cs-CZ" dirty="0">
                <a:cs typeface="Calibri"/>
              </a:rPr>
              <a:t> je thajský název</a:t>
            </a:r>
          </a:p>
          <a:p>
            <a:r>
              <a:rPr lang="cs-CZ" dirty="0">
                <a:cs typeface="Calibri"/>
              </a:rPr>
              <a:t>Strom původem z jihovýchodní Asie</a:t>
            </a:r>
          </a:p>
          <a:p>
            <a:r>
              <a:rPr lang="cs-CZ" dirty="0">
                <a:cs typeface="Calibri"/>
              </a:rPr>
              <a:t>Povzbuzující a léčivý prostředek</a:t>
            </a:r>
          </a:p>
          <a:p>
            <a:r>
              <a:rPr lang="cs-CZ" dirty="0">
                <a:ea typeface="+mn-lt"/>
                <a:cs typeface="+mn-lt"/>
              </a:rPr>
              <a:t>Užívání a prodej </a:t>
            </a:r>
            <a:r>
              <a:rPr lang="cs-CZ" dirty="0" err="1">
                <a:ea typeface="+mn-lt"/>
                <a:cs typeface="+mn-lt"/>
              </a:rPr>
              <a:t>kratomu</a:t>
            </a:r>
            <a:r>
              <a:rPr lang="cs-CZ" dirty="0">
                <a:ea typeface="+mn-lt"/>
                <a:cs typeface="+mn-lt"/>
              </a:rPr>
              <a:t> nejsou v České republice zakázány ani jinak regulovány (není zaručeno ani složení ani bezpečnost užívání látky)</a:t>
            </a:r>
          </a:p>
          <a:p>
            <a:r>
              <a:rPr lang="cs-CZ" dirty="0" err="1">
                <a:cs typeface="Calibri"/>
              </a:rPr>
              <a:t>Mytragynin</a:t>
            </a:r>
            <a:r>
              <a:rPr lang="cs-CZ" dirty="0">
                <a:cs typeface="Calibri"/>
              </a:rPr>
              <a:t> a 7-hydroxymitragynin - hlavní psychoaktivní složky,  váží se na opiátové receptory</a:t>
            </a:r>
            <a:endParaRPr lang="cs-CZ" dirty="0">
              <a:ea typeface="Calibri"/>
              <a:cs typeface="Calibri"/>
            </a:endParaRPr>
          </a:p>
          <a:p>
            <a:r>
              <a:rPr lang="cs-CZ">
                <a:ea typeface="Calibri" panose="020F0502020204030204"/>
                <a:cs typeface="Calibri"/>
              </a:rPr>
              <a:t>Efekt je závislý na dávce</a:t>
            </a:r>
            <a:endParaRPr lang="cs-CZ" dirty="0">
              <a:ea typeface="Calibri" panose="020F0502020204030204"/>
              <a:cs typeface="Calibri"/>
            </a:endParaRPr>
          </a:p>
          <a:p>
            <a:pPr lvl="1"/>
            <a:r>
              <a:rPr lang="cs-CZ" dirty="0">
                <a:ea typeface="Calibri" panose="020F0502020204030204"/>
                <a:cs typeface="Calibri"/>
              </a:rPr>
              <a:t>Nižší dávky </a:t>
            </a:r>
            <a:r>
              <a:rPr lang="cs-CZ" err="1">
                <a:ea typeface="Calibri" panose="020F0502020204030204"/>
                <a:cs typeface="Calibri"/>
              </a:rPr>
              <a:t>cocaine-like</a:t>
            </a:r>
            <a:r>
              <a:rPr lang="cs-CZ" dirty="0">
                <a:ea typeface="Calibri" panose="020F0502020204030204"/>
                <a:cs typeface="Calibri"/>
              </a:rPr>
              <a:t> </a:t>
            </a:r>
            <a:r>
              <a:rPr lang="cs-CZ" err="1">
                <a:ea typeface="Calibri" panose="020F0502020204030204"/>
                <a:cs typeface="Calibri"/>
              </a:rPr>
              <a:t>effect</a:t>
            </a:r>
            <a:endParaRPr lang="cs-CZ">
              <a:ea typeface="Calibri" panose="020F0502020204030204"/>
              <a:cs typeface="Calibri"/>
            </a:endParaRPr>
          </a:p>
          <a:p>
            <a:pPr lvl="1"/>
            <a:r>
              <a:rPr lang="cs-CZ" dirty="0">
                <a:ea typeface="Calibri" panose="020F0502020204030204"/>
                <a:cs typeface="Calibri"/>
              </a:rPr>
              <a:t>Vyšší dávky </a:t>
            </a:r>
            <a:r>
              <a:rPr lang="cs-CZ" err="1">
                <a:ea typeface="Calibri" panose="020F0502020204030204"/>
                <a:cs typeface="Calibri"/>
              </a:rPr>
              <a:t>morphine-like</a:t>
            </a:r>
            <a:r>
              <a:rPr lang="cs-CZ" dirty="0">
                <a:ea typeface="Calibri" panose="020F0502020204030204"/>
                <a:cs typeface="Calibri"/>
              </a:rPr>
              <a:t> </a:t>
            </a:r>
            <a:r>
              <a:rPr lang="cs-CZ" err="1">
                <a:ea typeface="Calibri" panose="020F0502020204030204"/>
                <a:cs typeface="Calibri"/>
              </a:rPr>
              <a:t>effect</a:t>
            </a:r>
            <a:endParaRPr lang="cs-CZ" dirty="0" err="1">
              <a:ea typeface="Calibri" panose="020F0502020204030204"/>
              <a:cs typeface="Calibri"/>
            </a:endParaRPr>
          </a:p>
          <a:p>
            <a:endParaRPr lang="cs-CZ" dirty="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56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mléčné výrobky, interiér, osoba, jídlo&#10;&#10;Popis se vygeneroval automaticky.">
            <a:extLst>
              <a:ext uri="{FF2B5EF4-FFF2-40B4-BE49-F238E27FC236}">
                <a16:creationId xmlns:a16="http://schemas.microsoft.com/office/drawing/2014/main" id="{A7E3A41A-31CB-02F2-B7E0-EDA6F790A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6" r="40672" b="13450"/>
          <a:stretch/>
        </p:blipFill>
        <p:spPr>
          <a:xfrm>
            <a:off x="9200681" y="4295462"/>
            <a:ext cx="1605881" cy="1490193"/>
          </a:xfrm>
          <a:prstGeom prst="rect">
            <a:avLst/>
          </a:prstGeom>
        </p:spPr>
      </p:pic>
      <p:pic>
        <p:nvPicPr>
          <p:cNvPr id="14" name="Obrázek 13" descr="Obsah obrázku kancelářské potřeby, Kancelářské nástroje, Značkovací nástroje, psací potřeba&#10;&#10;Popis se vygeneroval automaticky.">
            <a:extLst>
              <a:ext uri="{FF2B5EF4-FFF2-40B4-BE49-F238E27FC236}">
                <a16:creationId xmlns:a16="http://schemas.microsoft.com/office/drawing/2014/main" id="{94CE101A-1D45-3DBD-C2B1-F03FA3995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69" t="15205" r="784" b="22807"/>
          <a:stretch/>
        </p:blipFill>
        <p:spPr>
          <a:xfrm>
            <a:off x="1129920" y="3932819"/>
            <a:ext cx="2797175" cy="1238899"/>
          </a:xfrm>
          <a:prstGeom prst="rect">
            <a:avLst/>
          </a:prstGeom>
        </p:spPr>
      </p:pic>
      <p:pic>
        <p:nvPicPr>
          <p:cNvPr id="11" name="Obrázek 10" descr="Obsah obrázku kuřák, řemeslník&#10;&#10;Popis se vygeneroval automaticky.">
            <a:extLst>
              <a:ext uri="{FF2B5EF4-FFF2-40B4-BE49-F238E27FC236}">
                <a16:creationId xmlns:a16="http://schemas.microsoft.com/office/drawing/2014/main" id="{214A307C-B04F-1575-753C-55523C075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25" y="1193800"/>
            <a:ext cx="2620963" cy="1049338"/>
          </a:xfrm>
          <a:prstGeom prst="rect">
            <a:avLst/>
          </a:prstGeom>
        </p:spPr>
      </p:pic>
      <p:pic>
        <p:nvPicPr>
          <p:cNvPr id="9" name="Obrázek 8" descr="Obsah obrázku text, štítek&#10;&#10;Popis se vygeneroval automaticky.">
            <a:extLst>
              <a:ext uri="{FF2B5EF4-FFF2-40B4-BE49-F238E27FC236}">
                <a16:creationId xmlns:a16="http://schemas.microsoft.com/office/drawing/2014/main" id="{D41D4792-D736-EDCE-5383-DDF1C57F8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2" t="10937" r="49667" b="6771"/>
          <a:stretch/>
        </p:blipFill>
        <p:spPr>
          <a:xfrm>
            <a:off x="4285132" y="2696179"/>
            <a:ext cx="2320456" cy="2958497"/>
          </a:xfrm>
          <a:prstGeom prst="rect">
            <a:avLst/>
          </a:prstGeom>
        </p:spPr>
      </p:pic>
      <p:pic>
        <p:nvPicPr>
          <p:cNvPr id="5" name="Obrázek 4" descr="Obsah obrázku Tabákové výrobky, doutník, tabák, Cigareta&#10;&#10;Popis se vygeneroval automaticky.">
            <a:extLst>
              <a:ext uri="{FF2B5EF4-FFF2-40B4-BE49-F238E27FC236}">
                <a16:creationId xmlns:a16="http://schemas.microsoft.com/office/drawing/2014/main" id="{1E886FC1-74FD-5B68-DF64-360C1F299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263" y="1193800"/>
            <a:ext cx="2287588" cy="706438"/>
          </a:xfrm>
          <a:prstGeom prst="rect">
            <a:avLst/>
          </a:prstGeom>
        </p:spPr>
      </p:pic>
      <p:pic>
        <p:nvPicPr>
          <p:cNvPr id="6" name="Obrázek 5" descr="Obsah obrázku kolo, stříbrné, kruh, interiér&#10;&#10;Popis se vygeneroval automaticky.">
            <a:extLst>
              <a:ext uri="{FF2B5EF4-FFF2-40B4-BE49-F238E27FC236}">
                <a16:creationId xmlns:a16="http://schemas.microsoft.com/office/drawing/2014/main" id="{296D002F-FD00-FBD6-E7DD-C31D8FC86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263" y="1966913"/>
            <a:ext cx="2287588" cy="2216150"/>
          </a:xfrm>
          <a:prstGeom prst="rect">
            <a:avLst/>
          </a:prstGeom>
        </p:spPr>
      </p:pic>
      <p:pic>
        <p:nvPicPr>
          <p:cNvPr id="8" name="Obrázek 7" descr="Obsah obrázku text, prášek, jídlo, rostlina&#10;&#10;Popis se vygeneroval automaticky.">
            <a:extLst>
              <a:ext uri="{FF2B5EF4-FFF2-40B4-BE49-F238E27FC236}">
                <a16:creationId xmlns:a16="http://schemas.microsoft.com/office/drawing/2014/main" id="{EC9B5C58-89A9-0BEC-57DF-CFEA8E659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263" y="4251325"/>
            <a:ext cx="2287588" cy="1403350"/>
          </a:xfrm>
          <a:prstGeom prst="rect">
            <a:avLst/>
          </a:prstGeom>
        </p:spPr>
      </p:pic>
      <p:pic>
        <p:nvPicPr>
          <p:cNvPr id="12" name="Obrázek 11" descr="Obsah obrázku interiér, jídlo, šálek, červená&#10;&#10;Popis se vygeneroval automaticky.">
            <a:extLst>
              <a:ext uri="{FF2B5EF4-FFF2-40B4-BE49-F238E27FC236}">
                <a16:creationId xmlns:a16="http://schemas.microsoft.com/office/drawing/2014/main" id="{570AFDC1-0049-C1FD-DE1C-FB1DF993D4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8113" y="1193800"/>
            <a:ext cx="2041525" cy="1500188"/>
          </a:xfrm>
          <a:prstGeom prst="rect">
            <a:avLst/>
          </a:prstGeom>
        </p:spPr>
      </p:pic>
      <p:pic>
        <p:nvPicPr>
          <p:cNvPr id="4" name="Zástupný obsah 3" descr="Obsah obrázku Tabákové výrobky, Cigareta&#10;&#10;Popis se vygeneroval automaticky.">
            <a:extLst>
              <a:ext uri="{FF2B5EF4-FFF2-40B4-BE49-F238E27FC236}">
                <a16:creationId xmlns:a16="http://schemas.microsoft.com/office/drawing/2014/main" id="{D52E5E07-589D-BC28-7246-C9F65296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9028113" y="2760663"/>
            <a:ext cx="2041525" cy="1482725"/>
          </a:xfrm>
        </p:spPr>
      </p:pic>
      <p:pic>
        <p:nvPicPr>
          <p:cNvPr id="13" name="Obrázek 12" descr="Rolling cigarettes on the table | Royalty free photo - 50673">
            <a:extLst>
              <a:ext uri="{FF2B5EF4-FFF2-40B4-BE49-F238E27FC236}">
                <a16:creationId xmlns:a16="http://schemas.microsoft.com/office/drawing/2014/main" id="{363E3FFB-61C1-2C1E-A8D4-287B10E9C8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409" y="1049002"/>
            <a:ext cx="2910848" cy="19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58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33D640-69B7-3B11-208C-9F0DAF46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669"/>
            <a:ext cx="10515600" cy="1325563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Kratom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E573BE-5D1C-4E2F-3078-F67336640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29" y="1142066"/>
            <a:ext cx="10515600" cy="5550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200" dirty="0">
                <a:latin typeface="Calibri"/>
                <a:ea typeface="Verdana"/>
                <a:cs typeface="+mn-lt"/>
              </a:rPr>
              <a:t>Po užití několika gramů látky se v průběhu 10 minut dostaví stimulační a </a:t>
            </a:r>
            <a:r>
              <a:rPr lang="cs-CZ" sz="2200" err="1">
                <a:latin typeface="Calibri"/>
                <a:ea typeface="Verdana"/>
                <a:cs typeface="+mn-lt"/>
              </a:rPr>
              <a:t>euforizující</a:t>
            </a:r>
            <a:r>
              <a:rPr lang="cs-CZ" sz="2200" dirty="0">
                <a:latin typeface="Calibri"/>
                <a:ea typeface="Verdana"/>
                <a:cs typeface="+mn-lt"/>
              </a:rPr>
              <a:t> účinky, které trvají okolo 1-1,5 hodiny. Uživatelé </a:t>
            </a:r>
            <a:r>
              <a:rPr lang="cs-CZ" sz="2200" err="1">
                <a:latin typeface="Calibri"/>
                <a:ea typeface="Verdana"/>
                <a:cs typeface="+mn-lt"/>
              </a:rPr>
              <a:t>kratomu</a:t>
            </a:r>
            <a:r>
              <a:rPr lang="cs-CZ" sz="2200" dirty="0">
                <a:latin typeface="Calibri"/>
                <a:ea typeface="Verdana"/>
                <a:cs typeface="+mn-lt"/>
              </a:rPr>
              <a:t> pociťují nárůst výkonnosti, pozornosti, větší sociabilitu, zvýšenou sexuální touhu. Farmakologický mechanismus zodpovědný za tento stimulační efekt je zatím neznámý. Při užití sedativní a analgetické dávky 10-25 gramů nastupuje zklidnění, euforie a mióza, které mohou být předcházeny krátkým pocitem závratě, nauzeou, pocením a dysforií. Z možných vedlejších účinků jsou běžné zácpa, nauzea, zvracení a ospalost. Celkově může stav trvat až 7 hodin, s nejvyšším efektem mezi druhou a čtvrtou hodinou, ale doznívající příznaky, jako například únava, mohou přetrvávat i do následujícího dne</a:t>
            </a:r>
            <a:endParaRPr lang="cs-CZ" sz="2200" b="1" dirty="0">
              <a:latin typeface="Calibri"/>
              <a:ea typeface="+mn-lt"/>
              <a:cs typeface="+mn-lt"/>
            </a:endParaRPr>
          </a:p>
          <a:p>
            <a:r>
              <a:rPr lang="cs-CZ" sz="2200" b="1" err="1">
                <a:latin typeface="Calibri"/>
                <a:ea typeface="+mn-lt"/>
                <a:cs typeface="+mn-lt"/>
              </a:rPr>
              <a:t>Kratom</a:t>
            </a:r>
            <a:r>
              <a:rPr lang="cs-CZ" sz="2200" b="1" dirty="0">
                <a:latin typeface="Calibri"/>
                <a:ea typeface="+mn-lt"/>
                <a:cs typeface="+mn-lt"/>
              </a:rPr>
              <a:t> je vysoce návyková droga.</a:t>
            </a:r>
            <a:r>
              <a:rPr lang="cs-CZ" sz="2200" dirty="0">
                <a:latin typeface="Calibri"/>
                <a:ea typeface="+mn-lt"/>
                <a:cs typeface="+mn-lt"/>
              </a:rPr>
              <a:t> Při delším užívání vzniká kompletní fyzická i psychická závislost. Abstinenční příznaky jsou podobné abstinenčním příznakům po vysazení heroinu. Zahrnují silné křeče především v oblasti stehen, hypertenzi, podrážděnost, extrémní únavu, svědění kůže, průjem, zvracení, sekreci ze sliznic, </a:t>
            </a:r>
            <a:r>
              <a:rPr lang="cs-CZ" sz="2200" err="1">
                <a:latin typeface="Calibri"/>
                <a:ea typeface="+mn-lt"/>
                <a:cs typeface="+mn-lt"/>
              </a:rPr>
              <a:t>flue-like</a:t>
            </a:r>
            <a:r>
              <a:rPr lang="cs-CZ" sz="2200" dirty="0">
                <a:latin typeface="Calibri"/>
                <a:ea typeface="+mn-lt"/>
                <a:cs typeface="+mn-lt"/>
              </a:rPr>
              <a:t> </a:t>
            </a:r>
            <a:r>
              <a:rPr lang="cs-CZ" sz="2200" err="1">
                <a:latin typeface="Calibri"/>
                <a:ea typeface="+mn-lt"/>
                <a:cs typeface="+mn-lt"/>
              </a:rPr>
              <a:t>sy</a:t>
            </a:r>
            <a:r>
              <a:rPr lang="cs-CZ" sz="2200" dirty="0">
                <a:latin typeface="Calibri"/>
                <a:ea typeface="+mn-lt"/>
                <a:cs typeface="+mn-lt"/>
              </a:rPr>
              <a:t>.</a:t>
            </a:r>
            <a:endParaRPr lang="cs-CZ" sz="2200">
              <a:latin typeface="Calibri"/>
              <a:ea typeface="Calibri"/>
              <a:cs typeface="Calibri"/>
            </a:endParaRPr>
          </a:p>
          <a:p>
            <a:r>
              <a:rPr lang="cs-CZ" sz="2200" err="1">
                <a:latin typeface="Calibri"/>
                <a:ea typeface="Calibri Light"/>
                <a:cs typeface="Calibri"/>
              </a:rPr>
              <a:t>Kratom</a:t>
            </a:r>
            <a:r>
              <a:rPr lang="cs-CZ" sz="2200" dirty="0">
                <a:latin typeface="Calibri"/>
                <a:ea typeface="Calibri Light"/>
                <a:cs typeface="Calibri"/>
              </a:rPr>
              <a:t> by se neměl kombinovat s žádnými léky a látkami, především s těmi, které obsahují </a:t>
            </a:r>
            <a:r>
              <a:rPr lang="cs-CZ" sz="2200" err="1">
                <a:latin typeface="Calibri"/>
                <a:ea typeface="Calibri Light"/>
                <a:cs typeface="Calibri"/>
              </a:rPr>
              <a:t>yohimbin</a:t>
            </a:r>
            <a:r>
              <a:rPr lang="cs-CZ" sz="2200" dirty="0">
                <a:latin typeface="Calibri"/>
                <a:ea typeface="Calibri Light"/>
                <a:cs typeface="Calibri"/>
              </a:rPr>
              <a:t>, kokain, amfetamin a kofein. </a:t>
            </a:r>
            <a:r>
              <a:rPr lang="cs-CZ" sz="2200" err="1">
                <a:latin typeface="Calibri"/>
                <a:ea typeface="Calibri Light"/>
                <a:cs typeface="Calibri"/>
              </a:rPr>
              <a:t>Kratom</a:t>
            </a:r>
            <a:r>
              <a:rPr lang="cs-CZ" sz="2200" dirty="0">
                <a:latin typeface="Calibri"/>
                <a:ea typeface="Calibri Light"/>
                <a:cs typeface="Calibri"/>
              </a:rPr>
              <a:t> </a:t>
            </a:r>
            <a:r>
              <a:rPr lang="cs-CZ" sz="2200" b="1" dirty="0">
                <a:latin typeface="Calibri"/>
                <a:ea typeface="Calibri Light"/>
                <a:cs typeface="Calibri"/>
              </a:rPr>
              <a:t>nelze kombinovat s léky na nervovou soustavu a s alkoholem.</a:t>
            </a:r>
          </a:p>
        </p:txBody>
      </p:sp>
    </p:spTree>
    <p:extLst>
      <p:ext uri="{BB962C8B-B14F-4D97-AF65-F5344CB8AC3E}">
        <p14:creationId xmlns:p14="http://schemas.microsoft.com/office/powerpoint/2010/main" val="604425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láhev, Řešení&#10;&#10;Popis se vygeneroval automaticky.">
            <a:extLst>
              <a:ext uri="{FF2B5EF4-FFF2-40B4-BE49-F238E27FC236}">
                <a16:creationId xmlns:a16="http://schemas.microsoft.com/office/drawing/2014/main" id="{70CC270D-EA2E-A486-9E26-922316A26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2369" y="643466"/>
            <a:ext cx="462726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99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5781BB-A317-F4FE-05A0-937262CD1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ea typeface="Calibri Light"/>
                <a:cs typeface="Calibri Light"/>
              </a:rPr>
              <a:t>Poppers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33F78A-7FD4-2B52-9931-0D747D6D1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400" dirty="0">
                <a:ea typeface="+mn-lt"/>
                <a:cs typeface="+mn-lt"/>
              </a:rPr>
              <a:t>alkyl-nitrit, butyl-nitrit, </a:t>
            </a:r>
            <a:r>
              <a:rPr lang="cs-CZ" sz="2400" dirty="0" err="1">
                <a:ea typeface="+mn-lt"/>
                <a:cs typeface="+mn-lt"/>
              </a:rPr>
              <a:t>isobutyl</a:t>
            </a:r>
            <a:r>
              <a:rPr lang="cs-CZ" sz="2400" dirty="0">
                <a:ea typeface="+mn-lt"/>
                <a:cs typeface="+mn-lt"/>
              </a:rPr>
              <a:t>-nitrit či </a:t>
            </a:r>
            <a:r>
              <a:rPr lang="cs-CZ" sz="2400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amyl-nitrit</a:t>
            </a:r>
            <a:endParaRPr lang="cs-CZ" sz="2400">
              <a:ea typeface="+mn-lt"/>
              <a:cs typeface="+mn-lt"/>
            </a:endParaRPr>
          </a:p>
          <a:p>
            <a:r>
              <a:rPr lang="cs-CZ" sz="2400" dirty="0">
                <a:ea typeface="Calibri"/>
                <a:cs typeface="Calibri"/>
              </a:rPr>
              <a:t>V minulosti v léčbě anginy pectoris, dnes jako afrodiziakum</a:t>
            </a:r>
          </a:p>
          <a:p>
            <a:r>
              <a:rPr lang="cs-CZ" sz="2400" dirty="0">
                <a:ea typeface="Calibri"/>
                <a:cs typeface="Calibri"/>
              </a:rPr>
              <a:t>Těkavý, vdechuje se přímo z lahvičky</a:t>
            </a:r>
          </a:p>
          <a:p>
            <a:r>
              <a:rPr lang="cs-CZ" sz="2400" dirty="0">
                <a:ea typeface="Calibri"/>
                <a:cs typeface="Calibri"/>
              </a:rPr>
              <a:t>Efekt přichází do několika sekund, trvá 1-2 minuty</a:t>
            </a:r>
          </a:p>
          <a:p>
            <a:r>
              <a:rPr lang="cs-CZ" sz="2400" dirty="0">
                <a:ea typeface="Calibri"/>
                <a:cs typeface="Calibri"/>
              </a:rPr>
              <a:t>Euforie, sexuální touha, pocit tepla, zčervenání obličeje; zesiluje vnímání sekundárních sexuálních znaků</a:t>
            </a:r>
          </a:p>
          <a:p>
            <a:r>
              <a:rPr lang="cs-CZ" sz="2400" dirty="0">
                <a:ea typeface="Calibri"/>
                <a:cs typeface="Calibri"/>
              </a:rPr>
              <a:t>Zvyšuje relaxaci hojně </a:t>
            </a:r>
            <a:r>
              <a:rPr lang="cs-CZ" sz="2400" dirty="0" err="1">
                <a:ea typeface="Calibri"/>
                <a:cs typeface="Calibri"/>
              </a:rPr>
              <a:t>krveného</a:t>
            </a:r>
            <a:r>
              <a:rPr lang="cs-CZ" sz="2400" dirty="0">
                <a:ea typeface="Calibri"/>
                <a:cs typeface="Calibri"/>
              </a:rPr>
              <a:t> hladkého svalstva (anus, vagina), usnadňuje anální pohlavní styk, oddaluje ejakulaci</a:t>
            </a:r>
          </a:p>
          <a:p>
            <a:r>
              <a:rPr lang="cs-CZ" sz="2400" dirty="0">
                <a:ea typeface="Calibri"/>
                <a:cs typeface="Calibri"/>
              </a:rPr>
              <a:t>Rizika: prudký pokles tlaku a zvýšení tepu, snížení funkce imunitního systému i několik dní po užití. Při požití jedovatý, snižuje úsudek, riziko nebezpečného sexuálního chování.</a:t>
            </a:r>
          </a:p>
          <a:p>
            <a:endParaRPr lang="cs-CZ" sz="1100" i="1" u="sng" dirty="0">
              <a:solidFill>
                <a:srgbClr val="3366CC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624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houba, tráva, rostlina, Pečárkovité&#10;&#10;Popis se vygeneroval automaticky.">
            <a:extLst>
              <a:ext uri="{FF2B5EF4-FFF2-40B4-BE49-F238E27FC236}">
                <a16:creationId xmlns:a16="http://schemas.microsoft.com/office/drawing/2014/main" id="{41CF2FF2-C1ED-69DC-F916-38819832E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11" r="-1" b="5145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C42EB4C-6EF0-060E-17DE-5A830A4FE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Calibri Light"/>
                <a:cs typeface="Calibri Light"/>
              </a:rPr>
              <a:t>Halucinogeny</a:t>
            </a:r>
            <a:endParaRPr lang="en-US" sz="3600" kern="1200" dirty="0" err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 descr="Obsah obrázku tráva, rostlina, venku, sklizeň&#10;&#10;Popis se vygeneroval automaticky.">
            <a:extLst>
              <a:ext uri="{FF2B5EF4-FFF2-40B4-BE49-F238E27FC236}">
                <a16:creationId xmlns:a16="http://schemas.microsoft.com/office/drawing/2014/main" id="{0DE88958-C1DD-B6AD-1AF7-C5C3D60C2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307" r="-1" b="-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356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8B315-1290-6DDA-CF2C-D40E3970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 Light"/>
                <a:cs typeface="Calibri Light"/>
              </a:rPr>
              <a:t>Halucinogeny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34D607-FBCB-DEC2-BFD2-795C9947C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000">
                <a:ea typeface="Calibri"/>
                <a:cs typeface="Calibri"/>
              </a:rPr>
              <a:t>Nepravé - marihuana hašiš</a:t>
            </a:r>
            <a:endParaRPr lang="cs-CZ" sz="2000" dirty="0">
              <a:ea typeface="Calibri"/>
              <a:cs typeface="Calibri"/>
            </a:endParaRPr>
          </a:p>
          <a:p>
            <a:r>
              <a:rPr lang="cs-CZ" sz="2000" dirty="0">
                <a:ea typeface="Calibri"/>
                <a:cs typeface="Calibri"/>
              </a:rPr>
              <a:t>Pravé - LSD, </a:t>
            </a:r>
            <a:r>
              <a:rPr lang="cs-CZ" sz="2000" err="1">
                <a:ea typeface="Calibri"/>
                <a:cs typeface="Calibri"/>
              </a:rPr>
              <a:t>psillocybin</a:t>
            </a:r>
            <a:endParaRPr lang="cs-CZ" sz="2000">
              <a:ea typeface="Calibri"/>
              <a:cs typeface="Calibri"/>
            </a:endParaRPr>
          </a:p>
          <a:p>
            <a:r>
              <a:rPr lang="cs-CZ" sz="2000" dirty="0">
                <a:solidFill>
                  <a:srgbClr val="0B2239"/>
                </a:solidFill>
                <a:ea typeface="+mn-lt"/>
                <a:cs typeface="+mn-lt"/>
              </a:rPr>
              <a:t>Obluzenost, zintenzivnění vjemů a prožitků, zrakové a sluchové halucinace, zvýšená intenzita vnímání barev, kaleidoskopické obrazce, euforie i smutek</a:t>
            </a:r>
          </a:p>
          <a:p>
            <a:r>
              <a:rPr lang="cs-CZ" sz="2000" dirty="0">
                <a:solidFill>
                  <a:srgbClr val="0B2239"/>
                </a:solidFill>
                <a:ea typeface="Calibri"/>
                <a:cs typeface="Calibri"/>
              </a:rPr>
              <a:t>Charakteristiky:</a:t>
            </a:r>
          </a:p>
          <a:p>
            <a:pPr lvl="1"/>
            <a:r>
              <a:rPr lang="cs-CZ" sz="1600" dirty="0">
                <a:solidFill>
                  <a:srgbClr val="0B2239"/>
                </a:solidFill>
                <a:ea typeface="+mn-lt"/>
                <a:cs typeface="+mn-lt"/>
              </a:rPr>
              <a:t>mírná psychická závislost,</a:t>
            </a:r>
            <a:endParaRPr lang="cs-CZ" sz="1600">
              <a:solidFill>
                <a:srgbClr val="0B2239"/>
              </a:solidFill>
              <a:ea typeface="Calibri"/>
              <a:cs typeface="Calibri"/>
            </a:endParaRPr>
          </a:p>
          <a:p>
            <a:pPr lvl="1"/>
            <a:r>
              <a:rPr lang="cs-CZ" sz="1600" dirty="0">
                <a:solidFill>
                  <a:srgbClr val="0B2239"/>
                </a:solidFill>
                <a:ea typeface="+mn-lt"/>
                <a:cs typeface="+mn-lt"/>
              </a:rPr>
              <a:t>nepřítomnost somatické závislosti,</a:t>
            </a:r>
            <a:endParaRPr lang="cs-CZ" sz="1600">
              <a:ea typeface="Calibri"/>
              <a:cs typeface="Calibri"/>
            </a:endParaRPr>
          </a:p>
          <a:p>
            <a:pPr lvl="1"/>
            <a:r>
              <a:rPr lang="cs-CZ" sz="1600" dirty="0">
                <a:solidFill>
                  <a:srgbClr val="0B2239"/>
                </a:solidFill>
                <a:ea typeface="+mn-lt"/>
                <a:cs typeface="+mn-lt"/>
              </a:rPr>
              <a:t>nepřítomnost odvykacího stavu,</a:t>
            </a:r>
            <a:endParaRPr lang="cs-CZ" sz="1600">
              <a:ea typeface="Calibri"/>
              <a:cs typeface="Calibri"/>
            </a:endParaRPr>
          </a:p>
          <a:p>
            <a:pPr lvl="1"/>
            <a:r>
              <a:rPr lang="cs-CZ" sz="1600" dirty="0">
                <a:solidFill>
                  <a:srgbClr val="0B2239"/>
                </a:solidFill>
                <a:ea typeface="+mn-lt"/>
                <a:cs typeface="+mn-lt"/>
              </a:rPr>
              <a:t>poruchy chování v průběhu psychózy,</a:t>
            </a:r>
            <a:endParaRPr lang="cs-CZ" sz="1600">
              <a:ea typeface="Calibri"/>
              <a:cs typeface="Calibri"/>
            </a:endParaRPr>
          </a:p>
          <a:p>
            <a:pPr lvl="1"/>
            <a:r>
              <a:rPr lang="cs-CZ" sz="1600" dirty="0">
                <a:solidFill>
                  <a:srgbClr val="0B2239"/>
                </a:solidFill>
                <a:ea typeface="+mn-lt"/>
                <a:cs typeface="+mn-lt"/>
              </a:rPr>
              <a:t>možnost provokace dlouhodobých psychotických stavů,</a:t>
            </a:r>
            <a:endParaRPr lang="cs-CZ" sz="1600">
              <a:ea typeface="Calibri"/>
              <a:cs typeface="Calibri"/>
            </a:endParaRPr>
          </a:p>
          <a:p>
            <a:pPr lvl="1"/>
            <a:r>
              <a:rPr lang="cs-CZ" sz="1600" dirty="0">
                <a:solidFill>
                  <a:srgbClr val="0B2239"/>
                </a:solidFill>
                <a:ea typeface="+mn-lt"/>
                <a:cs typeface="+mn-lt"/>
              </a:rPr>
              <a:t>psychotické reminiscence (flashbacky).</a:t>
            </a:r>
            <a:endParaRPr lang="cs-CZ" sz="1600">
              <a:ea typeface="Calibri"/>
              <a:cs typeface="Calibri"/>
            </a:endParaRPr>
          </a:p>
          <a:p>
            <a:r>
              <a:rPr lang="cs-CZ" sz="2000" err="1">
                <a:solidFill>
                  <a:srgbClr val="0B2239"/>
                </a:solidFill>
                <a:ea typeface="Calibri"/>
                <a:cs typeface="Calibri"/>
              </a:rPr>
              <a:t>Bad</a:t>
            </a:r>
            <a:r>
              <a:rPr lang="cs-CZ" sz="2000" dirty="0">
                <a:solidFill>
                  <a:srgbClr val="0B2239"/>
                </a:solidFill>
                <a:ea typeface="Calibri"/>
                <a:cs typeface="Calibri"/>
              </a:rPr>
              <a:t> </a:t>
            </a:r>
            <a:r>
              <a:rPr lang="cs-CZ" sz="2000" err="1">
                <a:solidFill>
                  <a:srgbClr val="0B2239"/>
                </a:solidFill>
                <a:ea typeface="Calibri"/>
                <a:cs typeface="Calibri"/>
              </a:rPr>
              <a:t>trip</a:t>
            </a:r>
            <a:r>
              <a:rPr lang="cs-CZ" sz="2000" dirty="0">
                <a:solidFill>
                  <a:srgbClr val="0B2239"/>
                </a:solidFill>
                <a:ea typeface="Calibri"/>
                <a:cs typeface="Calibri"/>
              </a:rPr>
              <a:t> - negativní zážitek intoxikace, může vést k ohrožení zdraví či života, vyvolat nevratné změny v organismu, flashbacky</a:t>
            </a:r>
          </a:p>
        </p:txBody>
      </p:sp>
    </p:spTree>
    <p:extLst>
      <p:ext uri="{BB962C8B-B14F-4D97-AF65-F5344CB8AC3E}">
        <p14:creationId xmlns:p14="http://schemas.microsoft.com/office/powerpoint/2010/main" val="3242530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D8C0D-E142-4D21-93AC-BD781A48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látky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7A968-57DA-4A62-B4E8-2DCE45197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těkavé látky, designové drogy, halucinogeny...</a:t>
            </a:r>
          </a:p>
          <a:p>
            <a:r>
              <a:rPr lang="cs-CZ" dirty="0">
                <a:cs typeface="Calibri"/>
              </a:rPr>
              <a:t>Obecně lze říct, že mají velký neurotoxický efekt.</a:t>
            </a:r>
          </a:p>
          <a:p>
            <a:r>
              <a:rPr lang="cs-CZ" dirty="0">
                <a:cs typeface="Calibri"/>
              </a:rPr>
              <a:t>Dochází vždy k poruchám kognitivních funkcí, chronické užívání má vždy vážné neuropsychologické následky</a:t>
            </a:r>
          </a:p>
        </p:txBody>
      </p:sp>
    </p:spTree>
    <p:extLst>
      <p:ext uri="{BB962C8B-B14F-4D97-AF65-F5344CB8AC3E}">
        <p14:creationId xmlns:p14="http://schemas.microsoft.com/office/powerpoint/2010/main" val="1410298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08DBBF-C85B-40D9-B224-DD13EED3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Nikotin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3BDD9-2D4D-4964-BC56-633C6BE1A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31" y="1428060"/>
            <a:ext cx="10736469" cy="514646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>
                <a:cs typeface="Calibri"/>
              </a:rPr>
              <a:t>Cigarety, šňupací tabák, žvýkací tabák, </a:t>
            </a:r>
            <a:r>
              <a:rPr lang="cs-CZ" dirty="0" err="1">
                <a:cs typeface="Calibri"/>
              </a:rPr>
              <a:t>snus</a:t>
            </a:r>
            <a:r>
              <a:rPr lang="cs-CZ" dirty="0">
                <a:cs typeface="Calibri"/>
              </a:rPr>
              <a:t>, </a:t>
            </a:r>
            <a:r>
              <a:rPr lang="cs-CZ" dirty="0" err="1">
                <a:cs typeface="Calibri"/>
              </a:rPr>
              <a:t>vaporizéry</a:t>
            </a:r>
            <a:r>
              <a:rPr lang="cs-CZ" dirty="0">
                <a:cs typeface="Calibri"/>
              </a:rPr>
              <a:t> aj.</a:t>
            </a:r>
          </a:p>
          <a:p>
            <a:r>
              <a:rPr lang="cs-CZ" dirty="0">
                <a:cs typeface="Calibri"/>
              </a:rPr>
              <a:t>Zhodnocení vlivu nikotinu na kognitivní funkce není snadný</a:t>
            </a:r>
            <a:endParaRPr lang="cs-CZ" dirty="0"/>
          </a:p>
          <a:p>
            <a:r>
              <a:rPr lang="cs-CZ" dirty="0">
                <a:cs typeface="Calibri"/>
              </a:rPr>
              <a:t>Nikotinové receptory – na presynaptické membráně - ovlivňují výdej několika </a:t>
            </a:r>
            <a:r>
              <a:rPr lang="cs-CZ" dirty="0" err="1">
                <a:cs typeface="Calibri"/>
              </a:rPr>
              <a:t>neuromediátorů</a:t>
            </a:r>
            <a:r>
              <a:rPr lang="cs-CZ" dirty="0">
                <a:cs typeface="Calibri"/>
              </a:rPr>
              <a:t> - acetylcholin, dopamin, serotonin, noradrenalin.</a:t>
            </a:r>
          </a:p>
          <a:p>
            <a:r>
              <a:rPr lang="cs-CZ" dirty="0">
                <a:cs typeface="Calibri"/>
              </a:rPr>
              <a:t>Podávání čistého nikotinu by mohlo mít i pozitivní efekt , obvyklé podání inhalací kouře je spíše negativní</a:t>
            </a:r>
          </a:p>
          <a:p>
            <a:r>
              <a:rPr lang="cs-CZ" dirty="0">
                <a:cs typeface="Calibri"/>
              </a:rPr>
              <a:t>Užívání je v psychiatrické populaci 2-3x častější než v normální populaci, souvisí to s impulzivitou, ale i s pozitivním efektem na bdělost a soustředění, zkracuje REM spánek</a:t>
            </a:r>
          </a:p>
          <a:p>
            <a:r>
              <a:rPr lang="cs-CZ" dirty="0">
                <a:cs typeface="Calibri"/>
              </a:rPr>
              <a:t>Odvykací stavy po nikotinu však vedou ke zhoršení výkonnosti, obvykle kamuflován užitím další cigarety</a:t>
            </a:r>
          </a:p>
          <a:p>
            <a:r>
              <a:rPr lang="cs-CZ" dirty="0">
                <a:cs typeface="Calibri"/>
              </a:rPr>
              <a:t>Užívání v těhotenství je spojeno s vyšším rizikem postižení dítěte (ADHD, kognitivní deficit, poruchy chování, kriminalita a predispozice k užívání alkoholu a tabáku)</a:t>
            </a:r>
          </a:p>
        </p:txBody>
      </p:sp>
    </p:spTree>
    <p:extLst>
      <p:ext uri="{BB962C8B-B14F-4D97-AF65-F5344CB8AC3E}">
        <p14:creationId xmlns:p14="http://schemas.microsoft.com/office/powerpoint/2010/main" val="225540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venku, strom, budova, černobílá&#10;&#10;Popis se vygeneroval automaticky.">
            <a:extLst>
              <a:ext uri="{FF2B5EF4-FFF2-40B4-BE49-F238E27FC236}">
                <a16:creationId xmlns:a16="http://schemas.microsoft.com/office/drawing/2014/main" id="{AB7E74C8-1397-77D9-9C43-5F802B41B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3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58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17514-44ED-4358-9E69-DDF774B6A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Alkohol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15FA97-7748-4D92-B91F-0343059DE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510" y="1408091"/>
            <a:ext cx="11473809" cy="518640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cs-CZ" dirty="0">
                <a:cs typeface="Calibri"/>
              </a:rPr>
              <a:t>Sociálně velmi akceptovaná návyková látka</a:t>
            </a:r>
          </a:p>
          <a:p>
            <a:r>
              <a:rPr lang="cs-CZ" dirty="0">
                <a:ea typeface="+mn-lt"/>
                <a:cs typeface="+mn-lt"/>
              </a:rPr>
              <a:t>Pokles kognitivního výkonu je patrný prakticky ve všech fázích užívání alkoholu (intoxikace, kocovina, odvykací stav, </a:t>
            </a:r>
            <a:r>
              <a:rPr lang="cs-CZ" dirty="0" err="1">
                <a:ea typeface="+mn-lt"/>
                <a:cs typeface="+mn-lt"/>
              </a:rPr>
              <a:t>craving</a:t>
            </a:r>
            <a:r>
              <a:rPr lang="cs-CZ" dirty="0">
                <a:ea typeface="+mn-lt"/>
                <a:cs typeface="+mn-lt"/>
              </a:rPr>
              <a:t>, dlouhodobé následky chronického užívání)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Intoxikace</a:t>
            </a:r>
          </a:p>
          <a:p>
            <a:pPr lvl="1"/>
            <a:r>
              <a:rPr lang="cs-CZ" dirty="0" err="1">
                <a:cs typeface="Calibri"/>
              </a:rPr>
              <a:t>Dezinhibice</a:t>
            </a:r>
            <a:endParaRPr lang="cs-CZ">
              <a:cs typeface="Calibri"/>
            </a:endParaRPr>
          </a:p>
          <a:p>
            <a:pPr lvl="1"/>
            <a:r>
              <a:rPr lang="cs-CZ" dirty="0">
                <a:cs typeface="Calibri"/>
              </a:rPr>
              <a:t>Hádavost</a:t>
            </a:r>
          </a:p>
          <a:p>
            <a:pPr lvl="1"/>
            <a:r>
              <a:rPr lang="cs-CZ" dirty="0">
                <a:cs typeface="Calibri"/>
              </a:rPr>
              <a:t>Agrese</a:t>
            </a:r>
          </a:p>
          <a:p>
            <a:pPr lvl="1"/>
            <a:r>
              <a:rPr lang="cs-CZ" dirty="0">
                <a:cs typeface="Calibri"/>
              </a:rPr>
              <a:t>Labilita nálady</a:t>
            </a:r>
          </a:p>
          <a:p>
            <a:pPr lvl="1"/>
            <a:r>
              <a:rPr lang="cs-CZ" dirty="0">
                <a:cs typeface="Calibri"/>
              </a:rPr>
              <a:t>Zhoršená pozornost</a:t>
            </a:r>
          </a:p>
          <a:p>
            <a:pPr lvl="1"/>
            <a:r>
              <a:rPr lang="cs-CZ" dirty="0">
                <a:cs typeface="Calibri"/>
              </a:rPr>
              <a:t>Zhoršený úsudek</a:t>
            </a:r>
          </a:p>
          <a:p>
            <a:pPr lvl="1"/>
            <a:r>
              <a:rPr lang="cs-CZ" dirty="0">
                <a:cs typeface="Calibri"/>
              </a:rPr>
              <a:t>Narušení osobních činností</a:t>
            </a:r>
          </a:p>
          <a:p>
            <a:pPr lvl="1"/>
            <a:r>
              <a:rPr lang="cs-CZ" dirty="0">
                <a:cs typeface="Calibri"/>
              </a:rPr>
              <a:t>Kolísavá chůze</a:t>
            </a:r>
          </a:p>
          <a:p>
            <a:pPr lvl="1"/>
            <a:r>
              <a:rPr lang="cs-CZ" dirty="0">
                <a:cs typeface="Calibri"/>
              </a:rPr>
              <a:t>Špatná rovnováha</a:t>
            </a:r>
          </a:p>
          <a:p>
            <a:pPr lvl="1"/>
            <a:r>
              <a:rPr lang="cs-CZ" dirty="0">
                <a:cs typeface="Calibri"/>
              </a:rPr>
              <a:t>Setřelá řeč</a:t>
            </a:r>
          </a:p>
          <a:p>
            <a:pPr lvl="1"/>
            <a:r>
              <a:rPr lang="cs-CZ" dirty="0">
                <a:cs typeface="Calibri"/>
              </a:rPr>
              <a:t>Nystagmus</a:t>
            </a:r>
          </a:p>
          <a:p>
            <a:pPr lvl="1"/>
            <a:r>
              <a:rPr lang="cs-CZ" dirty="0">
                <a:cs typeface="Calibri"/>
              </a:rPr>
              <a:t>Porucha vědomí</a:t>
            </a:r>
          </a:p>
          <a:p>
            <a:pPr lvl="1"/>
            <a:r>
              <a:rPr lang="cs-CZ" dirty="0">
                <a:cs typeface="Calibri"/>
              </a:rPr>
              <a:t>Zarudlý obličej, zarudlé spojivky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758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11A0FBA0-75EF-FB21-B59B-2FFE890E9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3" y="122331"/>
            <a:ext cx="7340315" cy="6547690"/>
          </a:xfr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5FD2BCD0-266E-4E55-C497-B47D278C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048" y="1548092"/>
            <a:ext cx="4424082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CA761-7DED-48A5-996A-9DB65217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Alkohol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123DC3-E93F-466B-972A-BAE08E1EA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>
                <a:cs typeface="Calibri"/>
              </a:rPr>
              <a:t>Kocovina – bolesti hlavy, průjem, nechutenství, třes, únava, nevolnost (intoxikace aldehydem, který vzniká při odbourávání alkoholu)</a:t>
            </a: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Alkoholové okénko - palimpsest - blokové a ostrůvkovité</a:t>
            </a: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Alkohol snižuje funkci hipokampu (paměť), ovlivňuje čelní lalok (plánování, rozhodování, sebeovládání), mozeček (koordinace a přesnost pohybů)</a:t>
            </a:r>
          </a:p>
          <a:p>
            <a:endParaRPr lang="cs-CZ" dirty="0">
              <a:cs typeface="Calibri"/>
            </a:endParaRPr>
          </a:p>
          <a:p>
            <a:r>
              <a:rPr lang="cs-CZ" dirty="0" err="1">
                <a:cs typeface="Calibri"/>
              </a:rPr>
              <a:t>Craving</a:t>
            </a:r>
            <a:r>
              <a:rPr lang="cs-CZ" dirty="0">
                <a:cs typeface="Calibri"/>
              </a:rPr>
              <a:t> - bažení po látce - při odvykacím stavu, ale i při dlouhodobé abstinenci, závislý není schopen předvídat následky svého jednání, nevyužívá minulé zkušenosti, lze důvodně předpokládat snížení KF</a:t>
            </a:r>
          </a:p>
        </p:txBody>
      </p:sp>
    </p:spTree>
    <p:extLst>
      <p:ext uri="{BB962C8B-B14F-4D97-AF65-F5344CB8AC3E}">
        <p14:creationId xmlns:p14="http://schemas.microsoft.com/office/powerpoint/2010/main" val="33447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0E78D-35C9-4B51-9CB6-06D838A4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Alkohol - odvykací stav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2C358C-905A-4BD8-B1B4-3BC073F0C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036"/>
            <a:ext cx="10515600" cy="487325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>
                <a:cs typeface="Calibri"/>
              </a:rPr>
              <a:t>S deliriem/bez deliria</a:t>
            </a:r>
          </a:p>
          <a:p>
            <a:r>
              <a:rPr lang="cs-CZ" dirty="0">
                <a:cs typeface="Calibri"/>
              </a:rPr>
              <a:t>Receptory jsou při dlouhodobém užívání zmnoženy (up-regulace), při vysazení je deficit alkoholu na receptorech příčinou odvykacího stavu</a:t>
            </a:r>
          </a:p>
          <a:p>
            <a:r>
              <a:rPr lang="cs-CZ" dirty="0">
                <a:cs typeface="Calibri"/>
              </a:rPr>
              <a:t>Odvykací stav po alkoholu (abstinenční syndrom) - </a:t>
            </a:r>
            <a:r>
              <a:rPr lang="cs-CZ" dirty="0" err="1">
                <a:cs typeface="Calibri"/>
              </a:rPr>
              <a:t>alespon</a:t>
            </a:r>
            <a:r>
              <a:rPr lang="cs-CZ" dirty="0">
                <a:cs typeface="Calibri"/>
              </a:rPr>
              <a:t> 3 z příznaků: bolest hlavy, pocení, vyšší tep a TK, epileptický záchvat nevolnost nebo zvracení, tělesný a duševní neklid, přechodné halucinace a iluze, pocit choroby a slabosti, nespavost, třes jazyka, víček nebo prstů.</a:t>
            </a:r>
          </a:p>
          <a:p>
            <a:r>
              <a:rPr lang="cs-CZ" dirty="0">
                <a:cs typeface="Calibri"/>
              </a:rPr>
              <a:t>Detoxikace - zbavení těla toxické látky</a:t>
            </a:r>
          </a:p>
          <a:p>
            <a:r>
              <a:rPr lang="cs-CZ" dirty="0">
                <a:cs typeface="Calibri"/>
              </a:rPr>
              <a:t>Detoxifikace - léčebný postup – minimalizace symptomů odvykacího stavu</a:t>
            </a:r>
          </a:p>
          <a:p>
            <a:r>
              <a:rPr lang="cs-CZ" dirty="0">
                <a:cs typeface="Calibri"/>
              </a:rPr>
              <a:t>U alkoholu nedochází k </a:t>
            </a:r>
            <a:r>
              <a:rPr lang="cs-CZ" dirty="0" err="1">
                <a:cs typeface="Calibri"/>
              </a:rPr>
              <a:t>down</a:t>
            </a:r>
            <a:r>
              <a:rPr lang="cs-CZ" dirty="0">
                <a:cs typeface="Calibri"/>
              </a:rPr>
              <a:t>-regulaci receptorů, porušení abstinence je aktivuje a znova dochází k odvykacímu stavu, zesílení bažení a návratu k užívání látky</a:t>
            </a:r>
          </a:p>
          <a:p>
            <a:r>
              <a:rPr lang="cs-CZ" dirty="0">
                <a:cs typeface="Calibri"/>
              </a:rPr>
              <a:t>Kontrolované užívání má význam ve zlepšování </a:t>
            </a:r>
            <a:r>
              <a:rPr lang="cs-CZ" dirty="0" err="1">
                <a:cs typeface="Calibri"/>
              </a:rPr>
              <a:t>compliance</a:t>
            </a:r>
            <a:r>
              <a:rPr lang="cs-CZ" dirty="0">
                <a:cs typeface="Calibri"/>
              </a:rPr>
              <a:t> a </a:t>
            </a:r>
            <a:r>
              <a:rPr lang="cs-CZ" dirty="0" err="1">
                <a:cs typeface="Calibri"/>
              </a:rPr>
              <a:t>harm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reduction</a:t>
            </a:r>
            <a:r>
              <a:rPr lang="cs-CZ" dirty="0">
                <a:cs typeface="Calibri"/>
              </a:rPr>
              <a:t>, dlouhodobě nebývá efektivní </a:t>
            </a:r>
          </a:p>
        </p:txBody>
      </p:sp>
    </p:spTree>
    <p:extLst>
      <p:ext uri="{BB962C8B-B14F-4D97-AF65-F5344CB8AC3E}">
        <p14:creationId xmlns:p14="http://schemas.microsoft.com/office/powerpoint/2010/main" val="33328149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35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Motiv systému Office</vt:lpstr>
      <vt:lpstr>Návykové látky</vt:lpstr>
      <vt:lpstr>Nicotina tabacum</vt:lpstr>
      <vt:lpstr>Prezentace aplikace PowerPoint</vt:lpstr>
      <vt:lpstr>Nikotin</vt:lpstr>
      <vt:lpstr>Prezentace aplikace PowerPoint</vt:lpstr>
      <vt:lpstr>Alkohol</vt:lpstr>
      <vt:lpstr>Prezentace aplikace PowerPoint</vt:lpstr>
      <vt:lpstr>Alkohol</vt:lpstr>
      <vt:lpstr>Alkohol - odvykací stav</vt:lpstr>
      <vt:lpstr>Alkohol  - Vliv na CNS</vt:lpstr>
      <vt:lpstr>Fetální alkoholový syndrom</vt:lpstr>
      <vt:lpstr>Rudodřev koka Erythroxylum coca</vt:lpstr>
      <vt:lpstr>Stimulancia</vt:lpstr>
      <vt:lpstr>Stimulancia</vt:lpstr>
      <vt:lpstr>Stimulancia - odvykací stav</vt:lpstr>
      <vt:lpstr>Prezentace aplikace PowerPoint</vt:lpstr>
      <vt:lpstr>MDMA</vt:lpstr>
      <vt:lpstr>MDMA</vt:lpstr>
      <vt:lpstr>Prezentace aplikace PowerPoint</vt:lpstr>
      <vt:lpstr>Konopné drogy</vt:lpstr>
      <vt:lpstr>Konopné drogy</vt:lpstr>
      <vt:lpstr>Konopí a schizofrenie</vt:lpstr>
      <vt:lpstr>HHC - hexahydrocannabinol</vt:lpstr>
      <vt:lpstr>Prezentace aplikace PowerPoint</vt:lpstr>
      <vt:lpstr>Opiáty</vt:lpstr>
      <vt:lpstr>Odvykací stav po opiátech</vt:lpstr>
      <vt:lpstr>Prezentace aplikace PowerPoint</vt:lpstr>
      <vt:lpstr>Prezentace aplikace PowerPoint</vt:lpstr>
      <vt:lpstr>Kratom</vt:lpstr>
      <vt:lpstr>Kratom</vt:lpstr>
      <vt:lpstr>Prezentace aplikace PowerPoint</vt:lpstr>
      <vt:lpstr>Poppers</vt:lpstr>
      <vt:lpstr>Halucinogeny</vt:lpstr>
      <vt:lpstr>Halucinogeny</vt:lpstr>
      <vt:lpstr>Další látky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799</cp:revision>
  <dcterms:created xsi:type="dcterms:W3CDTF">2021-01-10T23:38:03Z</dcterms:created>
  <dcterms:modified xsi:type="dcterms:W3CDTF">2023-10-01T14:30:52Z</dcterms:modified>
</cp:coreProperties>
</file>