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96831D-6B63-49E8-A4B4-A85C14E3BF3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C75C68-3042-4F33-A780-015110BEE5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98720B-8947-4CEC-8AE1-74A5F8A25E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344B27-6124-42C8-B728-A05EBF97470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B2FDB9F-3226-43BD-A39D-01EE74FDA6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FB07F8-95CE-4FD4-AFBE-2A7AAD95C3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8A92C9-B2F2-48B0-B647-FE6DF43046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A4EA97-1092-4096-B2B3-4C05F660A6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5B7C2C-AFFE-4E98-8B40-0C8CE99A4C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B9A857-C88C-4286-91AD-B1CEB0B72E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0BE347-B10B-453B-A5D9-3C824D6DAC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D41362-6FC4-4310-830F-4A7E152126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2184F9-67C1-4F35-9BA7-593C19F718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2BFD71-8FDF-47E9-B8B3-97D991DCA9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F2404EA-140C-41F7-A5B1-C037D5EBBD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B93A7D-49B5-43CC-893F-C1D8C28525F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043D10-8B0F-4C46-A0CD-E99BD50D40C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69BECF-D5A8-45D3-A3FF-4867D55478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CEFE1A3-F011-44AD-9F2C-C2BCA1CC4B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BE4C2C5-5695-437C-BA49-EA946B440E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2C086D-7E6E-4455-88A9-8C65C2A325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0A083E0-C35D-4EF4-ACB9-78D4BEB263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F5FEE5-EE8F-47CB-B2D3-F7CE95BCB6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84558B9-2B27-40F2-AD34-D62BF1D813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E78500F-531C-4E71-B6B3-749D3CEB83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9E999AD-E05B-45F8-80CA-FC7F5E4C76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3BAA24E-57A4-41AD-9920-EB1702427B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58736EC-73A5-4017-AA5F-2600C7698E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CBB0F36-041F-4DE2-86C2-780E386DE04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A5D9C1E-79A2-4861-9152-3229F343AE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52A019-14F9-4195-97CF-F3C2A6D718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343BBB-1F05-4768-AFE7-3BA812E746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D20AD2-8569-4057-9CE0-CD4F86C2A2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A77BC2-B4F8-42BC-9405-F02026D104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B53CDF-C7FB-4CEA-829E-9FEE827FD5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B0F8BA-4197-4192-863E-E10ABEA1CA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" name="Straight Connector 9"/>
          <p:cNvCxnSpPr/>
          <p:nvPr/>
        </p:nvCxnSpPr>
        <p:spPr>
          <a:xfrm>
            <a:off x="1193400" y="1897200"/>
            <a:ext cx="9967680" cy="72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2" name="Rectangle 9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" name="Straight Connector 8"/>
          <p:cNvCxnSpPr/>
          <p:nvPr/>
        </p:nvCxnSpPr>
        <p:spPr>
          <a:xfrm>
            <a:off x="1207440" y="4474440"/>
            <a:ext cx="9876240" cy="72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1097280" y="6446880"/>
            <a:ext cx="6817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10993680" y="6446880"/>
            <a:ext cx="77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800" spc="-1" strike="noStrike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0D16979-3DD5-411F-A77A-EED71BB3C935}" type="slidenum">
              <a:rPr b="0" lang="en-US" sz="800" spc="-1" strike="noStrike">
                <a:solidFill>
                  <a:srgbClr val="ffffff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>
          <a:xfrm>
            <a:off x="8218440" y="6446880"/>
            <a:ext cx="258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6" name="Straight Connector 9"/>
          <p:cNvCxnSpPr/>
          <p:nvPr/>
        </p:nvCxnSpPr>
        <p:spPr>
          <a:xfrm>
            <a:off x="1193400" y="1897200"/>
            <a:ext cx="9967680" cy="72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1097280" y="6446880"/>
            <a:ext cx="6817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10993680" y="6446880"/>
            <a:ext cx="77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800" spc="-1" strike="noStrike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EF94AC50-B04A-4250-94F8-A83EF4B37E02}" type="slidenum">
              <a:rPr b="0" lang="en-US" sz="800" spc="-1" strike="noStrike">
                <a:solidFill>
                  <a:srgbClr val="ffffff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8218440" y="6446880"/>
            <a:ext cx="258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 hidden="1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9" name="Straight Connector 9"/>
          <p:cNvCxnSpPr/>
          <p:nvPr/>
        </p:nvCxnSpPr>
        <p:spPr>
          <a:xfrm>
            <a:off x="1193400" y="1897200"/>
            <a:ext cx="9967680" cy="72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90" name="Rectangle 9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1097280" y="6446880"/>
            <a:ext cx="6817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10993680" y="6446880"/>
            <a:ext cx="77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800" spc="-1" strike="noStrike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CCCC201F-44AB-4C65-A3B8-F3C97E6FF85F}" type="slidenum">
              <a:rPr b="0" lang="en-US" sz="800" spc="-1" strike="noStrike">
                <a:solidFill>
                  <a:srgbClr val="ffffff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8218440" y="6446880"/>
            <a:ext cx="258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33" name="Obrázek 5" descr="Obsah obrázku budova, socha, hledání, hlava&#10;&#10;Popis se vygeneroval automaticky."/>
          <p:cNvPicPr/>
          <p:nvPr/>
        </p:nvPicPr>
        <p:blipFill>
          <a:blip r:embed="rId1"/>
          <a:srcRect l="0" t="11890" r="0" b="13118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34" name="Rectangl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07520"/>
            <a:ext cx="12191400" cy="316152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20000"/>
                </a:srgbClr>
              </a:gs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8000" spc="-52" strike="noStrike">
                <a:solidFill>
                  <a:srgbClr val="ffffff"/>
                </a:solidFill>
                <a:latin typeface="Avenir Next LT Pro Light"/>
              </a:rPr>
              <a:t>Spánek </a:t>
            </a:r>
            <a:br>
              <a:rPr sz="8000"/>
            </a:br>
            <a:r>
              <a:rPr b="0" lang="cs-CZ" sz="8000" spc="-52" strike="noStrike">
                <a:solidFill>
                  <a:srgbClr val="ffffff"/>
                </a:solidFill>
                <a:latin typeface="Avenir Next LT Pro Light"/>
              </a:rPr>
              <a:t>a poruchy spánku</a:t>
            </a:r>
            <a:endParaRPr b="0" lang="cs-CZ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1100160" y="4645080"/>
            <a:ext cx="100576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cs-CZ" sz="2400" spc="197" strike="noStrike" cap="all">
                <a:solidFill>
                  <a:srgbClr val="ffffff"/>
                </a:solidFill>
                <a:latin typeface="Avenir Next LT Pro"/>
              </a:rPr>
              <a:t>Petr Grossmann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7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7440" y="4474440"/>
            <a:ext cx="9876240" cy="72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38" name="Rectangl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160" y="6400800"/>
            <a:ext cx="12188160" cy="456480"/>
          </a:xfrm>
          <a:prstGeom prst="rect">
            <a:avLst/>
          </a:prstGeom>
          <a:gradFill rotWithShape="0">
            <a:gsLst>
              <a:gs pos="7000">
                <a:srgbClr val="000000">
                  <a:alpha val="0"/>
                </a:srgbClr>
              </a:gs>
              <a:gs pos="61000">
                <a:srgbClr val="000000">
                  <a:alpha val="10000"/>
                </a:srgbClr>
              </a:gs>
              <a:gs pos="100000">
                <a:srgbClr val="000000">
                  <a:alpha val="4000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Probuzení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Organismus musí být vybaven možností ukončit spánek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Je nutná obnova svalového tonu, zásobení těla (krví, resp. kyslíkem), vertikalizace (TK)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K tomu slouží tzv. Probouzecí reakce (arousal) - může pokračovat bdělostí, ale i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Spánková inertnost - fyziologický stav nižší kognitivní a senzomotorické aktivity po probuzení, trvá většinou minuty, výjimečně déle, individuálně variabilní, může být překážkou výkonu některých povolání (služby, časný začátek pracovní doby)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Odpočinkový denní spánek - siesta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Přirozený pokles bdělosti časně odpolední (také postprandiální spánkový tlak)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Může také kompenzovat chronický nedostatek spánku v noci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Pozitivní vliv na učení, zlepšení imunity, snižuje duševní napětí, příznivý vliv na kardiovaskulární choroby.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Délka trvání je individuální, dosahuje jen N1, popř. N2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Probouzení může být provázeno spánkovou inertností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 případě insomnie se nedoporučuje.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Sny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23080" y="2108160"/>
            <a:ext cx="11310120" cy="4073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75000" lnSpcReduction="10000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Duševní činnost v době spánku (vnímání, myšlenky, emoce, které se vyskytnou v době spánku)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Při probuzení z NREM si vybavují lidé sy v 50%, z REM v 80%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Z REM spánku je popis snu živější, delší, obsahuje více děje a je bizarnější než z NREM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Jsou málo prozkoumány, patrně hraje roli dopamin, např antiparkinsonika, vareniclin, β-blokátory, transdermální nikotin zvyšují výskyt nočních můr.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Reflektují konsolidaci a integraci recentních vzpomínek. (Oblasti aktivované při učení jsou následně reaktivovány v následujícím spánku)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Charakter snů souvisí s předchozí zkušeností, s duševní zátěží, emoční a vztahovou situací, celkovým zdravotním stavem etc.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Klinicky významné: noční můry a dysforické snění - časté u úzkostných poruch a PTSD, patrně usnadňují regulaci emocí a konsolidaci paměti emocí - farmakologicky by měly být léčeny jen v případě, kdy vyvolávají velmi závažné potíže.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Paměť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Spánek je důležitý pro konsolidaci paměti.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Důležitý je NREM a REM spánek, potlačení REM však nemá zničující vliv (např. u AD)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Napomáhají i jiné kompenzační mechanismy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 deklarativní paměť je důležitý NREM (pro sémantickou paměť N3 a pro epizodickou N2)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 nedeklarativní paměť je důležitý REM spánek a N2.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Trvání spánku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93333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 dospělých optimálně 7-9 h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Za poslední dekády ve vyspělých zemích zkrácení o 1-2 h (biologická adaptace není možná)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Chronicky kratší spánek než 7 h je spojen s rizikem kardiovask. chorob, obezity, diabetu, hypertenze, CMP, ICHS, a zvýšeným rizikem úmrtí.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 věkem se délka zkracuje (viz dále)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Ženy mají lepší efektivitu spánku, spí mírně déle než muži, mají víe N3, některé parametry spánku jsou závislé na ovulaci, HAK snižuje N3, po menopauze se objevuje více poruch spánku.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7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960" cy="512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0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Doporučená délka spánku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9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720" cy="320112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1040" cy="5147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i="1" lang="cs-CZ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Americká National Sleep Foundation: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14-17 h novorozenci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12-15 h kojenci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11-14 h batolata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10-13 h předškolní děti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9-11 h školáci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8-10 h teenageři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7-9 h mladí dospělí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7-8 h staří dospělí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Cirkadiánní rytmus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93333" lnSpcReduction="10000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Adaptace na cyklicky se měnící podmínka na zemi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Vytvoření cirkadiánních hodin (běží i když nejsme vystaveni běžným podmínkám)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Délka cirkadiánní periody (circa dies = přibližně den) 23,5-25 hodin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Centrální pacemaker člověka jsou suprachiasmatická jádra (nuclei suprachiasmatici)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Podílejí se také hodinové geny.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Synchronizátory - zeitgebery - střídání světla a tmy, rytmický příjem potravy, soc. interakce, cvičení, atmosférické podmínky, teplota...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Chronotyp - cirkadiánní prefrence - sova, ranní ptáče, nevyhraněný typ.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85" name="Picture 4" descr=""/>
          <p:cNvPicPr/>
          <p:nvPr/>
        </p:nvPicPr>
        <p:blipFill>
          <a:blip r:embed="rId1">
            <a:alphaModFix amt="35000"/>
          </a:blip>
          <a:srcRect l="0" t="8593" r="-2" b="713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8000" spc="-52" strike="noStrike">
                <a:solidFill>
                  <a:srgbClr val="ffffff"/>
                </a:solidFill>
                <a:latin typeface="Avenir Next LT Pro Light"/>
              </a:rPr>
              <a:t>Poruchy spánku</a:t>
            </a:r>
            <a:endParaRPr b="0" lang="cs-CZ" sz="80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7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7440" y="4474440"/>
            <a:ext cx="9876240" cy="72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88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Poruchy spánku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Nespavost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Poruchy dýchání související se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Centrální poruchy s hypersomnolencí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Poruchy cirkadiánního rytmu spánku  a bdění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Parasomnie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Poruchy pohybu související se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Insomnie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Nespavost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Subjektivní stížnost pacienta na potíže s usínáním a/nebo udržením spánku a/nebo časným ranním probouzením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Izolovaný symptom i součást jiného onemocnění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172120" y="286560"/>
            <a:ext cx="598284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Spánek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Obrázek 4" descr="Obsah obrázku dřevěné, venku, Přírodní materiál, stavební dříví&#10;&#10;Popis se vygeneroval automaticky."/>
          <p:cNvPicPr/>
          <p:nvPr/>
        </p:nvPicPr>
        <p:blipFill>
          <a:blip r:embed="rId1"/>
          <a:srcRect l="4274" t="0" r="0" b="0"/>
          <a:stretch/>
        </p:blipFill>
        <p:spPr>
          <a:xfrm>
            <a:off x="0" y="0"/>
            <a:ext cx="4579200" cy="6400080"/>
          </a:xfrm>
          <a:prstGeom prst="rect">
            <a:avLst/>
          </a:prstGeom>
          <a:ln w="0">
            <a:noFill/>
          </a:ln>
        </p:spPr>
      </p:pic>
      <p:cxnSp>
        <p:nvCxnSpPr>
          <p:cNvPr id="142" name="!!Straight Connecto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42680" y="1917720"/>
            <a:ext cx="5944320" cy="72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172120" y="2108160"/>
            <a:ext cx="598284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Cirkádiánní periodicky se vyskytující stav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Charakterizovaný 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sníženou reaktivitou na vnější podněty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Druhově typickou polohou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Typickými změnami aktivit mozku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 člověka změněnou kognitivní činností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Je to okamžitě reverzibilní stav (na rozdíl od komatu, hybernace, estivace)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Centrální hypersomnie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87222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Nadměrná denní spavost, která není vyvolaná nedokonalým nočním spánkem nebo poruchou cirkadiánního rytmu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Neschopnost udržet kontinuální bdělost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Narkolepsie typu 1 - imperativní spánky (v řádu minut) s kataplexií, pokles orexinu (hypokretinu), objevují se hypnagogní a hypnopompní halucinace a spánková obrna.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Narkolepsie typu 2 - imperativní spánky v průběhu dne bez kataplexie a poklesu hypokretinu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Klein-Levinův syndrom - rekurentní epizody hypersomnie (okolo 10 dní), opakuje se několikrát do roka, spojeno s nadměrným příjmem potravy, častěji u mužů a v židovské populaci, rodový výskyt.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960" cy="512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3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Parasomnie</a:t>
            </a:r>
            <a:endParaRPr b="0" lang="cs-CZ" sz="43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720" cy="320112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1040" cy="5147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Vázané na NREM spánek - pavor nocturnus, probuzení se zmateností, somnambulismus, porucha příjmu potravy vázaná na spánek; probuzení z N3, někdy vliv psychofarmak. První třetina noci.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Vázané na REM spánek - porucha chování v REM spánku, rekurentní izolovaná spánková obrna, porucha s nočními můrami. Výskyt spíše v poslední třetině noci.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Ostatní parasomnie – sy exploze v hlavě, halucinace vázané na spánek, noční enuréza, parasomnie vyvolané léky a návykovými látkami a další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5640" cy="68572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01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4796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92480" y="605880"/>
            <a:ext cx="3641760" cy="564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52" strike="noStrike">
                <a:solidFill>
                  <a:srgbClr val="ffffff"/>
                </a:solidFill>
                <a:latin typeface="Avenir Next LT Pro Light"/>
              </a:rPr>
              <a:t>Poruchy vázané </a:t>
            </a:r>
            <a:br>
              <a:rPr sz="4700"/>
            </a:br>
            <a:r>
              <a:rPr b="0" lang="cs-CZ" sz="4400" spc="-52" strike="noStrike">
                <a:solidFill>
                  <a:srgbClr val="ffffff"/>
                </a:solidFill>
                <a:latin typeface="Avenir Next LT Pro Light"/>
              </a:rPr>
              <a:t>na NREM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231880" y="311040"/>
            <a:ext cx="592308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Kromě SRED obvykle vývojová fáze, dětský věk.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 první třetině noci, disociované probouzení z N3 fáze (delta)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Nejčasteji probuzení s inerí a somnambulismus asi 17% dětí, v dospělosti klesá.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Nejméně častý je pavor nocturnus 1-6,5% ve věkové kategorii 4-12 let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Někdy probíhají nepozorovaně (výskyt až 40%)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Mohou se objevit i v dospělosti de novo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Vliv mají zejména genetické faktory, spouštěcími momenty mohou být změna prostředí, zevní podněty (zvukové, taktilní...), vnitřní (naplněný močový měchýř), nepravidelný režim spánku a bdění, spánková deeprivace, směnný provoz... 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Nezanedbatelný vliv užívání léků - BDZ, hypnotika, AD, AP, nejvíce zolpidem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206" name="Obrázek 7" descr="Různé sandwiche"/>
          <p:cNvPicPr/>
          <p:nvPr/>
        </p:nvPicPr>
        <p:blipFill>
          <a:blip r:embed="rId1"/>
          <a:srcRect l="25302" t="0" r="26945" b="0"/>
          <a:stretch/>
        </p:blipFill>
        <p:spPr>
          <a:xfrm>
            <a:off x="0" y="0"/>
            <a:ext cx="4579200" cy="6400080"/>
          </a:xfrm>
          <a:prstGeom prst="rect">
            <a:avLst/>
          </a:prstGeom>
          <a:ln w="0">
            <a:noFill/>
          </a:ln>
        </p:spPr>
      </p:pic>
      <p:cxnSp>
        <p:nvCxnSpPr>
          <p:cNvPr id="207" name="!!Straight Connecto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42680" y="1917720"/>
            <a:ext cx="5944320" cy="72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4741920" y="55800"/>
            <a:ext cx="7297920" cy="62305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Somnambulismus, sleep walking, náměsíčnost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spojeno s komplexím automatickým chováním, kt zahrnuje chůzi.Začíná posazením na posteli, zmateným výrazem, , opuštění lůžka, nakládání s předměty, i nebezpečnými, riziko zranění, opuštění domu či vypadnutí z okna.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Probuzení se zmateností, spánková opilost, spánková inertnost, confusional arousal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– zmatenost nebo zmatené chování při nedokonalém probuzení z N3; u dětí neztišitelný pláč, neúčelné zmatené pohyby, do prázdna upřený pohled, trvá minuty až desítky minut.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Pavor nocturnus, noční děs, sleep terors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nejdramatičtější, nejméně častá forma, nejkratší 1-5 minut, náhlá eizoda děsu během spánku, intenzivní projevy strach s aktivací vegetativního sysému, tachykardie, tachypnoezrudnutí, mydriáza, zvýšený svalový tonus; někdy posazení, někdy pobíhání po místnosti ve snaze uniknout.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Por. příjmu potravy ve spánku, Sleep Realted Eating Disorder, SRED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mimovolní konzumace jídla, úroveň vigility kolísá, vede k přejídání, nadváze, někdy požívání nepoživatelných věcí, riziko zranění při přípravě pokrmu (poranění, požár, popálení horkým jídlem), sekundární depreesivní syndrom, ranní anorexie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tangl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Poruchy vázané na REM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RBD, REM sleep disorder, porucha chování v REM</a:t>
            </a: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– porucha provázená vokalizacía/nebo komplexním motorickým chováním, spojeno s patologií synukleinu, jedná v souladu se snem, má zavřené oči, chybí atonie, kopy, údery, vzácně stoj a chůze, mluví v souladus  obsahem snu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Rekurentní izolovaná spánková obrany</a:t>
            </a: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vzácná, prevalence nejasná, člověk při usínání nebo probuzení není schopen volních pohybů je postiženo kosterní svalstvo trupu a šíje, končetin, pouze okohybné svaly mají zachovanou fci, strach, úzkost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Porucha s nočními můrami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960" cy="512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Syndrom neklidných nohou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4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720" cy="320112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1040" cy="5147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 fontScale="98333" lnSpcReduction="10000"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Syndrom neklidných nohou (Restless Leg Syndrome – RLS, také Willis-Ekbomova nemoc) je neurologické onemocnění, které postihuje asi 10 % populace. Projevuje se nepříjemnými pocity v dolních (někdy i horních) končetinách. Jsou to vjemy různého druhu. Pacienti je subjektivně vnímají jako nepříjemné brnění, mravenčení, někdy bolest, někdy neurčité, těžko popsatelné pocity, které vedou k nutkavé potřebě s končetinami pohybovat. Projevy se obvykle zhoršují, když nemocný sedí nebo leží, proto jsou nejhorší večer a v noci a představují stav, který významně narušuje spánek. 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Původ onemocnění není zcela známý. Uvažuje se o různých příčinách. Pravděpodobné je, že se na vzniku podílí dědičnost, nedostatek železa, porucha dopaminergního přenosu v mozku a další. Nezřídka je syndrom zhoršen nebo vyvolán užíváním některých léků, zejména psychofarmak (antipsychotika a antidepresiva), blokátorů kalciových kanálů nebo antihistaminik (léky na alergii). Projevy se mohou zhoršovat rovněž nevhodným životním stylem: kouřením, alkoholem, nadměrnou konzumací kofeinu, nedostatkem fyzické aktivity.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960" cy="512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Tři základní funkční stavy řízení organismu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720" cy="320112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1040" cy="5147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Bdění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NREM spánek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REM spánek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PSG – polysomnografie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  <a:tabLst>
                <a:tab algn="l" pos="0"/>
              </a:tabLst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EEG - elektroencephalografie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  <a:tabLst>
                <a:tab algn="l" pos="0"/>
              </a:tabLst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EOG - elektrookulografie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  <a:tabLst>
                <a:tab algn="l" pos="0"/>
              </a:tabLst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EMG -- elektromyografie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NREM a REM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Non Rapid Eye Movement a Rapid Eye Movement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Během noci se cyklicky střídají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 dospělého začíná spánek NREM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NREM/REM spánek se nazývá spánkový cyklus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 začátku noci převládá NREM, s postupujícím trváním se podíl vyrovnává (klinický význam)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 cyklus asi 90 min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dfdfd"/>
            </a:gs>
            <a:gs pos="65000">
              <a:srgbClr val="e7e7e7"/>
            </a:gs>
            <a:gs pos="100000">
              <a:srgbClr val="b9b9b9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5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000" y="480240"/>
            <a:ext cx="11237400" cy="5897160"/>
          </a:xfrm>
          <a:prstGeom prst="rect">
            <a:avLst/>
          </a:prstGeom>
          <a:solidFill>
            <a:schemeClr val="bg1"/>
          </a:solidFill>
          <a:ln w="22225">
            <a:solidFill>
              <a:srgbClr val="20f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54" name="Obrázek 2" descr=""/>
          <p:cNvPicPr/>
          <p:nvPr/>
        </p:nvPicPr>
        <p:blipFill>
          <a:blip r:embed="rId1"/>
          <a:stretch/>
        </p:blipFill>
        <p:spPr>
          <a:xfrm>
            <a:off x="804240" y="874440"/>
            <a:ext cx="10577160" cy="510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Ospalost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Projev fyziologické potřeby spát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 době příhodné pro usnutí - začátek noci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Projevy:  Zívání, prodloužení reakční doby, mióza, zpomalení pohybů, zhoršení jejich přesnosti, změna výrazu tváře, vyšší chybovost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Zvýšená ospalost v denní době nejčastěji souvisí s nedostatkem předchozího spánku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Usínání - hypnagogium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98333" lnSpcReduction="10000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Usínáme postupně se prohlubujícím NREM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Při N1 je nízký práh probuzení, opakované návrat do bdělosti, pokud trvá v řádu minut, není abnormitou.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Změny polohy těla.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Hypnagogický záškub - je náhlá, krátká kontrakce (myoklonus) velkých svalových skupin převážně dolních končetin, vyskytující se na začátku spánku. Může se opakovat. Záškub je většinou silný a vyvolá pohyb. Je provázen probouzecí reakcí a je často spojen s nepříjemným pocitem. Pokud se hypnagogické záškuby neopakují mnohokrát za sebou, nepovažují se za nemoc.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60" name="Picture 13" descr=""/>
          <p:cNvPicPr/>
          <p:nvPr/>
        </p:nvPicPr>
        <p:blipFill>
          <a:blip r:embed="rId1">
            <a:alphaModFix amt="35000"/>
          </a:blip>
          <a:srcRect l="0" t="1415" r="0" b="14315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NREM - </a:t>
            </a: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  <a:ea typeface="Avenir Next LT Pro Light"/>
              </a:rPr>
              <a:t>Non Rapid Eye Movements</a:t>
            </a:r>
            <a:endParaRPr b="0" lang="cs-CZ" sz="47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2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93400" y="1910520"/>
            <a:ext cx="9967680" cy="72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08240" y="1962000"/>
            <a:ext cx="11414520" cy="39063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Zpomalená a synchronizovaná korová aktivita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Nižší metabolický obrat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Pomalé vlny na EEG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Snížený svylový tonus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75-80% spánku v dospělosti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Tři stádia N1 (snadno probuditelný), N2 (na EEG spánková vřetena, nepamatuje si probuzení), N3 (hluboký spánek, na EEG pomalé vlny)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Sluchová kůra reaguje stejně jako v bdělosti, ale ve spánku nejsou aktivovány oblasti mozku nutné pro vědomou percepci (levostr. Parietální kůra, obousranně thalamus, prefrontální a cingulární kůra)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Při emočně zabarveném podnětu se aktivuje L amygdala a orbitofrontální a temporální kůra - vzbudí i podnět menší intenzity, je-li emočně významný.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Rectangl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REM – </a:t>
            </a:r>
            <a:r>
              <a:rPr b="0" lang="cs-CZ" sz="36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Rapid Eye Movement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680" cy="376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87222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Mozková aktivita jako při bdělosti, podobně i metabolický obrat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Desynchronizace činnosti mozkové kůry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Kosterní svaly atonické (s výjimkou bránice m. cricoarrytenoidei posteriores, svalů středouší a okohybných svalů)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Není termoregulace - přechodná poikilotermie.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Rychlé oční pohyby – spojitost se sny není prokázána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Trvá 5-30 min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Význam nejasný, možná snazší probuzení - při probuzení z REM je človvěk čilejší než z NREM.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 pitchFamily="0" charset="1"/>
        <a:ea typeface=""/>
        <a:cs typeface=""/>
      </a:majorFont>
      <a:minorFont>
        <a:latin typeface="Avenir Next LT Pro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 pitchFamily="0" charset="1"/>
        <a:ea typeface=""/>
        <a:cs typeface=""/>
      </a:majorFont>
      <a:minorFont>
        <a:latin typeface="Avenir Next LT Pro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 pitchFamily="0" charset="1"/>
        <a:ea typeface=""/>
        <a:cs typeface=""/>
      </a:majorFont>
      <a:minorFont>
        <a:latin typeface="Avenir Next LT Pro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Application>LibreOffice/7.6.1.2$Windows_X86_64 LibreOffice_project/f5defcebd022c5bc36bbb79be232cb6926d8f674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2021-01-09T11:24:33Z</dcterms:created>
  <dc:creator/>
  <dc:description/>
  <dc:language>cs-CZ</dc:language>
  <cp:lastModifiedBy/>
  <dcterms:modified xsi:type="dcterms:W3CDTF">2023-12-10T21:08:32Z</dcterms:modified>
  <cp:revision>835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25</vt:i4>
  </property>
</Properties>
</file>