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81780F-3E31-FFE8-2AEB-22650A99B142}" v="5" dt="2022-01-18T09:58:19.803"/>
    <p1510:client id="{FAA4122D-D91E-449A-8943-76703A21B93F}" v="923" dt="2021-11-01T00:52:54.3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větlý styl 2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01.10.2023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30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01.10.2023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18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01.10.2023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01.10.2023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01.10.2023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28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01.10.2023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06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01.10.2023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7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01.10.2023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8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01.10.2023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79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01.10.2023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0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01.10.2023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01.10.2023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451740" cy="2889114"/>
          </a:xfrm>
        </p:spPr>
        <p:txBody>
          <a:bodyPr anchor="b">
            <a:normAutofit/>
          </a:bodyPr>
          <a:lstStyle/>
          <a:p>
            <a:pPr algn="l"/>
            <a:r>
              <a:rPr lang="cs-CZ" sz="5400" dirty="0">
                <a:cs typeface="Calibri Light"/>
              </a:rPr>
              <a:t>Vědomí </a:t>
            </a:r>
            <a:br>
              <a:rPr lang="cs-CZ" sz="5400" dirty="0">
                <a:cs typeface="Calibri Light"/>
              </a:rPr>
            </a:br>
            <a:r>
              <a:rPr lang="cs-CZ" sz="5400" dirty="0">
                <a:cs typeface="Calibri Light"/>
              </a:rPr>
              <a:t>a jeho poruchy</a:t>
            </a:r>
            <a:endParaRPr lang="cs-CZ" sz="54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464612" y="4750893"/>
            <a:ext cx="4087305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cs-CZ" sz="2000">
                <a:cs typeface="Calibri"/>
              </a:rPr>
              <a:t>Petr Grossmann</a:t>
            </a:r>
            <a:endParaRPr lang="cs-CZ" sz="2000"/>
          </a:p>
        </p:txBody>
      </p:sp>
      <p:sp>
        <p:nvSpPr>
          <p:cNvPr id="7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35F9B90B-758F-496D-BA6B-C403A96E9C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6" r="23050" b="-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995230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237EBD-90A5-4312-B45D-6F4D05EEA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Klinický obraz</a:t>
            </a:r>
            <a:endParaRPr lang="cs-CZ"/>
          </a:p>
        </p:txBody>
      </p:sp>
      <p:pic>
        <p:nvPicPr>
          <p:cNvPr id="5" name="Obrázek 5" descr="Obsah obrázku text&#10;&#10;Popis se vygeneroval automaticky.">
            <a:extLst>
              <a:ext uri="{FF2B5EF4-FFF2-40B4-BE49-F238E27FC236}">
                <a16:creationId xmlns:a16="http://schemas.microsoft.com/office/drawing/2014/main" id="{BC1CF4F2-C2E5-4652-9435-78A8248CA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2705" y="1417016"/>
            <a:ext cx="8316590" cy="5389424"/>
          </a:xfrm>
        </p:spPr>
      </p:pic>
    </p:spTree>
    <p:extLst>
      <p:ext uri="{BB962C8B-B14F-4D97-AF65-F5344CB8AC3E}">
        <p14:creationId xmlns:p14="http://schemas.microsoft.com/office/powerpoint/2010/main" val="2348798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7B6DCC-A89C-46C6-A74E-03CA1A6AE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9973"/>
            <a:ext cx="10515600" cy="57869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b="1">
                <a:ea typeface="+mn-lt"/>
                <a:cs typeface="+mn-lt"/>
              </a:rPr>
              <a:t>Psychomotorická aktivita</a:t>
            </a:r>
            <a:endParaRPr lang="cs-CZ">
              <a:cs typeface="Calibri" panose="020F0502020204030204"/>
            </a:endParaRPr>
          </a:p>
          <a:p>
            <a:r>
              <a:rPr lang="cs-CZ">
                <a:ea typeface="+mn-lt"/>
                <a:cs typeface="+mn-lt"/>
              </a:rPr>
              <a:t>Furibundní</a:t>
            </a:r>
            <a:endParaRPr lang="cs-CZ"/>
          </a:p>
          <a:p>
            <a:r>
              <a:rPr lang="cs-CZ">
                <a:ea typeface="+mn-lt"/>
                <a:cs typeface="+mn-lt"/>
              </a:rPr>
              <a:t>Blandní</a:t>
            </a:r>
            <a:endParaRPr lang="cs-CZ"/>
          </a:p>
          <a:p>
            <a:r>
              <a:rPr lang="cs-CZ">
                <a:ea typeface="+mn-lt"/>
                <a:cs typeface="+mn-lt"/>
              </a:rPr>
              <a:t>Musitující</a:t>
            </a:r>
            <a:endParaRPr lang="cs-CZ"/>
          </a:p>
          <a:p>
            <a:pPr marL="0" indent="0">
              <a:buNone/>
            </a:pPr>
            <a:endParaRPr lang="cs-CZ" dirty="0">
              <a:cs typeface="Calibri"/>
            </a:endParaRPr>
          </a:p>
          <a:p>
            <a:pPr marL="0" indent="0">
              <a:buNone/>
            </a:pPr>
            <a:r>
              <a:rPr lang="cs-CZ" b="1">
                <a:ea typeface="+mn-lt"/>
                <a:cs typeface="+mn-lt"/>
              </a:rPr>
              <a:t>Typické symptomy</a:t>
            </a:r>
            <a:endParaRPr lang="cs-CZ">
              <a:cs typeface="Calibri" panose="020F0502020204030204"/>
            </a:endParaRPr>
          </a:p>
          <a:p>
            <a:r>
              <a:rPr lang="cs-CZ">
                <a:ea typeface="+mn-lt"/>
                <a:cs typeface="+mn-lt"/>
              </a:rPr>
              <a:t>Mikrozoopsie, makrozoopsie</a:t>
            </a:r>
            <a:endParaRPr lang="cs-CZ"/>
          </a:p>
          <a:p>
            <a:r>
              <a:rPr lang="cs-CZ">
                <a:ea typeface="+mn-lt"/>
                <a:cs typeface="+mn-lt"/>
              </a:rPr>
              <a:t>Halucinace liliputánů</a:t>
            </a:r>
            <a:endParaRPr lang="cs-CZ"/>
          </a:p>
          <a:p>
            <a:r>
              <a:rPr lang="cs-CZ">
                <a:ea typeface="+mn-lt"/>
                <a:cs typeface="+mn-lt"/>
              </a:rPr>
              <a:t>Delir zaměstnanosti (ne kutivost)</a:t>
            </a:r>
            <a:endParaRPr lang="cs-CZ"/>
          </a:p>
          <a:p>
            <a:r>
              <a:rPr lang="cs-CZ">
                <a:ea typeface="+mn-lt"/>
                <a:cs typeface="+mn-lt"/>
              </a:rPr>
              <a:t>Floccilegium</a:t>
            </a:r>
          </a:p>
          <a:p>
            <a:r>
              <a:rPr lang="cs-CZ">
                <a:ea typeface="+mn-lt"/>
                <a:cs typeface="+mn-lt"/>
              </a:rPr>
              <a:t>Zvýšená sugestibilita</a:t>
            </a:r>
            <a:endParaRPr lang="cs-CZ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92628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AD45341-A017-4AA4-B6EA-250823E1B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Etiologie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C422594C-5EA2-455F-97D3-8B0D7D85AE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6795" y="410204"/>
            <a:ext cx="8050699" cy="603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05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1E5959-131A-4472-8564-CDB8AD4FA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Rizikové faktory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DDEF5D-145E-4840-BB32-C0C0C50D8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766" y="1483277"/>
            <a:ext cx="7688469" cy="515751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 algn="ctr">
              <a:buNone/>
            </a:pPr>
            <a:r>
              <a:rPr lang="cs-CZ" b="1">
                <a:ea typeface="+mn-lt"/>
                <a:cs typeface="+mn-lt"/>
              </a:rPr>
              <a:t>individuální vulnerabilita + vyvolávající příčina</a:t>
            </a:r>
            <a:endParaRPr lang="cs-CZ">
              <a:cs typeface="Calibri" panose="020F0502020204030204"/>
            </a:endParaRPr>
          </a:p>
          <a:p>
            <a:pPr marL="0" indent="0">
              <a:buNone/>
            </a:pPr>
            <a:r>
              <a:rPr lang="cs-CZ" b="1">
                <a:ea typeface="+mn-lt"/>
                <a:cs typeface="+mn-lt"/>
              </a:rPr>
              <a:t>Rizikové faktory</a:t>
            </a:r>
            <a:endParaRPr lang="cs-CZ">
              <a:cs typeface="Calibri"/>
            </a:endParaRPr>
          </a:p>
          <a:p>
            <a:r>
              <a:rPr lang="cs-CZ" b="1">
                <a:ea typeface="+mn-lt"/>
                <a:cs typeface="+mn-lt"/>
              </a:rPr>
              <a:t>věk</a:t>
            </a:r>
            <a:endParaRPr lang="cs-CZ"/>
          </a:p>
          <a:p>
            <a:r>
              <a:rPr lang="cs-CZ" b="1">
                <a:ea typeface="+mn-lt"/>
                <a:cs typeface="+mn-lt"/>
              </a:rPr>
              <a:t>dehydratace</a:t>
            </a:r>
            <a:endParaRPr lang="cs-CZ">
              <a:ea typeface="+mn-lt"/>
              <a:cs typeface="+mn-lt"/>
            </a:endParaRPr>
          </a:p>
          <a:p>
            <a:r>
              <a:rPr lang="cs-CZ" b="1">
                <a:ea typeface="+mn-lt"/>
                <a:cs typeface="+mn-lt"/>
              </a:rPr>
              <a:t>postižení mozku</a:t>
            </a:r>
            <a:endParaRPr lang="cs-CZ"/>
          </a:p>
          <a:p>
            <a:r>
              <a:rPr lang="cs-CZ" b="1">
                <a:ea typeface="+mn-lt"/>
                <a:cs typeface="+mn-lt"/>
              </a:rPr>
              <a:t>poruchy zraku a sluchu</a:t>
            </a:r>
            <a:endParaRPr lang="cs-CZ"/>
          </a:p>
          <a:p>
            <a:r>
              <a:rPr lang="cs-CZ" b="1">
                <a:ea typeface="+mn-lt"/>
                <a:cs typeface="+mn-lt"/>
              </a:rPr>
              <a:t>somatické onemocnění</a:t>
            </a:r>
            <a:endParaRPr lang="cs-CZ"/>
          </a:p>
          <a:p>
            <a:r>
              <a:rPr lang="cs-CZ" b="1">
                <a:ea typeface="+mn-lt"/>
                <a:cs typeface="+mn-lt"/>
              </a:rPr>
              <a:t>polypragmázie</a:t>
            </a:r>
            <a:endParaRPr lang="cs-CZ"/>
          </a:p>
          <a:p>
            <a:r>
              <a:rPr lang="cs-CZ" b="1">
                <a:ea typeface="+mn-lt"/>
                <a:cs typeface="+mn-lt"/>
              </a:rPr>
              <a:t>delirium nebo závislost v anamnéze</a:t>
            </a:r>
            <a:endParaRPr lang="cs-CZ"/>
          </a:p>
          <a:p>
            <a:r>
              <a:rPr lang="cs-CZ" b="1">
                <a:ea typeface="+mn-lt"/>
                <a:cs typeface="+mn-lt"/>
              </a:rPr>
              <a:t>imobilita</a:t>
            </a:r>
            <a:endParaRPr lang="cs-CZ"/>
          </a:p>
          <a:p>
            <a:r>
              <a:rPr lang="cs-CZ" b="1">
                <a:ea typeface="+mn-lt"/>
                <a:cs typeface="+mn-lt"/>
              </a:rPr>
              <a:t>bolest</a:t>
            </a:r>
            <a:endParaRPr lang="cs-CZ"/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7944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0F81AA8-D2E6-4FBC-926D-B9D039D4B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Diferenciální diagnóza delirium vs demence</a:t>
            </a:r>
          </a:p>
        </p:txBody>
      </p:sp>
      <p:graphicFrame>
        <p:nvGraphicFramePr>
          <p:cNvPr id="5" name="Zástupný obsah 4">
            <a:extLst>
              <a:ext uri="{FF2B5EF4-FFF2-40B4-BE49-F238E27FC236}">
                <a16:creationId xmlns:a16="http://schemas.microsoft.com/office/drawing/2014/main" id="{3D161D5F-1CC1-4459-8CAF-41DED46FA7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7918309"/>
              </p:ext>
            </p:extLst>
          </p:nvPr>
        </p:nvGraphicFramePr>
        <p:xfrm>
          <a:off x="5443603" y="643466"/>
          <a:ext cx="5448128" cy="5568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4070">
                  <a:extLst>
                    <a:ext uri="{9D8B030D-6E8A-4147-A177-3AD203B41FA5}">
                      <a16:colId xmlns:a16="http://schemas.microsoft.com/office/drawing/2014/main" val="1814365713"/>
                    </a:ext>
                  </a:extLst>
                </a:gridCol>
                <a:gridCol w="2019020">
                  <a:extLst>
                    <a:ext uri="{9D8B030D-6E8A-4147-A177-3AD203B41FA5}">
                      <a16:colId xmlns:a16="http://schemas.microsoft.com/office/drawing/2014/main" val="3098838363"/>
                    </a:ext>
                  </a:extLst>
                </a:gridCol>
                <a:gridCol w="1805038">
                  <a:extLst>
                    <a:ext uri="{9D8B030D-6E8A-4147-A177-3AD203B41FA5}">
                      <a16:colId xmlns:a16="http://schemas.microsoft.com/office/drawing/2014/main" val="130647421"/>
                    </a:ext>
                  </a:extLst>
                </a:gridCol>
              </a:tblGrid>
              <a:tr h="356851">
                <a:tc>
                  <a:txBody>
                    <a:bodyPr/>
                    <a:lstStyle/>
                    <a:p>
                      <a:pPr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Delirium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Demence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93011877"/>
                  </a:ext>
                </a:extLst>
              </a:tr>
              <a:tr h="356851">
                <a:tc>
                  <a:txBody>
                    <a:bodyPr/>
                    <a:lstStyle/>
                    <a:p>
                      <a:pPr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Počátek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Rychlý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Pozvolný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56218727"/>
                  </a:ext>
                </a:extLst>
              </a:tr>
              <a:tr h="356851">
                <a:tc>
                  <a:txBody>
                    <a:bodyPr/>
                    <a:lstStyle/>
                    <a:p>
                      <a:pPr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Trvání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Hodiny, týdny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Měsíce, roky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03169608"/>
                  </a:ext>
                </a:extLst>
              </a:tr>
              <a:tr h="356851">
                <a:tc>
                  <a:txBody>
                    <a:bodyPr/>
                    <a:lstStyle/>
                    <a:p>
                      <a:pPr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Průběh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Fluktuující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Stabilní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15630090"/>
                  </a:ext>
                </a:extLst>
              </a:tr>
              <a:tr h="685528">
                <a:tc>
                  <a:txBody>
                    <a:bodyPr/>
                    <a:lstStyle/>
                    <a:p>
                      <a:pPr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Vědomí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Lucidní až kval. por.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Lucidní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79656866"/>
                  </a:ext>
                </a:extLst>
              </a:tr>
              <a:tr h="685528">
                <a:tc>
                  <a:txBody>
                    <a:bodyPr/>
                    <a:lstStyle/>
                    <a:p>
                      <a:pPr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Orientace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Narušena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Může být intaktní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67732180"/>
                  </a:ext>
                </a:extLst>
              </a:tr>
              <a:tr h="356851">
                <a:tc>
                  <a:txBody>
                    <a:bodyPr/>
                    <a:lstStyle/>
                    <a:p>
                      <a:pPr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Kr. paměť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Narušena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Narušena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33431008"/>
                  </a:ext>
                </a:extLst>
              </a:tr>
              <a:tr h="685528">
                <a:tc>
                  <a:txBody>
                    <a:bodyPr/>
                    <a:lstStyle/>
                    <a:p>
                      <a:pPr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Vnímání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Snově zkalené, halu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Často intaktní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74253235"/>
                  </a:ext>
                </a:extLst>
              </a:tr>
              <a:tr h="685528">
                <a:tc>
                  <a:txBody>
                    <a:bodyPr/>
                    <a:lstStyle/>
                    <a:p>
                      <a:pPr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Cirkadiální rytmus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Narušen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Fragment. spánek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93956267"/>
                  </a:ext>
                </a:extLst>
              </a:tr>
              <a:tr h="685528">
                <a:tc>
                  <a:txBody>
                    <a:bodyPr/>
                    <a:lstStyle/>
                    <a:p>
                      <a:pPr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Somatická choroba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Obvykle ano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Často chybí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36531553"/>
                  </a:ext>
                </a:extLst>
              </a:tr>
              <a:tr h="356851">
                <a:tc>
                  <a:txBody>
                    <a:bodyPr/>
                    <a:lstStyle/>
                    <a:p>
                      <a:pPr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Reverzibilita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Reverzibilní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Irreverzibilní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152244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2804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1EE1C5-C376-4C10-B76F-15F41824C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Vědomí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A030F2-4FCF-449D-A8E6-6566444C5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5855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cs typeface="Calibri"/>
              </a:rPr>
              <a:t>Patří mezi globální psychické funkce</a:t>
            </a:r>
          </a:p>
          <a:p>
            <a:r>
              <a:rPr lang="cs-CZ" dirty="0">
                <a:cs typeface="Calibri"/>
              </a:rPr>
              <a:t>Stav, kdy normálně probíhají všechny psychické funkce.</a:t>
            </a:r>
          </a:p>
          <a:p>
            <a:r>
              <a:rPr lang="cs-CZ" dirty="0">
                <a:cs typeface="Calibri"/>
              </a:rPr>
              <a:t>Jedinec si je správně uvědomuje, je schopen vztahovat je ke svému já a je schopen poznávat a uvědomovat si vlastní psychické prožitky a svůj vztah k okolnímu světu.</a:t>
            </a:r>
          </a:p>
          <a:p>
            <a:r>
              <a:rPr lang="cs-CZ" dirty="0">
                <a:cs typeface="Calibri"/>
              </a:rPr>
              <a:t>Bez správné funkce vědomí není možný správný průběh jiných psychických funkcí</a:t>
            </a:r>
          </a:p>
          <a:p>
            <a:r>
              <a:rPr lang="cs-CZ" dirty="0">
                <a:cs typeface="Calibri"/>
              </a:rPr>
              <a:t>Vědomá psychická činnost (různé stupně - až po automatickou činnost)</a:t>
            </a:r>
          </a:p>
          <a:p>
            <a:r>
              <a:rPr lang="cs-CZ" dirty="0">
                <a:cs typeface="Calibri"/>
              </a:rPr>
              <a:t>Nevědomí</a:t>
            </a:r>
          </a:p>
        </p:txBody>
      </p:sp>
    </p:spTree>
    <p:extLst>
      <p:ext uri="{BB962C8B-B14F-4D97-AF65-F5344CB8AC3E}">
        <p14:creationId xmlns:p14="http://schemas.microsoft.com/office/powerpoint/2010/main" val="1387707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A8F114-5A6F-44B3-8739-C487B2213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Charakteristika vědomí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FA92E3-4FBE-4EA4-B39A-4A15F2786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cs typeface="Calibri"/>
              </a:rPr>
              <a:t>Lucidita – jasnost – schopnost uvědomovat si dění jak v sobě samém, tak v okolí</a:t>
            </a:r>
          </a:p>
          <a:p>
            <a:r>
              <a:rPr lang="cs-CZ">
                <a:cs typeface="Calibri"/>
              </a:rPr>
              <a:t>Idiognoze - celý rozsah vědomí je integrován do jednoho subjektivního obrazu a patří určitému "já" </a:t>
            </a:r>
          </a:p>
          <a:p>
            <a:r>
              <a:rPr lang="cs-CZ">
                <a:cs typeface="Calibri"/>
              </a:rPr>
              <a:t>Sebeuvědomování - jedinec je schopen svou vědomou činnost vyhodnocovat jako svůj vlastní produkt</a:t>
            </a:r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4126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AEAD5CF-2A01-4465-96F0-9CD9C24C8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>
            <a:normAutofit/>
          </a:bodyPr>
          <a:lstStyle/>
          <a:p>
            <a:r>
              <a:rPr lang="cs-CZ" sz="4000">
                <a:cs typeface="Calibri Light"/>
              </a:rPr>
              <a:t>Fyziologické změny vědomí</a:t>
            </a:r>
            <a:endParaRPr lang="cs-CZ" sz="40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0CF378-AC50-4EC4-A67B-F9E2B4885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962279"/>
            <a:ext cx="3799425" cy="314324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000">
                <a:cs typeface="Calibri"/>
              </a:rPr>
              <a:t>Spánek - zúžení vědomí, je okamžitě reverzibilní (na rozdíl od komatu či hybernace)</a:t>
            </a:r>
          </a:p>
          <a:p>
            <a:r>
              <a:rPr lang="cs-CZ" sz="2000">
                <a:cs typeface="Calibri"/>
              </a:rPr>
              <a:t>Hypnóza - změna vědomí podobná spánku navozená sugescí (auto i hetero)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F7E1CB1F-11BB-4380-9E64-54A3EE3B9B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15" b="2291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70524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388D44-4698-40CF-81A3-5CB922DCD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Kvantitativní poruchy vědomí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3367F7-46BB-41FC-AF21-144284968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cs-CZ">
                <a:cs typeface="Calibri"/>
              </a:rPr>
              <a:t>Somnolence podobá se úvodním stadiím spánku, lze přivést k jasnému vědomí, po čase se vrací do somnolence, např. Při lehkých intoxikacích; reaguje na dotyk, oslovení, je schopen odpovídat na dotazy, myslet, zpomalení</a:t>
            </a:r>
          </a:p>
          <a:p>
            <a:r>
              <a:rPr lang="cs-CZ">
                <a:cs typeface="Calibri"/>
              </a:rPr>
              <a:t>Sopor - prekomatosní stav, reaguje jen na silné podněty, není schopen odpovídat, pokud ano, je to mimo relaci dotazu apod. Patologické reflexy.</a:t>
            </a:r>
            <a:endParaRPr lang="cs-CZ" dirty="0">
              <a:cs typeface="Calibri"/>
            </a:endParaRPr>
          </a:p>
          <a:p>
            <a:r>
              <a:rPr lang="cs-CZ">
                <a:cs typeface="Calibri"/>
              </a:rPr>
              <a:t>Kóma - probrat lze jen lékařským zákrokem, nereaguje na bolestivé podněty, patologické reflexy</a:t>
            </a:r>
          </a:p>
          <a:p>
            <a:r>
              <a:rPr lang="cs-CZ">
                <a:cs typeface="Calibri"/>
              </a:rPr>
              <a:t>Krátkodobá porucha vědomí - kolaps, synkopa, mdloba, nedokrvení CNS, při únavě a vyčerpání nebo psychogenně</a:t>
            </a:r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3423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880B8C-051B-4A08-824F-51D2A1E06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Kvalitativní poruchy vědomí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F9464C-25E7-41C6-B594-83DD78BB2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cs typeface="Calibri"/>
              </a:rPr>
              <a:t>Amence – zmatenost, por. orientace a </a:t>
            </a:r>
            <a:r>
              <a:rPr lang="cs-CZ" dirty="0" err="1">
                <a:cs typeface="Calibri"/>
              </a:rPr>
              <a:t>idiognozie</a:t>
            </a:r>
          </a:p>
          <a:p>
            <a:r>
              <a:rPr lang="cs-CZ" dirty="0">
                <a:cs typeface="Calibri"/>
              </a:rPr>
              <a:t>Obnubilace - mrákotný stav – u intoxikace, epilepsie, v </a:t>
            </a:r>
            <a:r>
              <a:rPr lang="cs-CZ" dirty="0" err="1">
                <a:cs typeface="Calibri"/>
              </a:rPr>
              <a:t>patickém</a:t>
            </a:r>
            <a:r>
              <a:rPr lang="cs-CZ" dirty="0">
                <a:cs typeface="Calibri"/>
              </a:rPr>
              <a:t> afektu, </a:t>
            </a:r>
            <a:r>
              <a:rPr lang="cs-CZ" dirty="0" err="1">
                <a:cs typeface="Calibri"/>
              </a:rPr>
              <a:t>disociativní</a:t>
            </a:r>
            <a:r>
              <a:rPr lang="cs-CZ" dirty="0">
                <a:cs typeface="Calibri"/>
              </a:rPr>
              <a:t> stavy</a:t>
            </a:r>
          </a:p>
          <a:p>
            <a:r>
              <a:rPr lang="cs-CZ" dirty="0">
                <a:cs typeface="Calibri"/>
              </a:rPr>
              <a:t>Delirium</a:t>
            </a:r>
          </a:p>
          <a:p>
            <a:endParaRPr lang="cs-CZ" dirty="0">
              <a:cs typeface="Calibri"/>
            </a:endParaRPr>
          </a:p>
          <a:p>
            <a:r>
              <a:rPr lang="cs-CZ" dirty="0" err="1">
                <a:cs typeface="Calibri"/>
              </a:rPr>
              <a:t>Ganserův</a:t>
            </a:r>
            <a:r>
              <a:rPr lang="cs-CZ" dirty="0">
                <a:cs typeface="Calibri"/>
              </a:rPr>
              <a:t> syndrom - vazební reakce – u </a:t>
            </a:r>
            <a:r>
              <a:rPr lang="cs-CZ" dirty="0" err="1">
                <a:cs typeface="Calibri"/>
              </a:rPr>
              <a:t>premorbidně</a:t>
            </a:r>
            <a:r>
              <a:rPr lang="cs-CZ" dirty="0">
                <a:cs typeface="Calibri"/>
              </a:rPr>
              <a:t> disponovaných, blízká obnubilaci, </a:t>
            </a:r>
            <a:r>
              <a:rPr lang="cs-CZ" dirty="0" err="1">
                <a:cs typeface="Calibri"/>
              </a:rPr>
              <a:t>přiipomíná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pseudodemenci</a:t>
            </a:r>
            <a:r>
              <a:rPr lang="cs-CZ" dirty="0">
                <a:cs typeface="Calibri"/>
              </a:rPr>
              <a:t> jakoby vědomě nesprávné odpovědi.</a:t>
            </a:r>
          </a:p>
        </p:txBody>
      </p:sp>
    </p:spTree>
    <p:extLst>
      <p:ext uri="{BB962C8B-B14F-4D97-AF65-F5344CB8AC3E}">
        <p14:creationId xmlns:p14="http://schemas.microsoft.com/office/powerpoint/2010/main" val="572773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19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1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23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9">
            <a:extLst>
              <a:ext uri="{FF2B5EF4-FFF2-40B4-BE49-F238E27FC236}">
                <a16:creationId xmlns:a16="http://schemas.microsoft.com/office/drawing/2014/main" id="{2E5FEC24-B86A-491B-9EBB-CC17B50B03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069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34" name="Freeform: Shape 25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2905FE2-A1C5-4A65-895B-FCEB7A8ACF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4473" y="2950387"/>
            <a:ext cx="3052293" cy="3531403"/>
          </a:xfrm>
        </p:spPr>
        <p:txBody>
          <a:bodyPr anchor="t">
            <a:normAutofit/>
          </a:bodyPr>
          <a:lstStyle/>
          <a:p>
            <a:pPr algn="r"/>
            <a:r>
              <a:rPr lang="cs-CZ" sz="4000">
                <a:solidFill>
                  <a:srgbClr val="FFFFFF"/>
                </a:solidFill>
                <a:cs typeface="Calibri Light"/>
              </a:rPr>
              <a:t>Delirium</a:t>
            </a:r>
            <a:endParaRPr lang="cs-CZ" sz="4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1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D0B83A-430E-4E19-A905-93AFF99BF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Delirium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753B1FF-B422-4460-BCB0-37858A490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b="1">
                <a:ea typeface="+mn-lt"/>
                <a:cs typeface="+mn-lt"/>
              </a:rPr>
              <a:t>Liaison psychiatrie</a:t>
            </a:r>
            <a:endParaRPr lang="cs-CZ">
              <a:cs typeface="Calibri" panose="020F0502020204030204"/>
            </a:endParaRPr>
          </a:p>
          <a:p>
            <a:r>
              <a:rPr lang="cs-CZ" b="1">
                <a:ea typeface="+mn-lt"/>
                <a:cs typeface="+mn-lt"/>
              </a:rPr>
              <a:t>Hospitalizovaní somatických oddělení</a:t>
            </a:r>
            <a:endParaRPr lang="cs-CZ"/>
          </a:p>
          <a:p>
            <a:r>
              <a:rPr lang="cs-CZ" b="1">
                <a:ea typeface="+mn-lt"/>
                <a:cs typeface="+mn-lt"/>
              </a:rPr>
              <a:t>Mortalita do 20% za hospitalizace,  do 50% do 1 roku</a:t>
            </a:r>
            <a:endParaRPr lang="cs-CZ"/>
          </a:p>
          <a:p>
            <a:pPr marL="0" indent="0">
              <a:buNone/>
            </a:pPr>
            <a:endParaRPr lang="en-US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93002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7D298A-C929-4968-8F91-5DCCB35C8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Definice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B75093-2C87-4825-BCF4-D0EF9781E1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 algn="ctr">
              <a:buNone/>
            </a:pPr>
            <a:r>
              <a:rPr lang="cs-CZ">
                <a:ea typeface="+mn-lt"/>
                <a:cs typeface="+mn-lt"/>
              </a:rPr>
              <a:t>kvalitativní porucha vědomí</a:t>
            </a:r>
            <a:endParaRPr lang="cs-CZ">
              <a:cs typeface="Calibri" panose="020F0502020204030204"/>
            </a:endParaRPr>
          </a:p>
          <a:p>
            <a:pPr marL="0" indent="0" algn="ctr">
              <a:buNone/>
            </a:pPr>
            <a:r>
              <a:rPr lang="cs-CZ">
                <a:ea typeface="+mn-lt"/>
                <a:cs typeface="+mn-lt"/>
              </a:rPr>
              <a:t>↓</a:t>
            </a:r>
            <a:endParaRPr lang="cs-CZ">
              <a:cs typeface="Calibri" panose="020F0502020204030204"/>
            </a:endParaRPr>
          </a:p>
          <a:p>
            <a:pPr marL="0" indent="0" algn="ctr">
              <a:buNone/>
            </a:pPr>
            <a:r>
              <a:rPr lang="cs-CZ" b="1">
                <a:ea typeface="+mn-lt"/>
                <a:cs typeface="+mn-lt"/>
              </a:rPr>
              <a:t>porucha pozornosti</a:t>
            </a:r>
            <a:endParaRPr lang="cs-CZ">
              <a:cs typeface="Calibri" panose="020F0502020204030204"/>
            </a:endParaRPr>
          </a:p>
          <a:p>
            <a:r>
              <a:rPr lang="cs-CZ">
                <a:ea typeface="+mn-lt"/>
                <a:cs typeface="+mn-lt"/>
              </a:rPr>
              <a:t>koncentrace, tenacity a presunutí pozornosti</a:t>
            </a:r>
            <a:endParaRPr lang="cs-CZ"/>
          </a:p>
          <a:p>
            <a:r>
              <a:rPr lang="cs-CZ">
                <a:ea typeface="+mn-lt"/>
                <a:cs typeface="+mn-lt"/>
              </a:rPr>
              <a:t>porucha kognice s desorientací a mnestickou poruchou</a:t>
            </a:r>
            <a:endParaRPr lang="cs-CZ"/>
          </a:p>
          <a:p>
            <a:r>
              <a:rPr lang="cs-CZ">
                <a:ea typeface="+mn-lt"/>
                <a:cs typeface="+mn-lt"/>
              </a:rPr>
              <a:t>porucha cirkadiální rytmicity, “Sundowning”</a:t>
            </a:r>
            <a:endParaRPr lang="cs-CZ"/>
          </a:p>
          <a:p>
            <a:r>
              <a:rPr lang="cs-CZ">
                <a:ea typeface="+mn-lt"/>
                <a:cs typeface="+mn-lt"/>
              </a:rPr>
              <a:t>psychomotorická agitace a emoční labilita</a:t>
            </a:r>
            <a:endParaRPr lang="cs-CZ"/>
          </a:p>
          <a:p>
            <a:r>
              <a:rPr lang="cs-CZ">
                <a:ea typeface="+mn-lt"/>
                <a:cs typeface="+mn-lt"/>
              </a:rPr>
              <a:t>porucha vnímání (halucinace, iluze)</a:t>
            </a:r>
            <a:endParaRPr lang="cs-CZ"/>
          </a:p>
          <a:p>
            <a:r>
              <a:rPr lang="cs-CZ">
                <a:ea typeface="+mn-lt"/>
                <a:cs typeface="+mn-lt"/>
              </a:rPr>
              <a:t>porucha myslení (slabe organizovaná paranoidita)</a:t>
            </a:r>
            <a:endParaRPr lang="cs-CZ"/>
          </a:p>
          <a:p>
            <a:r>
              <a:rPr lang="cs-CZ">
                <a:ea typeface="+mn-lt"/>
                <a:cs typeface="+mn-lt"/>
              </a:rPr>
              <a:t>rychlý nástup a kolísavý průběh</a:t>
            </a:r>
            <a:endParaRPr lang="cs-CZ"/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176403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Širokoúhlá obrazovka</PresentationFormat>
  <Paragraphs>0</Paragraphs>
  <Slides>14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5" baseType="lpstr">
      <vt:lpstr>Motiv systému Office</vt:lpstr>
      <vt:lpstr>Vědomí  a jeho poruchy</vt:lpstr>
      <vt:lpstr>Vědomí</vt:lpstr>
      <vt:lpstr>Charakteristika vědomí</vt:lpstr>
      <vt:lpstr>Fyziologické změny vědomí</vt:lpstr>
      <vt:lpstr>Kvantitativní poruchy vědomí</vt:lpstr>
      <vt:lpstr>Kvalitativní poruchy vědomí</vt:lpstr>
      <vt:lpstr>Delirium</vt:lpstr>
      <vt:lpstr>Delirium</vt:lpstr>
      <vt:lpstr>Definice</vt:lpstr>
      <vt:lpstr>Klinický obraz</vt:lpstr>
      <vt:lpstr>Prezentace aplikace PowerPoint</vt:lpstr>
      <vt:lpstr>Etiologie</vt:lpstr>
      <vt:lpstr>Rizikové faktory</vt:lpstr>
      <vt:lpstr>Diferenciální diagnóza delirium vs demence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/>
  <cp:lastModifiedBy/>
  <cp:revision>221</cp:revision>
  <dcterms:created xsi:type="dcterms:W3CDTF">2021-10-31T16:54:21Z</dcterms:created>
  <dcterms:modified xsi:type="dcterms:W3CDTF">2023-10-01T14:47:09Z</dcterms:modified>
</cp:coreProperties>
</file>