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657" r:id="rId2"/>
    <p:sldId id="526" r:id="rId3"/>
    <p:sldId id="525" r:id="rId4"/>
    <p:sldId id="686" r:id="rId5"/>
    <p:sldId id="687" r:id="rId6"/>
    <p:sldId id="527" r:id="rId7"/>
    <p:sldId id="541" r:id="rId8"/>
    <p:sldId id="542" r:id="rId9"/>
    <p:sldId id="688" r:id="rId10"/>
    <p:sldId id="689" r:id="rId11"/>
    <p:sldId id="530" r:id="rId12"/>
    <p:sldId id="533" r:id="rId13"/>
    <p:sldId id="544" r:id="rId14"/>
    <p:sldId id="545" r:id="rId15"/>
    <p:sldId id="546" r:id="rId16"/>
    <p:sldId id="547" r:id="rId17"/>
    <p:sldId id="548" r:id="rId18"/>
    <p:sldId id="549" r:id="rId19"/>
    <p:sldId id="550" r:id="rId20"/>
    <p:sldId id="551" r:id="rId21"/>
    <p:sldId id="553" r:id="rId22"/>
    <p:sldId id="584" r:id="rId23"/>
    <p:sldId id="563" r:id="rId24"/>
    <p:sldId id="568" r:id="rId25"/>
    <p:sldId id="567" r:id="rId26"/>
    <p:sldId id="562" r:id="rId27"/>
    <p:sldId id="570" r:id="rId28"/>
    <p:sldId id="569" r:id="rId29"/>
    <p:sldId id="571" r:id="rId30"/>
    <p:sldId id="561" r:id="rId31"/>
    <p:sldId id="573" r:id="rId32"/>
    <p:sldId id="564" r:id="rId33"/>
    <p:sldId id="531" r:id="rId34"/>
    <p:sldId id="575" r:id="rId35"/>
    <p:sldId id="576" r:id="rId36"/>
    <p:sldId id="577" r:id="rId37"/>
    <p:sldId id="586" r:id="rId38"/>
    <p:sldId id="622" r:id="rId39"/>
    <p:sldId id="274" r:id="rId40"/>
    <p:sldId id="261" r:id="rId41"/>
    <p:sldId id="278" r:id="rId42"/>
    <p:sldId id="277" r:id="rId43"/>
    <p:sldId id="263" r:id="rId44"/>
    <p:sldId id="265" r:id="rId45"/>
    <p:sldId id="269" r:id="rId46"/>
    <p:sldId id="271" r:id="rId47"/>
    <p:sldId id="279" r:id="rId48"/>
    <p:sldId id="280" r:id="rId49"/>
    <p:sldId id="281" r:id="rId50"/>
    <p:sldId id="284" r:id="rId51"/>
    <p:sldId id="626" r:id="rId52"/>
    <p:sldId id="342" r:id="rId53"/>
    <p:sldId id="343" r:id="rId54"/>
    <p:sldId id="344" r:id="rId55"/>
    <p:sldId id="345" r:id="rId56"/>
    <p:sldId id="346" r:id="rId57"/>
    <p:sldId id="347" r:id="rId58"/>
    <p:sldId id="691" r:id="rId59"/>
    <p:sldId id="690" r:id="rId60"/>
    <p:sldId id="694" r:id="rId61"/>
    <p:sldId id="693" r:id="rId62"/>
    <p:sldId id="348" r:id="rId63"/>
    <p:sldId id="628" r:id="rId64"/>
    <p:sldId id="627" r:id="rId65"/>
    <p:sldId id="631" r:id="rId66"/>
    <p:sldId id="632" r:id="rId67"/>
    <p:sldId id="350" r:id="rId68"/>
    <p:sldId id="349" r:id="rId69"/>
    <p:sldId id="351" r:id="rId70"/>
    <p:sldId id="353" r:id="rId71"/>
    <p:sldId id="355" r:id="rId72"/>
    <p:sldId id="356" r:id="rId73"/>
    <p:sldId id="625" r:id="rId74"/>
    <p:sldId id="583" r:id="rId75"/>
    <p:sldId id="634" r:id="rId76"/>
    <p:sldId id="296" r:id="rId77"/>
    <p:sldId id="297" r:id="rId78"/>
    <p:sldId id="298" r:id="rId79"/>
    <p:sldId id="299" r:id="rId80"/>
    <p:sldId id="300" r:id="rId81"/>
    <p:sldId id="639" r:id="rId82"/>
    <p:sldId id="640" r:id="rId83"/>
    <p:sldId id="315" r:id="rId84"/>
    <p:sldId id="316" r:id="rId85"/>
    <p:sldId id="317" r:id="rId86"/>
    <p:sldId id="641" r:id="rId87"/>
    <p:sldId id="642" r:id="rId88"/>
    <p:sldId id="643" r:id="rId89"/>
    <p:sldId id="644" r:id="rId90"/>
    <p:sldId id="645" r:id="rId91"/>
    <p:sldId id="646" r:id="rId92"/>
    <p:sldId id="647" r:id="rId93"/>
    <p:sldId id="648" r:id="rId94"/>
    <p:sldId id="326" r:id="rId95"/>
    <p:sldId id="327" r:id="rId96"/>
    <p:sldId id="328" r:id="rId97"/>
    <p:sldId id="329" r:id="rId98"/>
    <p:sldId id="330" r:id="rId99"/>
    <p:sldId id="331" r:id="rId100"/>
    <p:sldId id="649" r:id="rId101"/>
    <p:sldId id="301" r:id="rId102"/>
    <p:sldId id="587" r:id="rId103"/>
    <p:sldId id="293" r:id="rId104"/>
    <p:sldId id="302" r:id="rId105"/>
    <p:sldId id="303" r:id="rId106"/>
    <p:sldId id="291" r:id="rId107"/>
    <p:sldId id="304" r:id="rId108"/>
    <p:sldId id="312" r:id="rId109"/>
    <p:sldId id="314" r:id="rId110"/>
    <p:sldId id="580" r:id="rId111"/>
    <p:sldId id="313" r:id="rId112"/>
    <p:sldId id="305" r:id="rId113"/>
    <p:sldId id="307" r:id="rId114"/>
    <p:sldId id="611" r:id="rId115"/>
    <p:sldId id="308" r:id="rId116"/>
    <p:sldId id="309" r:id="rId117"/>
    <p:sldId id="612" r:id="rId118"/>
    <p:sldId id="276" r:id="rId119"/>
    <p:sldId id="285" r:id="rId120"/>
    <p:sldId id="290" r:id="rId121"/>
    <p:sldId id="287" r:id="rId122"/>
    <p:sldId id="286" r:id="rId123"/>
    <p:sldId id="288" r:id="rId124"/>
    <p:sldId id="292" r:id="rId125"/>
    <p:sldId id="613" r:id="rId126"/>
    <p:sldId id="597" r:id="rId127"/>
    <p:sldId id="595" r:id="rId128"/>
    <p:sldId id="593" r:id="rId129"/>
    <p:sldId id="592" r:id="rId130"/>
    <p:sldId id="591" r:id="rId131"/>
    <p:sldId id="599" r:id="rId132"/>
    <p:sldId id="600" r:id="rId133"/>
    <p:sldId id="601" r:id="rId134"/>
    <p:sldId id="602" r:id="rId135"/>
    <p:sldId id="603" r:id="rId136"/>
    <p:sldId id="607" r:id="rId137"/>
    <p:sldId id="606" r:id="rId138"/>
    <p:sldId id="604" r:id="rId139"/>
    <p:sldId id="608" r:id="rId140"/>
    <p:sldId id="609" r:id="rId141"/>
    <p:sldId id="614" r:id="rId142"/>
    <p:sldId id="266" r:id="rId143"/>
    <p:sldId id="617" r:id="rId144"/>
    <p:sldId id="318" r:id="rId145"/>
    <p:sldId id="270" r:id="rId146"/>
    <p:sldId id="262" r:id="rId147"/>
    <p:sldId id="267" r:id="rId148"/>
    <p:sldId id="619" r:id="rId149"/>
    <p:sldId id="620" r:id="rId150"/>
    <p:sldId id="268" r:id="rId151"/>
    <p:sldId id="319" r:id="rId152"/>
    <p:sldId id="320" r:id="rId153"/>
    <p:sldId id="321" r:id="rId154"/>
    <p:sldId id="322" r:id="rId155"/>
    <p:sldId id="323" r:id="rId156"/>
    <p:sldId id="324" r:id="rId157"/>
    <p:sldId id="325" r:id="rId158"/>
    <p:sldId id="310" r:id="rId159"/>
    <p:sldId id="295" r:id="rId160"/>
    <p:sldId id="637" r:id="rId161"/>
    <p:sldId id="585" r:id="rId162"/>
    <p:sldId id="334" r:id="rId163"/>
    <p:sldId id="335" r:id="rId164"/>
    <p:sldId id="336" r:id="rId165"/>
    <p:sldId id="337" r:id="rId166"/>
    <p:sldId id="338" r:id="rId167"/>
    <p:sldId id="339" r:id="rId16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7D01"/>
    <a:srgbClr val="FF99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33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EC18F8-6309-440E-A961-954E565C3BB7}"/>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48CF5DF3-AF42-416A-BAB0-E003625B2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2129EAF7-1990-40CC-A0D9-A81B2BFCEAAF}"/>
              </a:ext>
            </a:extLst>
          </p:cNvPr>
          <p:cNvSpPr>
            <a:spLocks noGrp="1"/>
          </p:cNvSpPr>
          <p:nvPr>
            <p:ph type="dt" sz="half" idx="10"/>
          </p:nvPr>
        </p:nvSpPr>
        <p:spPr/>
        <p:txBody>
          <a:bodyPr/>
          <a:lstStyle/>
          <a:p>
            <a:fld id="{58DCCF7E-DA9E-4BA0-A4FC-18F5D4A1E1ED}" type="datetimeFigureOut">
              <a:rPr lang="cs-CZ" smtClean="0"/>
              <a:t>03.10.2023</a:t>
            </a:fld>
            <a:endParaRPr lang="cs-CZ"/>
          </a:p>
        </p:txBody>
      </p:sp>
      <p:sp>
        <p:nvSpPr>
          <p:cNvPr id="5" name="Zástupný symbol pro zápatí 4">
            <a:extLst>
              <a:ext uri="{FF2B5EF4-FFF2-40B4-BE49-F238E27FC236}">
                <a16:creationId xmlns:a16="http://schemas.microsoft.com/office/drawing/2014/main" id="{4BCA8926-19ED-4A6B-A5CF-7870C5D7CD7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91BE30D-D6A3-4B17-86EE-312C1C4D2EEF}"/>
              </a:ext>
            </a:extLst>
          </p:cNvPr>
          <p:cNvSpPr>
            <a:spLocks noGrp="1"/>
          </p:cNvSpPr>
          <p:nvPr>
            <p:ph type="sldNum" sz="quarter" idx="12"/>
          </p:nvPr>
        </p:nvSpPr>
        <p:spPr/>
        <p:txBody>
          <a:bodyPr/>
          <a:lstStyle/>
          <a:p>
            <a:fld id="{BF1FA46C-F510-497A-8806-E3971750E2DA}" type="slidenum">
              <a:rPr lang="cs-CZ" smtClean="0"/>
              <a:t>‹#›</a:t>
            </a:fld>
            <a:endParaRPr lang="cs-CZ"/>
          </a:p>
        </p:txBody>
      </p:sp>
    </p:spTree>
    <p:extLst>
      <p:ext uri="{BB962C8B-B14F-4D97-AF65-F5344CB8AC3E}">
        <p14:creationId xmlns:p14="http://schemas.microsoft.com/office/powerpoint/2010/main" val="3361654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8C1CBD-D740-4C21-992A-059B83052C0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443907BE-69CE-459F-96B2-C6DC537DA2C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7C1E658-BDDF-4202-AB29-1A89A3460CFC}"/>
              </a:ext>
            </a:extLst>
          </p:cNvPr>
          <p:cNvSpPr>
            <a:spLocks noGrp="1"/>
          </p:cNvSpPr>
          <p:nvPr>
            <p:ph type="dt" sz="half" idx="10"/>
          </p:nvPr>
        </p:nvSpPr>
        <p:spPr/>
        <p:txBody>
          <a:bodyPr/>
          <a:lstStyle/>
          <a:p>
            <a:fld id="{58DCCF7E-DA9E-4BA0-A4FC-18F5D4A1E1ED}" type="datetimeFigureOut">
              <a:rPr lang="cs-CZ" smtClean="0"/>
              <a:t>03.10.2023</a:t>
            </a:fld>
            <a:endParaRPr lang="cs-CZ"/>
          </a:p>
        </p:txBody>
      </p:sp>
      <p:sp>
        <p:nvSpPr>
          <p:cNvPr id="5" name="Zástupný symbol pro zápatí 4">
            <a:extLst>
              <a:ext uri="{FF2B5EF4-FFF2-40B4-BE49-F238E27FC236}">
                <a16:creationId xmlns:a16="http://schemas.microsoft.com/office/drawing/2014/main" id="{E87F99AD-D82D-4323-9BB7-95F29CD9B61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D0DEE82-7321-43AE-BCBF-BF53369FE8E6}"/>
              </a:ext>
            </a:extLst>
          </p:cNvPr>
          <p:cNvSpPr>
            <a:spLocks noGrp="1"/>
          </p:cNvSpPr>
          <p:nvPr>
            <p:ph type="sldNum" sz="quarter" idx="12"/>
          </p:nvPr>
        </p:nvSpPr>
        <p:spPr/>
        <p:txBody>
          <a:bodyPr/>
          <a:lstStyle/>
          <a:p>
            <a:fld id="{BF1FA46C-F510-497A-8806-E3971750E2DA}" type="slidenum">
              <a:rPr lang="cs-CZ" smtClean="0"/>
              <a:t>‹#›</a:t>
            </a:fld>
            <a:endParaRPr lang="cs-CZ"/>
          </a:p>
        </p:txBody>
      </p:sp>
    </p:spTree>
    <p:extLst>
      <p:ext uri="{BB962C8B-B14F-4D97-AF65-F5344CB8AC3E}">
        <p14:creationId xmlns:p14="http://schemas.microsoft.com/office/powerpoint/2010/main" val="3068253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E11040C-78D4-4B2D-A6D2-072059648008}"/>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A615C8ED-7698-435F-9EA9-9A4831968C75}"/>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46528AE-D4B7-4B25-9953-1883169FFDC4}"/>
              </a:ext>
            </a:extLst>
          </p:cNvPr>
          <p:cNvSpPr>
            <a:spLocks noGrp="1"/>
          </p:cNvSpPr>
          <p:nvPr>
            <p:ph type="dt" sz="half" idx="10"/>
          </p:nvPr>
        </p:nvSpPr>
        <p:spPr/>
        <p:txBody>
          <a:bodyPr/>
          <a:lstStyle/>
          <a:p>
            <a:fld id="{58DCCF7E-DA9E-4BA0-A4FC-18F5D4A1E1ED}" type="datetimeFigureOut">
              <a:rPr lang="cs-CZ" smtClean="0"/>
              <a:t>03.10.2023</a:t>
            </a:fld>
            <a:endParaRPr lang="cs-CZ"/>
          </a:p>
        </p:txBody>
      </p:sp>
      <p:sp>
        <p:nvSpPr>
          <p:cNvPr id="5" name="Zástupný symbol pro zápatí 4">
            <a:extLst>
              <a:ext uri="{FF2B5EF4-FFF2-40B4-BE49-F238E27FC236}">
                <a16:creationId xmlns:a16="http://schemas.microsoft.com/office/drawing/2014/main" id="{C9332077-6BCF-411E-8853-AC19F9E4FA9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305E63B-88F7-47BE-A735-08D7679B9AF8}"/>
              </a:ext>
            </a:extLst>
          </p:cNvPr>
          <p:cNvSpPr>
            <a:spLocks noGrp="1"/>
          </p:cNvSpPr>
          <p:nvPr>
            <p:ph type="sldNum" sz="quarter" idx="12"/>
          </p:nvPr>
        </p:nvSpPr>
        <p:spPr/>
        <p:txBody>
          <a:bodyPr/>
          <a:lstStyle/>
          <a:p>
            <a:fld id="{BF1FA46C-F510-497A-8806-E3971750E2DA}" type="slidenum">
              <a:rPr lang="cs-CZ" smtClean="0"/>
              <a:t>‹#›</a:t>
            </a:fld>
            <a:endParaRPr lang="cs-CZ"/>
          </a:p>
        </p:txBody>
      </p:sp>
    </p:spTree>
    <p:extLst>
      <p:ext uri="{BB962C8B-B14F-4D97-AF65-F5344CB8AC3E}">
        <p14:creationId xmlns:p14="http://schemas.microsoft.com/office/powerpoint/2010/main" val="3782224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9586C9-6FA1-439E-A4F7-24CD384A417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8ACF444-931C-4873-A3F6-E1F03069150B}"/>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4F037EA-D599-4127-A2C5-6F260745F786}"/>
              </a:ext>
            </a:extLst>
          </p:cNvPr>
          <p:cNvSpPr>
            <a:spLocks noGrp="1"/>
          </p:cNvSpPr>
          <p:nvPr>
            <p:ph type="dt" sz="half" idx="10"/>
          </p:nvPr>
        </p:nvSpPr>
        <p:spPr/>
        <p:txBody>
          <a:bodyPr/>
          <a:lstStyle/>
          <a:p>
            <a:fld id="{58DCCF7E-DA9E-4BA0-A4FC-18F5D4A1E1ED}" type="datetimeFigureOut">
              <a:rPr lang="cs-CZ" smtClean="0"/>
              <a:t>03.10.2023</a:t>
            </a:fld>
            <a:endParaRPr lang="cs-CZ"/>
          </a:p>
        </p:txBody>
      </p:sp>
      <p:sp>
        <p:nvSpPr>
          <p:cNvPr id="5" name="Zástupný symbol pro zápatí 4">
            <a:extLst>
              <a:ext uri="{FF2B5EF4-FFF2-40B4-BE49-F238E27FC236}">
                <a16:creationId xmlns:a16="http://schemas.microsoft.com/office/drawing/2014/main" id="{3F63CD81-095C-4107-A535-6C285663172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A48D111-E234-4E0E-A538-F58D0F88D67E}"/>
              </a:ext>
            </a:extLst>
          </p:cNvPr>
          <p:cNvSpPr>
            <a:spLocks noGrp="1"/>
          </p:cNvSpPr>
          <p:nvPr>
            <p:ph type="sldNum" sz="quarter" idx="12"/>
          </p:nvPr>
        </p:nvSpPr>
        <p:spPr/>
        <p:txBody>
          <a:bodyPr/>
          <a:lstStyle/>
          <a:p>
            <a:fld id="{BF1FA46C-F510-497A-8806-E3971750E2DA}" type="slidenum">
              <a:rPr lang="cs-CZ" smtClean="0"/>
              <a:t>‹#›</a:t>
            </a:fld>
            <a:endParaRPr lang="cs-CZ"/>
          </a:p>
        </p:txBody>
      </p:sp>
    </p:spTree>
    <p:extLst>
      <p:ext uri="{BB962C8B-B14F-4D97-AF65-F5344CB8AC3E}">
        <p14:creationId xmlns:p14="http://schemas.microsoft.com/office/powerpoint/2010/main" val="270706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70073E-DB71-4F57-99AA-300D251B375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B90C61C9-46CC-4329-9B24-91860FFB05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F560B836-C26A-4D56-B57D-D1C2AB0BDFB2}"/>
              </a:ext>
            </a:extLst>
          </p:cNvPr>
          <p:cNvSpPr>
            <a:spLocks noGrp="1"/>
          </p:cNvSpPr>
          <p:nvPr>
            <p:ph type="dt" sz="half" idx="10"/>
          </p:nvPr>
        </p:nvSpPr>
        <p:spPr/>
        <p:txBody>
          <a:bodyPr/>
          <a:lstStyle/>
          <a:p>
            <a:fld id="{58DCCF7E-DA9E-4BA0-A4FC-18F5D4A1E1ED}" type="datetimeFigureOut">
              <a:rPr lang="cs-CZ" smtClean="0"/>
              <a:t>03.10.2023</a:t>
            </a:fld>
            <a:endParaRPr lang="cs-CZ"/>
          </a:p>
        </p:txBody>
      </p:sp>
      <p:sp>
        <p:nvSpPr>
          <p:cNvPr id="5" name="Zástupný symbol pro zápatí 4">
            <a:extLst>
              <a:ext uri="{FF2B5EF4-FFF2-40B4-BE49-F238E27FC236}">
                <a16:creationId xmlns:a16="http://schemas.microsoft.com/office/drawing/2014/main" id="{D4367AF0-3C4B-48A7-AD85-1F60E278D77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EF0E351-1280-4D04-9CA7-07BDD1CFB5D5}"/>
              </a:ext>
            </a:extLst>
          </p:cNvPr>
          <p:cNvSpPr>
            <a:spLocks noGrp="1"/>
          </p:cNvSpPr>
          <p:nvPr>
            <p:ph type="sldNum" sz="quarter" idx="12"/>
          </p:nvPr>
        </p:nvSpPr>
        <p:spPr/>
        <p:txBody>
          <a:bodyPr/>
          <a:lstStyle/>
          <a:p>
            <a:fld id="{BF1FA46C-F510-497A-8806-E3971750E2DA}" type="slidenum">
              <a:rPr lang="cs-CZ" smtClean="0"/>
              <a:t>‹#›</a:t>
            </a:fld>
            <a:endParaRPr lang="cs-CZ"/>
          </a:p>
        </p:txBody>
      </p:sp>
    </p:spTree>
    <p:extLst>
      <p:ext uri="{BB962C8B-B14F-4D97-AF65-F5344CB8AC3E}">
        <p14:creationId xmlns:p14="http://schemas.microsoft.com/office/powerpoint/2010/main" val="6982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7E2A92-9366-4006-B51F-50F07083A3E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EB7751C-0C95-4A48-8129-6C65B1D7A0B0}"/>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AC0BAF83-7989-4186-8A34-1212B7584F85}"/>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2E84EFC6-5AE5-429E-A85B-51032B912D7D}"/>
              </a:ext>
            </a:extLst>
          </p:cNvPr>
          <p:cNvSpPr>
            <a:spLocks noGrp="1"/>
          </p:cNvSpPr>
          <p:nvPr>
            <p:ph type="dt" sz="half" idx="10"/>
          </p:nvPr>
        </p:nvSpPr>
        <p:spPr/>
        <p:txBody>
          <a:bodyPr/>
          <a:lstStyle/>
          <a:p>
            <a:fld id="{58DCCF7E-DA9E-4BA0-A4FC-18F5D4A1E1ED}" type="datetimeFigureOut">
              <a:rPr lang="cs-CZ" smtClean="0"/>
              <a:t>03.10.2023</a:t>
            </a:fld>
            <a:endParaRPr lang="cs-CZ"/>
          </a:p>
        </p:txBody>
      </p:sp>
      <p:sp>
        <p:nvSpPr>
          <p:cNvPr id="6" name="Zástupný symbol pro zápatí 5">
            <a:extLst>
              <a:ext uri="{FF2B5EF4-FFF2-40B4-BE49-F238E27FC236}">
                <a16:creationId xmlns:a16="http://schemas.microsoft.com/office/drawing/2014/main" id="{EBE37F23-BACC-405B-AF49-122662E6884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8E8C578-7B54-4EC1-81A1-122629E23C0C}"/>
              </a:ext>
            </a:extLst>
          </p:cNvPr>
          <p:cNvSpPr>
            <a:spLocks noGrp="1"/>
          </p:cNvSpPr>
          <p:nvPr>
            <p:ph type="sldNum" sz="quarter" idx="12"/>
          </p:nvPr>
        </p:nvSpPr>
        <p:spPr/>
        <p:txBody>
          <a:bodyPr/>
          <a:lstStyle/>
          <a:p>
            <a:fld id="{BF1FA46C-F510-497A-8806-E3971750E2DA}" type="slidenum">
              <a:rPr lang="cs-CZ" smtClean="0"/>
              <a:t>‹#›</a:t>
            </a:fld>
            <a:endParaRPr lang="cs-CZ"/>
          </a:p>
        </p:txBody>
      </p:sp>
    </p:spTree>
    <p:extLst>
      <p:ext uri="{BB962C8B-B14F-4D97-AF65-F5344CB8AC3E}">
        <p14:creationId xmlns:p14="http://schemas.microsoft.com/office/powerpoint/2010/main" val="1104687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2F1BBA-AEF6-4935-A8B3-64C320F8DFE6}"/>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B3EAA717-EF83-4352-9DA3-372184F9F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A8592F1D-2D31-4757-97F0-995E815C6CA3}"/>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702EB9E0-D2F9-4A53-AFCF-2DAE0F244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5A574EA3-225E-468C-A5FB-226FC2B98A96}"/>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68F5FB0-9CC7-4B49-AFA8-1503BCF837B8}"/>
              </a:ext>
            </a:extLst>
          </p:cNvPr>
          <p:cNvSpPr>
            <a:spLocks noGrp="1"/>
          </p:cNvSpPr>
          <p:nvPr>
            <p:ph type="dt" sz="half" idx="10"/>
          </p:nvPr>
        </p:nvSpPr>
        <p:spPr/>
        <p:txBody>
          <a:bodyPr/>
          <a:lstStyle/>
          <a:p>
            <a:fld id="{58DCCF7E-DA9E-4BA0-A4FC-18F5D4A1E1ED}" type="datetimeFigureOut">
              <a:rPr lang="cs-CZ" smtClean="0"/>
              <a:t>03.10.2023</a:t>
            </a:fld>
            <a:endParaRPr lang="cs-CZ"/>
          </a:p>
        </p:txBody>
      </p:sp>
      <p:sp>
        <p:nvSpPr>
          <p:cNvPr id="8" name="Zástupný symbol pro zápatí 7">
            <a:extLst>
              <a:ext uri="{FF2B5EF4-FFF2-40B4-BE49-F238E27FC236}">
                <a16:creationId xmlns:a16="http://schemas.microsoft.com/office/drawing/2014/main" id="{4F08C984-3528-41FE-8B72-875F19E9041D}"/>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F0A13D09-5E8F-4BDA-A8E4-7F9133221A65}"/>
              </a:ext>
            </a:extLst>
          </p:cNvPr>
          <p:cNvSpPr>
            <a:spLocks noGrp="1"/>
          </p:cNvSpPr>
          <p:nvPr>
            <p:ph type="sldNum" sz="quarter" idx="12"/>
          </p:nvPr>
        </p:nvSpPr>
        <p:spPr/>
        <p:txBody>
          <a:bodyPr/>
          <a:lstStyle/>
          <a:p>
            <a:fld id="{BF1FA46C-F510-497A-8806-E3971750E2DA}" type="slidenum">
              <a:rPr lang="cs-CZ" smtClean="0"/>
              <a:t>‹#›</a:t>
            </a:fld>
            <a:endParaRPr lang="cs-CZ"/>
          </a:p>
        </p:txBody>
      </p:sp>
    </p:spTree>
    <p:extLst>
      <p:ext uri="{BB962C8B-B14F-4D97-AF65-F5344CB8AC3E}">
        <p14:creationId xmlns:p14="http://schemas.microsoft.com/office/powerpoint/2010/main" val="521419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FA4040-1497-4ECB-80AD-7CEE32CE0854}"/>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F2B9DE3B-E82F-45B2-9C2B-486698642BD5}"/>
              </a:ext>
            </a:extLst>
          </p:cNvPr>
          <p:cNvSpPr>
            <a:spLocks noGrp="1"/>
          </p:cNvSpPr>
          <p:nvPr>
            <p:ph type="dt" sz="half" idx="10"/>
          </p:nvPr>
        </p:nvSpPr>
        <p:spPr/>
        <p:txBody>
          <a:bodyPr/>
          <a:lstStyle/>
          <a:p>
            <a:fld id="{58DCCF7E-DA9E-4BA0-A4FC-18F5D4A1E1ED}" type="datetimeFigureOut">
              <a:rPr lang="cs-CZ" smtClean="0"/>
              <a:t>03.10.2023</a:t>
            </a:fld>
            <a:endParaRPr lang="cs-CZ"/>
          </a:p>
        </p:txBody>
      </p:sp>
      <p:sp>
        <p:nvSpPr>
          <p:cNvPr id="4" name="Zástupný symbol pro zápatí 3">
            <a:extLst>
              <a:ext uri="{FF2B5EF4-FFF2-40B4-BE49-F238E27FC236}">
                <a16:creationId xmlns:a16="http://schemas.microsoft.com/office/drawing/2014/main" id="{AAEA7C26-6A63-4499-BB81-E75C02118450}"/>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78A0C815-5FE5-428E-8609-3B5DC4850449}"/>
              </a:ext>
            </a:extLst>
          </p:cNvPr>
          <p:cNvSpPr>
            <a:spLocks noGrp="1"/>
          </p:cNvSpPr>
          <p:nvPr>
            <p:ph type="sldNum" sz="quarter" idx="12"/>
          </p:nvPr>
        </p:nvSpPr>
        <p:spPr/>
        <p:txBody>
          <a:bodyPr/>
          <a:lstStyle/>
          <a:p>
            <a:fld id="{BF1FA46C-F510-497A-8806-E3971750E2DA}" type="slidenum">
              <a:rPr lang="cs-CZ" smtClean="0"/>
              <a:t>‹#›</a:t>
            </a:fld>
            <a:endParaRPr lang="cs-CZ"/>
          </a:p>
        </p:txBody>
      </p:sp>
    </p:spTree>
    <p:extLst>
      <p:ext uri="{BB962C8B-B14F-4D97-AF65-F5344CB8AC3E}">
        <p14:creationId xmlns:p14="http://schemas.microsoft.com/office/powerpoint/2010/main" val="3276996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B115025-6B41-41EA-845C-38514E2958E8}"/>
              </a:ext>
            </a:extLst>
          </p:cNvPr>
          <p:cNvSpPr>
            <a:spLocks noGrp="1"/>
          </p:cNvSpPr>
          <p:nvPr>
            <p:ph type="dt" sz="half" idx="10"/>
          </p:nvPr>
        </p:nvSpPr>
        <p:spPr/>
        <p:txBody>
          <a:bodyPr/>
          <a:lstStyle/>
          <a:p>
            <a:fld id="{58DCCF7E-DA9E-4BA0-A4FC-18F5D4A1E1ED}" type="datetimeFigureOut">
              <a:rPr lang="cs-CZ" smtClean="0"/>
              <a:t>03.10.2023</a:t>
            </a:fld>
            <a:endParaRPr lang="cs-CZ"/>
          </a:p>
        </p:txBody>
      </p:sp>
      <p:sp>
        <p:nvSpPr>
          <p:cNvPr id="3" name="Zástupný symbol pro zápatí 2">
            <a:extLst>
              <a:ext uri="{FF2B5EF4-FFF2-40B4-BE49-F238E27FC236}">
                <a16:creationId xmlns:a16="http://schemas.microsoft.com/office/drawing/2014/main" id="{26361181-EE48-47AE-8B11-821B3FF7A43A}"/>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61571FF3-6681-4FDA-87AB-95EB7E884103}"/>
              </a:ext>
            </a:extLst>
          </p:cNvPr>
          <p:cNvSpPr>
            <a:spLocks noGrp="1"/>
          </p:cNvSpPr>
          <p:nvPr>
            <p:ph type="sldNum" sz="quarter" idx="12"/>
          </p:nvPr>
        </p:nvSpPr>
        <p:spPr/>
        <p:txBody>
          <a:bodyPr/>
          <a:lstStyle/>
          <a:p>
            <a:fld id="{BF1FA46C-F510-497A-8806-E3971750E2DA}" type="slidenum">
              <a:rPr lang="cs-CZ" smtClean="0"/>
              <a:t>‹#›</a:t>
            </a:fld>
            <a:endParaRPr lang="cs-CZ"/>
          </a:p>
        </p:txBody>
      </p:sp>
    </p:spTree>
    <p:extLst>
      <p:ext uri="{BB962C8B-B14F-4D97-AF65-F5344CB8AC3E}">
        <p14:creationId xmlns:p14="http://schemas.microsoft.com/office/powerpoint/2010/main" val="887453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9FCB2E-BDF3-474D-A073-698BCC9FE36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86646E12-0E01-4307-9779-4B384D0ECE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54504A80-5CCD-41E6-9800-095073B13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625EC4D-1F4B-4871-9DDF-91AB1E2D0D6E}"/>
              </a:ext>
            </a:extLst>
          </p:cNvPr>
          <p:cNvSpPr>
            <a:spLocks noGrp="1"/>
          </p:cNvSpPr>
          <p:nvPr>
            <p:ph type="dt" sz="half" idx="10"/>
          </p:nvPr>
        </p:nvSpPr>
        <p:spPr/>
        <p:txBody>
          <a:bodyPr/>
          <a:lstStyle/>
          <a:p>
            <a:fld id="{58DCCF7E-DA9E-4BA0-A4FC-18F5D4A1E1ED}" type="datetimeFigureOut">
              <a:rPr lang="cs-CZ" smtClean="0"/>
              <a:t>03.10.2023</a:t>
            </a:fld>
            <a:endParaRPr lang="cs-CZ"/>
          </a:p>
        </p:txBody>
      </p:sp>
      <p:sp>
        <p:nvSpPr>
          <p:cNvPr id="6" name="Zástupný symbol pro zápatí 5">
            <a:extLst>
              <a:ext uri="{FF2B5EF4-FFF2-40B4-BE49-F238E27FC236}">
                <a16:creationId xmlns:a16="http://schemas.microsoft.com/office/drawing/2014/main" id="{B2246CD9-DE71-451B-A2CE-422311E0116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F2DDE36-9DAF-479E-B672-A39077248641}"/>
              </a:ext>
            </a:extLst>
          </p:cNvPr>
          <p:cNvSpPr>
            <a:spLocks noGrp="1"/>
          </p:cNvSpPr>
          <p:nvPr>
            <p:ph type="sldNum" sz="quarter" idx="12"/>
          </p:nvPr>
        </p:nvSpPr>
        <p:spPr/>
        <p:txBody>
          <a:bodyPr/>
          <a:lstStyle/>
          <a:p>
            <a:fld id="{BF1FA46C-F510-497A-8806-E3971750E2DA}" type="slidenum">
              <a:rPr lang="cs-CZ" smtClean="0"/>
              <a:t>‹#›</a:t>
            </a:fld>
            <a:endParaRPr lang="cs-CZ"/>
          </a:p>
        </p:txBody>
      </p:sp>
    </p:spTree>
    <p:extLst>
      <p:ext uri="{BB962C8B-B14F-4D97-AF65-F5344CB8AC3E}">
        <p14:creationId xmlns:p14="http://schemas.microsoft.com/office/powerpoint/2010/main" val="2530865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5A996A-749A-42FD-8277-FE93B0FE920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A851AEB-5F01-45A9-AB93-FF72CF9DF1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8F558686-99C4-4B88-A356-D05B6D178A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FA99382F-C833-4A6A-B7EC-E7E7A6999B66}"/>
              </a:ext>
            </a:extLst>
          </p:cNvPr>
          <p:cNvSpPr>
            <a:spLocks noGrp="1"/>
          </p:cNvSpPr>
          <p:nvPr>
            <p:ph type="dt" sz="half" idx="10"/>
          </p:nvPr>
        </p:nvSpPr>
        <p:spPr/>
        <p:txBody>
          <a:bodyPr/>
          <a:lstStyle/>
          <a:p>
            <a:fld id="{58DCCF7E-DA9E-4BA0-A4FC-18F5D4A1E1ED}" type="datetimeFigureOut">
              <a:rPr lang="cs-CZ" smtClean="0"/>
              <a:t>03.10.2023</a:t>
            </a:fld>
            <a:endParaRPr lang="cs-CZ"/>
          </a:p>
        </p:txBody>
      </p:sp>
      <p:sp>
        <p:nvSpPr>
          <p:cNvPr id="6" name="Zástupný symbol pro zápatí 5">
            <a:extLst>
              <a:ext uri="{FF2B5EF4-FFF2-40B4-BE49-F238E27FC236}">
                <a16:creationId xmlns:a16="http://schemas.microsoft.com/office/drawing/2014/main" id="{0244CC1C-0476-4F64-83BB-621DC7DDF77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DCA2307-1A21-492C-9B4A-B211FCDFB3DB}"/>
              </a:ext>
            </a:extLst>
          </p:cNvPr>
          <p:cNvSpPr>
            <a:spLocks noGrp="1"/>
          </p:cNvSpPr>
          <p:nvPr>
            <p:ph type="sldNum" sz="quarter" idx="12"/>
          </p:nvPr>
        </p:nvSpPr>
        <p:spPr/>
        <p:txBody>
          <a:bodyPr/>
          <a:lstStyle/>
          <a:p>
            <a:fld id="{BF1FA46C-F510-497A-8806-E3971750E2DA}" type="slidenum">
              <a:rPr lang="cs-CZ" smtClean="0"/>
              <a:t>‹#›</a:t>
            </a:fld>
            <a:endParaRPr lang="cs-CZ"/>
          </a:p>
        </p:txBody>
      </p:sp>
    </p:spTree>
    <p:extLst>
      <p:ext uri="{BB962C8B-B14F-4D97-AF65-F5344CB8AC3E}">
        <p14:creationId xmlns:p14="http://schemas.microsoft.com/office/powerpoint/2010/main" val="2337609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507CED34-5389-42D7-94C8-37F4B3D476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4C8A74BB-7D8B-4BCE-83BC-81A7020F02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877F19E-360D-4526-A7C3-E2B9E315AD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DCCF7E-DA9E-4BA0-A4FC-18F5D4A1E1ED}" type="datetimeFigureOut">
              <a:rPr lang="cs-CZ" smtClean="0"/>
              <a:t>03.10.2023</a:t>
            </a:fld>
            <a:endParaRPr lang="cs-CZ"/>
          </a:p>
        </p:txBody>
      </p:sp>
      <p:sp>
        <p:nvSpPr>
          <p:cNvPr id="5" name="Zástupný symbol pro zápatí 4">
            <a:extLst>
              <a:ext uri="{FF2B5EF4-FFF2-40B4-BE49-F238E27FC236}">
                <a16:creationId xmlns:a16="http://schemas.microsoft.com/office/drawing/2014/main" id="{B8DB4CC5-76DC-4AF8-AE29-77F6A6F68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54B9D869-5D00-4A53-8605-557A3AC7F4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FA46C-F510-497A-8806-E3971750E2DA}" type="slidenum">
              <a:rPr lang="cs-CZ" smtClean="0"/>
              <a:t>‹#›</a:t>
            </a:fld>
            <a:endParaRPr lang="cs-CZ"/>
          </a:p>
        </p:txBody>
      </p:sp>
    </p:spTree>
    <p:extLst>
      <p:ext uri="{BB962C8B-B14F-4D97-AF65-F5344CB8AC3E}">
        <p14:creationId xmlns:p14="http://schemas.microsoft.com/office/powerpoint/2010/main" val="2995718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3.svg"/><Relationship Id="rId4" Type="http://schemas.openxmlformats.org/officeDocument/2006/relationships/image" Target="../media/image42.png"/></Relationships>
</file>

<file path=ppt/slides/_rels/slide12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3.svg"/><Relationship Id="rId4" Type="http://schemas.openxmlformats.org/officeDocument/2006/relationships/image" Target="../media/image4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svg"/><Relationship Id="rId7"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hyperlink" Target="https://cosiv.cz/cs/2021/10/14/ace-study-jak-negativni-zkusenosti-v-detstvi-ovlivnuji-nas-dalsi-zivot/"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9C85CC-C018-BD31-CB97-0F0A4FB1051E}"/>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B8C26F9F-EADF-C8FD-03D5-4A59634BB240}"/>
              </a:ext>
            </a:extLst>
          </p:cNvPr>
          <p:cNvSpPr>
            <a:spLocks noGrp="1"/>
          </p:cNvSpPr>
          <p:nvPr>
            <p:ph idx="1"/>
          </p:nvPr>
        </p:nvSpPr>
        <p:spPr/>
        <p:txBody>
          <a:bodyPr/>
          <a:lstStyle/>
          <a:p>
            <a:endParaRPr lang="cs-CZ" dirty="0"/>
          </a:p>
        </p:txBody>
      </p:sp>
      <p:pic>
        <p:nvPicPr>
          <p:cNvPr id="5" name="Obrázek 4">
            <a:extLst>
              <a:ext uri="{FF2B5EF4-FFF2-40B4-BE49-F238E27FC236}">
                <a16:creationId xmlns:a16="http://schemas.microsoft.com/office/drawing/2014/main" id="{1637A332-A722-CE43-CCB9-25C80E53C245}"/>
              </a:ext>
            </a:extLst>
          </p:cNvPr>
          <p:cNvPicPr>
            <a:picLocks noChangeAspect="1"/>
          </p:cNvPicPr>
          <p:nvPr/>
        </p:nvPicPr>
        <p:blipFill rotWithShape="1">
          <a:blip r:embed="rId2"/>
          <a:srcRect l="47675"/>
          <a:stretch/>
        </p:blipFill>
        <p:spPr>
          <a:xfrm>
            <a:off x="3291419" y="3529361"/>
            <a:ext cx="7794973" cy="1980000"/>
          </a:xfrm>
          <a:prstGeom prst="rect">
            <a:avLst/>
          </a:prstGeom>
        </p:spPr>
      </p:pic>
      <p:pic>
        <p:nvPicPr>
          <p:cNvPr id="7" name="Obrázek 6">
            <a:extLst>
              <a:ext uri="{FF2B5EF4-FFF2-40B4-BE49-F238E27FC236}">
                <a16:creationId xmlns:a16="http://schemas.microsoft.com/office/drawing/2014/main" id="{6E940402-4672-3738-966D-4769FA731B5D}"/>
              </a:ext>
            </a:extLst>
          </p:cNvPr>
          <p:cNvPicPr>
            <a:picLocks noChangeAspect="1"/>
          </p:cNvPicPr>
          <p:nvPr/>
        </p:nvPicPr>
        <p:blipFill rotWithShape="1">
          <a:blip r:embed="rId2"/>
          <a:srcRect r="48713"/>
          <a:stretch/>
        </p:blipFill>
        <p:spPr>
          <a:xfrm>
            <a:off x="1186155" y="1097438"/>
            <a:ext cx="7640345" cy="1980000"/>
          </a:xfrm>
          <a:prstGeom prst="rect">
            <a:avLst/>
          </a:prstGeom>
        </p:spPr>
      </p:pic>
    </p:spTree>
    <p:extLst>
      <p:ext uri="{BB962C8B-B14F-4D97-AF65-F5344CB8AC3E}">
        <p14:creationId xmlns:p14="http://schemas.microsoft.com/office/powerpoint/2010/main" val="2543016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DD5F27-7926-CBF7-95AF-8EED7B42339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B3B12F2-9E80-2241-0912-657C438387AC}"/>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ACE3B824-BDC5-321E-C7D3-FFAEDD7125FA}"/>
              </a:ext>
            </a:extLst>
          </p:cNvPr>
          <p:cNvPicPr>
            <a:picLocks noChangeAspect="1"/>
          </p:cNvPicPr>
          <p:nvPr/>
        </p:nvPicPr>
        <p:blipFill>
          <a:blip r:embed="rId2"/>
          <a:stretch>
            <a:fillRect/>
          </a:stretch>
        </p:blipFill>
        <p:spPr>
          <a:xfrm>
            <a:off x="1409459" y="634856"/>
            <a:ext cx="9373082" cy="5588287"/>
          </a:xfrm>
          <a:prstGeom prst="rect">
            <a:avLst/>
          </a:prstGeom>
        </p:spPr>
      </p:pic>
    </p:spTree>
    <p:extLst>
      <p:ext uri="{BB962C8B-B14F-4D97-AF65-F5344CB8AC3E}">
        <p14:creationId xmlns:p14="http://schemas.microsoft.com/office/powerpoint/2010/main" val="11361083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E523D6-68BC-4AB5-BD17-5784C49465B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90F8D21-D7B0-43C6-AC31-188EC24CDC72}"/>
              </a:ext>
            </a:extLst>
          </p:cNvPr>
          <p:cNvSpPr>
            <a:spLocks noGrp="1"/>
          </p:cNvSpPr>
          <p:nvPr>
            <p:ph idx="1"/>
          </p:nvPr>
        </p:nvSpPr>
        <p:spPr/>
        <p:txBody>
          <a:bodyPr/>
          <a:lstStyle/>
          <a:p>
            <a:r>
              <a:rPr lang="cs-CZ" dirty="0"/>
              <a:t>Jednalo se o téhož pachatele</a:t>
            </a:r>
          </a:p>
        </p:txBody>
      </p:sp>
    </p:spTree>
    <p:extLst>
      <p:ext uri="{BB962C8B-B14F-4D97-AF65-F5344CB8AC3E}">
        <p14:creationId xmlns:p14="http://schemas.microsoft.com/office/powerpoint/2010/main" val="9824101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38AB7A-2390-4377-ABA3-2FF05D209912}"/>
              </a:ext>
            </a:extLst>
          </p:cNvPr>
          <p:cNvSpPr>
            <a:spLocks noGrp="1"/>
          </p:cNvSpPr>
          <p:nvPr>
            <p:ph type="title"/>
          </p:nvPr>
        </p:nvSpPr>
        <p:spPr/>
        <p:txBody>
          <a:bodyPr/>
          <a:lstStyle/>
          <a:p>
            <a:r>
              <a:rPr lang="cs-CZ" dirty="0"/>
              <a:t>Psychologická pitva</a:t>
            </a:r>
          </a:p>
        </p:txBody>
      </p:sp>
      <p:sp>
        <p:nvSpPr>
          <p:cNvPr id="3" name="Zástupný obsah 2">
            <a:extLst>
              <a:ext uri="{FF2B5EF4-FFF2-40B4-BE49-F238E27FC236}">
                <a16:creationId xmlns:a16="http://schemas.microsoft.com/office/drawing/2014/main" id="{78BC7630-B087-4FCD-8D9C-0FB862061CC3}"/>
              </a:ext>
            </a:extLst>
          </p:cNvPr>
          <p:cNvSpPr>
            <a:spLocks noGrp="1"/>
          </p:cNvSpPr>
          <p:nvPr>
            <p:ph sz="half" idx="1"/>
          </p:nvPr>
        </p:nvSpPr>
        <p:spPr/>
        <p:txBody>
          <a:bodyPr/>
          <a:lstStyle/>
          <a:p>
            <a:endParaRPr lang="cs-CZ" dirty="0"/>
          </a:p>
        </p:txBody>
      </p:sp>
      <p:sp>
        <p:nvSpPr>
          <p:cNvPr id="4" name="Zástupný obsah 3">
            <a:extLst>
              <a:ext uri="{FF2B5EF4-FFF2-40B4-BE49-F238E27FC236}">
                <a16:creationId xmlns:a16="http://schemas.microsoft.com/office/drawing/2014/main" id="{38B24F03-2FC5-40F1-867D-62FDFEA8D9AF}"/>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738239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05D16DA-D4AA-72CE-5B18-86AB1C52F855}"/>
              </a:ext>
            </a:extLst>
          </p:cNvPr>
          <p:cNvSpPr>
            <a:spLocks noGrp="1"/>
          </p:cNvSpPr>
          <p:nvPr>
            <p:ph type="title"/>
          </p:nvPr>
        </p:nvSpPr>
        <p:spPr>
          <a:xfrm>
            <a:off x="1094095" y="851517"/>
            <a:ext cx="5238466" cy="2991416"/>
          </a:xfrm>
        </p:spPr>
        <p:txBody>
          <a:bodyPr vert="horz" lIns="91440" tIns="45720" rIns="91440" bIns="45720" rtlCol="0" anchor="b">
            <a:normAutofit/>
          </a:bodyPr>
          <a:lstStyle/>
          <a:p>
            <a:r>
              <a:rPr lang="en-US" sz="6000" kern="1200">
                <a:solidFill>
                  <a:schemeClr val="tx1"/>
                </a:solidFill>
                <a:latin typeface="+mj-lt"/>
                <a:ea typeface="+mj-ea"/>
                <a:cs typeface="+mj-cs"/>
              </a:rPr>
              <a:t>Výslech a výpověď</a:t>
            </a:r>
          </a:p>
        </p:txBody>
      </p:sp>
      <p:sp>
        <p:nvSpPr>
          <p:cNvPr id="14" name="Freeform: Shape 13">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Skupina 22">
            <a:extLst>
              <a:ext uri="{FF2B5EF4-FFF2-40B4-BE49-F238E27FC236}">
                <a16:creationId xmlns:a16="http://schemas.microsoft.com/office/drawing/2014/main" id="{EDE7111C-AE98-ADC5-BFE2-3A6353C854DA}"/>
              </a:ext>
            </a:extLst>
          </p:cNvPr>
          <p:cNvGrpSpPr/>
          <p:nvPr/>
        </p:nvGrpSpPr>
        <p:grpSpPr>
          <a:xfrm>
            <a:off x="7717785" y="2560138"/>
            <a:ext cx="2765917" cy="2086290"/>
            <a:chOff x="7866641" y="2464445"/>
            <a:chExt cx="3457280" cy="2446514"/>
          </a:xfrm>
        </p:grpSpPr>
        <p:sp>
          <p:nvSpPr>
            <p:cNvPr id="9" name="Volný tvar: obrazec 8">
              <a:extLst>
                <a:ext uri="{FF2B5EF4-FFF2-40B4-BE49-F238E27FC236}">
                  <a16:creationId xmlns:a16="http://schemas.microsoft.com/office/drawing/2014/main" id="{FA4B7B00-E19C-09B7-5434-ABEEB74B43E3}"/>
                </a:ext>
              </a:extLst>
            </p:cNvPr>
            <p:cNvSpPr/>
            <p:nvPr/>
          </p:nvSpPr>
          <p:spPr>
            <a:xfrm>
              <a:off x="8738002" y="3603917"/>
              <a:ext cx="1675694" cy="1307041"/>
            </a:xfrm>
            <a:custGeom>
              <a:avLst/>
              <a:gdLst>
                <a:gd name="connsiteX0" fmla="*/ 1575153 w 1675694"/>
                <a:gd name="connsiteY0" fmla="*/ 0 h 1307041"/>
                <a:gd name="connsiteX1" fmla="*/ 100542 w 1675694"/>
                <a:gd name="connsiteY1" fmla="*/ 0 h 1307041"/>
                <a:gd name="connsiteX2" fmla="*/ 0 w 1675694"/>
                <a:gd name="connsiteY2" fmla="*/ 100542 h 1307041"/>
                <a:gd name="connsiteX3" fmla="*/ 100542 w 1675694"/>
                <a:gd name="connsiteY3" fmla="*/ 201083 h 1307041"/>
                <a:gd name="connsiteX4" fmla="*/ 737306 w 1675694"/>
                <a:gd name="connsiteY4" fmla="*/ 201083 h 1307041"/>
                <a:gd name="connsiteX5" fmla="*/ 737306 w 1675694"/>
                <a:gd name="connsiteY5" fmla="*/ 1105958 h 1307041"/>
                <a:gd name="connsiteX6" fmla="*/ 536222 w 1675694"/>
                <a:gd name="connsiteY6" fmla="*/ 1105958 h 1307041"/>
                <a:gd name="connsiteX7" fmla="*/ 536222 w 1675694"/>
                <a:gd name="connsiteY7" fmla="*/ 1307042 h 1307041"/>
                <a:gd name="connsiteX8" fmla="*/ 1139472 w 1675694"/>
                <a:gd name="connsiteY8" fmla="*/ 1307042 h 1307041"/>
                <a:gd name="connsiteX9" fmla="*/ 1139472 w 1675694"/>
                <a:gd name="connsiteY9" fmla="*/ 1105958 h 1307041"/>
                <a:gd name="connsiteX10" fmla="*/ 938389 w 1675694"/>
                <a:gd name="connsiteY10" fmla="*/ 1105958 h 1307041"/>
                <a:gd name="connsiteX11" fmla="*/ 938389 w 1675694"/>
                <a:gd name="connsiteY11" fmla="*/ 201083 h 1307041"/>
                <a:gd name="connsiteX12" fmla="*/ 1575153 w 1675694"/>
                <a:gd name="connsiteY12" fmla="*/ 201083 h 1307041"/>
                <a:gd name="connsiteX13" fmla="*/ 1675694 w 1675694"/>
                <a:gd name="connsiteY13" fmla="*/ 100542 h 1307041"/>
                <a:gd name="connsiteX14" fmla="*/ 1575153 w 1675694"/>
                <a:gd name="connsiteY14" fmla="*/ 0 h 130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5694" h="1307041">
                  <a:moveTo>
                    <a:pt x="1575153" y="0"/>
                  </a:moveTo>
                  <a:lnTo>
                    <a:pt x="100542" y="0"/>
                  </a:lnTo>
                  <a:cubicBezTo>
                    <a:pt x="45013" y="0"/>
                    <a:pt x="0" y="45013"/>
                    <a:pt x="0" y="100542"/>
                  </a:cubicBezTo>
                  <a:cubicBezTo>
                    <a:pt x="0" y="156071"/>
                    <a:pt x="45013" y="201083"/>
                    <a:pt x="100542" y="201083"/>
                  </a:cubicBezTo>
                  <a:lnTo>
                    <a:pt x="737306" y="201083"/>
                  </a:lnTo>
                  <a:lnTo>
                    <a:pt x="737306" y="1105958"/>
                  </a:lnTo>
                  <a:lnTo>
                    <a:pt x="536222" y="1105958"/>
                  </a:lnTo>
                  <a:lnTo>
                    <a:pt x="536222" y="1307042"/>
                  </a:lnTo>
                  <a:lnTo>
                    <a:pt x="1139472" y="1307042"/>
                  </a:lnTo>
                  <a:lnTo>
                    <a:pt x="1139472" y="1105958"/>
                  </a:lnTo>
                  <a:lnTo>
                    <a:pt x="938389" y="1105958"/>
                  </a:lnTo>
                  <a:lnTo>
                    <a:pt x="938389" y="201083"/>
                  </a:lnTo>
                  <a:lnTo>
                    <a:pt x="1575153" y="201083"/>
                  </a:lnTo>
                  <a:cubicBezTo>
                    <a:pt x="1630682" y="201083"/>
                    <a:pt x="1675694" y="156071"/>
                    <a:pt x="1675694" y="100542"/>
                  </a:cubicBezTo>
                  <a:cubicBezTo>
                    <a:pt x="1675694" y="45013"/>
                    <a:pt x="1630682" y="0"/>
                    <a:pt x="1575153" y="0"/>
                  </a:cubicBezTo>
                  <a:close/>
                </a:path>
              </a:pathLst>
            </a:custGeom>
            <a:solidFill>
              <a:srgbClr val="000000"/>
            </a:solidFill>
            <a:ln w="33437" cap="flat">
              <a:noFill/>
              <a:prstDash val="solid"/>
              <a:miter/>
            </a:ln>
          </p:spPr>
          <p:txBody>
            <a:bodyPr rtlCol="0" anchor="ctr"/>
            <a:lstStyle/>
            <a:p>
              <a:endParaRPr lang="cs-CZ"/>
            </a:p>
          </p:txBody>
        </p:sp>
        <p:grpSp>
          <p:nvGrpSpPr>
            <p:cNvPr id="18" name="Skupina 17">
              <a:extLst>
                <a:ext uri="{FF2B5EF4-FFF2-40B4-BE49-F238E27FC236}">
                  <a16:creationId xmlns:a16="http://schemas.microsoft.com/office/drawing/2014/main" id="{12BFEB59-11D7-5F90-EE5B-E57E0DFF1130}"/>
                </a:ext>
              </a:extLst>
            </p:cNvPr>
            <p:cNvGrpSpPr/>
            <p:nvPr/>
          </p:nvGrpSpPr>
          <p:grpSpPr>
            <a:xfrm>
              <a:off x="7866641" y="2464445"/>
              <a:ext cx="1372393" cy="2446514"/>
              <a:chOff x="7866641" y="2464445"/>
              <a:chExt cx="1372393" cy="2446514"/>
            </a:xfrm>
          </p:grpSpPr>
          <p:sp>
            <p:nvSpPr>
              <p:cNvPr id="11" name="Volný tvar: obrazec 10">
                <a:extLst>
                  <a:ext uri="{FF2B5EF4-FFF2-40B4-BE49-F238E27FC236}">
                    <a16:creationId xmlns:a16="http://schemas.microsoft.com/office/drawing/2014/main" id="{DBC44DE7-E68E-B173-C955-096E34B09297}"/>
                  </a:ext>
                </a:extLst>
              </p:cNvPr>
              <p:cNvSpPr/>
              <p:nvPr/>
            </p:nvSpPr>
            <p:spPr>
              <a:xfrm>
                <a:off x="7866641" y="3235265"/>
                <a:ext cx="938388" cy="1675694"/>
              </a:xfrm>
              <a:custGeom>
                <a:avLst/>
                <a:gdLst>
                  <a:gd name="connsiteX0" fmla="*/ 837847 w 938388"/>
                  <a:gd name="connsiteY0" fmla="*/ 1005417 h 1675694"/>
                  <a:gd name="connsiteX1" fmla="*/ 201083 w 938388"/>
                  <a:gd name="connsiteY1" fmla="*/ 1005417 h 1675694"/>
                  <a:gd name="connsiteX2" fmla="*/ 201083 w 938388"/>
                  <a:gd name="connsiteY2" fmla="*/ 100542 h 1675694"/>
                  <a:gd name="connsiteX3" fmla="*/ 100542 w 938388"/>
                  <a:gd name="connsiteY3" fmla="*/ 0 h 1675694"/>
                  <a:gd name="connsiteX4" fmla="*/ 0 w 938388"/>
                  <a:gd name="connsiteY4" fmla="*/ 100542 h 1675694"/>
                  <a:gd name="connsiteX5" fmla="*/ 0 w 938388"/>
                  <a:gd name="connsiteY5" fmla="*/ 1105958 h 1675694"/>
                  <a:gd name="connsiteX6" fmla="*/ 100542 w 938388"/>
                  <a:gd name="connsiteY6" fmla="*/ 1206500 h 1675694"/>
                  <a:gd name="connsiteX7" fmla="*/ 368653 w 938388"/>
                  <a:gd name="connsiteY7" fmla="*/ 1206500 h 1675694"/>
                  <a:gd name="connsiteX8" fmla="*/ 368653 w 938388"/>
                  <a:gd name="connsiteY8" fmla="*/ 1474611 h 1675694"/>
                  <a:gd name="connsiteX9" fmla="*/ 167569 w 938388"/>
                  <a:gd name="connsiteY9" fmla="*/ 1474611 h 1675694"/>
                  <a:gd name="connsiteX10" fmla="*/ 167569 w 938388"/>
                  <a:gd name="connsiteY10" fmla="*/ 1675694 h 1675694"/>
                  <a:gd name="connsiteX11" fmla="*/ 770819 w 938388"/>
                  <a:gd name="connsiteY11" fmla="*/ 1675694 h 1675694"/>
                  <a:gd name="connsiteX12" fmla="*/ 770819 w 938388"/>
                  <a:gd name="connsiteY12" fmla="*/ 1474611 h 1675694"/>
                  <a:gd name="connsiteX13" fmla="*/ 569736 w 938388"/>
                  <a:gd name="connsiteY13" fmla="*/ 1474611 h 1675694"/>
                  <a:gd name="connsiteX14" fmla="*/ 569736 w 938388"/>
                  <a:gd name="connsiteY14" fmla="*/ 1206500 h 1675694"/>
                  <a:gd name="connsiteX15" fmla="*/ 837847 w 938388"/>
                  <a:gd name="connsiteY15" fmla="*/ 1206500 h 1675694"/>
                  <a:gd name="connsiteX16" fmla="*/ 938389 w 938388"/>
                  <a:gd name="connsiteY16" fmla="*/ 1105958 h 1675694"/>
                  <a:gd name="connsiteX17" fmla="*/ 837847 w 938388"/>
                  <a:gd name="connsiteY17" fmla="*/ 1005417 h 16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8388" h="1675694">
                    <a:moveTo>
                      <a:pt x="837847" y="1005417"/>
                    </a:moveTo>
                    <a:lnTo>
                      <a:pt x="201083" y="1005417"/>
                    </a:lnTo>
                    <a:lnTo>
                      <a:pt x="201083" y="100542"/>
                    </a:lnTo>
                    <a:cubicBezTo>
                      <a:pt x="201083" y="45013"/>
                      <a:pt x="156071" y="0"/>
                      <a:pt x="100542" y="0"/>
                    </a:cubicBezTo>
                    <a:cubicBezTo>
                      <a:pt x="45012" y="0"/>
                      <a:pt x="0" y="45013"/>
                      <a:pt x="0" y="100542"/>
                    </a:cubicBezTo>
                    <a:lnTo>
                      <a:pt x="0" y="1105958"/>
                    </a:lnTo>
                    <a:cubicBezTo>
                      <a:pt x="0" y="1161487"/>
                      <a:pt x="45012" y="1206500"/>
                      <a:pt x="100542" y="1206500"/>
                    </a:cubicBezTo>
                    <a:lnTo>
                      <a:pt x="368653" y="1206500"/>
                    </a:lnTo>
                    <a:lnTo>
                      <a:pt x="368653" y="1474611"/>
                    </a:lnTo>
                    <a:lnTo>
                      <a:pt x="167569" y="1474611"/>
                    </a:lnTo>
                    <a:lnTo>
                      <a:pt x="167569" y="1675694"/>
                    </a:lnTo>
                    <a:lnTo>
                      <a:pt x="770819" y="1675694"/>
                    </a:lnTo>
                    <a:lnTo>
                      <a:pt x="770819" y="1474611"/>
                    </a:lnTo>
                    <a:lnTo>
                      <a:pt x="569736" y="1474611"/>
                    </a:lnTo>
                    <a:lnTo>
                      <a:pt x="569736" y="1206500"/>
                    </a:lnTo>
                    <a:lnTo>
                      <a:pt x="837847" y="1206500"/>
                    </a:lnTo>
                    <a:cubicBezTo>
                      <a:pt x="893376" y="1206500"/>
                      <a:pt x="938389" y="1161487"/>
                      <a:pt x="938389" y="1105958"/>
                    </a:cubicBezTo>
                    <a:cubicBezTo>
                      <a:pt x="938389" y="1050429"/>
                      <a:pt x="893376" y="1005417"/>
                      <a:pt x="837847" y="1005417"/>
                    </a:cubicBezTo>
                    <a:close/>
                  </a:path>
                </a:pathLst>
              </a:custGeom>
              <a:solidFill>
                <a:srgbClr val="000000"/>
              </a:solidFill>
              <a:ln w="33437" cap="flat">
                <a:noFill/>
                <a:prstDash val="solid"/>
                <a:miter/>
              </a:ln>
            </p:spPr>
            <p:txBody>
              <a:bodyPr rtlCol="0" anchor="ctr"/>
              <a:lstStyle/>
              <a:p>
                <a:endParaRPr lang="cs-CZ"/>
              </a:p>
            </p:txBody>
          </p:sp>
          <p:sp>
            <p:nvSpPr>
              <p:cNvPr id="13" name="Volný tvar: obrazec 12">
                <a:extLst>
                  <a:ext uri="{FF2B5EF4-FFF2-40B4-BE49-F238E27FC236}">
                    <a16:creationId xmlns:a16="http://schemas.microsoft.com/office/drawing/2014/main" id="{839CCB89-13B6-7FE7-AADA-29355715F685}"/>
                  </a:ext>
                </a:extLst>
              </p:cNvPr>
              <p:cNvSpPr/>
              <p:nvPr/>
            </p:nvSpPr>
            <p:spPr>
              <a:xfrm>
                <a:off x="8168248" y="3016198"/>
                <a:ext cx="1070786" cy="1827733"/>
              </a:xfrm>
              <a:custGeom>
                <a:avLst/>
                <a:gdLst>
                  <a:gd name="connsiteX0" fmla="*/ 551322 w 1070786"/>
                  <a:gd name="connsiteY0" fmla="*/ 465059 h 1827733"/>
                  <a:gd name="connsiteX1" fmla="*/ 618349 w 1070786"/>
                  <a:gd name="connsiteY1" fmla="*/ 487178 h 1827733"/>
                  <a:gd name="connsiteX2" fmla="*/ 953488 w 1070786"/>
                  <a:gd name="connsiteY2" fmla="*/ 487178 h 1827733"/>
                  <a:gd name="connsiteX3" fmla="*/ 1070787 w 1070786"/>
                  <a:gd name="connsiteY3" fmla="*/ 369879 h 1827733"/>
                  <a:gd name="connsiteX4" fmla="*/ 953488 w 1070786"/>
                  <a:gd name="connsiteY4" fmla="*/ 252580 h 1827733"/>
                  <a:gd name="connsiteX5" fmla="*/ 657896 w 1070786"/>
                  <a:gd name="connsiteY5" fmla="*/ 252580 h 1827733"/>
                  <a:gd name="connsiteX6" fmla="*/ 393471 w 1070786"/>
                  <a:gd name="connsiteY6" fmla="*/ 61216 h 1827733"/>
                  <a:gd name="connsiteX7" fmla="*/ 211491 w 1070786"/>
                  <a:gd name="connsiteY7" fmla="*/ 1226 h 1827733"/>
                  <a:gd name="connsiteX8" fmla="*/ 18 w 1070786"/>
                  <a:gd name="connsiteY8" fmla="*/ 241521 h 1827733"/>
                  <a:gd name="connsiteX9" fmla="*/ 18 w 1070786"/>
                  <a:gd name="connsiteY9" fmla="*/ 889344 h 1827733"/>
                  <a:gd name="connsiteX10" fmla="*/ 234615 w 1070786"/>
                  <a:gd name="connsiteY10" fmla="*/ 1123942 h 1827733"/>
                  <a:gd name="connsiteX11" fmla="*/ 770838 w 1070786"/>
                  <a:gd name="connsiteY11" fmla="*/ 1123942 h 1827733"/>
                  <a:gd name="connsiteX12" fmla="*/ 770838 w 1070786"/>
                  <a:gd name="connsiteY12" fmla="*/ 1710435 h 1827733"/>
                  <a:gd name="connsiteX13" fmla="*/ 888136 w 1070786"/>
                  <a:gd name="connsiteY13" fmla="*/ 1827733 h 1827733"/>
                  <a:gd name="connsiteX14" fmla="*/ 1005435 w 1070786"/>
                  <a:gd name="connsiteY14" fmla="*/ 1710435 h 1827733"/>
                  <a:gd name="connsiteX15" fmla="*/ 1005435 w 1070786"/>
                  <a:gd name="connsiteY15" fmla="*/ 1006643 h 1827733"/>
                  <a:gd name="connsiteX16" fmla="*/ 888136 w 1070786"/>
                  <a:gd name="connsiteY16" fmla="*/ 889344 h 1827733"/>
                  <a:gd name="connsiteX17" fmla="*/ 469213 w 1070786"/>
                  <a:gd name="connsiteY17" fmla="*/ 889344 h 1827733"/>
                  <a:gd name="connsiteX18" fmla="*/ 469213 w 1070786"/>
                  <a:gd name="connsiteY18" fmla="*/ 405404 h 182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0786" h="1827733">
                    <a:moveTo>
                      <a:pt x="551322" y="465059"/>
                    </a:moveTo>
                    <a:cubicBezTo>
                      <a:pt x="570864" y="479138"/>
                      <a:pt x="594266" y="486863"/>
                      <a:pt x="618349" y="487178"/>
                    </a:cubicBezTo>
                    <a:lnTo>
                      <a:pt x="953488" y="487178"/>
                    </a:lnTo>
                    <a:cubicBezTo>
                      <a:pt x="1018271" y="487178"/>
                      <a:pt x="1070787" y="434661"/>
                      <a:pt x="1070787" y="369879"/>
                    </a:cubicBezTo>
                    <a:cubicBezTo>
                      <a:pt x="1070787" y="305097"/>
                      <a:pt x="1018271" y="252580"/>
                      <a:pt x="953488" y="252580"/>
                    </a:cubicBezTo>
                    <a:lnTo>
                      <a:pt x="657896" y="252580"/>
                    </a:lnTo>
                    <a:lnTo>
                      <a:pt x="393471" y="61216"/>
                    </a:lnTo>
                    <a:cubicBezTo>
                      <a:pt x="344115" y="16231"/>
                      <a:pt x="277925" y="-5590"/>
                      <a:pt x="211491" y="1226"/>
                    </a:cubicBezTo>
                    <a:cubicBezTo>
                      <a:pt x="89839" y="15302"/>
                      <a:pt x="-1480" y="119068"/>
                      <a:pt x="18" y="241521"/>
                    </a:cubicBezTo>
                    <a:lnTo>
                      <a:pt x="18" y="889344"/>
                    </a:lnTo>
                    <a:cubicBezTo>
                      <a:pt x="18" y="1018909"/>
                      <a:pt x="105051" y="1123942"/>
                      <a:pt x="234615" y="1123942"/>
                    </a:cubicBezTo>
                    <a:lnTo>
                      <a:pt x="770838" y="1123942"/>
                    </a:lnTo>
                    <a:lnTo>
                      <a:pt x="770838" y="1710435"/>
                    </a:lnTo>
                    <a:cubicBezTo>
                      <a:pt x="770838" y="1775217"/>
                      <a:pt x="823354" y="1827733"/>
                      <a:pt x="888136" y="1827733"/>
                    </a:cubicBezTo>
                    <a:cubicBezTo>
                      <a:pt x="952918" y="1827733"/>
                      <a:pt x="1005435" y="1775217"/>
                      <a:pt x="1005435" y="1710435"/>
                    </a:cubicBezTo>
                    <a:lnTo>
                      <a:pt x="1005435" y="1006643"/>
                    </a:lnTo>
                    <a:cubicBezTo>
                      <a:pt x="1005435" y="941861"/>
                      <a:pt x="952918" y="889344"/>
                      <a:pt x="888136" y="889344"/>
                    </a:cubicBezTo>
                    <a:lnTo>
                      <a:pt x="469213" y="889344"/>
                    </a:lnTo>
                    <a:lnTo>
                      <a:pt x="469213" y="405404"/>
                    </a:lnTo>
                    <a:close/>
                  </a:path>
                </a:pathLst>
              </a:custGeom>
              <a:solidFill>
                <a:schemeClr val="accent4">
                  <a:lumMod val="75000"/>
                </a:schemeClr>
              </a:solidFill>
              <a:ln w="33437" cap="flat">
                <a:noFill/>
                <a:prstDash val="solid"/>
                <a:miter/>
              </a:ln>
            </p:spPr>
            <p:txBody>
              <a:bodyPr rtlCol="0" anchor="ctr"/>
              <a:lstStyle/>
              <a:p>
                <a:endParaRPr lang="cs-CZ"/>
              </a:p>
            </p:txBody>
          </p:sp>
          <p:sp>
            <p:nvSpPr>
              <p:cNvPr id="15" name="Volný tvar: obrazec 14">
                <a:extLst>
                  <a:ext uri="{FF2B5EF4-FFF2-40B4-BE49-F238E27FC236}">
                    <a16:creationId xmlns:a16="http://schemas.microsoft.com/office/drawing/2014/main" id="{B6638BF6-2A06-7D0E-65F5-EE1D3BD0D4E5}"/>
                  </a:ext>
                </a:extLst>
              </p:cNvPr>
              <p:cNvSpPr/>
              <p:nvPr/>
            </p:nvSpPr>
            <p:spPr>
              <a:xfrm>
                <a:off x="8168266" y="2464445"/>
                <a:ext cx="469194" cy="469194"/>
              </a:xfrm>
              <a:custGeom>
                <a:avLst/>
                <a:gdLst>
                  <a:gd name="connsiteX0" fmla="*/ 469194 w 469194"/>
                  <a:gd name="connsiteY0" fmla="*/ 234597 h 469194"/>
                  <a:gd name="connsiteX1" fmla="*/ 234597 w 469194"/>
                  <a:gd name="connsiteY1" fmla="*/ 469194 h 469194"/>
                  <a:gd name="connsiteX2" fmla="*/ 0 w 469194"/>
                  <a:gd name="connsiteY2" fmla="*/ 234597 h 469194"/>
                  <a:gd name="connsiteX3" fmla="*/ 234597 w 469194"/>
                  <a:gd name="connsiteY3" fmla="*/ 0 h 469194"/>
                  <a:gd name="connsiteX4" fmla="*/ 469194 w 469194"/>
                  <a:gd name="connsiteY4" fmla="*/ 234597 h 46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194" h="469194">
                    <a:moveTo>
                      <a:pt x="469194" y="234597"/>
                    </a:moveTo>
                    <a:cubicBezTo>
                      <a:pt x="469194" y="364162"/>
                      <a:pt x="364162" y="469194"/>
                      <a:pt x="234597" y="469194"/>
                    </a:cubicBezTo>
                    <a:cubicBezTo>
                      <a:pt x="105033" y="469194"/>
                      <a:pt x="0" y="364162"/>
                      <a:pt x="0" y="234597"/>
                    </a:cubicBezTo>
                    <a:cubicBezTo>
                      <a:pt x="0" y="105033"/>
                      <a:pt x="105033" y="0"/>
                      <a:pt x="234597" y="0"/>
                    </a:cubicBezTo>
                    <a:cubicBezTo>
                      <a:pt x="364162" y="0"/>
                      <a:pt x="469194" y="105033"/>
                      <a:pt x="469194" y="234597"/>
                    </a:cubicBezTo>
                    <a:close/>
                  </a:path>
                </a:pathLst>
              </a:custGeom>
              <a:solidFill>
                <a:schemeClr val="accent4">
                  <a:lumMod val="75000"/>
                </a:schemeClr>
              </a:solidFill>
              <a:ln w="33437" cap="flat">
                <a:noFill/>
                <a:prstDash val="solid"/>
                <a:miter/>
              </a:ln>
            </p:spPr>
            <p:txBody>
              <a:bodyPr rtlCol="0" anchor="ctr"/>
              <a:lstStyle/>
              <a:p>
                <a:endParaRPr lang="cs-CZ"/>
              </a:p>
            </p:txBody>
          </p:sp>
        </p:grpSp>
        <p:grpSp>
          <p:nvGrpSpPr>
            <p:cNvPr id="19" name="Skupina 18">
              <a:extLst>
                <a:ext uri="{FF2B5EF4-FFF2-40B4-BE49-F238E27FC236}">
                  <a16:creationId xmlns:a16="http://schemas.microsoft.com/office/drawing/2014/main" id="{6A861C09-9DB4-74C4-54DF-6AEB6DBD8D51}"/>
                </a:ext>
              </a:extLst>
            </p:cNvPr>
            <p:cNvGrpSpPr/>
            <p:nvPr/>
          </p:nvGrpSpPr>
          <p:grpSpPr>
            <a:xfrm flipH="1">
              <a:off x="9951528" y="2464445"/>
              <a:ext cx="1372393" cy="2446514"/>
              <a:chOff x="7866641" y="2464445"/>
              <a:chExt cx="1372393" cy="2446514"/>
            </a:xfrm>
          </p:grpSpPr>
          <p:sp>
            <p:nvSpPr>
              <p:cNvPr id="20" name="Volný tvar: obrazec 19">
                <a:extLst>
                  <a:ext uri="{FF2B5EF4-FFF2-40B4-BE49-F238E27FC236}">
                    <a16:creationId xmlns:a16="http://schemas.microsoft.com/office/drawing/2014/main" id="{E657DAE9-3C77-4263-8E75-F581F8BF48B5}"/>
                  </a:ext>
                </a:extLst>
              </p:cNvPr>
              <p:cNvSpPr/>
              <p:nvPr/>
            </p:nvSpPr>
            <p:spPr>
              <a:xfrm>
                <a:off x="7866641" y="3235265"/>
                <a:ext cx="938388" cy="1675694"/>
              </a:xfrm>
              <a:custGeom>
                <a:avLst/>
                <a:gdLst>
                  <a:gd name="connsiteX0" fmla="*/ 837847 w 938388"/>
                  <a:gd name="connsiteY0" fmla="*/ 1005417 h 1675694"/>
                  <a:gd name="connsiteX1" fmla="*/ 201083 w 938388"/>
                  <a:gd name="connsiteY1" fmla="*/ 1005417 h 1675694"/>
                  <a:gd name="connsiteX2" fmla="*/ 201083 w 938388"/>
                  <a:gd name="connsiteY2" fmla="*/ 100542 h 1675694"/>
                  <a:gd name="connsiteX3" fmla="*/ 100542 w 938388"/>
                  <a:gd name="connsiteY3" fmla="*/ 0 h 1675694"/>
                  <a:gd name="connsiteX4" fmla="*/ 0 w 938388"/>
                  <a:gd name="connsiteY4" fmla="*/ 100542 h 1675694"/>
                  <a:gd name="connsiteX5" fmla="*/ 0 w 938388"/>
                  <a:gd name="connsiteY5" fmla="*/ 1105958 h 1675694"/>
                  <a:gd name="connsiteX6" fmla="*/ 100542 w 938388"/>
                  <a:gd name="connsiteY6" fmla="*/ 1206500 h 1675694"/>
                  <a:gd name="connsiteX7" fmla="*/ 368653 w 938388"/>
                  <a:gd name="connsiteY7" fmla="*/ 1206500 h 1675694"/>
                  <a:gd name="connsiteX8" fmla="*/ 368653 w 938388"/>
                  <a:gd name="connsiteY8" fmla="*/ 1474611 h 1675694"/>
                  <a:gd name="connsiteX9" fmla="*/ 167569 w 938388"/>
                  <a:gd name="connsiteY9" fmla="*/ 1474611 h 1675694"/>
                  <a:gd name="connsiteX10" fmla="*/ 167569 w 938388"/>
                  <a:gd name="connsiteY10" fmla="*/ 1675694 h 1675694"/>
                  <a:gd name="connsiteX11" fmla="*/ 770819 w 938388"/>
                  <a:gd name="connsiteY11" fmla="*/ 1675694 h 1675694"/>
                  <a:gd name="connsiteX12" fmla="*/ 770819 w 938388"/>
                  <a:gd name="connsiteY12" fmla="*/ 1474611 h 1675694"/>
                  <a:gd name="connsiteX13" fmla="*/ 569736 w 938388"/>
                  <a:gd name="connsiteY13" fmla="*/ 1474611 h 1675694"/>
                  <a:gd name="connsiteX14" fmla="*/ 569736 w 938388"/>
                  <a:gd name="connsiteY14" fmla="*/ 1206500 h 1675694"/>
                  <a:gd name="connsiteX15" fmla="*/ 837847 w 938388"/>
                  <a:gd name="connsiteY15" fmla="*/ 1206500 h 1675694"/>
                  <a:gd name="connsiteX16" fmla="*/ 938389 w 938388"/>
                  <a:gd name="connsiteY16" fmla="*/ 1105958 h 1675694"/>
                  <a:gd name="connsiteX17" fmla="*/ 837847 w 938388"/>
                  <a:gd name="connsiteY17" fmla="*/ 1005417 h 16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8388" h="1675694">
                    <a:moveTo>
                      <a:pt x="837847" y="1005417"/>
                    </a:moveTo>
                    <a:lnTo>
                      <a:pt x="201083" y="1005417"/>
                    </a:lnTo>
                    <a:lnTo>
                      <a:pt x="201083" y="100542"/>
                    </a:lnTo>
                    <a:cubicBezTo>
                      <a:pt x="201083" y="45013"/>
                      <a:pt x="156071" y="0"/>
                      <a:pt x="100542" y="0"/>
                    </a:cubicBezTo>
                    <a:cubicBezTo>
                      <a:pt x="45012" y="0"/>
                      <a:pt x="0" y="45013"/>
                      <a:pt x="0" y="100542"/>
                    </a:cubicBezTo>
                    <a:lnTo>
                      <a:pt x="0" y="1105958"/>
                    </a:lnTo>
                    <a:cubicBezTo>
                      <a:pt x="0" y="1161487"/>
                      <a:pt x="45012" y="1206500"/>
                      <a:pt x="100542" y="1206500"/>
                    </a:cubicBezTo>
                    <a:lnTo>
                      <a:pt x="368653" y="1206500"/>
                    </a:lnTo>
                    <a:lnTo>
                      <a:pt x="368653" y="1474611"/>
                    </a:lnTo>
                    <a:lnTo>
                      <a:pt x="167569" y="1474611"/>
                    </a:lnTo>
                    <a:lnTo>
                      <a:pt x="167569" y="1675694"/>
                    </a:lnTo>
                    <a:lnTo>
                      <a:pt x="770819" y="1675694"/>
                    </a:lnTo>
                    <a:lnTo>
                      <a:pt x="770819" y="1474611"/>
                    </a:lnTo>
                    <a:lnTo>
                      <a:pt x="569736" y="1474611"/>
                    </a:lnTo>
                    <a:lnTo>
                      <a:pt x="569736" y="1206500"/>
                    </a:lnTo>
                    <a:lnTo>
                      <a:pt x="837847" y="1206500"/>
                    </a:lnTo>
                    <a:cubicBezTo>
                      <a:pt x="893376" y="1206500"/>
                      <a:pt x="938389" y="1161487"/>
                      <a:pt x="938389" y="1105958"/>
                    </a:cubicBezTo>
                    <a:cubicBezTo>
                      <a:pt x="938389" y="1050429"/>
                      <a:pt x="893376" y="1005417"/>
                      <a:pt x="837847" y="1005417"/>
                    </a:cubicBezTo>
                    <a:close/>
                  </a:path>
                </a:pathLst>
              </a:custGeom>
              <a:solidFill>
                <a:srgbClr val="000000"/>
              </a:solidFill>
              <a:ln w="33437" cap="flat">
                <a:noFill/>
                <a:prstDash val="solid"/>
                <a:miter/>
              </a:ln>
            </p:spPr>
            <p:txBody>
              <a:bodyPr rtlCol="0" anchor="ctr"/>
              <a:lstStyle/>
              <a:p>
                <a:endParaRPr lang="cs-CZ"/>
              </a:p>
            </p:txBody>
          </p:sp>
          <p:sp>
            <p:nvSpPr>
              <p:cNvPr id="21" name="Volný tvar: obrazec 20">
                <a:extLst>
                  <a:ext uri="{FF2B5EF4-FFF2-40B4-BE49-F238E27FC236}">
                    <a16:creationId xmlns:a16="http://schemas.microsoft.com/office/drawing/2014/main" id="{4BA1FD64-86F2-3A2A-C2EB-50467C6CC5A7}"/>
                  </a:ext>
                </a:extLst>
              </p:cNvPr>
              <p:cNvSpPr/>
              <p:nvPr/>
            </p:nvSpPr>
            <p:spPr>
              <a:xfrm>
                <a:off x="8168248" y="3016198"/>
                <a:ext cx="1070786" cy="1827733"/>
              </a:xfrm>
              <a:custGeom>
                <a:avLst/>
                <a:gdLst>
                  <a:gd name="connsiteX0" fmla="*/ 551322 w 1070786"/>
                  <a:gd name="connsiteY0" fmla="*/ 465059 h 1827733"/>
                  <a:gd name="connsiteX1" fmla="*/ 618349 w 1070786"/>
                  <a:gd name="connsiteY1" fmla="*/ 487178 h 1827733"/>
                  <a:gd name="connsiteX2" fmla="*/ 953488 w 1070786"/>
                  <a:gd name="connsiteY2" fmla="*/ 487178 h 1827733"/>
                  <a:gd name="connsiteX3" fmla="*/ 1070787 w 1070786"/>
                  <a:gd name="connsiteY3" fmla="*/ 369879 h 1827733"/>
                  <a:gd name="connsiteX4" fmla="*/ 953488 w 1070786"/>
                  <a:gd name="connsiteY4" fmla="*/ 252580 h 1827733"/>
                  <a:gd name="connsiteX5" fmla="*/ 657896 w 1070786"/>
                  <a:gd name="connsiteY5" fmla="*/ 252580 h 1827733"/>
                  <a:gd name="connsiteX6" fmla="*/ 393471 w 1070786"/>
                  <a:gd name="connsiteY6" fmla="*/ 61216 h 1827733"/>
                  <a:gd name="connsiteX7" fmla="*/ 211491 w 1070786"/>
                  <a:gd name="connsiteY7" fmla="*/ 1226 h 1827733"/>
                  <a:gd name="connsiteX8" fmla="*/ 18 w 1070786"/>
                  <a:gd name="connsiteY8" fmla="*/ 241521 h 1827733"/>
                  <a:gd name="connsiteX9" fmla="*/ 18 w 1070786"/>
                  <a:gd name="connsiteY9" fmla="*/ 889344 h 1827733"/>
                  <a:gd name="connsiteX10" fmla="*/ 234615 w 1070786"/>
                  <a:gd name="connsiteY10" fmla="*/ 1123942 h 1827733"/>
                  <a:gd name="connsiteX11" fmla="*/ 770838 w 1070786"/>
                  <a:gd name="connsiteY11" fmla="*/ 1123942 h 1827733"/>
                  <a:gd name="connsiteX12" fmla="*/ 770838 w 1070786"/>
                  <a:gd name="connsiteY12" fmla="*/ 1710435 h 1827733"/>
                  <a:gd name="connsiteX13" fmla="*/ 888136 w 1070786"/>
                  <a:gd name="connsiteY13" fmla="*/ 1827733 h 1827733"/>
                  <a:gd name="connsiteX14" fmla="*/ 1005435 w 1070786"/>
                  <a:gd name="connsiteY14" fmla="*/ 1710435 h 1827733"/>
                  <a:gd name="connsiteX15" fmla="*/ 1005435 w 1070786"/>
                  <a:gd name="connsiteY15" fmla="*/ 1006643 h 1827733"/>
                  <a:gd name="connsiteX16" fmla="*/ 888136 w 1070786"/>
                  <a:gd name="connsiteY16" fmla="*/ 889344 h 1827733"/>
                  <a:gd name="connsiteX17" fmla="*/ 469213 w 1070786"/>
                  <a:gd name="connsiteY17" fmla="*/ 889344 h 1827733"/>
                  <a:gd name="connsiteX18" fmla="*/ 469213 w 1070786"/>
                  <a:gd name="connsiteY18" fmla="*/ 405404 h 182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0786" h="1827733">
                    <a:moveTo>
                      <a:pt x="551322" y="465059"/>
                    </a:moveTo>
                    <a:cubicBezTo>
                      <a:pt x="570864" y="479138"/>
                      <a:pt x="594266" y="486863"/>
                      <a:pt x="618349" y="487178"/>
                    </a:cubicBezTo>
                    <a:lnTo>
                      <a:pt x="953488" y="487178"/>
                    </a:lnTo>
                    <a:cubicBezTo>
                      <a:pt x="1018271" y="487178"/>
                      <a:pt x="1070787" y="434661"/>
                      <a:pt x="1070787" y="369879"/>
                    </a:cubicBezTo>
                    <a:cubicBezTo>
                      <a:pt x="1070787" y="305097"/>
                      <a:pt x="1018271" y="252580"/>
                      <a:pt x="953488" y="252580"/>
                    </a:cubicBezTo>
                    <a:lnTo>
                      <a:pt x="657896" y="252580"/>
                    </a:lnTo>
                    <a:lnTo>
                      <a:pt x="393471" y="61216"/>
                    </a:lnTo>
                    <a:cubicBezTo>
                      <a:pt x="344115" y="16231"/>
                      <a:pt x="277925" y="-5590"/>
                      <a:pt x="211491" y="1226"/>
                    </a:cubicBezTo>
                    <a:cubicBezTo>
                      <a:pt x="89839" y="15302"/>
                      <a:pt x="-1480" y="119068"/>
                      <a:pt x="18" y="241521"/>
                    </a:cubicBezTo>
                    <a:lnTo>
                      <a:pt x="18" y="889344"/>
                    </a:lnTo>
                    <a:cubicBezTo>
                      <a:pt x="18" y="1018909"/>
                      <a:pt x="105051" y="1123942"/>
                      <a:pt x="234615" y="1123942"/>
                    </a:cubicBezTo>
                    <a:lnTo>
                      <a:pt x="770838" y="1123942"/>
                    </a:lnTo>
                    <a:lnTo>
                      <a:pt x="770838" y="1710435"/>
                    </a:lnTo>
                    <a:cubicBezTo>
                      <a:pt x="770838" y="1775217"/>
                      <a:pt x="823354" y="1827733"/>
                      <a:pt x="888136" y="1827733"/>
                    </a:cubicBezTo>
                    <a:cubicBezTo>
                      <a:pt x="952918" y="1827733"/>
                      <a:pt x="1005435" y="1775217"/>
                      <a:pt x="1005435" y="1710435"/>
                    </a:cubicBezTo>
                    <a:lnTo>
                      <a:pt x="1005435" y="1006643"/>
                    </a:lnTo>
                    <a:cubicBezTo>
                      <a:pt x="1005435" y="941861"/>
                      <a:pt x="952918" y="889344"/>
                      <a:pt x="888136" y="889344"/>
                    </a:cubicBezTo>
                    <a:lnTo>
                      <a:pt x="469213" y="889344"/>
                    </a:lnTo>
                    <a:lnTo>
                      <a:pt x="469213" y="405404"/>
                    </a:lnTo>
                    <a:close/>
                  </a:path>
                </a:pathLst>
              </a:custGeom>
              <a:solidFill>
                <a:schemeClr val="accent1"/>
              </a:solidFill>
              <a:ln w="33437" cap="flat">
                <a:noFill/>
                <a:prstDash val="solid"/>
                <a:miter/>
              </a:ln>
            </p:spPr>
            <p:txBody>
              <a:bodyPr rtlCol="0" anchor="ctr"/>
              <a:lstStyle/>
              <a:p>
                <a:endParaRPr lang="cs-CZ"/>
              </a:p>
            </p:txBody>
          </p:sp>
          <p:sp>
            <p:nvSpPr>
              <p:cNvPr id="22" name="Volný tvar: obrazec 21">
                <a:extLst>
                  <a:ext uri="{FF2B5EF4-FFF2-40B4-BE49-F238E27FC236}">
                    <a16:creationId xmlns:a16="http://schemas.microsoft.com/office/drawing/2014/main" id="{B67D8BD5-2AA5-D752-2C67-C4184DA6DE8B}"/>
                  </a:ext>
                </a:extLst>
              </p:cNvPr>
              <p:cNvSpPr/>
              <p:nvPr/>
            </p:nvSpPr>
            <p:spPr>
              <a:xfrm>
                <a:off x="8168266" y="2464445"/>
                <a:ext cx="469194" cy="469194"/>
              </a:xfrm>
              <a:custGeom>
                <a:avLst/>
                <a:gdLst>
                  <a:gd name="connsiteX0" fmla="*/ 469194 w 469194"/>
                  <a:gd name="connsiteY0" fmla="*/ 234597 h 469194"/>
                  <a:gd name="connsiteX1" fmla="*/ 234597 w 469194"/>
                  <a:gd name="connsiteY1" fmla="*/ 469194 h 469194"/>
                  <a:gd name="connsiteX2" fmla="*/ 0 w 469194"/>
                  <a:gd name="connsiteY2" fmla="*/ 234597 h 469194"/>
                  <a:gd name="connsiteX3" fmla="*/ 234597 w 469194"/>
                  <a:gd name="connsiteY3" fmla="*/ 0 h 469194"/>
                  <a:gd name="connsiteX4" fmla="*/ 469194 w 469194"/>
                  <a:gd name="connsiteY4" fmla="*/ 234597 h 46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194" h="469194">
                    <a:moveTo>
                      <a:pt x="469194" y="234597"/>
                    </a:moveTo>
                    <a:cubicBezTo>
                      <a:pt x="469194" y="364162"/>
                      <a:pt x="364162" y="469194"/>
                      <a:pt x="234597" y="469194"/>
                    </a:cubicBezTo>
                    <a:cubicBezTo>
                      <a:pt x="105033" y="469194"/>
                      <a:pt x="0" y="364162"/>
                      <a:pt x="0" y="234597"/>
                    </a:cubicBezTo>
                    <a:cubicBezTo>
                      <a:pt x="0" y="105033"/>
                      <a:pt x="105033" y="0"/>
                      <a:pt x="234597" y="0"/>
                    </a:cubicBezTo>
                    <a:cubicBezTo>
                      <a:pt x="364162" y="0"/>
                      <a:pt x="469194" y="105033"/>
                      <a:pt x="469194" y="234597"/>
                    </a:cubicBezTo>
                    <a:close/>
                  </a:path>
                </a:pathLst>
              </a:custGeom>
              <a:solidFill>
                <a:schemeClr val="accent1"/>
              </a:solidFill>
              <a:ln w="33437" cap="flat">
                <a:noFill/>
                <a:prstDash val="solid"/>
                <a:miter/>
              </a:ln>
            </p:spPr>
            <p:txBody>
              <a:bodyPr rtlCol="0" anchor="ctr"/>
              <a:lstStyle/>
              <a:p>
                <a:endParaRPr lang="cs-CZ"/>
              </a:p>
            </p:txBody>
          </p:sp>
        </p:grpSp>
      </p:grpSp>
    </p:spTree>
    <p:extLst>
      <p:ext uri="{BB962C8B-B14F-4D97-AF65-F5344CB8AC3E}">
        <p14:creationId xmlns:p14="http://schemas.microsoft.com/office/powerpoint/2010/main" val="22446678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5205BF7-7584-4465-B6C6-66602C8CEDED}"/>
              </a:ext>
            </a:extLst>
          </p:cNvPr>
          <p:cNvSpPr>
            <a:spLocks noGrp="1"/>
          </p:cNvSpPr>
          <p:nvPr>
            <p:ph type="title"/>
          </p:nvPr>
        </p:nvSpPr>
        <p:spPr/>
        <p:txBody>
          <a:bodyPr/>
          <a:lstStyle/>
          <a:p>
            <a:r>
              <a:rPr lang="cs-CZ" dirty="0"/>
              <a:t>Výslech a výpověď</a:t>
            </a:r>
          </a:p>
        </p:txBody>
      </p:sp>
      <p:sp>
        <p:nvSpPr>
          <p:cNvPr id="8" name="Zástupný symbol pro obsah 7">
            <a:extLst>
              <a:ext uri="{FF2B5EF4-FFF2-40B4-BE49-F238E27FC236}">
                <a16:creationId xmlns:a16="http://schemas.microsoft.com/office/drawing/2014/main" id="{075AB7B7-5D71-47A5-9BA9-6B092C5FE266}"/>
              </a:ext>
            </a:extLst>
          </p:cNvPr>
          <p:cNvSpPr>
            <a:spLocks noGrp="1"/>
          </p:cNvSpPr>
          <p:nvPr>
            <p:ph idx="1"/>
          </p:nvPr>
        </p:nvSpPr>
        <p:spPr>
          <a:xfrm>
            <a:off x="838200" y="1825625"/>
            <a:ext cx="10515600" cy="4466118"/>
          </a:xfrm>
        </p:spPr>
        <p:txBody>
          <a:bodyPr/>
          <a:lstStyle/>
          <a:p>
            <a:r>
              <a:rPr lang="cs-CZ" dirty="0"/>
              <a:t>Interakce vypovídajícího a vyslýchaného</a:t>
            </a:r>
          </a:p>
          <a:p>
            <a:endParaRPr lang="cs-CZ" dirty="0"/>
          </a:p>
          <a:p>
            <a:r>
              <a:rPr lang="cs-CZ" dirty="0"/>
              <a:t>„dynamický, relativně uzavřený, časově ohraničený systém vzájemně podmíněných interakcí mezi vyslýchajícím a vyslýchaným“. SPURNÝ, 2010, op. cit., s. 35.</a:t>
            </a:r>
          </a:p>
          <a:p>
            <a:endParaRPr lang="cs-CZ" dirty="0"/>
          </a:p>
          <a:p>
            <a:r>
              <a:rPr lang="cs-CZ" dirty="0"/>
              <a:t>Ústřední roli výslechu hrají informace, jejichž získání je předmětem a cílem výslechu. </a:t>
            </a:r>
          </a:p>
        </p:txBody>
      </p:sp>
    </p:spTree>
    <p:extLst>
      <p:ext uri="{BB962C8B-B14F-4D97-AF65-F5344CB8AC3E}">
        <p14:creationId xmlns:p14="http://schemas.microsoft.com/office/powerpoint/2010/main" val="6657976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890E74-79EA-487D-8AE8-952ACE85549C}"/>
              </a:ext>
            </a:extLst>
          </p:cNvPr>
          <p:cNvSpPr>
            <a:spLocks noGrp="1"/>
          </p:cNvSpPr>
          <p:nvPr>
            <p:ph type="title"/>
          </p:nvPr>
        </p:nvSpPr>
        <p:spPr/>
        <p:txBody>
          <a:bodyPr/>
          <a:lstStyle/>
          <a:p>
            <a:r>
              <a:rPr lang="cs-CZ" dirty="0"/>
              <a:t>Psychologie výpovědi</a:t>
            </a:r>
          </a:p>
        </p:txBody>
      </p:sp>
      <p:sp>
        <p:nvSpPr>
          <p:cNvPr id="3" name="Zástupný obsah 2">
            <a:extLst>
              <a:ext uri="{FF2B5EF4-FFF2-40B4-BE49-F238E27FC236}">
                <a16:creationId xmlns:a16="http://schemas.microsoft.com/office/drawing/2014/main" id="{9EF5357A-A304-4AD8-B7DB-816D7859E798}"/>
              </a:ext>
            </a:extLst>
          </p:cNvPr>
          <p:cNvSpPr>
            <a:spLocks noGrp="1"/>
          </p:cNvSpPr>
          <p:nvPr>
            <p:ph idx="1"/>
          </p:nvPr>
        </p:nvSpPr>
        <p:spPr/>
        <p:txBody>
          <a:bodyPr>
            <a:normAutofit/>
          </a:bodyPr>
          <a:lstStyle/>
          <a:p>
            <a:endParaRPr lang="cs-CZ" dirty="0"/>
          </a:p>
          <a:p>
            <a:r>
              <a:rPr lang="cs-CZ" dirty="0"/>
              <a:t>Výslech – objasňování TČ, věnuje se taktikám, postupům. Je to kriminalistická taktika (spadá pod obor kriminalistiky)</a:t>
            </a:r>
          </a:p>
          <a:p>
            <a:endParaRPr lang="cs-CZ" dirty="0"/>
          </a:p>
          <a:p>
            <a:r>
              <a:rPr lang="cs-CZ" dirty="0"/>
              <a:t>Výpověď je výsledným produktem výslechu</a:t>
            </a:r>
          </a:p>
          <a:p>
            <a:endParaRPr lang="cs-CZ" dirty="0"/>
          </a:p>
        </p:txBody>
      </p:sp>
    </p:spTree>
    <p:extLst>
      <p:ext uri="{BB962C8B-B14F-4D97-AF65-F5344CB8AC3E}">
        <p14:creationId xmlns:p14="http://schemas.microsoft.com/office/powerpoint/2010/main" val="33565601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4BB1C6-C6D5-424F-956B-912D001B11E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96B840B-77B3-4B1C-9D7D-E77E4BF4749A}"/>
              </a:ext>
            </a:extLst>
          </p:cNvPr>
          <p:cNvSpPr>
            <a:spLocks noGrp="1"/>
          </p:cNvSpPr>
          <p:nvPr>
            <p:ph idx="1"/>
          </p:nvPr>
        </p:nvSpPr>
        <p:spPr/>
        <p:txBody>
          <a:bodyPr/>
          <a:lstStyle/>
          <a:p>
            <a:r>
              <a:rPr lang="cs-CZ" dirty="0"/>
              <a:t>Musil (2007):</a:t>
            </a:r>
          </a:p>
          <a:p>
            <a:r>
              <a:rPr lang="cs-CZ" dirty="0"/>
              <a:t>„Trestní řád obsahuje trestněprávní pravidla výslechu, zatímco taktické a organizační otázky jsou předmětem zkoumání kriminalistiky, kde je </a:t>
            </a:r>
            <a:r>
              <a:rPr lang="cs-CZ" dirty="0">
                <a:solidFill>
                  <a:srgbClr val="FF0000"/>
                </a:solidFill>
              </a:rPr>
              <a:t>výslech považován za jednu z kriminalistických metod</a:t>
            </a:r>
            <a:r>
              <a:rPr lang="cs-CZ" dirty="0"/>
              <a:t>, kterou se </a:t>
            </a:r>
            <a:r>
              <a:rPr lang="cs-CZ" dirty="0">
                <a:solidFill>
                  <a:srgbClr val="0070C0"/>
                </a:solidFill>
              </a:rPr>
              <a:t>formou výpovědi získávají kriminalisticky a právně relevantní informace z paměťových stop obsažených ve vědomí vyslýchaných osob.</a:t>
            </a:r>
            <a:r>
              <a:rPr lang="cs-CZ" dirty="0"/>
              <a:t>“</a:t>
            </a:r>
          </a:p>
        </p:txBody>
      </p:sp>
    </p:spTree>
    <p:extLst>
      <p:ext uri="{BB962C8B-B14F-4D97-AF65-F5344CB8AC3E}">
        <p14:creationId xmlns:p14="http://schemas.microsoft.com/office/powerpoint/2010/main" val="7707789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49F7B0-1766-4E75-81E6-1DAC53745682}"/>
              </a:ext>
            </a:extLst>
          </p:cNvPr>
          <p:cNvSpPr>
            <a:spLocks noGrp="1"/>
          </p:cNvSpPr>
          <p:nvPr>
            <p:ph type="title"/>
          </p:nvPr>
        </p:nvSpPr>
        <p:spPr/>
        <p:txBody>
          <a:bodyPr>
            <a:normAutofit/>
          </a:bodyPr>
          <a:lstStyle/>
          <a:p>
            <a:r>
              <a:rPr lang="cs-CZ" sz="5400" dirty="0"/>
              <a:t>Některé výslechové techniky</a:t>
            </a:r>
          </a:p>
        </p:txBody>
      </p:sp>
      <p:sp>
        <p:nvSpPr>
          <p:cNvPr id="3" name="Zástupný obsah 2">
            <a:extLst>
              <a:ext uri="{FF2B5EF4-FFF2-40B4-BE49-F238E27FC236}">
                <a16:creationId xmlns:a16="http://schemas.microsoft.com/office/drawing/2014/main" id="{3C2C2D22-5C6B-41B1-AEC4-3B3C35E112A2}"/>
              </a:ext>
            </a:extLst>
          </p:cNvPr>
          <p:cNvSpPr>
            <a:spLocks noGrp="1"/>
          </p:cNvSpPr>
          <p:nvPr>
            <p:ph idx="1"/>
          </p:nvPr>
        </p:nvSpPr>
        <p:spPr/>
        <p:txBody>
          <a:bodyPr>
            <a:normAutofit/>
          </a:bodyPr>
          <a:lstStyle/>
          <a:p>
            <a:r>
              <a:rPr lang="cs-CZ" dirty="0"/>
              <a:t>pomoc vyslýchanému překonat </a:t>
            </a:r>
            <a:r>
              <a:rPr lang="cs-CZ" b="1" dirty="0"/>
              <a:t>překážky vypovídat </a:t>
            </a:r>
            <a:r>
              <a:rPr lang="cs-CZ" dirty="0"/>
              <a:t>a vybavit si zdánlivě zapomenuté </a:t>
            </a:r>
          </a:p>
          <a:p>
            <a:pPr marL="457200" lvl="1" indent="0">
              <a:buNone/>
            </a:pPr>
            <a:r>
              <a:rPr lang="cs-CZ" dirty="0"/>
              <a:t>např. u nedbalostních TČ, vyšetřování po delší době, pomáhá vybavení si pomocí asociací, události, která byla časově blízko dni, kdy se stal TČ, kognitivní </a:t>
            </a:r>
            <a:r>
              <a:rPr lang="cs-CZ" dirty="0" err="1"/>
              <a:t>intervew</a:t>
            </a:r>
            <a:endParaRPr lang="cs-CZ" dirty="0"/>
          </a:p>
          <a:p>
            <a:r>
              <a:rPr lang="cs-CZ" dirty="0"/>
              <a:t>psychologické působení na vyslýchaného v případě jeho </a:t>
            </a:r>
            <a:r>
              <a:rPr lang="cs-CZ" b="1" dirty="0"/>
              <a:t>nepravdivé</a:t>
            </a:r>
            <a:r>
              <a:rPr lang="cs-CZ" dirty="0"/>
              <a:t> výpovědi, či jeho odmítání vypovídat</a:t>
            </a:r>
          </a:p>
          <a:p>
            <a:pPr marL="457200" lvl="1" indent="0">
              <a:buNone/>
            </a:pPr>
            <a:r>
              <a:rPr lang="cs-CZ" dirty="0"/>
              <a:t>odhalování příčin vedoucí k nepravdivé výpovědi, vyvolávání emočního napětí (pozor, ne nátlaku), upozornění na nekonzistenci ve výpovědi, odhalení dalších důkazů, konfrontace,…</a:t>
            </a:r>
          </a:p>
        </p:txBody>
      </p:sp>
    </p:spTree>
    <p:extLst>
      <p:ext uri="{BB962C8B-B14F-4D97-AF65-F5344CB8AC3E}">
        <p14:creationId xmlns:p14="http://schemas.microsoft.com/office/powerpoint/2010/main" val="27929596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6937DD-109E-4F22-AD75-A7C64EACBD1F}"/>
              </a:ext>
            </a:extLst>
          </p:cNvPr>
          <p:cNvSpPr>
            <a:spLocks noGrp="1"/>
          </p:cNvSpPr>
          <p:nvPr>
            <p:ph type="title"/>
          </p:nvPr>
        </p:nvSpPr>
        <p:spPr/>
        <p:txBody>
          <a:bodyPr/>
          <a:lstStyle/>
          <a:p>
            <a:r>
              <a:rPr lang="cs-CZ" dirty="0"/>
              <a:t>Výpověď je paměťový výkon</a:t>
            </a:r>
          </a:p>
        </p:txBody>
      </p:sp>
      <p:sp>
        <p:nvSpPr>
          <p:cNvPr id="3" name="Zástupný obsah 2">
            <a:extLst>
              <a:ext uri="{FF2B5EF4-FFF2-40B4-BE49-F238E27FC236}">
                <a16:creationId xmlns:a16="http://schemas.microsoft.com/office/drawing/2014/main" id="{310E5B83-C848-4F23-ACD4-7D17D8AB69BB}"/>
              </a:ext>
            </a:extLst>
          </p:cNvPr>
          <p:cNvSpPr>
            <a:spLocks noGrp="1"/>
          </p:cNvSpPr>
          <p:nvPr>
            <p:ph idx="1"/>
          </p:nvPr>
        </p:nvSpPr>
        <p:spPr/>
        <p:txBody>
          <a:bodyPr/>
          <a:lstStyle/>
          <a:p>
            <a:r>
              <a:rPr lang="cs-CZ" dirty="0"/>
              <a:t>Fáze vštěpení</a:t>
            </a:r>
          </a:p>
          <a:p>
            <a:pPr lvl="1"/>
            <a:r>
              <a:rPr lang="cs-CZ" dirty="0"/>
              <a:t>Fyzikální podmínky, funkční schopnosti vnímání, aktuálně prožívané emoce, osobnost)</a:t>
            </a:r>
          </a:p>
          <a:p>
            <a:r>
              <a:rPr lang="cs-CZ" dirty="0"/>
              <a:t>Fáze udržení nebo zapomínání</a:t>
            </a:r>
          </a:p>
          <a:p>
            <a:pPr lvl="1"/>
            <a:r>
              <a:rPr lang="cs-CZ" i="1" dirty="0" err="1"/>
              <a:t>Ebbinghaussova</a:t>
            </a:r>
            <a:r>
              <a:rPr lang="cs-CZ" i="1" dirty="0"/>
              <a:t> křivka, </a:t>
            </a:r>
            <a:r>
              <a:rPr lang="cs-CZ" i="1" dirty="0" err="1"/>
              <a:t>Bartlettův</a:t>
            </a:r>
            <a:r>
              <a:rPr lang="cs-CZ" i="1" dirty="0"/>
              <a:t> princip</a:t>
            </a:r>
            <a:r>
              <a:rPr lang="cs-CZ" dirty="0"/>
              <a:t>, zásahy do vzpomínek</a:t>
            </a:r>
          </a:p>
          <a:p>
            <a:r>
              <a:rPr lang="cs-CZ" dirty="0"/>
              <a:t>Fáze vybavení a znovupoznání</a:t>
            </a:r>
          </a:p>
          <a:p>
            <a:pPr lvl="1"/>
            <a:r>
              <a:rPr lang="cs-CZ" dirty="0"/>
              <a:t>Výpověď, rekognice, rekonstrukce (pozice vypovídajícího, volní vlastnosti, motivace, složitost, epizodická paměť,…)</a:t>
            </a:r>
          </a:p>
        </p:txBody>
      </p:sp>
    </p:spTree>
    <p:extLst>
      <p:ext uri="{BB962C8B-B14F-4D97-AF65-F5344CB8AC3E}">
        <p14:creationId xmlns:p14="http://schemas.microsoft.com/office/powerpoint/2010/main" val="9598519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7CC949BD-E8F9-4990-950A-F212AF28DBE6}"/>
              </a:ext>
            </a:extLst>
          </p:cNvPr>
          <p:cNvSpPr>
            <a:spLocks noGrp="1"/>
          </p:cNvSpPr>
          <p:nvPr>
            <p:ph type="title"/>
          </p:nvPr>
        </p:nvSpPr>
        <p:spPr/>
        <p:txBody>
          <a:bodyPr/>
          <a:lstStyle/>
          <a:p>
            <a:r>
              <a:rPr lang="cs-CZ" dirty="0" err="1"/>
              <a:t>Ebbinghoussova</a:t>
            </a:r>
            <a:r>
              <a:rPr lang="cs-CZ" dirty="0"/>
              <a:t> křivka zapomínání</a:t>
            </a:r>
          </a:p>
        </p:txBody>
      </p:sp>
      <p:sp>
        <p:nvSpPr>
          <p:cNvPr id="7" name="Zástupný obsah 6">
            <a:extLst>
              <a:ext uri="{FF2B5EF4-FFF2-40B4-BE49-F238E27FC236}">
                <a16:creationId xmlns:a16="http://schemas.microsoft.com/office/drawing/2014/main" id="{8644302D-8E44-4C1F-8BFD-8A50359C6D2E}"/>
              </a:ext>
            </a:extLst>
          </p:cNvPr>
          <p:cNvSpPr>
            <a:spLocks noGrp="1"/>
          </p:cNvSpPr>
          <p:nvPr>
            <p:ph idx="1"/>
          </p:nvPr>
        </p:nvSpPr>
        <p:spPr/>
        <p:txBody>
          <a:bodyPr/>
          <a:lstStyle/>
          <a:p>
            <a:endParaRPr lang="cs-CZ"/>
          </a:p>
        </p:txBody>
      </p:sp>
      <p:pic>
        <p:nvPicPr>
          <p:cNvPr id="1028" name="Picture 4" descr="Vyzrajte na zapomínání - Chrudimka.cz">
            <a:extLst>
              <a:ext uri="{FF2B5EF4-FFF2-40B4-BE49-F238E27FC236}">
                <a16:creationId xmlns:a16="http://schemas.microsoft.com/office/drawing/2014/main" id="{7CB0EDF4-2238-4495-A208-5E5845D72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6280" y="1701217"/>
            <a:ext cx="4856118" cy="4791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1652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F822D3-6C24-4897-9ED0-8790375A0673}"/>
              </a:ext>
            </a:extLst>
          </p:cNvPr>
          <p:cNvSpPr>
            <a:spLocks noGrp="1"/>
          </p:cNvSpPr>
          <p:nvPr>
            <p:ph type="title"/>
          </p:nvPr>
        </p:nvSpPr>
        <p:spPr/>
        <p:txBody>
          <a:bodyPr/>
          <a:lstStyle/>
          <a:p>
            <a:r>
              <a:rPr lang="cs-CZ" dirty="0"/>
              <a:t>Cvičení</a:t>
            </a:r>
          </a:p>
        </p:txBody>
      </p:sp>
      <p:sp>
        <p:nvSpPr>
          <p:cNvPr id="3" name="Zástupný obsah 2">
            <a:extLst>
              <a:ext uri="{FF2B5EF4-FFF2-40B4-BE49-F238E27FC236}">
                <a16:creationId xmlns:a16="http://schemas.microsoft.com/office/drawing/2014/main" id="{034EBC2E-72DC-4498-99BD-2EFB18F582A2}"/>
              </a:ext>
            </a:extLst>
          </p:cNvPr>
          <p:cNvSpPr>
            <a:spLocks noGrp="1"/>
          </p:cNvSpPr>
          <p:nvPr>
            <p:ph idx="1"/>
          </p:nvPr>
        </p:nvSpPr>
        <p:spPr/>
        <p:txBody>
          <a:bodyPr>
            <a:normAutofit fontScale="77500" lnSpcReduction="20000"/>
          </a:bodyPr>
          <a:lstStyle/>
          <a:p>
            <a:pPr algn="l"/>
            <a:r>
              <a:rPr lang="cs-CZ" b="0" i="1" dirty="0">
                <a:solidFill>
                  <a:srgbClr val="000000"/>
                </a:solidFill>
                <a:effectLst/>
                <a:latin typeface="Lucida Grande"/>
              </a:rPr>
              <a:t>Válka duchů</a:t>
            </a:r>
            <a:endParaRPr lang="cs-CZ" b="0" i="0" dirty="0">
              <a:solidFill>
                <a:srgbClr val="000000"/>
              </a:solidFill>
              <a:effectLst/>
              <a:latin typeface="Lucida Grande"/>
            </a:endParaRPr>
          </a:p>
          <a:p>
            <a:pPr algn="l"/>
            <a:r>
              <a:rPr lang="cs-CZ" b="0" i="1" dirty="0">
                <a:solidFill>
                  <a:srgbClr val="000000"/>
                </a:solidFill>
                <a:effectLst/>
                <a:latin typeface="Lucida Grande"/>
              </a:rPr>
              <a:t>Jedné noci se dva mladí muži z </a:t>
            </a:r>
            <a:r>
              <a:rPr lang="cs-CZ" b="0" i="1" dirty="0" err="1">
                <a:solidFill>
                  <a:srgbClr val="000000"/>
                </a:solidFill>
                <a:effectLst/>
                <a:latin typeface="Lucida Grande"/>
              </a:rPr>
              <a:t>Edulacu</a:t>
            </a:r>
            <a:r>
              <a:rPr lang="cs-CZ" b="0" i="1" dirty="0">
                <a:solidFill>
                  <a:srgbClr val="000000"/>
                </a:solidFill>
                <a:effectLst/>
                <a:latin typeface="Lucida Grande"/>
              </a:rPr>
              <a:t> vydali po proudu řeky, aby nalovili tuleně. Když tam dorazili, spadla mlha a nastalo bezvětří. Potom zaslechli bojové výkřiky a pomysleli si: „Možná je to kmen na válečné stezce“. Utekli na pobřeží a schovali se za kládu. Nyní se vynořily kánoe a uslyšeli zvuk pádlování. Jedna kánoe zamířila k nim. V kánoi bylo pět mužů, kteří řekli: „Zvažte naši nabídku. Chceme vás vzít s sebou. Jedeme nahoru proti proudu, abychom vedli válku s lidmi.“</a:t>
            </a:r>
            <a:endParaRPr lang="cs-CZ" b="0" i="0" dirty="0">
              <a:solidFill>
                <a:srgbClr val="000000"/>
              </a:solidFill>
              <a:effectLst/>
              <a:latin typeface="Lucida Grande"/>
            </a:endParaRPr>
          </a:p>
          <a:p>
            <a:pPr algn="l"/>
            <a:r>
              <a:rPr lang="cs-CZ" b="0" i="1" dirty="0">
                <a:solidFill>
                  <a:srgbClr val="000000"/>
                </a:solidFill>
                <a:effectLst/>
                <a:latin typeface="Lucida Grande"/>
              </a:rPr>
              <a:t>... první z mladých mužů se přidal, ale druhý se vrátil domů ... [vyšlo najevo, že pět mužů ve člunu byli duchové, a poté, co jim mladý muž pomohl v boji, vrátil se do své vesnice, aby pověděl svůj příběh] ... a řekl: „Doprovázel jsem duchy a šli jsme do boje. Mnoho našich spolubojovníků bylo zabito a mnoho z těch, co nás napadli, bylo zabito. Říkali mi, že jsem raněn, a já jsem se necítil zle.“</a:t>
            </a:r>
            <a:endParaRPr lang="cs-CZ" b="0" i="0" dirty="0">
              <a:solidFill>
                <a:srgbClr val="000000"/>
              </a:solidFill>
              <a:effectLst/>
              <a:latin typeface="Lucida Grande"/>
            </a:endParaRPr>
          </a:p>
          <a:p>
            <a:pPr algn="l"/>
            <a:r>
              <a:rPr lang="cs-CZ" b="0" i="1" dirty="0">
                <a:solidFill>
                  <a:srgbClr val="000000"/>
                </a:solidFill>
                <a:effectLst/>
                <a:latin typeface="Lucida Grande"/>
              </a:rPr>
              <a:t>Všechno to pověděl a utichl. Když vyšlo slunce, upadl. Z jeho úst se řinulo něco černého. Jeho tvář byla zkřivená. ... Byl mrtvý.</a:t>
            </a:r>
            <a:endParaRPr lang="cs-CZ" b="0" i="0" dirty="0">
              <a:solidFill>
                <a:srgbClr val="000000"/>
              </a:solidFill>
              <a:effectLst/>
              <a:latin typeface="Lucida Grande"/>
            </a:endParaRPr>
          </a:p>
          <a:p>
            <a:endParaRPr lang="cs-CZ" dirty="0"/>
          </a:p>
        </p:txBody>
      </p:sp>
    </p:spTree>
    <p:extLst>
      <p:ext uri="{BB962C8B-B14F-4D97-AF65-F5344CB8AC3E}">
        <p14:creationId xmlns:p14="http://schemas.microsoft.com/office/powerpoint/2010/main" val="3215652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364BA8-CD98-4A89-AE38-97053F11F505}"/>
              </a:ext>
            </a:extLst>
          </p:cNvPr>
          <p:cNvSpPr>
            <a:spLocks noGrp="1"/>
          </p:cNvSpPr>
          <p:nvPr>
            <p:ph type="title"/>
          </p:nvPr>
        </p:nvSpPr>
        <p:spPr/>
        <p:txBody>
          <a:bodyPr/>
          <a:lstStyle/>
          <a:p>
            <a:r>
              <a:rPr lang="pl-PL" dirty="0"/>
              <a:t>Struktura a obsah znaleckého posudku</a:t>
            </a:r>
            <a:br>
              <a:rPr lang="pl-PL" dirty="0"/>
            </a:br>
            <a:r>
              <a:rPr lang="pl-PL" dirty="0"/>
              <a:t>Formální náležitosti</a:t>
            </a:r>
            <a:endParaRPr lang="cs-CZ" dirty="0"/>
          </a:p>
        </p:txBody>
      </p:sp>
      <p:sp>
        <p:nvSpPr>
          <p:cNvPr id="3" name="Zástupný obsah 2">
            <a:extLst>
              <a:ext uri="{FF2B5EF4-FFF2-40B4-BE49-F238E27FC236}">
                <a16:creationId xmlns:a16="http://schemas.microsoft.com/office/drawing/2014/main" id="{86CDF275-5E80-49A9-A9CF-7E60E5B63249}"/>
              </a:ext>
            </a:extLst>
          </p:cNvPr>
          <p:cNvSpPr>
            <a:spLocks noGrp="1"/>
          </p:cNvSpPr>
          <p:nvPr>
            <p:ph idx="1"/>
          </p:nvPr>
        </p:nvSpPr>
        <p:spPr/>
        <p:txBody>
          <a:bodyPr>
            <a:normAutofit fontScale="77500" lnSpcReduction="20000"/>
          </a:bodyPr>
          <a:lstStyle/>
          <a:p>
            <a:pPr marL="0" indent="0">
              <a:buNone/>
            </a:pPr>
            <a:r>
              <a:rPr lang="cs-CZ" dirty="0"/>
              <a:t>• nález – popis zkoumaného materiálu, popřípadě jevů, a souhrn skutečností, k nimž znalec při úkonu přihlížel, mělo by být zcela zřejmé, na základě jakého konkrétního podkladu byla učiněna jednotlivá zjištění </a:t>
            </a:r>
          </a:p>
          <a:p>
            <a:pPr marL="0" indent="0">
              <a:buNone/>
            </a:pPr>
            <a:r>
              <a:rPr lang="cs-CZ" dirty="0"/>
              <a:t>• posudek – výčet otázek, na které má znalec odpovědět, s odpověďmi na tyto otázky </a:t>
            </a:r>
          </a:p>
          <a:p>
            <a:pPr marL="0" indent="0">
              <a:buNone/>
            </a:pPr>
            <a:r>
              <a:rPr lang="cs-CZ" dirty="0"/>
              <a:t>• znalecká doložka – označení seznamu, oboru, číslo položky</a:t>
            </a:r>
          </a:p>
          <a:p>
            <a:pPr marL="0" indent="0">
              <a:buNone/>
            </a:pPr>
            <a:r>
              <a:rPr lang="cs-CZ" dirty="0"/>
              <a:t>• konkrétní účel znaleckého posudku </a:t>
            </a:r>
          </a:p>
          <a:p>
            <a:pPr marL="0" indent="0">
              <a:buNone/>
            </a:pPr>
            <a:r>
              <a:rPr lang="cs-CZ" dirty="0"/>
              <a:t>• údaje sloužící k identifikaci řízení (např. spisová značka)</a:t>
            </a:r>
          </a:p>
          <a:p>
            <a:pPr marL="0" indent="0">
              <a:buNone/>
            </a:pPr>
            <a:r>
              <a:rPr lang="cs-CZ" dirty="0"/>
              <a:t>• údaje sloužící k identifikaci znalce (např. jméno, identifikační číslo osoby) </a:t>
            </a:r>
          </a:p>
          <a:p>
            <a:pPr marL="0" indent="0">
              <a:buNone/>
            </a:pPr>
            <a:r>
              <a:rPr lang="cs-CZ" dirty="0"/>
              <a:t>• datum znaleckého posudku, </a:t>
            </a:r>
          </a:p>
          <a:p>
            <a:pPr marL="0" indent="0">
              <a:buNone/>
            </a:pPr>
            <a:r>
              <a:rPr lang="cs-CZ" dirty="0"/>
              <a:t>• podpis znalce a otisk pečeti </a:t>
            </a:r>
          </a:p>
          <a:p>
            <a:pPr marL="0" indent="0">
              <a:buNone/>
            </a:pPr>
            <a:r>
              <a:rPr lang="cs-CZ" dirty="0"/>
              <a:t>• doložka znalce, že si je vědom následků vědomě nepravdivého znaleckého posudku</a:t>
            </a:r>
          </a:p>
        </p:txBody>
      </p:sp>
    </p:spTree>
    <p:extLst>
      <p:ext uri="{BB962C8B-B14F-4D97-AF65-F5344CB8AC3E}">
        <p14:creationId xmlns:p14="http://schemas.microsoft.com/office/powerpoint/2010/main" val="2866989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F822D3-6C24-4897-9ED0-8790375A0673}"/>
              </a:ext>
            </a:extLst>
          </p:cNvPr>
          <p:cNvSpPr>
            <a:spLocks noGrp="1"/>
          </p:cNvSpPr>
          <p:nvPr>
            <p:ph type="title"/>
          </p:nvPr>
        </p:nvSpPr>
        <p:spPr/>
        <p:txBody>
          <a:bodyPr/>
          <a:lstStyle/>
          <a:p>
            <a:r>
              <a:rPr lang="cs-CZ" dirty="0"/>
              <a:t>Cvičení</a:t>
            </a:r>
          </a:p>
        </p:txBody>
      </p:sp>
      <p:sp>
        <p:nvSpPr>
          <p:cNvPr id="3" name="Zástupný obsah 2">
            <a:extLst>
              <a:ext uri="{FF2B5EF4-FFF2-40B4-BE49-F238E27FC236}">
                <a16:creationId xmlns:a16="http://schemas.microsoft.com/office/drawing/2014/main" id="{034EBC2E-72DC-4498-99BD-2EFB18F582A2}"/>
              </a:ext>
            </a:extLst>
          </p:cNvPr>
          <p:cNvSpPr>
            <a:spLocks noGrp="1"/>
          </p:cNvSpPr>
          <p:nvPr>
            <p:ph idx="1"/>
          </p:nvPr>
        </p:nvSpPr>
        <p:spPr/>
        <p:txBody>
          <a:bodyPr>
            <a:normAutofit/>
          </a:bodyPr>
          <a:lstStyle/>
          <a:p>
            <a:endParaRPr lang="cs-CZ" dirty="0"/>
          </a:p>
        </p:txBody>
      </p:sp>
    </p:spTree>
    <p:extLst>
      <p:ext uri="{BB962C8B-B14F-4D97-AF65-F5344CB8AC3E}">
        <p14:creationId xmlns:p14="http://schemas.microsoft.com/office/powerpoint/2010/main" val="25090235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07C52F-75C6-459C-A3F4-4F9F1F8531B7}"/>
              </a:ext>
            </a:extLst>
          </p:cNvPr>
          <p:cNvSpPr>
            <a:spLocks noGrp="1"/>
          </p:cNvSpPr>
          <p:nvPr>
            <p:ph type="title"/>
          </p:nvPr>
        </p:nvSpPr>
        <p:spPr/>
        <p:txBody>
          <a:bodyPr/>
          <a:lstStyle/>
          <a:p>
            <a:r>
              <a:rPr lang="cs-CZ" i="0" dirty="0">
                <a:solidFill>
                  <a:srgbClr val="212529"/>
                </a:solidFill>
                <a:effectLst/>
                <a:latin typeface="-apple-system"/>
              </a:rPr>
              <a:t>Frederick </a:t>
            </a:r>
            <a:r>
              <a:rPr lang="cs-CZ" i="0" dirty="0" err="1">
                <a:solidFill>
                  <a:srgbClr val="212529"/>
                </a:solidFill>
                <a:effectLst/>
                <a:latin typeface="-apple-system"/>
              </a:rPr>
              <a:t>Bartlett</a:t>
            </a:r>
            <a:r>
              <a:rPr lang="cs-CZ" i="0" dirty="0">
                <a:solidFill>
                  <a:srgbClr val="212529"/>
                </a:solidFill>
                <a:effectLst/>
                <a:latin typeface="-apple-system"/>
              </a:rPr>
              <a:t> byl jeden z prvních, kdo se začali věnovat rekonstruktivní paměti. </a:t>
            </a:r>
            <a:endParaRPr lang="cs-CZ" dirty="0"/>
          </a:p>
        </p:txBody>
      </p:sp>
      <p:sp>
        <p:nvSpPr>
          <p:cNvPr id="3" name="Zástupný obsah 2">
            <a:extLst>
              <a:ext uri="{FF2B5EF4-FFF2-40B4-BE49-F238E27FC236}">
                <a16:creationId xmlns:a16="http://schemas.microsoft.com/office/drawing/2014/main" id="{2C1E63D8-A550-4567-8171-29459ADD1C73}"/>
              </a:ext>
            </a:extLst>
          </p:cNvPr>
          <p:cNvSpPr>
            <a:spLocks noGrp="1"/>
          </p:cNvSpPr>
          <p:nvPr>
            <p:ph idx="1"/>
          </p:nvPr>
        </p:nvSpPr>
        <p:spPr/>
        <p:txBody>
          <a:bodyPr/>
          <a:lstStyle/>
          <a:p>
            <a:r>
              <a:rPr lang="cs-CZ" b="0" i="0" dirty="0">
                <a:solidFill>
                  <a:srgbClr val="212529"/>
                </a:solidFill>
                <a:effectLst/>
                <a:latin typeface="-apple-system"/>
              </a:rPr>
              <a:t>Válka duchů (1932). </a:t>
            </a:r>
          </a:p>
          <a:p>
            <a:r>
              <a:rPr lang="cs-CZ" b="0" i="0" dirty="0">
                <a:solidFill>
                  <a:srgbClr val="212529"/>
                </a:solidFill>
                <a:effectLst/>
                <a:latin typeface="-apple-system"/>
              </a:rPr>
              <a:t>Účastníkům předložil kanadskou indiánskou legendu a pozoroval, jak se mění její podoba při reprodukci. </a:t>
            </a:r>
          </a:p>
          <a:p>
            <a:r>
              <a:rPr lang="cs-CZ" b="0" i="0" dirty="0">
                <a:solidFill>
                  <a:srgbClr val="212529"/>
                </a:solidFill>
                <a:effectLst/>
                <a:latin typeface="-apple-system"/>
              </a:rPr>
              <a:t>Například slovo kánoe bylo anglickými účastníky nahrazeno za loď (</a:t>
            </a:r>
            <a:r>
              <a:rPr lang="cs-CZ" b="0" i="0" dirty="0" err="1">
                <a:solidFill>
                  <a:srgbClr val="212529"/>
                </a:solidFill>
                <a:effectLst/>
                <a:latin typeface="-apple-system"/>
              </a:rPr>
              <a:t>boat</a:t>
            </a:r>
            <a:r>
              <a:rPr lang="cs-CZ" b="0" i="0" dirty="0">
                <a:solidFill>
                  <a:srgbClr val="212529"/>
                </a:solidFill>
                <a:effectLst/>
                <a:latin typeface="-apple-system"/>
              </a:rPr>
              <a:t>).</a:t>
            </a:r>
          </a:p>
          <a:p>
            <a:r>
              <a:rPr lang="cs-CZ" b="0" i="0" dirty="0">
                <a:solidFill>
                  <a:srgbClr val="000000"/>
                </a:solidFill>
                <a:effectLst/>
                <a:latin typeface="Lucida Grande"/>
              </a:rPr>
              <a:t>pověst spíš vystavěli po svém – </a:t>
            </a:r>
            <a:r>
              <a:rPr lang="cs-CZ" b="0" i="1" dirty="0">
                <a:solidFill>
                  <a:srgbClr val="000000"/>
                </a:solidFill>
                <a:effectLst/>
                <a:latin typeface="Lucida Grande"/>
              </a:rPr>
              <a:t>rekonstruovali</a:t>
            </a:r>
            <a:r>
              <a:rPr lang="cs-CZ" b="0" i="0" dirty="0">
                <a:solidFill>
                  <a:srgbClr val="000000"/>
                </a:solidFill>
                <a:effectLst/>
                <a:latin typeface="Lucida Grande"/>
              </a:rPr>
              <a:t> ji. </a:t>
            </a:r>
          </a:p>
          <a:p>
            <a:r>
              <a:rPr lang="cs-CZ" b="0" i="0" dirty="0">
                <a:solidFill>
                  <a:srgbClr val="000000"/>
                </a:solidFill>
                <a:effectLst/>
                <a:latin typeface="Lucida Grande"/>
              </a:rPr>
              <a:t>charakter více odpovídal příběhům naší evropské kultury. </a:t>
            </a:r>
            <a:endParaRPr lang="cs-CZ" dirty="0"/>
          </a:p>
          <a:p>
            <a:endParaRPr lang="cs-CZ" dirty="0"/>
          </a:p>
        </p:txBody>
      </p:sp>
    </p:spTree>
    <p:extLst>
      <p:ext uri="{BB962C8B-B14F-4D97-AF65-F5344CB8AC3E}">
        <p14:creationId xmlns:p14="http://schemas.microsoft.com/office/powerpoint/2010/main" val="5345770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49F7B0-1766-4E75-81E6-1DAC53745682}"/>
              </a:ext>
            </a:extLst>
          </p:cNvPr>
          <p:cNvSpPr>
            <a:spLocks noGrp="1"/>
          </p:cNvSpPr>
          <p:nvPr>
            <p:ph type="title"/>
          </p:nvPr>
        </p:nvSpPr>
        <p:spPr/>
        <p:txBody>
          <a:bodyPr>
            <a:normAutofit/>
          </a:bodyPr>
          <a:lstStyle/>
          <a:p>
            <a:r>
              <a:rPr lang="cs-CZ" dirty="0"/>
              <a:t>Druhy výslechu</a:t>
            </a:r>
            <a:br>
              <a:rPr lang="cs-CZ" dirty="0"/>
            </a:br>
            <a:r>
              <a:rPr lang="cs-CZ" sz="3100" dirty="0"/>
              <a:t>podle procesního postavení vyslýchaných osob na výslech </a:t>
            </a:r>
            <a:endParaRPr lang="cs-CZ" dirty="0"/>
          </a:p>
        </p:txBody>
      </p:sp>
      <p:sp>
        <p:nvSpPr>
          <p:cNvPr id="3" name="Zástupný obsah 2">
            <a:extLst>
              <a:ext uri="{FF2B5EF4-FFF2-40B4-BE49-F238E27FC236}">
                <a16:creationId xmlns:a16="http://schemas.microsoft.com/office/drawing/2014/main" id="{3C2C2D22-5C6B-41B1-AEC4-3B3C35E112A2}"/>
              </a:ext>
            </a:extLst>
          </p:cNvPr>
          <p:cNvSpPr>
            <a:spLocks noGrp="1"/>
          </p:cNvSpPr>
          <p:nvPr>
            <p:ph idx="1"/>
          </p:nvPr>
        </p:nvSpPr>
        <p:spPr/>
        <p:txBody>
          <a:bodyPr>
            <a:normAutofit/>
          </a:bodyPr>
          <a:lstStyle/>
          <a:p>
            <a:pPr marL="0" indent="0">
              <a:buNone/>
            </a:pPr>
            <a:r>
              <a:rPr lang="cs-CZ" dirty="0"/>
              <a:t>a) podezřelého (§ 76 TŘ)</a:t>
            </a:r>
          </a:p>
          <a:p>
            <a:pPr marL="0" indent="0">
              <a:buNone/>
            </a:pPr>
            <a:r>
              <a:rPr lang="cs-CZ" dirty="0"/>
              <a:t>b) obviněného (§ 90 - 95 TŘ) </a:t>
            </a:r>
          </a:p>
          <a:p>
            <a:pPr marL="0" indent="0">
              <a:buNone/>
            </a:pPr>
            <a:r>
              <a:rPr lang="cs-CZ" dirty="0"/>
              <a:t>c) obžalovaného (§ 207 – 208 TŘ)</a:t>
            </a:r>
          </a:p>
          <a:p>
            <a:pPr marL="0" indent="0">
              <a:buNone/>
            </a:pPr>
            <a:r>
              <a:rPr lang="cs-CZ" dirty="0"/>
              <a:t>d) svědka (§ 97 - 104 TŘ) </a:t>
            </a:r>
          </a:p>
          <a:p>
            <a:pPr marL="0" indent="0">
              <a:buNone/>
            </a:pPr>
            <a:r>
              <a:rPr lang="cs-CZ" dirty="0"/>
              <a:t>e) svědka – poškozeného ( § 43 a 47 TŘ) </a:t>
            </a:r>
          </a:p>
          <a:p>
            <a:pPr marL="0" indent="0">
              <a:buNone/>
            </a:pPr>
            <a:r>
              <a:rPr lang="cs-CZ" dirty="0"/>
              <a:t>f) svědka – utajeného (§ 55 odst. 2 TŘ) </a:t>
            </a:r>
          </a:p>
          <a:p>
            <a:pPr marL="0" indent="0">
              <a:buNone/>
            </a:pPr>
            <a:r>
              <a:rPr lang="cs-CZ" dirty="0"/>
              <a:t>g) znalce (§ 108 TŘ)</a:t>
            </a:r>
          </a:p>
        </p:txBody>
      </p:sp>
    </p:spTree>
    <p:extLst>
      <p:ext uri="{BB962C8B-B14F-4D97-AF65-F5344CB8AC3E}">
        <p14:creationId xmlns:p14="http://schemas.microsoft.com/office/powerpoint/2010/main" val="14635379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49F7B0-1766-4E75-81E6-1DAC53745682}"/>
              </a:ext>
            </a:extLst>
          </p:cNvPr>
          <p:cNvSpPr>
            <a:spLocks noGrp="1"/>
          </p:cNvSpPr>
          <p:nvPr>
            <p:ph type="title"/>
          </p:nvPr>
        </p:nvSpPr>
        <p:spPr/>
        <p:txBody>
          <a:bodyPr>
            <a:normAutofit/>
          </a:bodyPr>
          <a:lstStyle/>
          <a:p>
            <a:r>
              <a:rPr lang="cs-CZ" dirty="0"/>
              <a:t>Druhy výslechu</a:t>
            </a:r>
            <a:br>
              <a:rPr lang="cs-CZ" dirty="0"/>
            </a:br>
            <a:r>
              <a:rPr lang="cs-CZ" sz="3200" dirty="0"/>
              <a:t>Podle osobnostních zvláštností na výslech</a:t>
            </a:r>
            <a:endParaRPr lang="cs-CZ" sz="6600" dirty="0"/>
          </a:p>
        </p:txBody>
      </p:sp>
      <p:sp>
        <p:nvSpPr>
          <p:cNvPr id="3" name="Zástupný obsah 2">
            <a:extLst>
              <a:ext uri="{FF2B5EF4-FFF2-40B4-BE49-F238E27FC236}">
                <a16:creationId xmlns:a16="http://schemas.microsoft.com/office/drawing/2014/main" id="{3C2C2D22-5C6B-41B1-AEC4-3B3C35E112A2}"/>
              </a:ext>
            </a:extLst>
          </p:cNvPr>
          <p:cNvSpPr>
            <a:spLocks noGrp="1"/>
          </p:cNvSpPr>
          <p:nvPr>
            <p:ph idx="1"/>
          </p:nvPr>
        </p:nvSpPr>
        <p:spPr/>
        <p:txBody>
          <a:bodyPr>
            <a:normAutofit/>
          </a:bodyPr>
          <a:lstStyle/>
          <a:p>
            <a:pPr marL="0" indent="0">
              <a:buNone/>
            </a:pPr>
            <a:r>
              <a:rPr lang="cs-CZ" dirty="0"/>
              <a:t>a) dětí a mladistvých</a:t>
            </a:r>
          </a:p>
          <a:p>
            <a:pPr marL="0" indent="0">
              <a:buNone/>
            </a:pPr>
            <a:r>
              <a:rPr lang="cs-CZ" dirty="0"/>
              <a:t>b) starých osob, </a:t>
            </a:r>
          </a:p>
          <a:p>
            <a:pPr marL="0" indent="0">
              <a:buNone/>
            </a:pPr>
            <a:r>
              <a:rPr lang="cs-CZ" dirty="0"/>
              <a:t>c) nemocných, zraněných a umírajících. </a:t>
            </a:r>
          </a:p>
          <a:p>
            <a:pPr marL="0" indent="0">
              <a:buNone/>
            </a:pPr>
            <a:r>
              <a:rPr lang="cs-CZ" dirty="0"/>
              <a:t>d) osob defektních </a:t>
            </a:r>
            <a:r>
              <a:rPr lang="cs-CZ" i="1" dirty="0"/>
              <a:t>(psychologicky různorodou skupinu vyžadující vždy patřičnou diferenciaci v přístupu, jednak individuální, jednak skupinovou)</a:t>
            </a:r>
          </a:p>
        </p:txBody>
      </p:sp>
    </p:spTree>
    <p:extLst>
      <p:ext uri="{BB962C8B-B14F-4D97-AF65-F5344CB8AC3E}">
        <p14:creationId xmlns:p14="http://schemas.microsoft.com/office/powerpoint/2010/main" val="22105389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BA0563-B261-1F1D-FCCB-63728B5FA1B1}"/>
              </a:ext>
            </a:extLst>
          </p:cNvPr>
          <p:cNvSpPr>
            <a:spLocks noGrp="1"/>
          </p:cNvSpPr>
          <p:nvPr>
            <p:ph type="title"/>
          </p:nvPr>
        </p:nvSpPr>
        <p:spPr/>
        <p:txBody>
          <a:bodyPr/>
          <a:lstStyle/>
          <a:p>
            <a:r>
              <a:rPr lang="cs-CZ" dirty="0"/>
              <a:t>Jak ve zkratce vypadá výslech?</a:t>
            </a:r>
          </a:p>
        </p:txBody>
      </p:sp>
      <p:sp>
        <p:nvSpPr>
          <p:cNvPr id="3" name="Zástupný obsah 2">
            <a:extLst>
              <a:ext uri="{FF2B5EF4-FFF2-40B4-BE49-F238E27FC236}">
                <a16:creationId xmlns:a16="http://schemas.microsoft.com/office/drawing/2014/main" id="{4441027A-F5CF-3F2F-3944-30161CDAC1CB}"/>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17186779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49F7B0-1766-4E75-81E6-1DAC53745682}"/>
              </a:ext>
            </a:extLst>
          </p:cNvPr>
          <p:cNvSpPr>
            <a:spLocks noGrp="1"/>
          </p:cNvSpPr>
          <p:nvPr>
            <p:ph type="title"/>
          </p:nvPr>
        </p:nvSpPr>
        <p:spPr/>
        <p:txBody>
          <a:bodyPr>
            <a:normAutofit/>
          </a:bodyPr>
          <a:lstStyle/>
          <a:p>
            <a:r>
              <a:rPr lang="cs-CZ" sz="5400" dirty="0"/>
              <a:t>Příprava výslechu</a:t>
            </a:r>
          </a:p>
        </p:txBody>
      </p:sp>
      <p:sp>
        <p:nvSpPr>
          <p:cNvPr id="3" name="Zástupný obsah 2">
            <a:extLst>
              <a:ext uri="{FF2B5EF4-FFF2-40B4-BE49-F238E27FC236}">
                <a16:creationId xmlns:a16="http://schemas.microsoft.com/office/drawing/2014/main" id="{3C2C2D22-5C6B-41B1-AEC4-3B3C35E112A2}"/>
              </a:ext>
            </a:extLst>
          </p:cNvPr>
          <p:cNvSpPr>
            <a:spLocks noGrp="1"/>
          </p:cNvSpPr>
          <p:nvPr>
            <p:ph idx="1"/>
          </p:nvPr>
        </p:nvSpPr>
        <p:spPr/>
        <p:txBody>
          <a:bodyPr>
            <a:normAutofit/>
          </a:bodyPr>
          <a:lstStyle/>
          <a:p>
            <a:pPr marL="0" indent="0">
              <a:buNone/>
            </a:pPr>
            <a:r>
              <a:rPr lang="cs-CZ" dirty="0"/>
              <a:t>Obsahová příprava výslechu</a:t>
            </a:r>
          </a:p>
          <a:p>
            <a:pPr lvl="1"/>
            <a:r>
              <a:rPr lang="cs-CZ" dirty="0"/>
              <a:t>	prostudování materiálů, důkazů </a:t>
            </a:r>
          </a:p>
          <a:p>
            <a:pPr lvl="1"/>
            <a:r>
              <a:rPr lang="cs-CZ" dirty="0"/>
              <a:t>	analýza „osobnosti“ vyslýchaného (výpis z RT, životopis, lékařské zprávy,…)</a:t>
            </a:r>
          </a:p>
          <a:p>
            <a:pPr lvl="1"/>
            <a:r>
              <a:rPr lang="cs-CZ" dirty="0"/>
              <a:t>	analýza znalostí, schopností a psychického stavu vyslýchajícího</a:t>
            </a:r>
          </a:p>
          <a:p>
            <a:pPr lvl="1"/>
            <a:r>
              <a:rPr lang="cs-CZ" dirty="0"/>
              <a:t>	Určení předmětu a cíle výslechu, místa a času, vytvoření taktických postupů, pořadí otázek</a:t>
            </a:r>
          </a:p>
          <a:p>
            <a:pPr marL="0" indent="0">
              <a:buNone/>
            </a:pPr>
            <a:r>
              <a:rPr lang="cs-CZ" dirty="0"/>
              <a:t>Organizačně-materiální příprava výslechu</a:t>
            </a:r>
          </a:p>
          <a:p>
            <a:pPr lvl="1"/>
            <a:r>
              <a:rPr lang="cs-CZ" dirty="0"/>
              <a:t>	prostředí, technické prostředky, pomůcky</a:t>
            </a:r>
          </a:p>
          <a:p>
            <a:pPr lvl="1"/>
            <a:r>
              <a:rPr lang="cs-CZ" dirty="0"/>
              <a:t>	osoby přítomné u výslechu</a:t>
            </a:r>
          </a:p>
        </p:txBody>
      </p:sp>
    </p:spTree>
    <p:extLst>
      <p:ext uri="{BB962C8B-B14F-4D97-AF65-F5344CB8AC3E}">
        <p14:creationId xmlns:p14="http://schemas.microsoft.com/office/powerpoint/2010/main" val="23595530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49F7B0-1766-4E75-81E6-1DAC53745682}"/>
              </a:ext>
            </a:extLst>
          </p:cNvPr>
          <p:cNvSpPr>
            <a:spLocks noGrp="1"/>
          </p:cNvSpPr>
          <p:nvPr>
            <p:ph type="title"/>
          </p:nvPr>
        </p:nvSpPr>
        <p:spPr/>
        <p:txBody>
          <a:bodyPr>
            <a:normAutofit/>
          </a:bodyPr>
          <a:lstStyle/>
          <a:p>
            <a:r>
              <a:rPr lang="cs-CZ" sz="5400" dirty="0"/>
              <a:t>Stádia výslechu</a:t>
            </a:r>
          </a:p>
        </p:txBody>
      </p:sp>
      <p:sp>
        <p:nvSpPr>
          <p:cNvPr id="3" name="Zástupný obsah 2">
            <a:extLst>
              <a:ext uri="{FF2B5EF4-FFF2-40B4-BE49-F238E27FC236}">
                <a16:creationId xmlns:a16="http://schemas.microsoft.com/office/drawing/2014/main" id="{3C2C2D22-5C6B-41B1-AEC4-3B3C35E112A2}"/>
              </a:ext>
            </a:extLst>
          </p:cNvPr>
          <p:cNvSpPr>
            <a:spLocks noGrp="1"/>
          </p:cNvSpPr>
          <p:nvPr>
            <p:ph idx="1"/>
          </p:nvPr>
        </p:nvSpPr>
        <p:spPr/>
        <p:txBody>
          <a:bodyPr>
            <a:normAutofit/>
          </a:bodyPr>
          <a:lstStyle/>
          <a:p>
            <a:pPr marL="514350" indent="-514350">
              <a:buFont typeface="+mj-lt"/>
              <a:buAutoNum type="arabicPeriod"/>
            </a:pPr>
            <a:r>
              <a:rPr lang="cs-CZ" dirty="0"/>
              <a:t>Úvodní stádium (předvolání, </a:t>
            </a:r>
            <a:r>
              <a:rPr lang="cs-CZ" dirty="0" err="1"/>
              <a:t>navázní</a:t>
            </a:r>
            <a:r>
              <a:rPr lang="cs-CZ" dirty="0"/>
              <a:t> kontaktu, seznámení s procesem, vyslýchajícím, ověření totožnosti)</a:t>
            </a:r>
          </a:p>
          <a:p>
            <a:pPr marL="514350" indent="-514350">
              <a:buFont typeface="+mj-lt"/>
              <a:buAutoNum type="arabicPeriod"/>
            </a:pPr>
            <a:r>
              <a:rPr lang="cs-CZ" dirty="0"/>
              <a:t>Monolog (osoba se sama vyjádří k věci, souvislé líčení) </a:t>
            </a:r>
            <a:r>
              <a:rPr lang="cs-CZ" sz="2400" dirty="0"/>
              <a:t>zde se zachytávají rozpory, neúplnost</a:t>
            </a:r>
          </a:p>
          <a:p>
            <a:pPr marL="514350" indent="-514350">
              <a:buFont typeface="+mj-lt"/>
              <a:buAutoNum type="arabicPeriod"/>
            </a:pPr>
            <a:r>
              <a:rPr lang="cs-CZ" dirty="0"/>
              <a:t>Dialog (otázky, kontrolní otázky, testovací otázky ověřující pravdivost)</a:t>
            </a:r>
          </a:p>
          <a:p>
            <a:pPr marL="0" indent="0">
              <a:buNone/>
            </a:pPr>
            <a:endParaRPr lang="cs-CZ" dirty="0"/>
          </a:p>
          <a:p>
            <a:pPr marL="0" indent="0">
              <a:buNone/>
            </a:pPr>
            <a:r>
              <a:rPr lang="cs-CZ" dirty="0"/>
              <a:t>Výslech se zapisuje do protokolu, Uzavření a zhodnocení.</a:t>
            </a:r>
          </a:p>
        </p:txBody>
      </p:sp>
    </p:spTree>
    <p:extLst>
      <p:ext uri="{BB962C8B-B14F-4D97-AF65-F5344CB8AC3E}">
        <p14:creationId xmlns:p14="http://schemas.microsoft.com/office/powerpoint/2010/main" val="1928871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EB71A1-586D-3D20-EF0C-CF869EBFE694}"/>
              </a:ext>
            </a:extLst>
          </p:cNvPr>
          <p:cNvSpPr>
            <a:spLocks noGrp="1"/>
          </p:cNvSpPr>
          <p:nvPr>
            <p:ph type="title"/>
          </p:nvPr>
        </p:nvSpPr>
        <p:spPr/>
        <p:txBody>
          <a:bodyPr/>
          <a:lstStyle/>
          <a:p>
            <a:r>
              <a:rPr lang="cs-CZ" dirty="0"/>
              <a:t>Specifikum výslechu dětí</a:t>
            </a:r>
          </a:p>
        </p:txBody>
      </p:sp>
      <p:sp>
        <p:nvSpPr>
          <p:cNvPr id="3" name="Zástupný obsah 2">
            <a:extLst>
              <a:ext uri="{FF2B5EF4-FFF2-40B4-BE49-F238E27FC236}">
                <a16:creationId xmlns:a16="http://schemas.microsoft.com/office/drawing/2014/main" id="{34BF96BD-F7B8-3F69-2366-1D311F1D50C3}"/>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9103224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4E435D-8062-4F66-842C-43D9BCCDE8E7}"/>
              </a:ext>
            </a:extLst>
          </p:cNvPr>
          <p:cNvSpPr>
            <a:spLocks noGrp="1"/>
          </p:cNvSpPr>
          <p:nvPr>
            <p:ph type="title"/>
          </p:nvPr>
        </p:nvSpPr>
        <p:spPr/>
        <p:txBody>
          <a:bodyPr/>
          <a:lstStyle/>
          <a:p>
            <a:r>
              <a:rPr lang="cs-CZ" dirty="0"/>
              <a:t>Výslech dětí – místnost, pomůcky</a:t>
            </a:r>
          </a:p>
        </p:txBody>
      </p:sp>
      <p:sp>
        <p:nvSpPr>
          <p:cNvPr id="3" name="Zástupný symbol pro obsah 2">
            <a:extLst>
              <a:ext uri="{FF2B5EF4-FFF2-40B4-BE49-F238E27FC236}">
                <a16:creationId xmlns:a16="http://schemas.microsoft.com/office/drawing/2014/main" id="{76A1BAC9-D4DB-42F8-BA1C-8A79FBC54975}"/>
              </a:ext>
            </a:extLst>
          </p:cNvPr>
          <p:cNvSpPr>
            <a:spLocks noGrp="1"/>
          </p:cNvSpPr>
          <p:nvPr>
            <p:ph idx="1"/>
          </p:nvPr>
        </p:nvSpPr>
        <p:spPr/>
        <p:txBody>
          <a:bodyPr>
            <a:normAutofit fontScale="92500" lnSpcReduction="20000"/>
          </a:bodyPr>
          <a:lstStyle/>
          <a:p>
            <a:r>
              <a:rPr lang="cs-CZ" dirty="0"/>
              <a:t>Standard vybavení speciální výslechové místnosti pro dětského účastníka trestního řízení – musí zajistit pocit bezpečí a pohody, ale nesmí moc rozptylovat pozornost. Slouží jak k výslechu dětí, tak pubescentů. </a:t>
            </a:r>
          </a:p>
          <a:p>
            <a:r>
              <a:rPr lang="cs-CZ" dirty="0"/>
              <a:t>2 kamery, kvalitní mikrofon (kamera zabírá vyslýchajícího i vyslýchanou osobu), neverbální komunikace, gesta, mimika, …</a:t>
            </a:r>
          </a:p>
          <a:p>
            <a:r>
              <a:rPr lang="cs-CZ" dirty="0"/>
              <a:t>Demonstrační pomůcky (např. Jája a </a:t>
            </a:r>
            <a:r>
              <a:rPr lang="cs-CZ" dirty="0" err="1"/>
              <a:t>Pája</a:t>
            </a:r>
            <a:r>
              <a:rPr lang="cs-CZ" dirty="0"/>
              <a:t>) </a:t>
            </a:r>
          </a:p>
          <a:p>
            <a:r>
              <a:rPr lang="cs-CZ" dirty="0"/>
              <a:t>Monitory do technické místnosti, jako výstup z výslechové místnosti</a:t>
            </a:r>
          </a:p>
          <a:p>
            <a:r>
              <a:rPr lang="cs-CZ" dirty="0"/>
              <a:t>Zařízení umožňující komunikaci s vyslýchajícím ve výslechové místnosti </a:t>
            </a:r>
          </a:p>
          <a:p>
            <a:r>
              <a:rPr lang="cs-CZ" dirty="0"/>
              <a:t>Někdy je zde jednocestné zrcadlo pro pozorování dění ve vedlejší místnosti, slouží pro provádění </a:t>
            </a:r>
            <a:r>
              <a:rPr lang="cs-CZ" dirty="0" err="1"/>
              <a:t>rekognice</a:t>
            </a:r>
            <a:r>
              <a:rPr lang="cs-CZ" dirty="0"/>
              <a:t> utajeným svědkem</a:t>
            </a:r>
          </a:p>
          <a:p>
            <a:r>
              <a:rPr lang="cs-CZ" dirty="0"/>
              <a:t>Cíl: minimalizovat negativní důsledky sekundární viktimizace, tedy, kdy se prožité trauma ještě více umocňuje právě probíhajícím trestním řízením.</a:t>
            </a:r>
          </a:p>
          <a:p>
            <a:endParaRPr lang="cs-CZ" dirty="0"/>
          </a:p>
        </p:txBody>
      </p:sp>
    </p:spTree>
    <p:extLst>
      <p:ext uri="{BB962C8B-B14F-4D97-AF65-F5344CB8AC3E}">
        <p14:creationId xmlns:p14="http://schemas.microsoft.com/office/powerpoint/2010/main" val="37524514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809E619F-7014-47FC-A79B-26B92D5BF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674" y="113984"/>
            <a:ext cx="8811280" cy="6603278"/>
          </a:xfrm>
          <a:prstGeom prst="rect">
            <a:avLst/>
          </a:prstGeom>
        </p:spPr>
      </p:pic>
      <p:sp>
        <p:nvSpPr>
          <p:cNvPr id="11" name="Nadpis 10">
            <a:extLst>
              <a:ext uri="{FF2B5EF4-FFF2-40B4-BE49-F238E27FC236}">
                <a16:creationId xmlns:a16="http://schemas.microsoft.com/office/drawing/2014/main" id="{8C0DD049-F7E7-4A16-9797-9DE8306CBAC5}"/>
              </a:ext>
            </a:extLst>
          </p:cNvPr>
          <p:cNvSpPr>
            <a:spLocks noGrp="1"/>
          </p:cNvSpPr>
          <p:nvPr>
            <p:ph type="title"/>
          </p:nvPr>
        </p:nvSpPr>
        <p:spPr/>
        <p:txBody>
          <a:bodyPr/>
          <a:lstStyle/>
          <a:p>
            <a:endParaRPr lang="cs-CZ"/>
          </a:p>
        </p:txBody>
      </p:sp>
      <p:sp>
        <p:nvSpPr>
          <p:cNvPr id="13" name="Zástupný symbol pro obsah 12">
            <a:extLst>
              <a:ext uri="{FF2B5EF4-FFF2-40B4-BE49-F238E27FC236}">
                <a16:creationId xmlns:a16="http://schemas.microsoft.com/office/drawing/2014/main" id="{92E179AB-001B-4F66-8BDC-A43B9F038AE8}"/>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1426843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364BA8-CD98-4A89-AE38-97053F11F505}"/>
              </a:ext>
            </a:extLst>
          </p:cNvPr>
          <p:cNvSpPr>
            <a:spLocks noGrp="1"/>
          </p:cNvSpPr>
          <p:nvPr>
            <p:ph type="title"/>
          </p:nvPr>
        </p:nvSpPr>
        <p:spPr/>
        <p:txBody>
          <a:bodyPr/>
          <a:lstStyle/>
          <a:p>
            <a:r>
              <a:rPr lang="pl-PL" dirty="0"/>
              <a:t>Struktura a obsah znaleckého posudku</a:t>
            </a:r>
            <a:br>
              <a:rPr lang="pl-PL" dirty="0"/>
            </a:br>
            <a:r>
              <a:rPr lang="pl-PL" dirty="0"/>
              <a:t>Obsahové náležitosti</a:t>
            </a:r>
            <a:endParaRPr lang="cs-CZ" dirty="0"/>
          </a:p>
        </p:txBody>
      </p:sp>
      <p:sp>
        <p:nvSpPr>
          <p:cNvPr id="3" name="Zástupný obsah 2">
            <a:extLst>
              <a:ext uri="{FF2B5EF4-FFF2-40B4-BE49-F238E27FC236}">
                <a16:creationId xmlns:a16="http://schemas.microsoft.com/office/drawing/2014/main" id="{86CDF275-5E80-49A9-A9CF-7E60E5B63249}"/>
              </a:ext>
            </a:extLst>
          </p:cNvPr>
          <p:cNvSpPr>
            <a:spLocks noGrp="1"/>
          </p:cNvSpPr>
          <p:nvPr>
            <p:ph idx="1"/>
          </p:nvPr>
        </p:nvSpPr>
        <p:spPr/>
        <p:txBody>
          <a:bodyPr>
            <a:normAutofit/>
          </a:bodyPr>
          <a:lstStyle/>
          <a:p>
            <a:r>
              <a:rPr lang="cs-CZ" dirty="0"/>
              <a:t>Nejsou určené zákonem</a:t>
            </a:r>
          </a:p>
          <a:p>
            <a:endParaRPr lang="cs-CZ" dirty="0"/>
          </a:p>
          <a:p>
            <a:endParaRPr lang="cs-CZ" dirty="0"/>
          </a:p>
        </p:txBody>
      </p:sp>
    </p:spTree>
    <p:extLst>
      <p:ext uri="{BB962C8B-B14F-4D97-AF65-F5344CB8AC3E}">
        <p14:creationId xmlns:p14="http://schemas.microsoft.com/office/powerpoint/2010/main" val="17347969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5AE71AE5-1BD8-40D5-9595-16D62CECE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239" y="0"/>
            <a:ext cx="9151177" cy="6858000"/>
          </a:xfrm>
          <a:prstGeom prst="rect">
            <a:avLst/>
          </a:prstGeom>
        </p:spPr>
      </p:pic>
      <p:sp>
        <p:nvSpPr>
          <p:cNvPr id="4" name="Zástupný symbol pro obsah 3">
            <a:extLst>
              <a:ext uri="{FF2B5EF4-FFF2-40B4-BE49-F238E27FC236}">
                <a16:creationId xmlns:a16="http://schemas.microsoft.com/office/drawing/2014/main" id="{A6817730-0732-4D9E-B384-340C3F8A7B48}"/>
              </a:ext>
            </a:extLst>
          </p:cNvPr>
          <p:cNvSpPr>
            <a:spLocks noGrp="1"/>
          </p:cNvSpPr>
          <p:nvPr>
            <p:ph idx="1"/>
          </p:nvPr>
        </p:nvSpPr>
        <p:spPr/>
        <p:txBody>
          <a:bodyPr/>
          <a:lstStyle/>
          <a:p>
            <a:endParaRPr lang="cs-CZ"/>
          </a:p>
        </p:txBody>
      </p:sp>
      <p:sp>
        <p:nvSpPr>
          <p:cNvPr id="8" name="Nadpis 7">
            <a:extLst>
              <a:ext uri="{FF2B5EF4-FFF2-40B4-BE49-F238E27FC236}">
                <a16:creationId xmlns:a16="http://schemas.microsoft.com/office/drawing/2014/main" id="{FE40DC1C-C94E-4049-B28C-583787EBAFF3}"/>
              </a:ext>
            </a:extLst>
          </p:cNvPr>
          <p:cNvSpPr>
            <a:spLocks noGrp="1"/>
          </p:cNvSpPr>
          <p:nvPr>
            <p:ph type="title"/>
          </p:nvPr>
        </p:nvSpPr>
        <p:spPr/>
        <p:txBody>
          <a:bodyPr/>
          <a:lstStyle/>
          <a:p>
            <a:endParaRPr lang="cs-CZ"/>
          </a:p>
        </p:txBody>
      </p:sp>
    </p:spTree>
    <p:extLst>
      <p:ext uri="{BB962C8B-B14F-4D97-AF65-F5344CB8AC3E}">
        <p14:creationId xmlns:p14="http://schemas.microsoft.com/office/powerpoint/2010/main" val="36172317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9852D3-1247-4E73-9690-216303A14B7A}"/>
              </a:ext>
            </a:extLst>
          </p:cNvPr>
          <p:cNvSpPr>
            <a:spLocks noGrp="1"/>
          </p:cNvSpPr>
          <p:nvPr>
            <p:ph type="title"/>
          </p:nvPr>
        </p:nvSpPr>
        <p:spPr/>
        <p:txBody>
          <a:bodyPr/>
          <a:lstStyle/>
          <a:p>
            <a:r>
              <a:rPr lang="cs-CZ" dirty="0"/>
              <a:t>Panenky Jája a </a:t>
            </a:r>
            <a:r>
              <a:rPr lang="cs-CZ" dirty="0" err="1"/>
              <a:t>Pája</a:t>
            </a:r>
            <a:endParaRPr lang="cs-CZ" dirty="0"/>
          </a:p>
        </p:txBody>
      </p:sp>
      <p:sp>
        <p:nvSpPr>
          <p:cNvPr id="3" name="Zástupný symbol pro obsah 2">
            <a:extLst>
              <a:ext uri="{FF2B5EF4-FFF2-40B4-BE49-F238E27FC236}">
                <a16:creationId xmlns:a16="http://schemas.microsoft.com/office/drawing/2014/main" id="{402BE1C2-5171-4EBD-A77C-275F4CEF7B00}"/>
              </a:ext>
            </a:extLst>
          </p:cNvPr>
          <p:cNvSpPr>
            <a:spLocks noGrp="1"/>
          </p:cNvSpPr>
          <p:nvPr>
            <p:ph idx="1"/>
          </p:nvPr>
        </p:nvSpPr>
        <p:spPr/>
        <p:txBody>
          <a:bodyPr/>
          <a:lstStyle/>
          <a:p>
            <a:r>
              <a:rPr lang="cs-CZ" dirty="0"/>
              <a:t>Autorka je policistka kpt. PhDr. Alena Plšková</a:t>
            </a:r>
          </a:p>
          <a:p>
            <a:r>
              <a:rPr lang="cs-CZ" dirty="0"/>
              <a:t>Vyrábí pouze Moravská ústředna Brno</a:t>
            </a:r>
          </a:p>
        </p:txBody>
      </p:sp>
      <p:pic>
        <p:nvPicPr>
          <p:cNvPr id="3076" name="Picture 4" descr="Demonstrační pomůcky „Jája a Pája“ v kriminalistické, sexuologické,  pedagogické a psychologické praxi">
            <a:extLst>
              <a:ext uri="{FF2B5EF4-FFF2-40B4-BE49-F238E27FC236}">
                <a16:creationId xmlns:a16="http://schemas.microsoft.com/office/drawing/2014/main" id="{DA02C7C4-7754-4BAE-90BF-D6F9CA9B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986" y="3059578"/>
            <a:ext cx="4305880" cy="29553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Jedna z policistek ukazuje novou místnost určenou pro výslechy dětí. Panenky Jája a Pája mají obětem sexuálního násilí usnadnit popsat, co se jim stalo.">
            <a:extLst>
              <a:ext uri="{FF2B5EF4-FFF2-40B4-BE49-F238E27FC236}">
                <a16:creationId xmlns:a16="http://schemas.microsoft.com/office/drawing/2014/main" id="{DFE22497-03A2-45D8-86A9-1B11AC31D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8029" y="1502386"/>
            <a:ext cx="361478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4293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865D06-7814-4C50-85F8-EBB7276A31E6}"/>
              </a:ext>
            </a:extLst>
          </p:cNvPr>
          <p:cNvSpPr>
            <a:spLocks noGrp="1"/>
          </p:cNvSpPr>
          <p:nvPr>
            <p:ph type="title"/>
          </p:nvPr>
        </p:nvSpPr>
        <p:spPr/>
        <p:txBody>
          <a:bodyPr/>
          <a:lstStyle/>
          <a:p>
            <a:r>
              <a:rPr lang="cs-CZ" dirty="0"/>
              <a:t>Zásady práce s panenkami Jája a </a:t>
            </a:r>
            <a:r>
              <a:rPr lang="cs-CZ" dirty="0" err="1"/>
              <a:t>Pája</a:t>
            </a:r>
            <a:endParaRPr lang="cs-CZ" dirty="0"/>
          </a:p>
        </p:txBody>
      </p:sp>
      <p:sp>
        <p:nvSpPr>
          <p:cNvPr id="3" name="Zástupný symbol pro obsah 2">
            <a:extLst>
              <a:ext uri="{FF2B5EF4-FFF2-40B4-BE49-F238E27FC236}">
                <a16:creationId xmlns:a16="http://schemas.microsoft.com/office/drawing/2014/main" id="{5838A6ED-B0F1-4C7D-8008-019FCAD1FD1C}"/>
              </a:ext>
            </a:extLst>
          </p:cNvPr>
          <p:cNvSpPr>
            <a:spLocks noGrp="1"/>
          </p:cNvSpPr>
          <p:nvPr>
            <p:ph idx="1"/>
          </p:nvPr>
        </p:nvSpPr>
        <p:spPr/>
        <p:txBody>
          <a:bodyPr>
            <a:normAutofit fontScale="62500" lnSpcReduction="20000"/>
          </a:bodyPr>
          <a:lstStyle/>
          <a:p>
            <a:pPr marL="0" indent="0">
              <a:buNone/>
            </a:pPr>
            <a:r>
              <a:rPr lang="cs-CZ" dirty="0"/>
              <a:t>1. Důkladně znát celý případ, posudky a expertizy. </a:t>
            </a:r>
          </a:p>
          <a:p>
            <a:pPr marL="0" indent="0">
              <a:buNone/>
            </a:pPr>
            <a:r>
              <a:rPr lang="cs-CZ" dirty="0"/>
              <a:t>2. Připravit si i písemně okruhy otázek s ohledem na věk dítěte a seznámit se záměry všechny zúčastněné. </a:t>
            </a:r>
          </a:p>
          <a:p>
            <a:pPr marL="0" indent="0">
              <a:buNone/>
            </a:pPr>
            <a:r>
              <a:rPr lang="cs-CZ" dirty="0"/>
              <a:t>3. Vytvořit podmínky pro nerušený výslech (telefony, odchody a příchody dalších apod.). </a:t>
            </a:r>
          </a:p>
          <a:p>
            <a:pPr marL="0" indent="0">
              <a:buNone/>
            </a:pPr>
            <a:r>
              <a:rPr lang="cs-CZ" dirty="0"/>
              <a:t>4. Záznamovou techniku používat nenápadně. </a:t>
            </a:r>
          </a:p>
          <a:p>
            <a:pPr marL="0" indent="0">
              <a:buNone/>
            </a:pPr>
            <a:r>
              <a:rPr lang="cs-CZ" dirty="0"/>
              <a:t>5. Při navazování kontaktu dbát na věk dítěte a povahu případu včetně slovníku pro děti pochopitelného. </a:t>
            </a:r>
          </a:p>
          <a:p>
            <a:pPr marL="0" indent="0">
              <a:buNone/>
            </a:pPr>
            <a:r>
              <a:rPr lang="cs-CZ" dirty="0"/>
              <a:t>6. Loutky představit, nevnucovat je, nechat je dětem „ohmatat“, pojmenovat, seznámit se. </a:t>
            </a:r>
          </a:p>
          <a:p>
            <a:pPr marL="0" indent="0">
              <a:buNone/>
            </a:pPr>
            <a:r>
              <a:rPr lang="cs-CZ" dirty="0"/>
              <a:t>7. Výslech vést tak, aby byla zajištěna spontánnost výpovědi, vyvarovat se emočně zabarveného reagování na dětskou manipulaci s loutkou či jeho verbální projev. </a:t>
            </a:r>
          </a:p>
          <a:p>
            <a:pPr marL="0" indent="0">
              <a:buNone/>
            </a:pPr>
            <a:r>
              <a:rPr lang="cs-CZ" dirty="0"/>
              <a:t>8. Při únavě dítěte či přechodu do spontánní hry s loutkami, nesouvisející s případem, výslech přerušit a dítě zaměstnat jinak. </a:t>
            </a:r>
          </a:p>
          <a:p>
            <a:pPr marL="0" indent="0">
              <a:buNone/>
            </a:pPr>
            <a:r>
              <a:rPr lang="cs-CZ" dirty="0"/>
              <a:t>9. Po ukončení výslechu nechat dítě s loutkou pohrát, rozloučit se, pochválit je, „odvést“ je do pozitivní reality. </a:t>
            </a:r>
          </a:p>
          <a:p>
            <a:pPr marL="0" indent="0">
              <a:buNone/>
            </a:pPr>
            <a:r>
              <a:rPr lang="cs-CZ" dirty="0"/>
              <a:t>10. Zabezpečit přepis celého výslechu do protokolární formy.“</a:t>
            </a:r>
          </a:p>
          <a:p>
            <a:endParaRPr lang="cs-CZ" dirty="0"/>
          </a:p>
          <a:p>
            <a:r>
              <a:rPr lang="cs-CZ" dirty="0"/>
              <a:t>Lašek, J., Kriminalistický sborník, XL/1996, č.6, s. 203</a:t>
            </a:r>
          </a:p>
        </p:txBody>
      </p:sp>
    </p:spTree>
    <p:extLst>
      <p:ext uri="{BB962C8B-B14F-4D97-AF65-F5344CB8AC3E}">
        <p14:creationId xmlns:p14="http://schemas.microsoft.com/office/powerpoint/2010/main" val="14349585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9499A5-A554-48E6-BCE0-4FB2477AD6E2}"/>
              </a:ext>
            </a:extLst>
          </p:cNvPr>
          <p:cNvSpPr>
            <a:spLocks noGrp="1"/>
          </p:cNvSpPr>
          <p:nvPr>
            <p:ph type="title"/>
          </p:nvPr>
        </p:nvSpPr>
        <p:spPr/>
        <p:txBody>
          <a:bodyPr/>
          <a:lstStyle/>
          <a:p>
            <a:r>
              <a:rPr lang="cs-CZ" dirty="0"/>
              <a:t>Chyby</a:t>
            </a:r>
          </a:p>
        </p:txBody>
      </p:sp>
      <p:sp>
        <p:nvSpPr>
          <p:cNvPr id="3" name="Zástupný symbol pro obsah 2">
            <a:extLst>
              <a:ext uri="{FF2B5EF4-FFF2-40B4-BE49-F238E27FC236}">
                <a16:creationId xmlns:a16="http://schemas.microsoft.com/office/drawing/2014/main" id="{CEC1A967-2E7C-4CFF-B021-C6E3E5BA0638}"/>
              </a:ext>
            </a:extLst>
          </p:cNvPr>
          <p:cNvSpPr>
            <a:spLocks noGrp="1"/>
          </p:cNvSpPr>
          <p:nvPr>
            <p:ph idx="1"/>
          </p:nvPr>
        </p:nvSpPr>
        <p:spPr/>
        <p:txBody>
          <a:bodyPr>
            <a:normAutofit fontScale="92500" lnSpcReduction="10000"/>
          </a:bodyPr>
          <a:lstStyle/>
          <a:p>
            <a:r>
              <a:rPr lang="cs-CZ" dirty="0"/>
              <a:t>odchody a příchody dalších osob, rušení výslechu telefony</a:t>
            </a:r>
          </a:p>
          <a:p>
            <a:r>
              <a:rPr lang="cs-CZ" dirty="0"/>
              <a:t>přeskakování z jednoho tématu na druhý, nedání dítěti prostor dostatečně se vyjádřit na původní dotazovanou záležitost </a:t>
            </a:r>
          </a:p>
          <a:p>
            <a:r>
              <a:rPr lang="cs-CZ" dirty="0"/>
              <a:t>mnohočetné otázky a otázky na dítě z několika stran (je potřeba, aby mluvila vždy jen jedna osoba proto, aby dítě se mohlo dostatečně soustředit)</a:t>
            </a:r>
          </a:p>
          <a:p>
            <a:r>
              <a:rPr lang="cs-CZ" dirty="0"/>
              <a:t>odkazování na to, co již bylo dříve vypovězeno</a:t>
            </a:r>
          </a:p>
          <a:p>
            <a:r>
              <a:rPr lang="cs-CZ" dirty="0"/>
              <a:t>jakékoliv nevhodné reagování na dětskou manipulaci s loutkou či na jeho verbální projev</a:t>
            </a:r>
          </a:p>
          <a:p>
            <a:r>
              <a:rPr lang="cs-CZ" dirty="0"/>
              <a:t>používání reakcí typu – „opravdu mluvíš pravdu?“, „nevymýšlíš si?“, „rozmysli si to“ </a:t>
            </a:r>
          </a:p>
        </p:txBody>
      </p:sp>
    </p:spTree>
    <p:extLst>
      <p:ext uri="{BB962C8B-B14F-4D97-AF65-F5344CB8AC3E}">
        <p14:creationId xmlns:p14="http://schemas.microsoft.com/office/powerpoint/2010/main" val="12341842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90CDB0F-4B26-40AD-8DA6-2FB882EEC3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27505"/>
            <a:ext cx="6068538" cy="4547834"/>
          </a:xfrm>
          <a:prstGeom prst="rect">
            <a:avLst/>
          </a:prstGeom>
        </p:spPr>
      </p:pic>
      <p:sp>
        <p:nvSpPr>
          <p:cNvPr id="4" name="Nadpis 3">
            <a:extLst>
              <a:ext uri="{FF2B5EF4-FFF2-40B4-BE49-F238E27FC236}">
                <a16:creationId xmlns:a16="http://schemas.microsoft.com/office/drawing/2014/main" id="{65205BF7-7584-4465-B6C6-66602C8CEDED}"/>
              </a:ext>
            </a:extLst>
          </p:cNvPr>
          <p:cNvSpPr>
            <a:spLocks noGrp="1"/>
          </p:cNvSpPr>
          <p:nvPr>
            <p:ph type="title"/>
          </p:nvPr>
        </p:nvSpPr>
        <p:spPr/>
        <p:txBody>
          <a:bodyPr/>
          <a:lstStyle/>
          <a:p>
            <a:endParaRPr lang="cs-CZ"/>
          </a:p>
        </p:txBody>
      </p:sp>
      <p:pic>
        <p:nvPicPr>
          <p:cNvPr id="10" name="Picture 2" descr="Demonstrační pomůcky „Jája a Pája“ v kriminalistické, sexuologické,  pedagogické a psychologické praxi">
            <a:extLst>
              <a:ext uri="{FF2B5EF4-FFF2-40B4-BE49-F238E27FC236}">
                <a16:creationId xmlns:a16="http://schemas.microsoft.com/office/drawing/2014/main" id="{7A055B67-3DF5-4898-8762-FD185B2C8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170" y="592137"/>
            <a:ext cx="3489073" cy="4634204"/>
          </a:xfrm>
          <a:prstGeom prst="rect">
            <a:avLst/>
          </a:prstGeom>
          <a:noFill/>
          <a:extLst>
            <a:ext uri="{909E8E84-426E-40DD-AFC4-6F175D3DCCD1}">
              <a14:hiddenFill xmlns:a14="http://schemas.microsoft.com/office/drawing/2010/main">
                <a:solidFill>
                  <a:srgbClr val="FFFFFF"/>
                </a:solidFill>
              </a14:hiddenFill>
            </a:ext>
          </a:extLst>
        </p:spPr>
      </p:pic>
      <p:sp>
        <p:nvSpPr>
          <p:cNvPr id="8" name="Zástupný symbol pro obsah 7">
            <a:extLst>
              <a:ext uri="{FF2B5EF4-FFF2-40B4-BE49-F238E27FC236}">
                <a16:creationId xmlns:a16="http://schemas.microsoft.com/office/drawing/2014/main" id="{075AB7B7-5D71-47A5-9BA9-6B092C5FE266}"/>
              </a:ext>
            </a:extLst>
          </p:cNvPr>
          <p:cNvSpPr>
            <a:spLocks noGrp="1"/>
          </p:cNvSpPr>
          <p:nvPr>
            <p:ph idx="1"/>
          </p:nvPr>
        </p:nvSpPr>
        <p:spPr>
          <a:xfrm>
            <a:off x="838200" y="1825625"/>
            <a:ext cx="7047451" cy="3895667"/>
          </a:xfrm>
        </p:spPr>
        <p:txBody>
          <a:bodyPr/>
          <a:lstStyle/>
          <a:p>
            <a:endParaRPr lang="cs-CZ" dirty="0"/>
          </a:p>
        </p:txBody>
      </p:sp>
    </p:spTree>
    <p:extLst>
      <p:ext uri="{BB962C8B-B14F-4D97-AF65-F5344CB8AC3E}">
        <p14:creationId xmlns:p14="http://schemas.microsoft.com/office/powerpoint/2010/main" val="12442049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3AEC9C-D8BC-A5CC-D1C8-7145E5229457}"/>
              </a:ext>
            </a:extLst>
          </p:cNvPr>
          <p:cNvSpPr>
            <a:spLocks noGrp="1"/>
          </p:cNvSpPr>
          <p:nvPr>
            <p:ph type="title"/>
          </p:nvPr>
        </p:nvSpPr>
        <p:spPr/>
        <p:txBody>
          <a:bodyPr/>
          <a:lstStyle/>
          <a:p>
            <a:r>
              <a:rPr lang="cs-CZ" dirty="0"/>
              <a:t>Posuzování věrohodnosti</a:t>
            </a:r>
          </a:p>
        </p:txBody>
      </p:sp>
      <p:sp>
        <p:nvSpPr>
          <p:cNvPr id="3" name="Zástupný obsah 2">
            <a:extLst>
              <a:ext uri="{FF2B5EF4-FFF2-40B4-BE49-F238E27FC236}">
                <a16:creationId xmlns:a16="http://schemas.microsoft.com/office/drawing/2014/main" id="{248B007C-5B8D-4655-16A4-B6E5C70306C1}"/>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136691569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DF19BB-264D-0DB0-FEA9-75B2E9088EC7}"/>
              </a:ext>
            </a:extLst>
          </p:cNvPr>
          <p:cNvSpPr>
            <a:spLocks noGrp="1"/>
          </p:cNvSpPr>
          <p:nvPr>
            <p:ph type="title"/>
          </p:nvPr>
        </p:nvSpPr>
        <p:spPr/>
        <p:txBody>
          <a:bodyPr/>
          <a:lstStyle/>
          <a:p>
            <a:r>
              <a:rPr lang="cs-CZ" dirty="0"/>
              <a:t>Posuzování věrohodnosti</a:t>
            </a:r>
          </a:p>
        </p:txBody>
      </p:sp>
      <p:sp>
        <p:nvSpPr>
          <p:cNvPr id="3" name="Zástupný text 2">
            <a:extLst>
              <a:ext uri="{FF2B5EF4-FFF2-40B4-BE49-F238E27FC236}">
                <a16:creationId xmlns:a16="http://schemas.microsoft.com/office/drawing/2014/main" id="{BBDB42F5-638E-0CD1-F1F9-05A11FD75CC5}"/>
              </a:ext>
            </a:extLst>
          </p:cNvPr>
          <p:cNvSpPr>
            <a:spLocks noGrp="1"/>
          </p:cNvSpPr>
          <p:nvPr>
            <p:ph type="body" idx="1"/>
          </p:nvPr>
        </p:nvSpPr>
        <p:spPr/>
        <p:txBody>
          <a:bodyPr/>
          <a:lstStyle/>
          <a:p>
            <a:r>
              <a:rPr lang="cs-CZ" dirty="0">
                <a:solidFill>
                  <a:schemeClr val="accent1"/>
                </a:solidFill>
              </a:rPr>
              <a:t>Je takový svědek věrohodný? </a:t>
            </a:r>
          </a:p>
        </p:txBody>
      </p:sp>
      <p:sp>
        <p:nvSpPr>
          <p:cNvPr id="4" name="Zástupný obsah 3">
            <a:extLst>
              <a:ext uri="{FF2B5EF4-FFF2-40B4-BE49-F238E27FC236}">
                <a16:creationId xmlns:a16="http://schemas.microsoft.com/office/drawing/2014/main" id="{05FF5283-AA1B-11DB-8175-70B1F1DC43CB}"/>
              </a:ext>
            </a:extLst>
          </p:cNvPr>
          <p:cNvSpPr>
            <a:spLocks noGrp="1"/>
          </p:cNvSpPr>
          <p:nvPr>
            <p:ph sz="half" idx="2"/>
          </p:nvPr>
        </p:nvSpPr>
        <p:spPr/>
        <p:txBody>
          <a:bodyPr/>
          <a:lstStyle/>
          <a:p>
            <a:pPr lvl="1"/>
            <a:r>
              <a:rPr lang="cs-CZ" dirty="0"/>
              <a:t>Studentka psychologie</a:t>
            </a:r>
          </a:p>
          <a:p>
            <a:pPr lvl="1"/>
            <a:r>
              <a:rPr lang="cs-CZ" dirty="0"/>
              <a:t>Neužívá návykové látky</a:t>
            </a:r>
          </a:p>
          <a:p>
            <a:pPr lvl="1"/>
            <a:r>
              <a:rPr lang="cs-CZ" dirty="0"/>
              <a:t>Bez kognitivního deficitu</a:t>
            </a:r>
          </a:p>
          <a:p>
            <a:pPr lvl="1"/>
            <a:r>
              <a:rPr lang="cs-CZ" dirty="0"/>
              <a:t>Osobnost bez známek psychopatologie</a:t>
            </a:r>
          </a:p>
          <a:p>
            <a:pPr lvl="1"/>
            <a:r>
              <a:rPr lang="cs-CZ" dirty="0"/>
              <a:t>Zvýšená úzkostnost a svědomitost</a:t>
            </a:r>
          </a:p>
          <a:p>
            <a:r>
              <a:rPr lang="cs-CZ" dirty="0">
                <a:solidFill>
                  <a:schemeClr val="accent1"/>
                </a:solidFill>
              </a:rPr>
              <a:t>Je její výpověď věrohodná?</a:t>
            </a:r>
          </a:p>
          <a:p>
            <a:endParaRPr lang="cs-CZ" dirty="0"/>
          </a:p>
        </p:txBody>
      </p:sp>
      <p:sp>
        <p:nvSpPr>
          <p:cNvPr id="5" name="Zástupný text 4">
            <a:extLst>
              <a:ext uri="{FF2B5EF4-FFF2-40B4-BE49-F238E27FC236}">
                <a16:creationId xmlns:a16="http://schemas.microsoft.com/office/drawing/2014/main" id="{46CCD95C-162B-5F7B-2727-2E43152D4924}"/>
              </a:ext>
            </a:extLst>
          </p:cNvPr>
          <p:cNvSpPr>
            <a:spLocks noGrp="1"/>
          </p:cNvSpPr>
          <p:nvPr>
            <p:ph type="body" sz="quarter" idx="3"/>
          </p:nvPr>
        </p:nvSpPr>
        <p:spPr/>
        <p:txBody>
          <a:bodyPr/>
          <a:lstStyle/>
          <a:p>
            <a:r>
              <a:rPr lang="cs-CZ" dirty="0">
                <a:solidFill>
                  <a:schemeClr val="accent1"/>
                </a:solidFill>
              </a:rPr>
              <a:t>Je takový svědek věrohodný? </a:t>
            </a:r>
          </a:p>
        </p:txBody>
      </p:sp>
      <p:sp>
        <p:nvSpPr>
          <p:cNvPr id="6" name="Zástupný obsah 5">
            <a:extLst>
              <a:ext uri="{FF2B5EF4-FFF2-40B4-BE49-F238E27FC236}">
                <a16:creationId xmlns:a16="http://schemas.microsoft.com/office/drawing/2014/main" id="{D71EE491-7FD0-D936-418E-C7547B7FA006}"/>
              </a:ext>
            </a:extLst>
          </p:cNvPr>
          <p:cNvSpPr>
            <a:spLocks noGrp="1"/>
          </p:cNvSpPr>
          <p:nvPr>
            <p:ph sz="quarter" idx="4"/>
          </p:nvPr>
        </p:nvSpPr>
        <p:spPr/>
        <p:txBody>
          <a:bodyPr/>
          <a:lstStyle/>
          <a:p>
            <a:pPr lvl="1"/>
            <a:r>
              <a:rPr lang="cs-CZ" dirty="0"/>
              <a:t>Muž, 35 let</a:t>
            </a:r>
          </a:p>
          <a:p>
            <a:pPr lvl="1"/>
            <a:r>
              <a:rPr lang="cs-CZ" dirty="0"/>
              <a:t>Dg. Paranoidní schizofrenie</a:t>
            </a:r>
          </a:p>
          <a:p>
            <a:pPr lvl="1"/>
            <a:r>
              <a:rPr lang="cs-CZ" dirty="0"/>
              <a:t>Občasný abúzus pervitinu</a:t>
            </a:r>
          </a:p>
          <a:p>
            <a:pPr lvl="1"/>
            <a:r>
              <a:rPr lang="cs-CZ" dirty="0"/>
              <a:t>V anamnéze násilná trestná činnost</a:t>
            </a:r>
          </a:p>
          <a:p>
            <a:pPr lvl="1"/>
            <a:r>
              <a:rPr lang="cs-CZ" dirty="0"/>
              <a:t>Od 21 let v psychiatrické péči</a:t>
            </a:r>
          </a:p>
          <a:p>
            <a:r>
              <a:rPr lang="cs-CZ" dirty="0">
                <a:solidFill>
                  <a:schemeClr val="accent1"/>
                </a:solidFill>
              </a:rPr>
              <a:t>Je jeho výpověď věrohodná?</a:t>
            </a:r>
          </a:p>
          <a:p>
            <a:pPr lvl="1"/>
            <a:endParaRPr lang="cs-CZ" dirty="0"/>
          </a:p>
          <a:p>
            <a:pPr lvl="1"/>
            <a:endParaRPr lang="cs-CZ" dirty="0"/>
          </a:p>
        </p:txBody>
      </p:sp>
      <p:pic>
        <p:nvPicPr>
          <p:cNvPr id="8" name="Grafický objekt 7" descr="Profil ženy se souvislou výplní">
            <a:extLst>
              <a:ext uri="{FF2B5EF4-FFF2-40B4-BE49-F238E27FC236}">
                <a16:creationId xmlns:a16="http://schemas.microsoft.com/office/drawing/2014/main" id="{BE4F18A1-7189-990D-6F9C-0B4D59F24E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8826" y="1233488"/>
            <a:ext cx="914400" cy="914400"/>
          </a:xfrm>
          <a:prstGeom prst="rect">
            <a:avLst/>
          </a:prstGeom>
        </p:spPr>
      </p:pic>
      <p:pic>
        <p:nvPicPr>
          <p:cNvPr id="10" name="Grafický objekt 9" descr="Profil muže se souvislou výplní">
            <a:extLst>
              <a:ext uri="{FF2B5EF4-FFF2-40B4-BE49-F238E27FC236}">
                <a16:creationId xmlns:a16="http://schemas.microsoft.com/office/drawing/2014/main" id="{0F813C77-E15F-DEE7-6649-16148FDD30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6504" y="1178719"/>
            <a:ext cx="914400" cy="914400"/>
          </a:xfrm>
          <a:prstGeom prst="rect">
            <a:avLst/>
          </a:prstGeom>
        </p:spPr>
      </p:pic>
    </p:spTree>
    <p:extLst>
      <p:ext uri="{BB962C8B-B14F-4D97-AF65-F5344CB8AC3E}">
        <p14:creationId xmlns:p14="http://schemas.microsoft.com/office/powerpoint/2010/main" val="38604254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DF19BB-264D-0DB0-FEA9-75B2E9088EC7}"/>
              </a:ext>
            </a:extLst>
          </p:cNvPr>
          <p:cNvSpPr>
            <a:spLocks noGrp="1"/>
          </p:cNvSpPr>
          <p:nvPr>
            <p:ph type="title"/>
          </p:nvPr>
        </p:nvSpPr>
        <p:spPr/>
        <p:txBody>
          <a:bodyPr/>
          <a:lstStyle/>
          <a:p>
            <a:r>
              <a:rPr lang="cs-CZ" dirty="0"/>
              <a:t>Posuzování věrohodnosti</a:t>
            </a:r>
          </a:p>
        </p:txBody>
      </p:sp>
      <p:sp>
        <p:nvSpPr>
          <p:cNvPr id="3" name="Zástupný text 2">
            <a:extLst>
              <a:ext uri="{FF2B5EF4-FFF2-40B4-BE49-F238E27FC236}">
                <a16:creationId xmlns:a16="http://schemas.microsoft.com/office/drawing/2014/main" id="{BBDB42F5-638E-0CD1-F1F9-05A11FD75CC5}"/>
              </a:ext>
            </a:extLst>
          </p:cNvPr>
          <p:cNvSpPr>
            <a:spLocks noGrp="1"/>
          </p:cNvSpPr>
          <p:nvPr>
            <p:ph type="body" idx="1"/>
          </p:nvPr>
        </p:nvSpPr>
        <p:spPr/>
        <p:txBody>
          <a:bodyPr/>
          <a:lstStyle/>
          <a:p>
            <a:r>
              <a:rPr lang="cs-CZ" dirty="0">
                <a:solidFill>
                  <a:schemeClr val="accent1"/>
                </a:solidFill>
              </a:rPr>
              <a:t>Je takový svědek věrohodný? </a:t>
            </a:r>
          </a:p>
        </p:txBody>
      </p:sp>
      <p:sp>
        <p:nvSpPr>
          <p:cNvPr id="4" name="Zástupný obsah 3">
            <a:extLst>
              <a:ext uri="{FF2B5EF4-FFF2-40B4-BE49-F238E27FC236}">
                <a16:creationId xmlns:a16="http://schemas.microsoft.com/office/drawing/2014/main" id="{05FF5283-AA1B-11DB-8175-70B1F1DC43CB}"/>
              </a:ext>
            </a:extLst>
          </p:cNvPr>
          <p:cNvSpPr>
            <a:spLocks noGrp="1"/>
          </p:cNvSpPr>
          <p:nvPr>
            <p:ph sz="half" idx="2"/>
          </p:nvPr>
        </p:nvSpPr>
        <p:spPr>
          <a:xfrm>
            <a:off x="839788" y="2505075"/>
            <a:ext cx="5157787" cy="3987800"/>
          </a:xfrm>
        </p:spPr>
        <p:txBody>
          <a:bodyPr>
            <a:normAutofit/>
          </a:bodyPr>
          <a:lstStyle/>
          <a:p>
            <a:pPr lvl="1"/>
            <a:r>
              <a:rPr lang="cs-CZ" dirty="0"/>
              <a:t>Studentka psychologie</a:t>
            </a:r>
          </a:p>
          <a:p>
            <a:pPr lvl="1"/>
            <a:r>
              <a:rPr lang="cs-CZ" dirty="0"/>
              <a:t>Neužívá návykové látky</a:t>
            </a:r>
          </a:p>
          <a:p>
            <a:pPr lvl="1"/>
            <a:r>
              <a:rPr lang="cs-CZ" dirty="0"/>
              <a:t>Bez kognitivního deficitu</a:t>
            </a:r>
          </a:p>
          <a:p>
            <a:pPr lvl="1"/>
            <a:r>
              <a:rPr lang="cs-CZ" dirty="0"/>
              <a:t>Osobnost bez známek psychopatologie</a:t>
            </a:r>
          </a:p>
          <a:p>
            <a:pPr lvl="1"/>
            <a:r>
              <a:rPr lang="cs-CZ" dirty="0"/>
              <a:t>Zvýšená úzkostnost a svědomitost</a:t>
            </a:r>
          </a:p>
          <a:p>
            <a:r>
              <a:rPr lang="cs-CZ" dirty="0">
                <a:solidFill>
                  <a:schemeClr val="accent1"/>
                </a:solidFill>
              </a:rPr>
              <a:t>Je její výpověď věrohodná?</a:t>
            </a:r>
          </a:p>
          <a:p>
            <a:r>
              <a:rPr lang="cs-CZ" dirty="0">
                <a:solidFill>
                  <a:schemeClr val="accent2">
                    <a:lumMod val="75000"/>
                  </a:schemeClr>
                </a:solidFill>
              </a:rPr>
              <a:t>Může takový svědek lhát?</a:t>
            </a:r>
            <a:endParaRPr lang="cs-CZ" dirty="0"/>
          </a:p>
        </p:txBody>
      </p:sp>
      <p:sp>
        <p:nvSpPr>
          <p:cNvPr id="5" name="Zástupný text 4">
            <a:extLst>
              <a:ext uri="{FF2B5EF4-FFF2-40B4-BE49-F238E27FC236}">
                <a16:creationId xmlns:a16="http://schemas.microsoft.com/office/drawing/2014/main" id="{46CCD95C-162B-5F7B-2727-2E43152D4924}"/>
              </a:ext>
            </a:extLst>
          </p:cNvPr>
          <p:cNvSpPr>
            <a:spLocks noGrp="1"/>
          </p:cNvSpPr>
          <p:nvPr>
            <p:ph type="body" sz="quarter" idx="3"/>
          </p:nvPr>
        </p:nvSpPr>
        <p:spPr/>
        <p:txBody>
          <a:bodyPr/>
          <a:lstStyle/>
          <a:p>
            <a:r>
              <a:rPr lang="cs-CZ" dirty="0">
                <a:solidFill>
                  <a:schemeClr val="accent1"/>
                </a:solidFill>
              </a:rPr>
              <a:t>Je takový svědek věrohodný? </a:t>
            </a:r>
          </a:p>
        </p:txBody>
      </p:sp>
      <p:sp>
        <p:nvSpPr>
          <p:cNvPr id="6" name="Zástupný obsah 5">
            <a:extLst>
              <a:ext uri="{FF2B5EF4-FFF2-40B4-BE49-F238E27FC236}">
                <a16:creationId xmlns:a16="http://schemas.microsoft.com/office/drawing/2014/main" id="{D71EE491-7FD0-D936-418E-C7547B7FA006}"/>
              </a:ext>
            </a:extLst>
          </p:cNvPr>
          <p:cNvSpPr>
            <a:spLocks noGrp="1"/>
          </p:cNvSpPr>
          <p:nvPr>
            <p:ph sz="quarter" idx="4"/>
          </p:nvPr>
        </p:nvSpPr>
        <p:spPr>
          <a:xfrm>
            <a:off x="6172200" y="2505075"/>
            <a:ext cx="5183188" cy="4064690"/>
          </a:xfrm>
        </p:spPr>
        <p:txBody>
          <a:bodyPr>
            <a:normAutofit/>
          </a:bodyPr>
          <a:lstStyle/>
          <a:p>
            <a:pPr lvl="1"/>
            <a:r>
              <a:rPr lang="cs-CZ" dirty="0"/>
              <a:t>Muž, 35 let</a:t>
            </a:r>
          </a:p>
          <a:p>
            <a:pPr lvl="1"/>
            <a:r>
              <a:rPr lang="cs-CZ" dirty="0"/>
              <a:t>Dg. Paranoidní schizofrenie</a:t>
            </a:r>
          </a:p>
          <a:p>
            <a:pPr lvl="1"/>
            <a:r>
              <a:rPr lang="cs-CZ" dirty="0"/>
              <a:t>Občasný abúzus pervitinu</a:t>
            </a:r>
          </a:p>
          <a:p>
            <a:pPr lvl="1"/>
            <a:r>
              <a:rPr lang="cs-CZ" dirty="0"/>
              <a:t>V anamnéze násilná trestná činnost</a:t>
            </a:r>
          </a:p>
          <a:p>
            <a:pPr lvl="1"/>
            <a:r>
              <a:rPr lang="cs-CZ" dirty="0"/>
              <a:t>Od 21 let v psychiatrické péči</a:t>
            </a:r>
          </a:p>
          <a:p>
            <a:r>
              <a:rPr lang="cs-CZ" dirty="0">
                <a:solidFill>
                  <a:schemeClr val="accent1"/>
                </a:solidFill>
              </a:rPr>
              <a:t>Je jeho výpověď věrohodná?</a:t>
            </a:r>
          </a:p>
          <a:p>
            <a:r>
              <a:rPr lang="cs-CZ" dirty="0">
                <a:solidFill>
                  <a:schemeClr val="accent2">
                    <a:lumMod val="75000"/>
                  </a:schemeClr>
                </a:solidFill>
              </a:rPr>
              <a:t>Může takový svědek mluvit pravdu?</a:t>
            </a:r>
          </a:p>
          <a:p>
            <a:endParaRPr lang="cs-CZ" dirty="0">
              <a:solidFill>
                <a:schemeClr val="accent1"/>
              </a:solidFill>
            </a:endParaRPr>
          </a:p>
          <a:p>
            <a:pPr lvl="1"/>
            <a:endParaRPr lang="cs-CZ" dirty="0"/>
          </a:p>
          <a:p>
            <a:pPr lvl="1"/>
            <a:endParaRPr lang="cs-CZ" dirty="0"/>
          </a:p>
        </p:txBody>
      </p:sp>
      <p:pic>
        <p:nvPicPr>
          <p:cNvPr id="8" name="Grafický objekt 7" descr="Profil ženy se souvislou výplní">
            <a:extLst>
              <a:ext uri="{FF2B5EF4-FFF2-40B4-BE49-F238E27FC236}">
                <a16:creationId xmlns:a16="http://schemas.microsoft.com/office/drawing/2014/main" id="{BE4F18A1-7189-990D-6F9C-0B4D59F24E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8826" y="1233488"/>
            <a:ext cx="914400" cy="914400"/>
          </a:xfrm>
          <a:prstGeom prst="rect">
            <a:avLst/>
          </a:prstGeom>
        </p:spPr>
      </p:pic>
      <p:pic>
        <p:nvPicPr>
          <p:cNvPr id="10" name="Grafický objekt 9" descr="Profil muže se souvislou výplní">
            <a:extLst>
              <a:ext uri="{FF2B5EF4-FFF2-40B4-BE49-F238E27FC236}">
                <a16:creationId xmlns:a16="http://schemas.microsoft.com/office/drawing/2014/main" id="{0F813C77-E15F-DEE7-6649-16148FDD30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6504" y="1178719"/>
            <a:ext cx="914400" cy="914400"/>
          </a:xfrm>
          <a:prstGeom prst="rect">
            <a:avLst/>
          </a:prstGeom>
        </p:spPr>
      </p:pic>
    </p:spTree>
    <p:extLst>
      <p:ext uri="{BB962C8B-B14F-4D97-AF65-F5344CB8AC3E}">
        <p14:creationId xmlns:p14="http://schemas.microsoft.com/office/powerpoint/2010/main" val="33016209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FDB9672F-BECC-95D8-7668-42BA702E4FD9}"/>
              </a:ext>
            </a:extLst>
          </p:cNvPr>
          <p:cNvSpPr>
            <a:spLocks noGrp="1"/>
          </p:cNvSpPr>
          <p:nvPr>
            <p:ph type="title"/>
          </p:nvPr>
        </p:nvSpPr>
        <p:spPr/>
        <p:txBody>
          <a:bodyPr/>
          <a:lstStyle/>
          <a:p>
            <a:r>
              <a:rPr lang="cs-CZ" dirty="0"/>
              <a:t>Posuzování věrohodnosti</a:t>
            </a:r>
          </a:p>
        </p:txBody>
      </p:sp>
      <p:sp>
        <p:nvSpPr>
          <p:cNvPr id="9" name="Zástupný text 8">
            <a:extLst>
              <a:ext uri="{FF2B5EF4-FFF2-40B4-BE49-F238E27FC236}">
                <a16:creationId xmlns:a16="http://schemas.microsoft.com/office/drawing/2014/main" id="{CCC75569-5513-ADF1-A528-08D93DC17DAC}"/>
              </a:ext>
            </a:extLst>
          </p:cNvPr>
          <p:cNvSpPr>
            <a:spLocks noGrp="1"/>
          </p:cNvSpPr>
          <p:nvPr>
            <p:ph type="body" idx="1"/>
          </p:nvPr>
        </p:nvSpPr>
        <p:spPr/>
        <p:txBody>
          <a:bodyPr/>
          <a:lstStyle/>
          <a:p>
            <a:r>
              <a:rPr lang="cs-CZ" dirty="0"/>
              <a:t>Obecná</a:t>
            </a:r>
          </a:p>
        </p:txBody>
      </p:sp>
      <p:sp>
        <p:nvSpPr>
          <p:cNvPr id="8" name="Zástupný obsah 7">
            <a:extLst>
              <a:ext uri="{FF2B5EF4-FFF2-40B4-BE49-F238E27FC236}">
                <a16:creationId xmlns:a16="http://schemas.microsoft.com/office/drawing/2014/main" id="{09E69EB8-5E11-B3F8-3A61-DEBF099283B6}"/>
              </a:ext>
            </a:extLst>
          </p:cNvPr>
          <p:cNvSpPr>
            <a:spLocks noGrp="1"/>
          </p:cNvSpPr>
          <p:nvPr>
            <p:ph sz="half" idx="2"/>
          </p:nvPr>
        </p:nvSpPr>
        <p:spPr/>
        <p:txBody>
          <a:bodyPr/>
          <a:lstStyle/>
          <a:p>
            <a:r>
              <a:rPr lang="cs-CZ" dirty="0"/>
              <a:t>Co určuje, jestli je vyslýchaná osoba obecně věrohodná?</a:t>
            </a:r>
          </a:p>
        </p:txBody>
      </p:sp>
      <p:sp>
        <p:nvSpPr>
          <p:cNvPr id="10" name="Zástupný text 9">
            <a:extLst>
              <a:ext uri="{FF2B5EF4-FFF2-40B4-BE49-F238E27FC236}">
                <a16:creationId xmlns:a16="http://schemas.microsoft.com/office/drawing/2014/main" id="{570DDBCA-F373-253E-91E9-E3239EDAAB56}"/>
              </a:ext>
            </a:extLst>
          </p:cNvPr>
          <p:cNvSpPr>
            <a:spLocks noGrp="1"/>
          </p:cNvSpPr>
          <p:nvPr>
            <p:ph type="body" sz="quarter" idx="3"/>
          </p:nvPr>
        </p:nvSpPr>
        <p:spPr/>
        <p:txBody>
          <a:bodyPr/>
          <a:lstStyle/>
          <a:p>
            <a:r>
              <a:rPr lang="cs-CZ" dirty="0"/>
              <a:t>Specifická</a:t>
            </a:r>
          </a:p>
        </p:txBody>
      </p:sp>
      <p:sp>
        <p:nvSpPr>
          <p:cNvPr id="11" name="Zástupný obsah 10">
            <a:extLst>
              <a:ext uri="{FF2B5EF4-FFF2-40B4-BE49-F238E27FC236}">
                <a16:creationId xmlns:a16="http://schemas.microsoft.com/office/drawing/2014/main" id="{D7F2AA26-CA09-0697-4F47-D4DE571498E0}"/>
              </a:ext>
            </a:extLst>
          </p:cNvPr>
          <p:cNvSpPr>
            <a:spLocks noGrp="1"/>
          </p:cNvSpPr>
          <p:nvPr>
            <p:ph sz="quarter" idx="4"/>
          </p:nvPr>
        </p:nvSpPr>
        <p:spPr/>
        <p:txBody>
          <a:bodyPr/>
          <a:lstStyle/>
          <a:p>
            <a:r>
              <a:rPr lang="cs-CZ" dirty="0"/>
              <a:t>Posuzování konkrétní výpovědi</a:t>
            </a:r>
          </a:p>
        </p:txBody>
      </p:sp>
    </p:spTree>
    <p:extLst>
      <p:ext uri="{BB962C8B-B14F-4D97-AF65-F5344CB8AC3E}">
        <p14:creationId xmlns:p14="http://schemas.microsoft.com/office/powerpoint/2010/main" val="23498292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FDB9672F-BECC-95D8-7668-42BA702E4FD9}"/>
              </a:ext>
            </a:extLst>
          </p:cNvPr>
          <p:cNvSpPr>
            <a:spLocks noGrp="1"/>
          </p:cNvSpPr>
          <p:nvPr>
            <p:ph type="title"/>
          </p:nvPr>
        </p:nvSpPr>
        <p:spPr/>
        <p:txBody>
          <a:bodyPr/>
          <a:lstStyle/>
          <a:p>
            <a:r>
              <a:rPr lang="cs-CZ" dirty="0"/>
              <a:t>Posuzování věrohodnosti</a:t>
            </a:r>
          </a:p>
        </p:txBody>
      </p:sp>
      <p:sp>
        <p:nvSpPr>
          <p:cNvPr id="9" name="Zástupný text 8">
            <a:extLst>
              <a:ext uri="{FF2B5EF4-FFF2-40B4-BE49-F238E27FC236}">
                <a16:creationId xmlns:a16="http://schemas.microsoft.com/office/drawing/2014/main" id="{CCC75569-5513-ADF1-A528-08D93DC17DAC}"/>
              </a:ext>
            </a:extLst>
          </p:cNvPr>
          <p:cNvSpPr>
            <a:spLocks noGrp="1"/>
          </p:cNvSpPr>
          <p:nvPr>
            <p:ph type="body" idx="1"/>
          </p:nvPr>
        </p:nvSpPr>
        <p:spPr/>
        <p:txBody>
          <a:bodyPr/>
          <a:lstStyle/>
          <a:p>
            <a:r>
              <a:rPr lang="cs-CZ" dirty="0"/>
              <a:t>Obecná</a:t>
            </a:r>
          </a:p>
        </p:txBody>
      </p:sp>
      <p:sp>
        <p:nvSpPr>
          <p:cNvPr id="8" name="Zástupný obsah 7">
            <a:extLst>
              <a:ext uri="{FF2B5EF4-FFF2-40B4-BE49-F238E27FC236}">
                <a16:creationId xmlns:a16="http://schemas.microsoft.com/office/drawing/2014/main" id="{09E69EB8-5E11-B3F8-3A61-DEBF099283B6}"/>
              </a:ext>
            </a:extLst>
          </p:cNvPr>
          <p:cNvSpPr>
            <a:spLocks noGrp="1"/>
          </p:cNvSpPr>
          <p:nvPr>
            <p:ph sz="half" idx="2"/>
          </p:nvPr>
        </p:nvSpPr>
        <p:spPr/>
        <p:txBody>
          <a:bodyPr>
            <a:normAutofit fontScale="85000" lnSpcReduction="10000"/>
          </a:bodyPr>
          <a:lstStyle/>
          <a:p>
            <a:r>
              <a:rPr lang="cs-CZ" dirty="0"/>
              <a:t>intelekt</a:t>
            </a:r>
          </a:p>
          <a:p>
            <a:r>
              <a:rPr lang="cs-CZ" dirty="0"/>
              <a:t>kognitivní schopnosti</a:t>
            </a:r>
          </a:p>
          <a:p>
            <a:r>
              <a:rPr lang="cs-CZ" dirty="0"/>
              <a:t>závislost</a:t>
            </a:r>
          </a:p>
          <a:p>
            <a:r>
              <a:rPr lang="cs-CZ" dirty="0"/>
              <a:t>...</a:t>
            </a:r>
          </a:p>
          <a:p>
            <a:endParaRPr lang="cs-CZ" dirty="0"/>
          </a:p>
          <a:p>
            <a:endParaRPr lang="cs-CZ" dirty="0"/>
          </a:p>
          <a:p>
            <a:endParaRPr lang="cs-CZ" dirty="0"/>
          </a:p>
          <a:p>
            <a:r>
              <a:rPr lang="cs-CZ" dirty="0"/>
              <a:t>ZP: „obecná věrohodnost (ne)odpovídá populační normě“</a:t>
            </a:r>
          </a:p>
          <a:p>
            <a:endParaRPr lang="cs-CZ" dirty="0"/>
          </a:p>
        </p:txBody>
      </p:sp>
      <p:sp>
        <p:nvSpPr>
          <p:cNvPr id="10" name="Zástupný text 9">
            <a:extLst>
              <a:ext uri="{FF2B5EF4-FFF2-40B4-BE49-F238E27FC236}">
                <a16:creationId xmlns:a16="http://schemas.microsoft.com/office/drawing/2014/main" id="{570DDBCA-F373-253E-91E9-E3239EDAAB56}"/>
              </a:ext>
            </a:extLst>
          </p:cNvPr>
          <p:cNvSpPr>
            <a:spLocks noGrp="1"/>
          </p:cNvSpPr>
          <p:nvPr>
            <p:ph type="body" sz="quarter" idx="3"/>
          </p:nvPr>
        </p:nvSpPr>
        <p:spPr/>
        <p:txBody>
          <a:bodyPr/>
          <a:lstStyle/>
          <a:p>
            <a:r>
              <a:rPr lang="cs-CZ" dirty="0"/>
              <a:t>Specifická</a:t>
            </a:r>
          </a:p>
        </p:txBody>
      </p:sp>
      <p:sp>
        <p:nvSpPr>
          <p:cNvPr id="11" name="Zástupný obsah 10">
            <a:extLst>
              <a:ext uri="{FF2B5EF4-FFF2-40B4-BE49-F238E27FC236}">
                <a16:creationId xmlns:a16="http://schemas.microsoft.com/office/drawing/2014/main" id="{D7F2AA26-CA09-0697-4F47-D4DE571498E0}"/>
              </a:ext>
            </a:extLst>
          </p:cNvPr>
          <p:cNvSpPr>
            <a:spLocks noGrp="1"/>
          </p:cNvSpPr>
          <p:nvPr>
            <p:ph sz="quarter" idx="4"/>
          </p:nvPr>
        </p:nvSpPr>
        <p:spPr/>
        <p:txBody>
          <a:bodyPr>
            <a:normAutofit fontScale="85000" lnSpcReduction="10000"/>
          </a:bodyPr>
          <a:lstStyle/>
          <a:p>
            <a:r>
              <a:rPr lang="cs-CZ" dirty="0" err="1"/>
              <a:t>fyziodetekční</a:t>
            </a:r>
            <a:r>
              <a:rPr lang="cs-CZ" dirty="0"/>
              <a:t> metody?</a:t>
            </a:r>
          </a:p>
          <a:p>
            <a:pPr lvl="1"/>
            <a:r>
              <a:rPr lang="cs-CZ" dirty="0"/>
              <a:t>není důkaz</a:t>
            </a:r>
          </a:p>
          <a:p>
            <a:r>
              <a:rPr lang="cs-CZ" dirty="0"/>
              <a:t>SVA (</a:t>
            </a:r>
            <a:r>
              <a:rPr lang="cs-CZ" b="0" i="0" dirty="0" err="1">
                <a:solidFill>
                  <a:srgbClr val="000000"/>
                </a:solidFill>
                <a:effectLst/>
              </a:rPr>
              <a:t>Statement</a:t>
            </a:r>
            <a:r>
              <a:rPr lang="cs-CZ" b="0" i="0" dirty="0">
                <a:solidFill>
                  <a:srgbClr val="000000"/>
                </a:solidFill>
                <a:effectLst/>
              </a:rPr>
              <a:t> Validity </a:t>
            </a:r>
            <a:r>
              <a:rPr lang="cs-CZ" b="0" i="0" dirty="0" err="1">
                <a:solidFill>
                  <a:srgbClr val="000000"/>
                </a:solidFill>
                <a:effectLst/>
              </a:rPr>
              <a:t>Assessment</a:t>
            </a:r>
            <a:r>
              <a:rPr lang="cs-CZ" b="0" i="0" dirty="0">
                <a:solidFill>
                  <a:srgbClr val="000000"/>
                </a:solidFill>
                <a:effectLst/>
              </a:rPr>
              <a:t>)</a:t>
            </a:r>
          </a:p>
          <a:p>
            <a:pPr lvl="1"/>
            <a:r>
              <a:rPr lang="cs-CZ" dirty="0"/>
              <a:t>analýza validity výpovědi</a:t>
            </a:r>
          </a:p>
          <a:p>
            <a:r>
              <a:rPr lang="cs-CZ" dirty="0"/>
              <a:t>analýza obsahu</a:t>
            </a:r>
          </a:p>
          <a:p>
            <a:r>
              <a:rPr lang="cs-CZ" dirty="0"/>
              <a:t>forma verbálního sdělení</a:t>
            </a:r>
          </a:p>
          <a:p>
            <a:endParaRPr lang="cs-CZ" dirty="0"/>
          </a:p>
          <a:p>
            <a:endParaRPr lang="cs-CZ" dirty="0"/>
          </a:p>
          <a:p>
            <a:pPr marL="0" indent="0">
              <a:buNone/>
            </a:pPr>
            <a:r>
              <a:rPr lang="cs-CZ" dirty="0"/>
              <a:t>Výpověď smyšlená/ reálně prožitá</a:t>
            </a:r>
          </a:p>
        </p:txBody>
      </p:sp>
    </p:spTree>
    <p:extLst>
      <p:ext uri="{BB962C8B-B14F-4D97-AF65-F5344CB8AC3E}">
        <p14:creationId xmlns:p14="http://schemas.microsoft.com/office/powerpoint/2010/main" val="2121576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1DCC8B-EB93-4067-BF01-6D809D4CBF05}"/>
              </a:ext>
            </a:extLst>
          </p:cNvPr>
          <p:cNvSpPr>
            <a:spLocks noGrp="1"/>
          </p:cNvSpPr>
          <p:nvPr>
            <p:ph type="title"/>
          </p:nvPr>
        </p:nvSpPr>
        <p:spPr/>
        <p:txBody>
          <a:bodyPr/>
          <a:lstStyle/>
          <a:p>
            <a:r>
              <a:rPr lang="cs-CZ" dirty="0"/>
              <a:t>Otázky položené zadavatelem (Chmelík, 2005)</a:t>
            </a:r>
          </a:p>
        </p:txBody>
      </p:sp>
      <p:sp>
        <p:nvSpPr>
          <p:cNvPr id="3" name="Zástupný obsah 2">
            <a:extLst>
              <a:ext uri="{FF2B5EF4-FFF2-40B4-BE49-F238E27FC236}">
                <a16:creationId xmlns:a16="http://schemas.microsoft.com/office/drawing/2014/main" id="{26E35C5C-9109-439F-8366-E05EAF1E1527}"/>
              </a:ext>
            </a:extLst>
          </p:cNvPr>
          <p:cNvSpPr>
            <a:spLocks noGrp="1"/>
          </p:cNvSpPr>
          <p:nvPr>
            <p:ph idx="1"/>
          </p:nvPr>
        </p:nvSpPr>
        <p:spPr/>
        <p:txBody>
          <a:bodyPr>
            <a:normAutofit fontScale="70000" lnSpcReduction="20000"/>
          </a:bodyPr>
          <a:lstStyle/>
          <a:p>
            <a:pPr marL="0" indent="0">
              <a:buNone/>
            </a:pPr>
            <a:r>
              <a:rPr lang="cs-CZ" dirty="0"/>
              <a:t>1) Otázky musí </a:t>
            </a:r>
            <a:r>
              <a:rPr lang="cs-CZ" b="1" dirty="0"/>
              <a:t>být srozumitelné a směřovat k meritu věci</a:t>
            </a:r>
            <a:r>
              <a:rPr lang="cs-CZ" dirty="0"/>
              <a:t>. </a:t>
            </a:r>
          </a:p>
          <a:p>
            <a:pPr marL="0" indent="0">
              <a:buNone/>
            </a:pPr>
            <a:r>
              <a:rPr lang="cs-CZ" dirty="0"/>
              <a:t>2) Otázky </a:t>
            </a:r>
            <a:r>
              <a:rPr lang="cs-CZ" b="1" dirty="0"/>
              <a:t>nesmí vybočovat </a:t>
            </a:r>
            <a:r>
              <a:rPr lang="cs-CZ" dirty="0"/>
              <a:t>z technické (odborné) proveditelnosti, přijatelnosti a kompetence znalce. </a:t>
            </a:r>
          </a:p>
          <a:p>
            <a:pPr marL="0" indent="0">
              <a:buNone/>
            </a:pPr>
            <a:r>
              <a:rPr lang="cs-CZ" dirty="0"/>
              <a:t>3) Otázky </a:t>
            </a:r>
            <a:r>
              <a:rPr lang="cs-CZ" b="1" dirty="0"/>
              <a:t>nesmí předjímat </a:t>
            </a:r>
            <a:r>
              <a:rPr lang="cs-CZ" dirty="0"/>
              <a:t>právní hodnocení věci.</a:t>
            </a:r>
          </a:p>
          <a:p>
            <a:pPr marL="0" indent="0">
              <a:buNone/>
            </a:pPr>
            <a:r>
              <a:rPr lang="cs-CZ" dirty="0"/>
              <a:t>4) Při stanovení otázek a úkolů znalci je třeba </a:t>
            </a:r>
            <a:r>
              <a:rPr lang="cs-CZ" b="1" dirty="0"/>
              <a:t>zvažovat míru jejich obecnosti a konkrétnosti</a:t>
            </a:r>
            <a:r>
              <a:rPr lang="cs-CZ" dirty="0"/>
              <a:t>. </a:t>
            </a:r>
          </a:p>
          <a:p>
            <a:pPr marL="0" indent="0">
              <a:buNone/>
            </a:pPr>
            <a:r>
              <a:rPr lang="cs-CZ" dirty="0"/>
              <a:t>5) Otázky a úkoly </a:t>
            </a:r>
            <a:r>
              <a:rPr lang="cs-CZ" b="1" dirty="0"/>
              <a:t>nesmí znalce nutit překračovat </a:t>
            </a:r>
            <a:r>
              <a:rPr lang="cs-CZ" dirty="0"/>
              <a:t>jejich kompetence. </a:t>
            </a:r>
          </a:p>
          <a:p>
            <a:pPr marL="0" indent="0">
              <a:buNone/>
            </a:pPr>
            <a:r>
              <a:rPr lang="cs-CZ" dirty="0"/>
              <a:t>6) Znaleckým zkoumáním </a:t>
            </a:r>
            <a:r>
              <a:rPr lang="cs-CZ" b="1" dirty="0"/>
              <a:t>nelze napravovat vadný postup </a:t>
            </a:r>
            <a:r>
              <a:rPr lang="cs-CZ" dirty="0"/>
              <a:t>orgánů činného v trestním řízení. </a:t>
            </a:r>
          </a:p>
          <a:p>
            <a:pPr marL="0" indent="0">
              <a:buNone/>
            </a:pPr>
            <a:r>
              <a:rPr lang="cs-CZ" dirty="0"/>
              <a:t>7) Nelze úkolovat znalce k provedení takových úkonů, k jejichž provedení je příslušný pouze orgán činný v trestním řízení. </a:t>
            </a:r>
          </a:p>
          <a:p>
            <a:pPr marL="0" indent="0">
              <a:buNone/>
            </a:pPr>
            <a:r>
              <a:rPr lang="cs-CZ" dirty="0"/>
              <a:t>8) Ve složitých případech je třeba znění otázek a rozsahu znaleckého zkoumání předem konzultovat se znalcem. </a:t>
            </a:r>
          </a:p>
          <a:p>
            <a:pPr marL="0" indent="0">
              <a:buNone/>
            </a:pPr>
            <a:r>
              <a:rPr lang="cs-CZ" dirty="0"/>
              <a:t>9) Ke zpracování odborného vyjádření nebo znaleckého posudku stanovit znalci lhůtu, případně další podmínky zpracování odborného vyjádření nebo znaleckého posudku, např. rámcově vymezit stanovení odměny</a:t>
            </a:r>
          </a:p>
        </p:txBody>
      </p:sp>
    </p:spTree>
    <p:extLst>
      <p:ext uri="{BB962C8B-B14F-4D97-AF65-F5344CB8AC3E}">
        <p14:creationId xmlns:p14="http://schemas.microsoft.com/office/powerpoint/2010/main" val="39307248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0D9B11-B193-7381-3EE0-AF047CCCCB0F}"/>
              </a:ext>
            </a:extLst>
          </p:cNvPr>
          <p:cNvSpPr>
            <a:spLocks noGrp="1"/>
          </p:cNvSpPr>
          <p:nvPr>
            <p:ph type="title"/>
          </p:nvPr>
        </p:nvSpPr>
        <p:spPr/>
        <p:txBody>
          <a:bodyPr/>
          <a:lstStyle/>
          <a:p>
            <a:r>
              <a:rPr lang="cs-CZ" dirty="0"/>
              <a:t>Posuzování věrohodnosti</a:t>
            </a:r>
          </a:p>
        </p:txBody>
      </p:sp>
      <p:sp>
        <p:nvSpPr>
          <p:cNvPr id="3" name="Zástupný obsah 2">
            <a:extLst>
              <a:ext uri="{FF2B5EF4-FFF2-40B4-BE49-F238E27FC236}">
                <a16:creationId xmlns:a16="http://schemas.microsoft.com/office/drawing/2014/main" id="{B156D198-7B65-C880-22BF-D083A157FF21}"/>
              </a:ext>
            </a:extLst>
          </p:cNvPr>
          <p:cNvSpPr>
            <a:spLocks noGrp="1"/>
          </p:cNvSpPr>
          <p:nvPr>
            <p:ph idx="1"/>
          </p:nvPr>
        </p:nvSpPr>
        <p:spPr/>
        <p:txBody>
          <a:bodyPr>
            <a:normAutofit lnSpcReduction="10000"/>
          </a:bodyPr>
          <a:lstStyle/>
          <a:p>
            <a:r>
              <a:rPr lang="cs-CZ" dirty="0"/>
              <a:t>Zamyslete se nad obecnou věrohodností. Co může snižovat obecnou věrohodnost?</a:t>
            </a:r>
          </a:p>
          <a:p>
            <a:pPr lvl="1"/>
            <a:r>
              <a:rPr lang="cs-CZ" dirty="0"/>
              <a:t>u osoby s </a:t>
            </a:r>
            <a:r>
              <a:rPr lang="cs-CZ" dirty="0" err="1"/>
              <a:t>histrionskými</a:t>
            </a:r>
            <a:r>
              <a:rPr lang="cs-CZ" dirty="0"/>
              <a:t> rysy </a:t>
            </a:r>
          </a:p>
          <a:p>
            <a:pPr lvl="1"/>
            <a:r>
              <a:rPr lang="cs-CZ" dirty="0"/>
              <a:t>u osoby závislé na alkoholu</a:t>
            </a:r>
          </a:p>
          <a:p>
            <a:pPr lvl="1"/>
            <a:r>
              <a:rPr lang="cs-CZ" dirty="0"/>
              <a:t>u osoby s mentální retardací</a:t>
            </a:r>
          </a:p>
          <a:p>
            <a:pPr lvl="1"/>
            <a:r>
              <a:rPr lang="cs-CZ" dirty="0"/>
              <a:t>u osoby s hraniční PO?</a:t>
            </a:r>
          </a:p>
          <a:p>
            <a:pPr marL="457200" lvl="1" indent="0">
              <a:buNone/>
            </a:pPr>
            <a:endParaRPr lang="cs-CZ" dirty="0"/>
          </a:p>
          <a:p>
            <a:pPr marL="0" indent="0">
              <a:buNone/>
            </a:pPr>
            <a:r>
              <a:rPr lang="cs-CZ" dirty="0"/>
              <a:t>Proč vlastně posuzovat obecnou věrohodnost?</a:t>
            </a:r>
          </a:p>
          <a:p>
            <a:pPr marL="0" indent="0">
              <a:buNone/>
            </a:pPr>
            <a:endParaRPr lang="cs-CZ" dirty="0"/>
          </a:p>
          <a:p>
            <a:pPr marL="0" indent="0">
              <a:buNone/>
            </a:pPr>
            <a:r>
              <a:rPr lang="cs-CZ" dirty="0"/>
              <a:t> </a:t>
            </a:r>
          </a:p>
          <a:p>
            <a:pPr lvl="1"/>
            <a:endParaRPr lang="cs-CZ" dirty="0"/>
          </a:p>
        </p:txBody>
      </p:sp>
    </p:spTree>
    <p:extLst>
      <p:ext uri="{BB962C8B-B14F-4D97-AF65-F5344CB8AC3E}">
        <p14:creationId xmlns:p14="http://schemas.microsoft.com/office/powerpoint/2010/main" val="6877637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0D9B11-B193-7381-3EE0-AF047CCCCB0F}"/>
              </a:ext>
            </a:extLst>
          </p:cNvPr>
          <p:cNvSpPr>
            <a:spLocks noGrp="1"/>
          </p:cNvSpPr>
          <p:nvPr>
            <p:ph type="title"/>
          </p:nvPr>
        </p:nvSpPr>
        <p:spPr/>
        <p:txBody>
          <a:bodyPr/>
          <a:lstStyle/>
          <a:p>
            <a:r>
              <a:rPr lang="cs-CZ" dirty="0"/>
              <a:t>Posuzování věrohodnosti</a:t>
            </a:r>
          </a:p>
        </p:txBody>
      </p:sp>
      <p:sp>
        <p:nvSpPr>
          <p:cNvPr id="3" name="Zástupný obsah 2">
            <a:extLst>
              <a:ext uri="{FF2B5EF4-FFF2-40B4-BE49-F238E27FC236}">
                <a16:creationId xmlns:a16="http://schemas.microsoft.com/office/drawing/2014/main" id="{B156D198-7B65-C880-22BF-D083A157FF21}"/>
              </a:ext>
            </a:extLst>
          </p:cNvPr>
          <p:cNvSpPr>
            <a:spLocks noGrp="1"/>
          </p:cNvSpPr>
          <p:nvPr>
            <p:ph idx="1"/>
          </p:nvPr>
        </p:nvSpPr>
        <p:spPr/>
        <p:txBody>
          <a:bodyPr>
            <a:normAutofit lnSpcReduction="10000"/>
          </a:bodyPr>
          <a:lstStyle/>
          <a:p>
            <a:r>
              <a:rPr lang="cs-CZ" dirty="0"/>
              <a:t>Zamyslete se nad obecnou věrohodností. Co může snižovat obecnou věrohodnost?</a:t>
            </a:r>
          </a:p>
          <a:p>
            <a:pPr lvl="1"/>
            <a:r>
              <a:rPr lang="cs-CZ" dirty="0"/>
              <a:t>u osoby s </a:t>
            </a:r>
            <a:r>
              <a:rPr lang="cs-CZ" b="1" dirty="0" err="1"/>
              <a:t>histrionskými</a:t>
            </a:r>
            <a:r>
              <a:rPr lang="cs-CZ" b="1" dirty="0"/>
              <a:t> </a:t>
            </a:r>
            <a:r>
              <a:rPr lang="cs-CZ" dirty="0"/>
              <a:t>rysy </a:t>
            </a:r>
          </a:p>
          <a:p>
            <a:pPr lvl="1"/>
            <a:r>
              <a:rPr lang="cs-CZ" dirty="0"/>
              <a:t>u osoby závislé na alkoholu</a:t>
            </a:r>
          </a:p>
          <a:p>
            <a:pPr lvl="1"/>
            <a:r>
              <a:rPr lang="cs-CZ" dirty="0"/>
              <a:t>u osoby s mentální retardací</a:t>
            </a:r>
          </a:p>
          <a:p>
            <a:pPr lvl="1"/>
            <a:r>
              <a:rPr lang="cs-CZ" dirty="0"/>
              <a:t>u osoby s </a:t>
            </a:r>
            <a:r>
              <a:rPr lang="cs-CZ" b="1" dirty="0"/>
              <a:t>hraniční </a:t>
            </a:r>
            <a:r>
              <a:rPr lang="cs-CZ" dirty="0"/>
              <a:t>PO?</a:t>
            </a:r>
          </a:p>
          <a:p>
            <a:pPr marL="457200" lvl="1" indent="0">
              <a:buNone/>
            </a:pPr>
            <a:endParaRPr lang="cs-CZ" dirty="0"/>
          </a:p>
          <a:p>
            <a:pPr marL="0" indent="0">
              <a:buNone/>
            </a:pPr>
            <a:r>
              <a:rPr lang="cs-CZ" dirty="0"/>
              <a:t>Proč vlastně posuzovat obecnou věrohodnost? V některých zemích EU se nevyšetřuje</a:t>
            </a:r>
          </a:p>
          <a:p>
            <a:pPr marL="0" indent="0" algn="ctr">
              <a:buNone/>
            </a:pPr>
            <a:r>
              <a:rPr lang="cs-CZ" sz="6000" b="0" i="0" dirty="0">
                <a:solidFill>
                  <a:srgbClr val="202124"/>
                </a:solidFill>
                <a:effectLst/>
                <a:latin typeface="arial" panose="020B0604020202020204" pitchFamily="34" charset="0"/>
              </a:rPr>
              <a:t>🤷</a:t>
            </a:r>
            <a:r>
              <a:rPr lang="cs-CZ" sz="5400" dirty="0"/>
              <a:t> </a:t>
            </a:r>
          </a:p>
        </p:txBody>
      </p:sp>
    </p:spTree>
    <p:extLst>
      <p:ext uri="{BB962C8B-B14F-4D97-AF65-F5344CB8AC3E}">
        <p14:creationId xmlns:p14="http://schemas.microsoft.com/office/powerpoint/2010/main" val="7068230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2B4A92-CA55-520E-C266-57077148E3F6}"/>
              </a:ext>
            </a:extLst>
          </p:cNvPr>
          <p:cNvSpPr>
            <a:spLocks noGrp="1"/>
          </p:cNvSpPr>
          <p:nvPr>
            <p:ph type="title"/>
          </p:nvPr>
        </p:nvSpPr>
        <p:spPr/>
        <p:txBody>
          <a:bodyPr>
            <a:normAutofit/>
          </a:bodyPr>
          <a:lstStyle/>
          <a:p>
            <a:r>
              <a:rPr lang="cs-CZ" dirty="0"/>
              <a:t>SVA (</a:t>
            </a:r>
            <a:r>
              <a:rPr lang="cs-CZ" b="0" i="0" dirty="0" err="1">
                <a:solidFill>
                  <a:srgbClr val="000000"/>
                </a:solidFill>
                <a:effectLst/>
              </a:rPr>
              <a:t>Statement</a:t>
            </a:r>
            <a:r>
              <a:rPr lang="cs-CZ" b="0" i="0" dirty="0">
                <a:solidFill>
                  <a:srgbClr val="000000"/>
                </a:solidFill>
                <a:effectLst/>
              </a:rPr>
              <a:t> Validity </a:t>
            </a:r>
            <a:r>
              <a:rPr lang="cs-CZ" b="0" i="0" dirty="0" err="1">
                <a:solidFill>
                  <a:srgbClr val="000000"/>
                </a:solidFill>
                <a:effectLst/>
              </a:rPr>
              <a:t>Assessment</a:t>
            </a:r>
            <a:r>
              <a:rPr lang="cs-CZ" b="0" i="0" dirty="0">
                <a:solidFill>
                  <a:srgbClr val="000000"/>
                </a:solidFill>
                <a:effectLst/>
              </a:rPr>
              <a:t>)</a:t>
            </a:r>
            <a:br>
              <a:rPr lang="cs-CZ" b="0" i="0" dirty="0">
                <a:solidFill>
                  <a:srgbClr val="000000"/>
                </a:solidFill>
                <a:effectLst/>
              </a:rPr>
            </a:br>
            <a:r>
              <a:rPr lang="cs-CZ" sz="3200" b="0" i="0" dirty="0">
                <a:solidFill>
                  <a:srgbClr val="000000"/>
                </a:solidFill>
                <a:effectLst/>
              </a:rPr>
              <a:t>Analýza validity výpovědi </a:t>
            </a:r>
            <a:r>
              <a:rPr lang="cs-CZ" sz="2000" b="0" i="0" dirty="0">
                <a:solidFill>
                  <a:srgbClr val="000000"/>
                </a:solidFill>
                <a:effectLst/>
              </a:rPr>
              <a:t>(standardizace u TČ sexuálního zneužívání dítěte)</a:t>
            </a:r>
            <a:endParaRPr lang="cs-CZ" dirty="0"/>
          </a:p>
        </p:txBody>
      </p:sp>
      <p:sp>
        <p:nvSpPr>
          <p:cNvPr id="3" name="Zástupný obsah 2">
            <a:extLst>
              <a:ext uri="{FF2B5EF4-FFF2-40B4-BE49-F238E27FC236}">
                <a16:creationId xmlns:a16="http://schemas.microsoft.com/office/drawing/2014/main" id="{ADD839ED-6EA8-B4B2-7E78-55E5F87CE676}"/>
              </a:ext>
            </a:extLst>
          </p:cNvPr>
          <p:cNvSpPr>
            <a:spLocks noGrp="1"/>
          </p:cNvSpPr>
          <p:nvPr>
            <p:ph idx="1"/>
          </p:nvPr>
        </p:nvSpPr>
        <p:spPr/>
        <p:txBody>
          <a:bodyPr/>
          <a:lstStyle/>
          <a:p>
            <a:pPr marL="514350" indent="-514350">
              <a:buFont typeface="+mj-lt"/>
              <a:buAutoNum type="arabicPeriod"/>
            </a:pPr>
            <a:r>
              <a:rPr lang="cs-CZ" dirty="0"/>
              <a:t>Analýza případu</a:t>
            </a:r>
          </a:p>
          <a:p>
            <a:pPr marL="514350" indent="-514350">
              <a:buFont typeface="+mj-lt"/>
              <a:buAutoNum type="arabicPeriod"/>
            </a:pPr>
            <a:r>
              <a:rPr lang="cs-CZ" dirty="0"/>
              <a:t>Semi-strukturované interview</a:t>
            </a:r>
          </a:p>
          <a:p>
            <a:pPr marL="514350" indent="-514350">
              <a:buFont typeface="+mj-lt"/>
              <a:buAutoNum type="arabicPeriod"/>
            </a:pPr>
            <a:r>
              <a:rPr lang="cs-CZ" dirty="0"/>
              <a:t>Kriteriální analýza obsahu (CBCA)</a:t>
            </a:r>
          </a:p>
          <a:p>
            <a:pPr marL="514350" indent="-514350">
              <a:buFont typeface="+mj-lt"/>
              <a:buAutoNum type="arabicPeriod"/>
            </a:pPr>
            <a:r>
              <a:rPr lang="cs-CZ" dirty="0"/>
              <a:t>Analýza validity - Validity </a:t>
            </a:r>
            <a:r>
              <a:rPr lang="cs-CZ" dirty="0" err="1"/>
              <a:t>Check</a:t>
            </a:r>
            <a:r>
              <a:rPr lang="cs-CZ" dirty="0"/>
              <a:t> List</a:t>
            </a:r>
          </a:p>
        </p:txBody>
      </p:sp>
    </p:spTree>
    <p:extLst>
      <p:ext uri="{BB962C8B-B14F-4D97-AF65-F5344CB8AC3E}">
        <p14:creationId xmlns:p14="http://schemas.microsoft.com/office/powerpoint/2010/main" val="4282356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197F78-5EB7-9C50-4167-F1E07787CB6E}"/>
              </a:ext>
            </a:extLst>
          </p:cNvPr>
          <p:cNvSpPr>
            <a:spLocks noGrp="1"/>
          </p:cNvSpPr>
          <p:nvPr>
            <p:ph type="title"/>
          </p:nvPr>
        </p:nvSpPr>
        <p:spPr/>
        <p:txBody>
          <a:bodyPr/>
          <a:lstStyle/>
          <a:p>
            <a:r>
              <a:rPr lang="cs-CZ" dirty="0"/>
              <a:t>1. Analýza případu</a:t>
            </a:r>
          </a:p>
        </p:txBody>
      </p:sp>
      <p:sp>
        <p:nvSpPr>
          <p:cNvPr id="3" name="Zástupný obsah 2">
            <a:extLst>
              <a:ext uri="{FF2B5EF4-FFF2-40B4-BE49-F238E27FC236}">
                <a16:creationId xmlns:a16="http://schemas.microsoft.com/office/drawing/2014/main" id="{5E8DAC6B-4863-37E5-15A9-D40D3C67F7AC}"/>
              </a:ext>
            </a:extLst>
          </p:cNvPr>
          <p:cNvSpPr>
            <a:spLocks noGrp="1"/>
          </p:cNvSpPr>
          <p:nvPr>
            <p:ph idx="1"/>
          </p:nvPr>
        </p:nvSpPr>
        <p:spPr/>
        <p:txBody>
          <a:bodyPr/>
          <a:lstStyle/>
          <a:p>
            <a:r>
              <a:rPr lang="cs-CZ" dirty="0"/>
              <a:t>Snaha získat co nejvíc informací o dítěti</a:t>
            </a:r>
          </a:p>
          <a:p>
            <a:r>
              <a:rPr lang="cs-CZ" dirty="0"/>
              <a:t>Studium spisu</a:t>
            </a:r>
          </a:p>
          <a:p>
            <a:r>
              <a:rPr lang="cs-CZ" dirty="0"/>
              <a:t>Informace o dítěti (jeho sociálním zázemí, prospěchu, chování, ...)</a:t>
            </a:r>
          </a:p>
          <a:p>
            <a:r>
              <a:rPr lang="cs-CZ" dirty="0"/>
              <a:t>Seznámení se s dosavadním zjištěním</a:t>
            </a:r>
          </a:p>
          <a:p>
            <a:r>
              <a:rPr lang="cs-CZ" dirty="0"/>
              <a:t>Stanovení nejasností – znalec se pak může doptat v dalším kroku</a:t>
            </a:r>
          </a:p>
        </p:txBody>
      </p:sp>
    </p:spTree>
    <p:extLst>
      <p:ext uri="{BB962C8B-B14F-4D97-AF65-F5344CB8AC3E}">
        <p14:creationId xmlns:p14="http://schemas.microsoft.com/office/powerpoint/2010/main" val="14500703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7D1ACA-4D7C-C49A-FE93-7C6321387540}"/>
              </a:ext>
            </a:extLst>
          </p:cNvPr>
          <p:cNvSpPr>
            <a:spLocks noGrp="1"/>
          </p:cNvSpPr>
          <p:nvPr>
            <p:ph type="title"/>
          </p:nvPr>
        </p:nvSpPr>
        <p:spPr/>
        <p:txBody>
          <a:bodyPr/>
          <a:lstStyle/>
          <a:p>
            <a:r>
              <a:rPr lang="cs-CZ" dirty="0"/>
              <a:t>2. Semi-strukturované interview</a:t>
            </a:r>
          </a:p>
        </p:txBody>
      </p:sp>
      <p:sp>
        <p:nvSpPr>
          <p:cNvPr id="3" name="Zástupný obsah 2">
            <a:extLst>
              <a:ext uri="{FF2B5EF4-FFF2-40B4-BE49-F238E27FC236}">
                <a16:creationId xmlns:a16="http://schemas.microsoft.com/office/drawing/2014/main" id="{01F12B35-2A3A-5979-EA25-7478C72E42A1}"/>
              </a:ext>
            </a:extLst>
          </p:cNvPr>
          <p:cNvSpPr>
            <a:spLocks noGrp="1"/>
          </p:cNvSpPr>
          <p:nvPr>
            <p:ph idx="1"/>
          </p:nvPr>
        </p:nvSpPr>
        <p:spPr/>
        <p:txBody>
          <a:bodyPr>
            <a:normAutofit/>
          </a:bodyPr>
          <a:lstStyle/>
          <a:p>
            <a:r>
              <a:rPr lang="cs-CZ" dirty="0"/>
              <a:t>Dítě nejprve popisuje událost (je potřeba znát specifika výpovědí dětí, vývojovou psychologii, umět komunikovat s dítětem, protože dítě nedokáže vše dobře verbalizovat ...)</a:t>
            </a:r>
          </a:p>
          <a:p>
            <a:r>
              <a:rPr lang="cs-CZ" dirty="0"/>
              <a:t>Následuje </a:t>
            </a:r>
            <a:r>
              <a:rPr lang="cs-CZ" dirty="0" err="1"/>
              <a:t>semi</a:t>
            </a:r>
            <a:r>
              <a:rPr lang="cs-CZ" dirty="0"/>
              <a:t>-strukturované i. – při spontánní výpovědi málo detailů</a:t>
            </a:r>
          </a:p>
          <a:p>
            <a:pPr lvl="1"/>
            <a:r>
              <a:rPr lang="cs-CZ" dirty="0"/>
              <a:t>„Řekni mi, co se stalo.“</a:t>
            </a:r>
          </a:p>
          <a:p>
            <a:pPr lvl="1"/>
            <a:endParaRPr lang="cs-CZ" dirty="0"/>
          </a:p>
          <a:p>
            <a:r>
              <a:rPr lang="cs-CZ" dirty="0"/>
              <a:t>Špatně:</a:t>
            </a:r>
          </a:p>
          <a:p>
            <a:pPr marL="0" indent="0">
              <a:lnSpc>
                <a:spcPct val="20000"/>
              </a:lnSpc>
              <a:buNone/>
            </a:pPr>
            <a:r>
              <a:rPr lang="cs-CZ" sz="1700" i="1" dirty="0"/>
              <a:t>M: Co jste dělali s tatínkem? </a:t>
            </a:r>
          </a:p>
          <a:p>
            <a:pPr marL="0" indent="0">
              <a:lnSpc>
                <a:spcPct val="20000"/>
              </a:lnSpc>
              <a:buNone/>
            </a:pPr>
            <a:r>
              <a:rPr lang="cs-CZ" sz="1700" i="1" dirty="0"/>
              <a:t>D: Dítě mlčí</a:t>
            </a:r>
          </a:p>
          <a:p>
            <a:pPr marL="0" indent="0">
              <a:lnSpc>
                <a:spcPct val="20000"/>
              </a:lnSpc>
              <a:buNone/>
            </a:pPr>
            <a:r>
              <a:rPr lang="cs-CZ" sz="1700" i="1" dirty="0"/>
              <a:t>M: Koupal tě tatínek? </a:t>
            </a:r>
          </a:p>
          <a:p>
            <a:pPr marL="0" indent="0">
              <a:lnSpc>
                <a:spcPct val="20000"/>
              </a:lnSpc>
              <a:buNone/>
            </a:pPr>
            <a:r>
              <a:rPr lang="cs-CZ" sz="1700" i="1" dirty="0"/>
              <a:t>D: Jo</a:t>
            </a:r>
          </a:p>
          <a:p>
            <a:pPr marL="0" indent="0">
              <a:lnSpc>
                <a:spcPct val="20000"/>
              </a:lnSpc>
              <a:buNone/>
            </a:pPr>
            <a:r>
              <a:rPr lang="cs-CZ" sz="1700" i="1" dirty="0"/>
              <a:t>M: A umyl ti vlásky?</a:t>
            </a:r>
          </a:p>
          <a:p>
            <a:pPr marL="0" indent="0">
              <a:lnSpc>
                <a:spcPct val="20000"/>
              </a:lnSpc>
              <a:buNone/>
            </a:pPr>
            <a:r>
              <a:rPr lang="cs-CZ" sz="1700" i="1" dirty="0"/>
              <a:t>D: Jo</a:t>
            </a:r>
          </a:p>
        </p:txBody>
      </p:sp>
    </p:spTree>
    <p:extLst>
      <p:ext uri="{BB962C8B-B14F-4D97-AF65-F5344CB8AC3E}">
        <p14:creationId xmlns:p14="http://schemas.microsoft.com/office/powerpoint/2010/main" val="42754068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94285E-DEDB-445A-E871-47D4639F24F6}"/>
              </a:ext>
            </a:extLst>
          </p:cNvPr>
          <p:cNvSpPr>
            <a:spLocks noGrp="1"/>
          </p:cNvSpPr>
          <p:nvPr>
            <p:ph type="title"/>
          </p:nvPr>
        </p:nvSpPr>
        <p:spPr/>
        <p:txBody>
          <a:bodyPr/>
          <a:lstStyle/>
          <a:p>
            <a:r>
              <a:rPr lang="cs-CZ" dirty="0"/>
              <a:t>3. Kriteriální analýza obsahu (CBCA)</a:t>
            </a:r>
            <a:br>
              <a:rPr lang="cs-CZ" dirty="0"/>
            </a:br>
            <a:r>
              <a:rPr lang="cs-CZ" sz="2000" b="0" i="0" dirty="0" err="1">
                <a:solidFill>
                  <a:srgbClr val="000000"/>
                </a:solidFill>
                <a:effectLst/>
              </a:rPr>
              <a:t>Criteria-Based</a:t>
            </a:r>
            <a:r>
              <a:rPr lang="cs-CZ" sz="2000" b="0" i="0" dirty="0">
                <a:solidFill>
                  <a:srgbClr val="000000"/>
                </a:solidFill>
                <a:effectLst/>
              </a:rPr>
              <a:t> </a:t>
            </a:r>
            <a:r>
              <a:rPr lang="cs-CZ" sz="2000" b="0" i="0" dirty="0" err="1">
                <a:solidFill>
                  <a:srgbClr val="000000"/>
                </a:solidFill>
                <a:effectLst/>
              </a:rPr>
              <a:t>Content</a:t>
            </a:r>
            <a:r>
              <a:rPr lang="cs-CZ" sz="2000" b="0" i="0" dirty="0">
                <a:solidFill>
                  <a:srgbClr val="000000"/>
                </a:solidFill>
                <a:effectLst/>
              </a:rPr>
              <a:t> </a:t>
            </a:r>
            <a:r>
              <a:rPr lang="cs-CZ" sz="2000" b="0" i="0" dirty="0" err="1">
                <a:solidFill>
                  <a:srgbClr val="000000"/>
                </a:solidFill>
                <a:effectLst/>
              </a:rPr>
              <a:t>Analysis</a:t>
            </a:r>
            <a:endParaRPr lang="cs-CZ" dirty="0"/>
          </a:p>
        </p:txBody>
      </p:sp>
      <p:sp>
        <p:nvSpPr>
          <p:cNvPr id="3" name="Zástupný obsah 2">
            <a:extLst>
              <a:ext uri="{FF2B5EF4-FFF2-40B4-BE49-F238E27FC236}">
                <a16:creationId xmlns:a16="http://schemas.microsoft.com/office/drawing/2014/main" id="{83A7F544-B302-1D1B-633B-7DF100E4DD3A}"/>
              </a:ext>
            </a:extLst>
          </p:cNvPr>
          <p:cNvSpPr>
            <a:spLocks noGrp="1"/>
          </p:cNvSpPr>
          <p:nvPr>
            <p:ph idx="1"/>
          </p:nvPr>
        </p:nvSpPr>
        <p:spPr/>
        <p:txBody>
          <a:bodyPr/>
          <a:lstStyle/>
          <a:p>
            <a:r>
              <a:rPr lang="cs-CZ" dirty="0"/>
              <a:t>Ideálně z doslovného přepisu nebo z videozáznamu</a:t>
            </a:r>
          </a:p>
          <a:p>
            <a:pPr algn="just"/>
            <a:r>
              <a:rPr lang="cs-CZ" b="0" i="0" dirty="0">
                <a:solidFill>
                  <a:srgbClr val="000000"/>
                </a:solidFill>
                <a:effectLst/>
              </a:rPr>
              <a:t>tříbodová škála 0-2 (existuje i návrh na 0-4)</a:t>
            </a:r>
          </a:p>
          <a:p>
            <a:pPr lvl="1" algn="just"/>
            <a:r>
              <a:rPr lang="cs-CZ" b="0" i="0" dirty="0">
                <a:solidFill>
                  <a:srgbClr val="000000"/>
                </a:solidFill>
                <a:effectLst/>
              </a:rPr>
              <a:t>0 - kritérium nepřítomno</a:t>
            </a:r>
          </a:p>
          <a:p>
            <a:pPr lvl="1" algn="just"/>
            <a:r>
              <a:rPr lang="cs-CZ" b="0" i="0" dirty="0">
                <a:solidFill>
                  <a:srgbClr val="000000"/>
                </a:solidFill>
                <a:effectLst/>
              </a:rPr>
              <a:t>1 - kritérium přítomno</a:t>
            </a:r>
          </a:p>
          <a:p>
            <a:pPr lvl="1" algn="just"/>
            <a:r>
              <a:rPr lang="cs-CZ" b="0" i="0" dirty="0">
                <a:solidFill>
                  <a:srgbClr val="000000"/>
                </a:solidFill>
                <a:effectLst/>
              </a:rPr>
              <a:t>2 - kritérium silně přítomno</a:t>
            </a:r>
          </a:p>
          <a:p>
            <a:pPr lvl="1" algn="just"/>
            <a:endParaRPr lang="cs-CZ" dirty="0">
              <a:solidFill>
                <a:srgbClr val="000000"/>
              </a:solidFill>
            </a:endParaRPr>
          </a:p>
          <a:p>
            <a:pPr algn="just"/>
            <a:r>
              <a:rPr lang="cs-CZ" b="0" i="0" dirty="0">
                <a:solidFill>
                  <a:srgbClr val="000000"/>
                </a:solidFill>
                <a:effectLst/>
              </a:rPr>
              <a:t>Hodnotí se, jestli jde o vyprávění spíše z epizodické paměti než z fantazie (pozor, je rozdíl fantazie x lež)</a:t>
            </a:r>
          </a:p>
          <a:p>
            <a:pPr algn="just"/>
            <a:r>
              <a:rPr lang="cs-CZ" b="0" i="0" dirty="0">
                <a:solidFill>
                  <a:srgbClr val="000000"/>
                </a:solidFill>
                <a:effectLst/>
              </a:rPr>
              <a:t>Má limity, má se používat pouze u </a:t>
            </a:r>
            <a:r>
              <a:rPr lang="cs-CZ" dirty="0">
                <a:solidFill>
                  <a:srgbClr val="000000"/>
                </a:solidFill>
              </a:rPr>
              <a:t>specifických případů, jinde není použití empiricky podložené, stále </a:t>
            </a:r>
            <a:r>
              <a:rPr lang="cs-CZ" b="0" i="0" dirty="0">
                <a:solidFill>
                  <a:srgbClr val="000000"/>
                </a:solidFill>
                <a:effectLst/>
              </a:rPr>
              <a:t>jde o pravděpodobnost</a:t>
            </a:r>
          </a:p>
          <a:p>
            <a:endParaRPr lang="cs-CZ" dirty="0"/>
          </a:p>
        </p:txBody>
      </p:sp>
    </p:spTree>
    <p:extLst>
      <p:ext uri="{BB962C8B-B14F-4D97-AF65-F5344CB8AC3E}">
        <p14:creationId xmlns:p14="http://schemas.microsoft.com/office/powerpoint/2010/main" val="21360805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94285E-DEDB-445A-E871-47D4639F24F6}"/>
              </a:ext>
            </a:extLst>
          </p:cNvPr>
          <p:cNvSpPr>
            <a:spLocks noGrp="1"/>
          </p:cNvSpPr>
          <p:nvPr>
            <p:ph type="title"/>
          </p:nvPr>
        </p:nvSpPr>
        <p:spPr/>
        <p:txBody>
          <a:bodyPr/>
          <a:lstStyle/>
          <a:p>
            <a:r>
              <a:rPr lang="cs-CZ" dirty="0"/>
              <a:t>3. Kriteriální analýza obsahu (CBCA)</a:t>
            </a:r>
            <a:br>
              <a:rPr lang="cs-CZ" dirty="0"/>
            </a:br>
            <a:r>
              <a:rPr lang="cs-CZ" sz="2000" b="0" i="0" dirty="0" err="1">
                <a:solidFill>
                  <a:srgbClr val="000000"/>
                </a:solidFill>
                <a:effectLst/>
              </a:rPr>
              <a:t>Criteria-Based</a:t>
            </a:r>
            <a:r>
              <a:rPr lang="cs-CZ" sz="2000" b="0" i="0" dirty="0">
                <a:solidFill>
                  <a:srgbClr val="000000"/>
                </a:solidFill>
                <a:effectLst/>
              </a:rPr>
              <a:t> </a:t>
            </a:r>
            <a:r>
              <a:rPr lang="cs-CZ" sz="2000" b="0" i="0" dirty="0" err="1">
                <a:solidFill>
                  <a:srgbClr val="000000"/>
                </a:solidFill>
                <a:effectLst/>
              </a:rPr>
              <a:t>Content</a:t>
            </a:r>
            <a:r>
              <a:rPr lang="cs-CZ" sz="2000" b="0" i="0" dirty="0">
                <a:solidFill>
                  <a:srgbClr val="000000"/>
                </a:solidFill>
                <a:effectLst/>
              </a:rPr>
              <a:t> </a:t>
            </a:r>
            <a:r>
              <a:rPr lang="cs-CZ" sz="2000" b="0" i="0" dirty="0" err="1">
                <a:solidFill>
                  <a:srgbClr val="000000"/>
                </a:solidFill>
                <a:effectLst/>
              </a:rPr>
              <a:t>Analysis</a:t>
            </a:r>
            <a:endParaRPr lang="cs-CZ" dirty="0"/>
          </a:p>
        </p:txBody>
      </p:sp>
      <p:sp>
        <p:nvSpPr>
          <p:cNvPr id="3" name="Zástupný obsah 2">
            <a:extLst>
              <a:ext uri="{FF2B5EF4-FFF2-40B4-BE49-F238E27FC236}">
                <a16:creationId xmlns:a16="http://schemas.microsoft.com/office/drawing/2014/main" id="{83A7F544-B302-1D1B-633B-7DF100E4DD3A}"/>
              </a:ext>
            </a:extLst>
          </p:cNvPr>
          <p:cNvSpPr>
            <a:spLocks noGrp="1"/>
          </p:cNvSpPr>
          <p:nvPr>
            <p:ph idx="1"/>
          </p:nvPr>
        </p:nvSpPr>
        <p:spPr/>
        <p:txBody>
          <a:bodyPr/>
          <a:lstStyle/>
          <a:p>
            <a:r>
              <a:rPr lang="cs-CZ" dirty="0"/>
              <a:t>Ideálně z doslovného přepisu nebo z videozáznamu</a:t>
            </a:r>
          </a:p>
          <a:p>
            <a:pPr algn="just"/>
            <a:r>
              <a:rPr lang="cs-CZ" b="0" i="0" dirty="0">
                <a:solidFill>
                  <a:srgbClr val="000000"/>
                </a:solidFill>
                <a:effectLst/>
              </a:rPr>
              <a:t>tříbodová škála 0-2 (existuje i návrh na 0-4)</a:t>
            </a:r>
          </a:p>
          <a:p>
            <a:pPr lvl="1" algn="just"/>
            <a:r>
              <a:rPr lang="cs-CZ" b="0" i="0" dirty="0">
                <a:solidFill>
                  <a:srgbClr val="000000"/>
                </a:solidFill>
                <a:effectLst/>
              </a:rPr>
              <a:t>0 - kritérium nepřítomno</a:t>
            </a:r>
          </a:p>
          <a:p>
            <a:pPr lvl="1" algn="just"/>
            <a:r>
              <a:rPr lang="cs-CZ" b="0" i="0" dirty="0">
                <a:solidFill>
                  <a:srgbClr val="000000"/>
                </a:solidFill>
                <a:effectLst/>
              </a:rPr>
              <a:t>1 - kritérium přítomno</a:t>
            </a:r>
          </a:p>
          <a:p>
            <a:pPr lvl="1" algn="just"/>
            <a:r>
              <a:rPr lang="cs-CZ" b="0" i="0" dirty="0">
                <a:solidFill>
                  <a:srgbClr val="000000"/>
                </a:solidFill>
                <a:effectLst/>
              </a:rPr>
              <a:t>2 - kritérium silně přítomno</a:t>
            </a:r>
          </a:p>
          <a:p>
            <a:pPr lvl="1" algn="just"/>
            <a:endParaRPr lang="cs-CZ" dirty="0">
              <a:solidFill>
                <a:srgbClr val="000000"/>
              </a:solidFill>
            </a:endParaRPr>
          </a:p>
          <a:p>
            <a:pPr algn="just"/>
            <a:r>
              <a:rPr lang="cs-CZ" b="0" i="0" dirty="0">
                <a:solidFill>
                  <a:srgbClr val="000000"/>
                </a:solidFill>
                <a:effectLst/>
              </a:rPr>
              <a:t>Hodnotí se, jestli jde o vyprávění spíše z epizodické paměti než z fantazie (pozor, je rozdíl fantazie x lež)</a:t>
            </a:r>
          </a:p>
          <a:p>
            <a:pPr algn="just"/>
            <a:r>
              <a:rPr lang="cs-CZ" b="0" i="0" dirty="0">
                <a:solidFill>
                  <a:srgbClr val="000000"/>
                </a:solidFill>
                <a:effectLst/>
              </a:rPr>
              <a:t>Má limity, má se používat pouze u </a:t>
            </a:r>
            <a:r>
              <a:rPr lang="cs-CZ" dirty="0">
                <a:solidFill>
                  <a:srgbClr val="000000"/>
                </a:solidFill>
              </a:rPr>
              <a:t>specifických případů, jinde není použití empiricky podložené, stále </a:t>
            </a:r>
            <a:r>
              <a:rPr lang="cs-CZ" b="0" i="0" dirty="0">
                <a:solidFill>
                  <a:srgbClr val="000000"/>
                </a:solidFill>
                <a:effectLst/>
              </a:rPr>
              <a:t>jde o pravděpodobnost</a:t>
            </a:r>
          </a:p>
          <a:p>
            <a:endParaRPr lang="cs-CZ" dirty="0"/>
          </a:p>
        </p:txBody>
      </p:sp>
    </p:spTree>
    <p:extLst>
      <p:ext uri="{BB962C8B-B14F-4D97-AF65-F5344CB8AC3E}">
        <p14:creationId xmlns:p14="http://schemas.microsoft.com/office/powerpoint/2010/main" val="42444237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FAE98084-A1FF-4536-AAFB-F9E2A4F967E9}"/>
              </a:ext>
            </a:extLst>
          </p:cNvPr>
          <p:cNvSpPr>
            <a:spLocks noGrp="1"/>
          </p:cNvSpPr>
          <p:nvPr>
            <p:ph type="body" idx="1"/>
          </p:nvPr>
        </p:nvSpPr>
        <p:spPr>
          <a:xfrm>
            <a:off x="839788" y="517382"/>
            <a:ext cx="5157787" cy="823912"/>
          </a:xfrm>
        </p:spPr>
        <p:txBody>
          <a:bodyPr/>
          <a:lstStyle/>
          <a:p>
            <a:r>
              <a:rPr lang="cs-CZ" dirty="0"/>
              <a:t>Kritéria CBCA </a:t>
            </a:r>
          </a:p>
        </p:txBody>
      </p:sp>
      <p:sp>
        <p:nvSpPr>
          <p:cNvPr id="6" name="Zástupný obsah 5">
            <a:extLst>
              <a:ext uri="{FF2B5EF4-FFF2-40B4-BE49-F238E27FC236}">
                <a16:creationId xmlns:a16="http://schemas.microsoft.com/office/drawing/2014/main" id="{12F03943-5C1B-4131-96E3-D7AEBBAD7891}"/>
              </a:ext>
            </a:extLst>
          </p:cNvPr>
          <p:cNvSpPr>
            <a:spLocks noGrp="1"/>
          </p:cNvSpPr>
          <p:nvPr>
            <p:ph sz="half" idx="2"/>
          </p:nvPr>
        </p:nvSpPr>
        <p:spPr>
          <a:xfrm>
            <a:off x="839788" y="1537855"/>
            <a:ext cx="5157787" cy="4651808"/>
          </a:xfrm>
        </p:spPr>
        <p:txBody>
          <a:bodyPr>
            <a:normAutofit fontScale="85000" lnSpcReduction="20000"/>
          </a:bodyPr>
          <a:lstStyle/>
          <a:p>
            <a:r>
              <a:rPr lang="cs-CZ" dirty="0"/>
              <a:t>Obecné charakteristiky</a:t>
            </a:r>
          </a:p>
          <a:p>
            <a:pPr lvl="1"/>
            <a:r>
              <a:rPr lang="cs-CZ" dirty="0"/>
              <a:t>Logická struktura</a:t>
            </a:r>
          </a:p>
          <a:p>
            <a:pPr lvl="1"/>
            <a:r>
              <a:rPr lang="cs-CZ" dirty="0"/>
              <a:t>Nestrukturovaná produkce</a:t>
            </a:r>
          </a:p>
          <a:p>
            <a:pPr lvl="1"/>
            <a:r>
              <a:rPr lang="cs-CZ" dirty="0"/>
              <a:t>Množství detailů</a:t>
            </a:r>
          </a:p>
          <a:p>
            <a:pPr lvl="1"/>
            <a:endParaRPr lang="cs-CZ" dirty="0"/>
          </a:p>
          <a:p>
            <a:r>
              <a:rPr lang="cs-CZ" dirty="0"/>
              <a:t>Specifické obsahy</a:t>
            </a:r>
          </a:p>
          <a:p>
            <a:pPr lvl="1"/>
            <a:r>
              <a:rPr lang="cs-CZ" dirty="0"/>
              <a:t>Ukotvení v kontextu</a:t>
            </a:r>
          </a:p>
          <a:p>
            <a:pPr lvl="1"/>
            <a:r>
              <a:rPr lang="cs-CZ" dirty="0"/>
              <a:t>Popis interakcí</a:t>
            </a:r>
          </a:p>
          <a:p>
            <a:pPr lvl="1"/>
            <a:r>
              <a:rPr lang="cs-CZ" dirty="0"/>
              <a:t>Reprodukce rozhovorů</a:t>
            </a:r>
          </a:p>
          <a:p>
            <a:pPr lvl="1"/>
            <a:r>
              <a:rPr lang="cs-CZ" dirty="0"/>
              <a:t>Nečekané komplikace během incidentu</a:t>
            </a:r>
          </a:p>
          <a:p>
            <a:pPr lvl="1"/>
            <a:r>
              <a:rPr lang="cs-CZ" dirty="0"/>
              <a:t>Neobvyklé detaily</a:t>
            </a:r>
          </a:p>
          <a:p>
            <a:pPr lvl="1"/>
            <a:r>
              <a:rPr lang="cs-CZ" dirty="0"/>
              <a:t>Související externí asociace</a:t>
            </a:r>
          </a:p>
          <a:p>
            <a:pPr lvl="1"/>
            <a:r>
              <a:rPr lang="cs-CZ" dirty="0"/>
              <a:t>Popisování vlastních psychických pochodů</a:t>
            </a:r>
          </a:p>
          <a:p>
            <a:pPr lvl="1"/>
            <a:r>
              <a:rPr lang="cs-CZ" dirty="0"/>
              <a:t>Vysuzování psychických pochodů pachatele</a:t>
            </a:r>
          </a:p>
        </p:txBody>
      </p:sp>
      <p:sp>
        <p:nvSpPr>
          <p:cNvPr id="7" name="Zástupný text 6">
            <a:extLst>
              <a:ext uri="{FF2B5EF4-FFF2-40B4-BE49-F238E27FC236}">
                <a16:creationId xmlns:a16="http://schemas.microsoft.com/office/drawing/2014/main" id="{0D1FB8F5-7605-43F5-889A-6293A4FC38F1}"/>
              </a:ext>
            </a:extLst>
          </p:cNvPr>
          <p:cNvSpPr>
            <a:spLocks noGrp="1"/>
          </p:cNvSpPr>
          <p:nvPr>
            <p:ph type="body" sz="quarter" idx="3"/>
          </p:nvPr>
        </p:nvSpPr>
        <p:spPr>
          <a:xfrm>
            <a:off x="6172200" y="517382"/>
            <a:ext cx="5183188" cy="823912"/>
          </a:xfrm>
        </p:spPr>
        <p:txBody>
          <a:bodyPr/>
          <a:lstStyle/>
          <a:p>
            <a:endParaRPr lang="cs-CZ" dirty="0"/>
          </a:p>
        </p:txBody>
      </p:sp>
      <p:sp>
        <p:nvSpPr>
          <p:cNvPr id="8" name="Zástupný obsah 7">
            <a:extLst>
              <a:ext uri="{FF2B5EF4-FFF2-40B4-BE49-F238E27FC236}">
                <a16:creationId xmlns:a16="http://schemas.microsoft.com/office/drawing/2014/main" id="{118F3C8C-E181-4B9F-A354-C535F00D6EAC}"/>
              </a:ext>
            </a:extLst>
          </p:cNvPr>
          <p:cNvSpPr>
            <a:spLocks noGrp="1"/>
          </p:cNvSpPr>
          <p:nvPr>
            <p:ph sz="quarter" idx="4"/>
          </p:nvPr>
        </p:nvSpPr>
        <p:spPr>
          <a:xfrm>
            <a:off x="6172200" y="1537855"/>
            <a:ext cx="5183188" cy="4651808"/>
          </a:xfrm>
        </p:spPr>
        <p:txBody>
          <a:bodyPr>
            <a:normAutofit fontScale="85000" lnSpcReduction="20000"/>
          </a:bodyPr>
          <a:lstStyle/>
          <a:p>
            <a:r>
              <a:rPr lang="cs-CZ" dirty="0"/>
              <a:t>Obsahy vázané na motivaci</a:t>
            </a:r>
          </a:p>
          <a:p>
            <a:pPr lvl="1"/>
            <a:r>
              <a:rPr lang="cs-CZ" dirty="0"/>
              <a:t>Spontánní opravy</a:t>
            </a:r>
          </a:p>
          <a:p>
            <a:pPr lvl="1"/>
            <a:r>
              <a:rPr lang="cs-CZ" dirty="0"/>
              <a:t>Přiznání vlastních paměťových mezer</a:t>
            </a:r>
          </a:p>
          <a:p>
            <a:pPr lvl="1"/>
            <a:r>
              <a:rPr lang="cs-CZ" dirty="0"/>
              <a:t>Pochybnosti o správnosti výpovědi</a:t>
            </a:r>
          </a:p>
          <a:p>
            <a:pPr lvl="1"/>
            <a:r>
              <a:rPr lang="cs-CZ" dirty="0"/>
              <a:t>Sebeobviňování</a:t>
            </a:r>
          </a:p>
          <a:p>
            <a:pPr lvl="1"/>
            <a:r>
              <a:rPr lang="cs-CZ" dirty="0"/>
              <a:t>Omlouvání pachatele</a:t>
            </a:r>
          </a:p>
          <a:p>
            <a:pPr lvl="1"/>
            <a:endParaRPr lang="cs-CZ" dirty="0"/>
          </a:p>
          <a:p>
            <a:r>
              <a:rPr lang="cs-CZ" dirty="0" err="1"/>
              <a:t>Deliktové</a:t>
            </a:r>
            <a:r>
              <a:rPr lang="cs-CZ" dirty="0"/>
              <a:t> specifické obsahy</a:t>
            </a:r>
          </a:p>
          <a:p>
            <a:pPr lvl="1"/>
            <a:r>
              <a:rPr lang="cs-CZ" dirty="0" err="1"/>
              <a:t>Deliktově</a:t>
            </a:r>
            <a:r>
              <a:rPr lang="cs-CZ" dirty="0"/>
              <a:t> typické detaily</a:t>
            </a:r>
          </a:p>
          <a:p>
            <a:endParaRPr lang="cs-CZ" dirty="0"/>
          </a:p>
        </p:txBody>
      </p:sp>
    </p:spTree>
    <p:extLst>
      <p:ext uri="{BB962C8B-B14F-4D97-AF65-F5344CB8AC3E}">
        <p14:creationId xmlns:p14="http://schemas.microsoft.com/office/powerpoint/2010/main" val="36991865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A6913B-ED76-0A68-776F-A1AFB171DBE6}"/>
              </a:ext>
            </a:extLst>
          </p:cNvPr>
          <p:cNvSpPr>
            <a:spLocks noGrp="1"/>
          </p:cNvSpPr>
          <p:nvPr>
            <p:ph type="title"/>
          </p:nvPr>
        </p:nvSpPr>
        <p:spPr/>
        <p:txBody>
          <a:bodyPr/>
          <a:lstStyle/>
          <a:p>
            <a:r>
              <a:rPr lang="cs-CZ" dirty="0"/>
              <a:t>4. Analýza validity - Validity </a:t>
            </a:r>
            <a:r>
              <a:rPr lang="cs-CZ" dirty="0" err="1"/>
              <a:t>Check</a:t>
            </a:r>
            <a:r>
              <a:rPr lang="cs-CZ" dirty="0"/>
              <a:t> List</a:t>
            </a:r>
          </a:p>
        </p:txBody>
      </p:sp>
      <p:sp>
        <p:nvSpPr>
          <p:cNvPr id="3" name="Zástupný obsah 2">
            <a:extLst>
              <a:ext uri="{FF2B5EF4-FFF2-40B4-BE49-F238E27FC236}">
                <a16:creationId xmlns:a16="http://schemas.microsoft.com/office/drawing/2014/main" id="{4D835C90-BFFE-4BFA-831D-497126F4E7F9}"/>
              </a:ext>
            </a:extLst>
          </p:cNvPr>
          <p:cNvSpPr>
            <a:spLocks noGrp="1"/>
          </p:cNvSpPr>
          <p:nvPr>
            <p:ph idx="1"/>
          </p:nvPr>
        </p:nvSpPr>
        <p:spPr/>
        <p:txBody>
          <a:bodyPr/>
          <a:lstStyle/>
          <a:p>
            <a:r>
              <a:rPr lang="cs-CZ" dirty="0"/>
              <a:t>Ukazuje, jestli je vhodné použití CBCA (kdy mohlo dojít ke zkreslení návodnými otázkami, úzkostí, jazykovou ,mentální, vývojovou </a:t>
            </a:r>
            <a:r>
              <a:rPr lang="cs-CZ" dirty="0" err="1"/>
              <a:t>nedostačivostí</a:t>
            </a:r>
            <a:r>
              <a:rPr lang="cs-CZ" dirty="0"/>
              <a:t>, ...)</a:t>
            </a:r>
          </a:p>
          <a:p>
            <a:endParaRPr lang="cs-CZ" dirty="0"/>
          </a:p>
          <a:p>
            <a:endParaRPr lang="cs-CZ" dirty="0"/>
          </a:p>
          <a:p>
            <a:endParaRPr lang="cs-CZ" dirty="0"/>
          </a:p>
        </p:txBody>
      </p:sp>
      <p:sp>
        <p:nvSpPr>
          <p:cNvPr id="4" name="Zástupný obsah 5">
            <a:extLst>
              <a:ext uri="{FF2B5EF4-FFF2-40B4-BE49-F238E27FC236}">
                <a16:creationId xmlns:a16="http://schemas.microsoft.com/office/drawing/2014/main" id="{2719A8DE-EBA3-52EC-DABD-83518CA1CF29}"/>
              </a:ext>
            </a:extLst>
          </p:cNvPr>
          <p:cNvSpPr txBox="1">
            <a:spLocks/>
          </p:cNvSpPr>
          <p:nvPr/>
        </p:nvSpPr>
        <p:spPr>
          <a:xfrm>
            <a:off x="938213" y="3287289"/>
            <a:ext cx="5157787" cy="24823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t>Psychologické charakteristiky</a:t>
            </a:r>
          </a:p>
          <a:p>
            <a:pPr lvl="1"/>
            <a:r>
              <a:rPr lang="cs-CZ" sz="1600" dirty="0"/>
              <a:t>Neodpovídající verbální schopnosti nebo vědomosti</a:t>
            </a:r>
          </a:p>
          <a:p>
            <a:pPr lvl="1"/>
            <a:r>
              <a:rPr lang="cs-CZ" sz="1600" dirty="0"/>
              <a:t>Neodpovídající emoce</a:t>
            </a:r>
          </a:p>
          <a:p>
            <a:pPr lvl="1"/>
            <a:r>
              <a:rPr lang="cs-CZ" sz="1600" dirty="0"/>
              <a:t>Citlivost na sugesce</a:t>
            </a:r>
          </a:p>
          <a:p>
            <a:pPr lvl="1"/>
            <a:endParaRPr lang="cs-CZ" sz="1600" dirty="0"/>
          </a:p>
          <a:p>
            <a:r>
              <a:rPr lang="cs-CZ" sz="1800" dirty="0"/>
              <a:t>Charakteristiky výpovědi</a:t>
            </a:r>
          </a:p>
          <a:p>
            <a:pPr lvl="1"/>
            <a:r>
              <a:rPr lang="cs-CZ" sz="1600" dirty="0"/>
              <a:t>Sugestivní návodné nebo korektivní otázky</a:t>
            </a:r>
          </a:p>
          <a:p>
            <a:pPr lvl="1"/>
            <a:r>
              <a:rPr lang="cs-CZ" sz="1600" dirty="0"/>
              <a:t>Celková neadekvátnost výslechu</a:t>
            </a:r>
          </a:p>
        </p:txBody>
      </p:sp>
      <p:sp>
        <p:nvSpPr>
          <p:cNvPr id="5" name="Zástupný obsah 7">
            <a:extLst>
              <a:ext uri="{FF2B5EF4-FFF2-40B4-BE49-F238E27FC236}">
                <a16:creationId xmlns:a16="http://schemas.microsoft.com/office/drawing/2014/main" id="{04FFE5AD-F796-B874-3FD3-96B950E102A0}"/>
              </a:ext>
            </a:extLst>
          </p:cNvPr>
          <p:cNvSpPr txBox="1">
            <a:spLocks/>
          </p:cNvSpPr>
          <p:nvPr/>
        </p:nvSpPr>
        <p:spPr>
          <a:xfrm>
            <a:off x="6639340" y="3287289"/>
            <a:ext cx="5183188" cy="27657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a:t>Motivace</a:t>
            </a:r>
          </a:p>
          <a:p>
            <a:pPr lvl="1"/>
            <a:r>
              <a:rPr lang="cs-CZ" sz="1600" dirty="0"/>
              <a:t>Nejasné motivy k výpovědi</a:t>
            </a:r>
          </a:p>
          <a:p>
            <a:pPr lvl="1"/>
            <a:r>
              <a:rPr lang="cs-CZ" sz="1600" dirty="0"/>
              <a:t>Nejasný kontext odhalení nebo ohlášení</a:t>
            </a:r>
          </a:p>
          <a:p>
            <a:pPr lvl="1"/>
            <a:r>
              <a:rPr lang="cs-CZ" sz="1600" dirty="0"/>
              <a:t>Tlak na pravdivou výpověď </a:t>
            </a:r>
          </a:p>
          <a:p>
            <a:pPr lvl="1"/>
            <a:endParaRPr lang="cs-CZ" sz="1600" dirty="0"/>
          </a:p>
          <a:p>
            <a:r>
              <a:rPr lang="cs-CZ" sz="1800" dirty="0"/>
              <a:t>Investigativní otázky</a:t>
            </a:r>
          </a:p>
          <a:p>
            <a:pPr lvl="1"/>
            <a:r>
              <a:rPr lang="cs-CZ" sz="1600" dirty="0"/>
              <a:t>Inkonzistence s realitou</a:t>
            </a:r>
          </a:p>
          <a:p>
            <a:pPr lvl="1"/>
            <a:r>
              <a:rPr lang="cs-CZ" sz="1600" dirty="0"/>
              <a:t>Inkonzistence s jinými výpověďmi</a:t>
            </a:r>
          </a:p>
          <a:p>
            <a:pPr lvl="1"/>
            <a:r>
              <a:rPr lang="cs-CZ" sz="1600" dirty="0"/>
              <a:t>Inkonzistence s jinými důkazy</a:t>
            </a:r>
          </a:p>
          <a:p>
            <a:endParaRPr lang="cs-CZ" sz="1600" dirty="0"/>
          </a:p>
        </p:txBody>
      </p:sp>
    </p:spTree>
    <p:extLst>
      <p:ext uri="{BB962C8B-B14F-4D97-AF65-F5344CB8AC3E}">
        <p14:creationId xmlns:p14="http://schemas.microsoft.com/office/powerpoint/2010/main" val="418862705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2DF6D-7D27-9F1E-B2BD-54A1201EB7FF}"/>
              </a:ext>
            </a:extLst>
          </p:cNvPr>
          <p:cNvSpPr>
            <a:spLocks noGrp="1"/>
          </p:cNvSpPr>
          <p:nvPr>
            <p:ph type="title"/>
          </p:nvPr>
        </p:nvSpPr>
        <p:spPr/>
        <p:txBody>
          <a:bodyPr/>
          <a:lstStyle/>
          <a:p>
            <a:r>
              <a:rPr lang="cs-CZ" dirty="0"/>
              <a:t>Specifická věrohodnost</a:t>
            </a:r>
          </a:p>
        </p:txBody>
      </p:sp>
      <p:sp>
        <p:nvSpPr>
          <p:cNvPr id="3" name="Zástupný obsah 2">
            <a:extLst>
              <a:ext uri="{FF2B5EF4-FFF2-40B4-BE49-F238E27FC236}">
                <a16:creationId xmlns:a16="http://schemas.microsoft.com/office/drawing/2014/main" id="{C68CAFF0-7D98-51E6-7B8D-2AB703D258C9}"/>
              </a:ext>
            </a:extLst>
          </p:cNvPr>
          <p:cNvSpPr>
            <a:spLocks noGrp="1"/>
          </p:cNvSpPr>
          <p:nvPr>
            <p:ph idx="1"/>
          </p:nvPr>
        </p:nvSpPr>
        <p:spPr/>
        <p:txBody>
          <a:bodyPr/>
          <a:lstStyle/>
          <a:p>
            <a:r>
              <a:rPr lang="cs-CZ" dirty="0"/>
              <a:t>(ne)pravdivost výpovědi – posouzení je na straně soudu, není to otázka pro znalce</a:t>
            </a:r>
          </a:p>
          <a:p>
            <a:r>
              <a:rPr lang="cs-CZ" dirty="0"/>
              <a:t>Znalec zjišťuje, jestli osoba s vyšší pravděpodobností líčí událost tak, jako by ji zažila nebo jakoby si ji vymyslela + bere v úvahu vliv sugesce</a:t>
            </a:r>
          </a:p>
          <a:p>
            <a:endParaRPr lang="cs-CZ" dirty="0"/>
          </a:p>
          <a:p>
            <a:r>
              <a:rPr lang="cs-CZ" dirty="0"/>
              <a:t>Klinické posouzení (pozorování, rozhovor) - rizika</a:t>
            </a:r>
          </a:p>
          <a:p>
            <a:r>
              <a:rPr lang="cs-CZ" dirty="0"/>
              <a:t>Forenzní postupy – ověřitelnost, přezkoumatelnost</a:t>
            </a:r>
          </a:p>
          <a:p>
            <a:endParaRPr lang="cs-CZ" dirty="0"/>
          </a:p>
          <a:p>
            <a:endParaRPr lang="cs-CZ" dirty="0"/>
          </a:p>
        </p:txBody>
      </p:sp>
    </p:spTree>
    <p:extLst>
      <p:ext uri="{BB962C8B-B14F-4D97-AF65-F5344CB8AC3E}">
        <p14:creationId xmlns:p14="http://schemas.microsoft.com/office/powerpoint/2010/main" val="1403088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1DCC8B-EB93-4067-BF01-6D809D4CBF05}"/>
              </a:ext>
            </a:extLst>
          </p:cNvPr>
          <p:cNvSpPr>
            <a:spLocks noGrp="1"/>
          </p:cNvSpPr>
          <p:nvPr>
            <p:ph type="title"/>
          </p:nvPr>
        </p:nvSpPr>
        <p:spPr/>
        <p:txBody>
          <a:bodyPr/>
          <a:lstStyle/>
          <a:p>
            <a:r>
              <a:rPr lang="cs-CZ" dirty="0"/>
              <a:t>Otázky položené zadavatelem (Chmelík, 2005)</a:t>
            </a:r>
          </a:p>
        </p:txBody>
      </p:sp>
      <p:sp>
        <p:nvSpPr>
          <p:cNvPr id="3" name="Zástupný obsah 2">
            <a:extLst>
              <a:ext uri="{FF2B5EF4-FFF2-40B4-BE49-F238E27FC236}">
                <a16:creationId xmlns:a16="http://schemas.microsoft.com/office/drawing/2014/main" id="{26E35C5C-9109-439F-8366-E05EAF1E1527}"/>
              </a:ext>
            </a:extLst>
          </p:cNvPr>
          <p:cNvSpPr>
            <a:spLocks noGrp="1"/>
          </p:cNvSpPr>
          <p:nvPr>
            <p:ph idx="1"/>
          </p:nvPr>
        </p:nvSpPr>
        <p:spPr/>
        <p:txBody>
          <a:bodyPr>
            <a:normAutofit/>
          </a:bodyPr>
          <a:lstStyle/>
          <a:p>
            <a:pPr marL="0" indent="0">
              <a:buNone/>
            </a:pPr>
            <a:r>
              <a:rPr lang="cs-CZ" dirty="0"/>
              <a:t>Soubor otázek musí tvořit logicky navazující systém (zpravidla od obecných otázek k otázkám detailním atp.). Položené otázky nesmí být sugestivní ani návodné. </a:t>
            </a:r>
          </a:p>
        </p:txBody>
      </p:sp>
    </p:spTree>
    <p:extLst>
      <p:ext uri="{BB962C8B-B14F-4D97-AF65-F5344CB8AC3E}">
        <p14:creationId xmlns:p14="http://schemas.microsoft.com/office/powerpoint/2010/main" val="169888624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F011A2-8D4F-AF30-893E-7DE06A4E5D6D}"/>
              </a:ext>
            </a:extLst>
          </p:cNvPr>
          <p:cNvSpPr>
            <a:spLocks noGrp="1"/>
          </p:cNvSpPr>
          <p:nvPr>
            <p:ph type="title"/>
          </p:nvPr>
        </p:nvSpPr>
        <p:spPr/>
        <p:txBody>
          <a:bodyPr/>
          <a:lstStyle/>
          <a:p>
            <a:r>
              <a:rPr lang="cs-CZ" dirty="0"/>
              <a:t>Lživá nebo nepravdivá výpověď</a:t>
            </a:r>
          </a:p>
        </p:txBody>
      </p:sp>
      <p:sp>
        <p:nvSpPr>
          <p:cNvPr id="3" name="Zástupný obsah 2">
            <a:extLst>
              <a:ext uri="{FF2B5EF4-FFF2-40B4-BE49-F238E27FC236}">
                <a16:creationId xmlns:a16="http://schemas.microsoft.com/office/drawing/2014/main" id="{D6EEB0CF-1B69-6CAD-42F0-392363DB1C2D}"/>
              </a:ext>
            </a:extLst>
          </p:cNvPr>
          <p:cNvSpPr>
            <a:spLocks noGrp="1"/>
          </p:cNvSpPr>
          <p:nvPr>
            <p:ph idx="1"/>
          </p:nvPr>
        </p:nvSpPr>
        <p:spPr/>
        <p:txBody>
          <a:bodyPr/>
          <a:lstStyle/>
          <a:p>
            <a:r>
              <a:rPr lang="cs-CZ" dirty="0"/>
              <a:t>Jaké mohou být podle vás důvody</a:t>
            </a:r>
          </a:p>
          <a:p>
            <a:pPr lvl="1"/>
            <a:r>
              <a:rPr lang="cs-CZ" dirty="0"/>
              <a:t>lživé výpovědi?</a:t>
            </a:r>
          </a:p>
          <a:p>
            <a:pPr lvl="1"/>
            <a:r>
              <a:rPr lang="cs-CZ" dirty="0"/>
              <a:t>nepravdivé výpovědi?</a:t>
            </a:r>
          </a:p>
          <a:p>
            <a:endParaRPr lang="cs-CZ" dirty="0"/>
          </a:p>
        </p:txBody>
      </p:sp>
      <p:pic>
        <p:nvPicPr>
          <p:cNvPr id="5" name="Obrázek 4">
            <a:extLst>
              <a:ext uri="{FF2B5EF4-FFF2-40B4-BE49-F238E27FC236}">
                <a16:creationId xmlns:a16="http://schemas.microsoft.com/office/drawing/2014/main" id="{100A47DB-6CD1-7BCD-5EC1-75E984A84E97}"/>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saturation sat="400000"/>
                    </a14:imgEffect>
                    <a14:imgEffect>
                      <a14:brightnessContrast bright="40000" contrast="-20000"/>
                    </a14:imgEffect>
                  </a14:imgLayer>
                </a14:imgProps>
              </a:ext>
            </a:extLst>
          </a:blip>
          <a:stretch>
            <a:fillRect/>
          </a:stretch>
        </p:blipFill>
        <p:spPr>
          <a:xfrm>
            <a:off x="10350340" y="365124"/>
            <a:ext cx="1099683" cy="1325563"/>
          </a:xfrm>
          <a:prstGeom prst="rect">
            <a:avLst/>
          </a:prstGeom>
        </p:spPr>
      </p:pic>
    </p:spTree>
    <p:extLst>
      <p:ext uri="{BB962C8B-B14F-4D97-AF65-F5344CB8AC3E}">
        <p14:creationId xmlns:p14="http://schemas.microsoft.com/office/powerpoint/2010/main" val="41897959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F011A2-8D4F-AF30-893E-7DE06A4E5D6D}"/>
              </a:ext>
            </a:extLst>
          </p:cNvPr>
          <p:cNvSpPr>
            <a:spLocks noGrp="1"/>
          </p:cNvSpPr>
          <p:nvPr>
            <p:ph type="title"/>
          </p:nvPr>
        </p:nvSpPr>
        <p:spPr/>
        <p:txBody>
          <a:bodyPr/>
          <a:lstStyle/>
          <a:p>
            <a:r>
              <a:rPr lang="cs-CZ" dirty="0"/>
              <a:t>Lživá nebo nepravdivá výpověď</a:t>
            </a:r>
          </a:p>
        </p:txBody>
      </p:sp>
      <p:sp>
        <p:nvSpPr>
          <p:cNvPr id="3" name="Zástupný obsah 2">
            <a:extLst>
              <a:ext uri="{FF2B5EF4-FFF2-40B4-BE49-F238E27FC236}">
                <a16:creationId xmlns:a16="http://schemas.microsoft.com/office/drawing/2014/main" id="{D6EEB0CF-1B69-6CAD-42F0-392363DB1C2D}"/>
              </a:ext>
            </a:extLst>
          </p:cNvPr>
          <p:cNvSpPr>
            <a:spLocks noGrp="1"/>
          </p:cNvSpPr>
          <p:nvPr>
            <p:ph idx="1"/>
          </p:nvPr>
        </p:nvSpPr>
        <p:spPr/>
        <p:txBody>
          <a:bodyPr>
            <a:normAutofit/>
          </a:bodyPr>
          <a:lstStyle/>
          <a:p>
            <a:r>
              <a:rPr lang="cs-CZ" dirty="0"/>
              <a:t>Omyl (iluze, nepřiměřená generalizace, špatná koncentrace pozornosti)</a:t>
            </a:r>
          </a:p>
          <a:p>
            <a:r>
              <a:rPr lang="cs-CZ" dirty="0"/>
              <a:t>Neúmyslná lež (</a:t>
            </a:r>
            <a:r>
              <a:rPr lang="cs-CZ" dirty="0" err="1"/>
              <a:t>katatymní</a:t>
            </a:r>
            <a:r>
              <a:rPr lang="cs-CZ" dirty="0"/>
              <a:t> myšlení, psychopatologie)</a:t>
            </a:r>
          </a:p>
          <a:p>
            <a:r>
              <a:rPr lang="cs-CZ" dirty="0"/>
              <a:t>Úmyslná lež </a:t>
            </a:r>
          </a:p>
          <a:p>
            <a:pPr lvl="1"/>
            <a:r>
              <a:rPr lang="cs-CZ" dirty="0"/>
              <a:t>Cíl poškodit, např. vymýšlení si alibi</a:t>
            </a:r>
          </a:p>
          <a:p>
            <a:pPr lvl="1"/>
            <a:r>
              <a:rPr lang="cs-CZ" dirty="0"/>
              <a:t>Strach z trestu, nálepkování, pomsty</a:t>
            </a:r>
          </a:p>
          <a:p>
            <a:pPr lvl="1"/>
            <a:r>
              <a:rPr lang="cs-CZ" dirty="0"/>
              <a:t>Stud</a:t>
            </a:r>
          </a:p>
          <a:p>
            <a:pPr lvl="1"/>
            <a:r>
              <a:rPr lang="cs-CZ" dirty="0"/>
              <a:t>Společenský propad</a:t>
            </a:r>
          </a:p>
          <a:p>
            <a:pPr lvl="1"/>
            <a:r>
              <a:rPr lang="cs-CZ" dirty="0"/>
              <a:t>Snaha krýt spolupachatele</a:t>
            </a:r>
          </a:p>
          <a:p>
            <a:pPr lvl="1"/>
            <a:endParaRPr lang="cs-CZ" dirty="0"/>
          </a:p>
          <a:p>
            <a:endParaRPr lang="cs-CZ" dirty="0"/>
          </a:p>
        </p:txBody>
      </p:sp>
      <p:pic>
        <p:nvPicPr>
          <p:cNvPr id="5" name="Obrázek 4">
            <a:extLst>
              <a:ext uri="{FF2B5EF4-FFF2-40B4-BE49-F238E27FC236}">
                <a16:creationId xmlns:a16="http://schemas.microsoft.com/office/drawing/2014/main" id="{100A47DB-6CD1-7BCD-5EC1-75E984A84E97}"/>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saturation sat="400000"/>
                    </a14:imgEffect>
                    <a14:imgEffect>
                      <a14:brightnessContrast bright="40000" contrast="-20000"/>
                    </a14:imgEffect>
                  </a14:imgLayer>
                </a14:imgProps>
              </a:ext>
            </a:extLst>
          </a:blip>
          <a:stretch>
            <a:fillRect/>
          </a:stretch>
        </p:blipFill>
        <p:spPr>
          <a:xfrm>
            <a:off x="10350340" y="365124"/>
            <a:ext cx="1099683" cy="1325563"/>
          </a:xfrm>
          <a:prstGeom prst="rect">
            <a:avLst/>
          </a:prstGeom>
        </p:spPr>
      </p:pic>
    </p:spTree>
    <p:extLst>
      <p:ext uri="{BB962C8B-B14F-4D97-AF65-F5344CB8AC3E}">
        <p14:creationId xmlns:p14="http://schemas.microsoft.com/office/powerpoint/2010/main" val="100253683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134B1F-7842-4763-A732-07C0DA86F152}"/>
              </a:ext>
            </a:extLst>
          </p:cNvPr>
          <p:cNvSpPr>
            <a:spLocks noGrp="1"/>
          </p:cNvSpPr>
          <p:nvPr>
            <p:ph type="title"/>
          </p:nvPr>
        </p:nvSpPr>
        <p:spPr/>
        <p:txBody>
          <a:bodyPr/>
          <a:lstStyle/>
          <a:p>
            <a:r>
              <a:rPr lang="cs-CZ" dirty="0"/>
              <a:t>Lež </a:t>
            </a:r>
          </a:p>
        </p:txBody>
      </p:sp>
      <p:sp>
        <p:nvSpPr>
          <p:cNvPr id="3" name="Zástupný obsah 2">
            <a:extLst>
              <a:ext uri="{FF2B5EF4-FFF2-40B4-BE49-F238E27FC236}">
                <a16:creationId xmlns:a16="http://schemas.microsoft.com/office/drawing/2014/main" id="{ED51846F-2DBD-408E-964E-B13AEDD0779D}"/>
              </a:ext>
            </a:extLst>
          </p:cNvPr>
          <p:cNvSpPr>
            <a:spLocks noGrp="1"/>
          </p:cNvSpPr>
          <p:nvPr>
            <p:ph idx="1"/>
          </p:nvPr>
        </p:nvSpPr>
        <p:spPr/>
        <p:txBody>
          <a:bodyPr/>
          <a:lstStyle/>
          <a:p>
            <a:r>
              <a:rPr lang="cs-CZ" dirty="0"/>
              <a:t>Úmysl lhát</a:t>
            </a:r>
          </a:p>
          <a:p>
            <a:r>
              <a:rPr lang="cs-CZ" dirty="0"/>
              <a:t>Nevědomost toho, komu je lháno, o tomto úmyslu</a:t>
            </a:r>
          </a:p>
          <a:p>
            <a:endParaRPr lang="cs-CZ" dirty="0"/>
          </a:p>
          <a:p>
            <a:r>
              <a:rPr lang="cs-CZ" dirty="0"/>
              <a:t>Tipněte si, v kolika procentech odhadnou lživou výpověď</a:t>
            </a:r>
          </a:p>
        </p:txBody>
      </p:sp>
      <p:graphicFrame>
        <p:nvGraphicFramePr>
          <p:cNvPr id="4" name="Tabulka 4">
            <a:extLst>
              <a:ext uri="{FF2B5EF4-FFF2-40B4-BE49-F238E27FC236}">
                <a16:creationId xmlns:a16="http://schemas.microsoft.com/office/drawing/2014/main" id="{81702B97-1E60-BAE7-53E2-E08CF4FB16AD}"/>
              </a:ext>
            </a:extLst>
          </p:cNvPr>
          <p:cNvGraphicFramePr>
            <a:graphicFrameLocks noGrp="1"/>
          </p:cNvGraphicFramePr>
          <p:nvPr>
            <p:extLst>
              <p:ext uri="{D42A27DB-BD31-4B8C-83A1-F6EECF244321}">
                <p14:modId xmlns:p14="http://schemas.microsoft.com/office/powerpoint/2010/main" val="2466976942"/>
              </p:ext>
            </p:extLst>
          </p:nvPr>
        </p:nvGraphicFramePr>
        <p:xfrm>
          <a:off x="2680583" y="4064701"/>
          <a:ext cx="5293836" cy="2428174"/>
        </p:xfrm>
        <a:graphic>
          <a:graphicData uri="http://schemas.openxmlformats.org/drawingml/2006/table">
            <a:tbl>
              <a:tblPr firstRow="1" bandRow="1">
                <a:tableStyleId>{5940675A-B579-460E-94D1-54222C63F5DA}</a:tableStyleId>
              </a:tblPr>
              <a:tblGrid>
                <a:gridCol w="2646918">
                  <a:extLst>
                    <a:ext uri="{9D8B030D-6E8A-4147-A177-3AD203B41FA5}">
                      <a16:colId xmlns:a16="http://schemas.microsoft.com/office/drawing/2014/main" val="731397705"/>
                    </a:ext>
                  </a:extLst>
                </a:gridCol>
                <a:gridCol w="2646918">
                  <a:extLst>
                    <a:ext uri="{9D8B030D-6E8A-4147-A177-3AD203B41FA5}">
                      <a16:colId xmlns:a16="http://schemas.microsoft.com/office/drawing/2014/main" val="4155620271"/>
                    </a:ext>
                  </a:extLst>
                </a:gridCol>
              </a:tblGrid>
              <a:tr h="1214087">
                <a:tc>
                  <a:txBody>
                    <a:bodyPr/>
                    <a:lstStyle/>
                    <a:p>
                      <a:pPr algn="ctr"/>
                      <a:r>
                        <a:rPr lang="cs-CZ" sz="2400" dirty="0"/>
                        <a:t>PROFESIONÁLOVÉ</a:t>
                      </a:r>
                    </a:p>
                  </a:txBody>
                  <a:tcPr anchor="ctr"/>
                </a:tc>
                <a:tc>
                  <a:txBody>
                    <a:bodyPr/>
                    <a:lstStyle/>
                    <a:p>
                      <a:pPr algn="ctr"/>
                      <a:r>
                        <a:rPr lang="cs-CZ" sz="2400" dirty="0"/>
                        <a:t>LAICI</a:t>
                      </a:r>
                    </a:p>
                  </a:txBody>
                  <a:tcPr anchor="ctr"/>
                </a:tc>
                <a:extLst>
                  <a:ext uri="{0D108BD9-81ED-4DB2-BD59-A6C34878D82A}">
                    <a16:rowId xmlns:a16="http://schemas.microsoft.com/office/drawing/2014/main" val="615024726"/>
                  </a:ext>
                </a:extLst>
              </a:tr>
              <a:tr h="1214087">
                <a:tc>
                  <a:txBody>
                    <a:bodyPr/>
                    <a:lstStyle/>
                    <a:p>
                      <a:pPr algn="ctr"/>
                      <a:r>
                        <a:rPr lang="cs-CZ" sz="2400" dirty="0"/>
                        <a:t>? %</a:t>
                      </a:r>
                    </a:p>
                  </a:txBody>
                  <a:tcPr anchor="ctr"/>
                </a:tc>
                <a:tc>
                  <a:txBody>
                    <a:bodyPr/>
                    <a:lstStyle/>
                    <a:p>
                      <a:pPr algn="ctr"/>
                      <a:r>
                        <a:rPr lang="cs-CZ" sz="2400" dirty="0"/>
                        <a:t>? %</a:t>
                      </a:r>
                    </a:p>
                  </a:txBody>
                  <a:tcPr anchor="ctr"/>
                </a:tc>
                <a:extLst>
                  <a:ext uri="{0D108BD9-81ED-4DB2-BD59-A6C34878D82A}">
                    <a16:rowId xmlns:a16="http://schemas.microsoft.com/office/drawing/2014/main" val="3110180021"/>
                  </a:ext>
                </a:extLst>
              </a:tr>
            </a:tbl>
          </a:graphicData>
        </a:graphic>
      </p:graphicFrame>
    </p:spTree>
    <p:extLst>
      <p:ext uri="{BB962C8B-B14F-4D97-AF65-F5344CB8AC3E}">
        <p14:creationId xmlns:p14="http://schemas.microsoft.com/office/powerpoint/2010/main" val="347493391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134B1F-7842-4763-A732-07C0DA86F152}"/>
              </a:ext>
            </a:extLst>
          </p:cNvPr>
          <p:cNvSpPr>
            <a:spLocks noGrp="1"/>
          </p:cNvSpPr>
          <p:nvPr>
            <p:ph type="title"/>
          </p:nvPr>
        </p:nvSpPr>
        <p:spPr/>
        <p:txBody>
          <a:bodyPr/>
          <a:lstStyle/>
          <a:p>
            <a:r>
              <a:rPr lang="cs-CZ" dirty="0"/>
              <a:t>Lež </a:t>
            </a:r>
          </a:p>
        </p:txBody>
      </p:sp>
      <p:sp>
        <p:nvSpPr>
          <p:cNvPr id="3" name="Zástupný obsah 2">
            <a:extLst>
              <a:ext uri="{FF2B5EF4-FFF2-40B4-BE49-F238E27FC236}">
                <a16:creationId xmlns:a16="http://schemas.microsoft.com/office/drawing/2014/main" id="{ED51846F-2DBD-408E-964E-B13AEDD0779D}"/>
              </a:ext>
            </a:extLst>
          </p:cNvPr>
          <p:cNvSpPr>
            <a:spLocks noGrp="1"/>
          </p:cNvSpPr>
          <p:nvPr>
            <p:ph idx="1"/>
          </p:nvPr>
        </p:nvSpPr>
        <p:spPr/>
        <p:txBody>
          <a:bodyPr/>
          <a:lstStyle/>
          <a:p>
            <a:r>
              <a:rPr lang="cs-CZ" dirty="0"/>
              <a:t>Úmysl lhát</a:t>
            </a:r>
          </a:p>
          <a:p>
            <a:r>
              <a:rPr lang="cs-CZ" dirty="0"/>
              <a:t>Nevědomost toho, komu je lháno, o tomto úmyslu</a:t>
            </a:r>
          </a:p>
          <a:p>
            <a:endParaRPr lang="cs-CZ" dirty="0"/>
          </a:p>
          <a:p>
            <a:r>
              <a:rPr lang="cs-CZ" dirty="0"/>
              <a:t>Tipněte si, v kolika procentech odhadnou lživou výpověď (</a:t>
            </a:r>
            <a:r>
              <a:rPr lang="cs-CZ" dirty="0" err="1"/>
              <a:t>Aldert</a:t>
            </a:r>
            <a:r>
              <a:rPr lang="cs-CZ" dirty="0"/>
              <a:t> </a:t>
            </a:r>
            <a:r>
              <a:rPr lang="cs-CZ" dirty="0" err="1"/>
              <a:t>Vrij</a:t>
            </a:r>
            <a:r>
              <a:rPr lang="cs-CZ" dirty="0"/>
              <a:t>) </a:t>
            </a:r>
          </a:p>
        </p:txBody>
      </p:sp>
      <p:graphicFrame>
        <p:nvGraphicFramePr>
          <p:cNvPr id="4" name="Tabulka 4">
            <a:extLst>
              <a:ext uri="{FF2B5EF4-FFF2-40B4-BE49-F238E27FC236}">
                <a16:creationId xmlns:a16="http://schemas.microsoft.com/office/drawing/2014/main" id="{81702B97-1E60-BAE7-53E2-E08CF4FB16AD}"/>
              </a:ext>
            </a:extLst>
          </p:cNvPr>
          <p:cNvGraphicFramePr>
            <a:graphicFrameLocks noGrp="1"/>
          </p:cNvGraphicFramePr>
          <p:nvPr>
            <p:extLst>
              <p:ext uri="{D42A27DB-BD31-4B8C-83A1-F6EECF244321}">
                <p14:modId xmlns:p14="http://schemas.microsoft.com/office/powerpoint/2010/main" val="2250331782"/>
              </p:ext>
            </p:extLst>
          </p:nvPr>
        </p:nvGraphicFramePr>
        <p:xfrm>
          <a:off x="2680583" y="4064701"/>
          <a:ext cx="5293836" cy="2428174"/>
        </p:xfrm>
        <a:graphic>
          <a:graphicData uri="http://schemas.openxmlformats.org/drawingml/2006/table">
            <a:tbl>
              <a:tblPr firstRow="1" bandRow="1">
                <a:tableStyleId>{5940675A-B579-460E-94D1-54222C63F5DA}</a:tableStyleId>
              </a:tblPr>
              <a:tblGrid>
                <a:gridCol w="2646918">
                  <a:extLst>
                    <a:ext uri="{9D8B030D-6E8A-4147-A177-3AD203B41FA5}">
                      <a16:colId xmlns:a16="http://schemas.microsoft.com/office/drawing/2014/main" val="731397705"/>
                    </a:ext>
                  </a:extLst>
                </a:gridCol>
                <a:gridCol w="2646918">
                  <a:extLst>
                    <a:ext uri="{9D8B030D-6E8A-4147-A177-3AD203B41FA5}">
                      <a16:colId xmlns:a16="http://schemas.microsoft.com/office/drawing/2014/main" val="4155620271"/>
                    </a:ext>
                  </a:extLst>
                </a:gridCol>
              </a:tblGrid>
              <a:tr h="1214087">
                <a:tc>
                  <a:txBody>
                    <a:bodyPr/>
                    <a:lstStyle/>
                    <a:p>
                      <a:pPr algn="ctr"/>
                      <a:r>
                        <a:rPr lang="cs-CZ" sz="2400" dirty="0"/>
                        <a:t>PROFESIONÁLOVÉ</a:t>
                      </a:r>
                    </a:p>
                  </a:txBody>
                  <a:tcPr anchor="ctr"/>
                </a:tc>
                <a:tc>
                  <a:txBody>
                    <a:bodyPr/>
                    <a:lstStyle/>
                    <a:p>
                      <a:pPr algn="ctr"/>
                      <a:r>
                        <a:rPr lang="cs-CZ" sz="2400" dirty="0"/>
                        <a:t>LAICI</a:t>
                      </a:r>
                    </a:p>
                  </a:txBody>
                  <a:tcPr anchor="ctr"/>
                </a:tc>
                <a:extLst>
                  <a:ext uri="{0D108BD9-81ED-4DB2-BD59-A6C34878D82A}">
                    <a16:rowId xmlns:a16="http://schemas.microsoft.com/office/drawing/2014/main" val="615024726"/>
                  </a:ext>
                </a:extLst>
              </a:tr>
              <a:tr h="1214087">
                <a:tc>
                  <a:txBody>
                    <a:bodyPr/>
                    <a:lstStyle/>
                    <a:p>
                      <a:pPr algn="ctr"/>
                      <a:r>
                        <a:rPr lang="cs-CZ" sz="2400" dirty="0"/>
                        <a:t>56 %</a:t>
                      </a:r>
                    </a:p>
                  </a:txBody>
                  <a:tcPr anchor="ctr"/>
                </a:tc>
                <a:tc>
                  <a:txBody>
                    <a:bodyPr/>
                    <a:lstStyle/>
                    <a:p>
                      <a:pPr algn="ctr"/>
                      <a:r>
                        <a:rPr lang="cs-CZ" sz="2400" dirty="0"/>
                        <a:t>53,2 %</a:t>
                      </a:r>
                    </a:p>
                  </a:txBody>
                  <a:tcPr anchor="ctr"/>
                </a:tc>
                <a:extLst>
                  <a:ext uri="{0D108BD9-81ED-4DB2-BD59-A6C34878D82A}">
                    <a16:rowId xmlns:a16="http://schemas.microsoft.com/office/drawing/2014/main" val="3110180021"/>
                  </a:ext>
                </a:extLst>
              </a:tr>
            </a:tbl>
          </a:graphicData>
        </a:graphic>
      </p:graphicFrame>
    </p:spTree>
    <p:extLst>
      <p:ext uri="{BB962C8B-B14F-4D97-AF65-F5344CB8AC3E}">
        <p14:creationId xmlns:p14="http://schemas.microsoft.com/office/powerpoint/2010/main" val="276589075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34461F-C38D-47A4-9F16-349E2F0A3943}"/>
              </a:ext>
            </a:extLst>
          </p:cNvPr>
          <p:cNvSpPr>
            <a:spLocks noGrp="1"/>
          </p:cNvSpPr>
          <p:nvPr>
            <p:ph type="title"/>
          </p:nvPr>
        </p:nvSpPr>
        <p:spPr/>
        <p:txBody>
          <a:bodyPr/>
          <a:lstStyle/>
          <a:p>
            <a:r>
              <a:rPr lang="cs-CZ" dirty="0"/>
              <a:t>Křivě vypovídající</a:t>
            </a:r>
          </a:p>
        </p:txBody>
      </p:sp>
      <p:sp>
        <p:nvSpPr>
          <p:cNvPr id="3" name="Zástupný obsah 2">
            <a:extLst>
              <a:ext uri="{FF2B5EF4-FFF2-40B4-BE49-F238E27FC236}">
                <a16:creationId xmlns:a16="http://schemas.microsoft.com/office/drawing/2014/main" id="{E290FE90-15E4-4D68-86DF-6D1C334AF6A0}"/>
              </a:ext>
            </a:extLst>
          </p:cNvPr>
          <p:cNvSpPr>
            <a:spLocks noGrp="1"/>
          </p:cNvSpPr>
          <p:nvPr>
            <p:ph idx="1"/>
          </p:nvPr>
        </p:nvSpPr>
        <p:spPr/>
        <p:txBody>
          <a:bodyPr>
            <a:normAutofit fontScale="92500" lnSpcReduction="10000"/>
          </a:bodyPr>
          <a:lstStyle/>
          <a:p>
            <a:r>
              <a:rPr lang="cs-CZ" dirty="0"/>
              <a:t>Snaží se vyvolat dojem ideální oběti, morálně bezúhonné osoby</a:t>
            </a:r>
          </a:p>
          <a:p>
            <a:r>
              <a:rPr lang="cs-CZ" dirty="0"/>
              <a:t>Shazuje a očerňuje obviněného pro snížení jeho důvěryhodnosti</a:t>
            </a:r>
          </a:p>
          <a:p>
            <a:r>
              <a:rPr lang="cs-CZ" dirty="0"/>
              <a:t>Dbá na obsahovou a formální konvenčnost</a:t>
            </a:r>
          </a:p>
          <a:p>
            <a:r>
              <a:rPr lang="cs-CZ" dirty="0"/>
              <a:t>Cíleně do své výpovědi vkládá výraznou emocionalitu a popis psychických následků</a:t>
            </a:r>
          </a:p>
          <a:p>
            <a:endParaRPr lang="cs-CZ" dirty="0"/>
          </a:p>
          <a:p>
            <a:r>
              <a:rPr lang="cs-CZ" dirty="0"/>
              <a:t>chybí projevy či náznaky sebe-diskreditace a sebe-zpochybňování</a:t>
            </a:r>
          </a:p>
          <a:p>
            <a:r>
              <a:rPr lang="cs-CZ" dirty="0"/>
              <a:t>chybí výroky vyjadřující pochopení pro pachatele</a:t>
            </a:r>
          </a:p>
          <a:p>
            <a:r>
              <a:rPr lang="cs-CZ" dirty="0"/>
              <a:t>chybí nestrukturovanost líčení a spontánní korekce (Čírtková)</a:t>
            </a:r>
          </a:p>
          <a:p>
            <a:pPr marL="0" indent="0" algn="r">
              <a:buNone/>
            </a:pPr>
            <a:r>
              <a:rPr lang="cs-CZ" sz="1900" i="1" dirty="0"/>
              <a:t>U rodičů při sporech péče o dítě?</a:t>
            </a:r>
          </a:p>
        </p:txBody>
      </p:sp>
    </p:spTree>
    <p:extLst>
      <p:ext uri="{BB962C8B-B14F-4D97-AF65-F5344CB8AC3E}">
        <p14:creationId xmlns:p14="http://schemas.microsoft.com/office/powerpoint/2010/main" val="1593296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F8A8D1-8A83-4A46-9B5A-72BAB4B79810}"/>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9BD378BE-CBF7-4925-81F3-E8C2437768E7}"/>
              </a:ext>
            </a:extLst>
          </p:cNvPr>
          <p:cNvSpPr>
            <a:spLocks noGrp="1"/>
          </p:cNvSpPr>
          <p:nvPr>
            <p:ph idx="1"/>
          </p:nvPr>
        </p:nvSpPr>
        <p:spPr/>
        <p:txBody>
          <a:bodyPr/>
          <a:lstStyle/>
          <a:p>
            <a:r>
              <a:rPr lang="cs-CZ" dirty="0"/>
              <a:t>Křivé obvinění – lživé, záměrné, úmysl je přivodit trestní stíhání, vztahuje se k TČ</a:t>
            </a:r>
          </a:p>
          <a:p>
            <a:r>
              <a:rPr lang="cs-CZ" dirty="0"/>
              <a:t>Nepravdivé, nepodložené obvinění</a:t>
            </a:r>
          </a:p>
          <a:p>
            <a:pPr lvl="1"/>
            <a:r>
              <a:rPr lang="cs-CZ" dirty="0"/>
              <a:t>Skutek se stal, nejsou o něm důkazy – nepodložené obvinění</a:t>
            </a:r>
          </a:p>
          <a:p>
            <a:pPr lvl="1"/>
            <a:r>
              <a:rPr lang="cs-CZ" dirty="0"/>
              <a:t>Skutek se nestal – nepravdivé obviněné, nejde o vědomou lež, jde o podezření</a:t>
            </a:r>
          </a:p>
          <a:p>
            <a:pPr lvl="1"/>
            <a:endParaRPr lang="cs-CZ" dirty="0"/>
          </a:p>
          <a:p>
            <a:endParaRPr lang="cs-CZ" dirty="0"/>
          </a:p>
        </p:txBody>
      </p:sp>
    </p:spTree>
    <p:extLst>
      <p:ext uri="{BB962C8B-B14F-4D97-AF65-F5344CB8AC3E}">
        <p14:creationId xmlns:p14="http://schemas.microsoft.com/office/powerpoint/2010/main" val="40901547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C579C7-E1B4-42DF-B6E6-5ED37FFC6112}"/>
              </a:ext>
            </a:extLst>
          </p:cNvPr>
          <p:cNvSpPr>
            <a:spLocks noGrp="1"/>
          </p:cNvSpPr>
          <p:nvPr>
            <p:ph type="title"/>
          </p:nvPr>
        </p:nvSpPr>
        <p:spPr/>
        <p:txBody>
          <a:bodyPr/>
          <a:lstStyle/>
          <a:p>
            <a:r>
              <a:rPr lang="cs-CZ" dirty="0"/>
              <a:t>Sexuální zneužívání dětí </a:t>
            </a:r>
            <a:br>
              <a:rPr lang="cs-CZ" dirty="0"/>
            </a:br>
            <a:r>
              <a:rPr lang="cs-CZ" dirty="0"/>
              <a:t>(CSA </a:t>
            </a:r>
            <a:r>
              <a:rPr lang="cs-CZ" dirty="0" err="1"/>
              <a:t>child</a:t>
            </a:r>
            <a:r>
              <a:rPr lang="cs-CZ" dirty="0"/>
              <a:t> </a:t>
            </a:r>
            <a:r>
              <a:rPr lang="cs-CZ" dirty="0" err="1"/>
              <a:t>sexual</a:t>
            </a:r>
            <a:r>
              <a:rPr lang="cs-CZ" dirty="0"/>
              <a:t> abuse)</a:t>
            </a:r>
          </a:p>
        </p:txBody>
      </p:sp>
      <p:sp>
        <p:nvSpPr>
          <p:cNvPr id="3" name="Zástupný obsah 2">
            <a:extLst>
              <a:ext uri="{FF2B5EF4-FFF2-40B4-BE49-F238E27FC236}">
                <a16:creationId xmlns:a16="http://schemas.microsoft.com/office/drawing/2014/main" id="{1F539EFD-9417-4C7A-889A-F4F24C0934B2}"/>
              </a:ext>
            </a:extLst>
          </p:cNvPr>
          <p:cNvSpPr>
            <a:spLocks noGrp="1"/>
          </p:cNvSpPr>
          <p:nvPr>
            <p:ph idx="1"/>
          </p:nvPr>
        </p:nvSpPr>
        <p:spPr/>
        <p:txBody>
          <a:bodyPr>
            <a:normAutofit/>
          </a:bodyPr>
          <a:lstStyle/>
          <a:p>
            <a:r>
              <a:rPr lang="cs-CZ" dirty="0"/>
              <a:t>Definice obtížná (ve výzkumech se liší)</a:t>
            </a:r>
          </a:p>
          <a:p>
            <a:pPr lvl="1"/>
            <a:r>
              <a:rPr lang="cs-CZ" dirty="0"/>
              <a:t>horní věková hranice – v různých studiích od 15 do 18 let</a:t>
            </a:r>
          </a:p>
          <a:p>
            <a:pPr lvl="1"/>
            <a:r>
              <a:rPr lang="cs-CZ" dirty="0"/>
              <a:t>Je/není stanoven minimální věkový rozdíl mezi obětí a pachatelem (3-5 let, jinde že pachatel je dospělý)</a:t>
            </a:r>
          </a:p>
          <a:p>
            <a:pPr lvl="1"/>
            <a:r>
              <a:rPr lang="cs-CZ" dirty="0"/>
              <a:t>úroveň kontaktu, která kvalifikuje incident jako CSA (jen </a:t>
            </a:r>
            <a:r>
              <a:rPr lang="cs-CZ" dirty="0" err="1"/>
              <a:t>penetrativní</a:t>
            </a:r>
            <a:r>
              <a:rPr lang="cs-CZ" dirty="0"/>
              <a:t> formy, dotykové, bezdotykové formy)</a:t>
            </a:r>
          </a:p>
          <a:p>
            <a:r>
              <a:rPr lang="cs-CZ" dirty="0"/>
              <a:t>Prevalence: odlišuje se dle metodologie výzkumů (klinická populace, náhodný vzorek, věk respondentů,…)</a:t>
            </a:r>
          </a:p>
          <a:p>
            <a:pPr lvl="1"/>
            <a:r>
              <a:rPr lang="cs-CZ" dirty="0"/>
              <a:t>od 8 do 31 % u žen </a:t>
            </a:r>
          </a:p>
          <a:p>
            <a:pPr lvl="1"/>
            <a:r>
              <a:rPr lang="cs-CZ" dirty="0"/>
              <a:t>od 3 do 17 % u mužů</a:t>
            </a:r>
          </a:p>
        </p:txBody>
      </p:sp>
      <p:pic>
        <p:nvPicPr>
          <p:cNvPr id="5" name="Grafický objekt 4" descr="Plyšová hračka se souvislou výplní">
            <a:extLst>
              <a:ext uri="{FF2B5EF4-FFF2-40B4-BE49-F238E27FC236}">
                <a16:creationId xmlns:a16="http://schemas.microsoft.com/office/drawing/2014/main" id="{FC9C2C40-DFAF-EFD0-07F4-D0E0479583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9786" y="391705"/>
            <a:ext cx="1279451" cy="1279451"/>
          </a:xfrm>
          <a:prstGeom prst="rect">
            <a:avLst/>
          </a:prstGeom>
        </p:spPr>
      </p:pic>
    </p:spTree>
    <p:extLst>
      <p:ext uri="{BB962C8B-B14F-4D97-AF65-F5344CB8AC3E}">
        <p14:creationId xmlns:p14="http://schemas.microsoft.com/office/powerpoint/2010/main" val="19742263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7FC0C1-6149-4490-833F-BB88D0FEFFE9}"/>
              </a:ext>
            </a:extLst>
          </p:cNvPr>
          <p:cNvSpPr>
            <a:spLocks noGrp="1"/>
          </p:cNvSpPr>
          <p:nvPr>
            <p:ph type="title"/>
          </p:nvPr>
        </p:nvSpPr>
        <p:spPr/>
        <p:txBody>
          <a:bodyPr/>
          <a:lstStyle/>
          <a:p>
            <a:r>
              <a:rPr lang="cs-CZ" dirty="0"/>
              <a:t>Prevalence </a:t>
            </a:r>
            <a:r>
              <a:rPr lang="cs-CZ" sz="2400" dirty="0"/>
              <a:t>(liší se podle druhu výzkumů)</a:t>
            </a:r>
            <a:endParaRPr lang="cs-CZ" dirty="0"/>
          </a:p>
        </p:txBody>
      </p:sp>
      <p:sp>
        <p:nvSpPr>
          <p:cNvPr id="3" name="Zástupný obsah 2">
            <a:extLst>
              <a:ext uri="{FF2B5EF4-FFF2-40B4-BE49-F238E27FC236}">
                <a16:creationId xmlns:a16="http://schemas.microsoft.com/office/drawing/2014/main" id="{8B3853DF-6399-4FFE-8DCD-899748AD9D14}"/>
              </a:ext>
            </a:extLst>
          </p:cNvPr>
          <p:cNvSpPr>
            <a:spLocks noGrp="1"/>
          </p:cNvSpPr>
          <p:nvPr>
            <p:ph idx="1"/>
          </p:nvPr>
        </p:nvSpPr>
        <p:spPr/>
        <p:txBody>
          <a:bodyPr>
            <a:normAutofit lnSpcReduction="10000"/>
          </a:bodyPr>
          <a:lstStyle/>
          <a:p>
            <a:r>
              <a:rPr lang="cs-CZ" dirty="0" err="1"/>
              <a:t>Penetrativní</a:t>
            </a:r>
            <a:r>
              <a:rPr lang="cs-CZ" dirty="0"/>
              <a:t> forma 2,9–10,5 % u děvčat a 0,6–5,5 % u chlapců</a:t>
            </a:r>
          </a:p>
          <a:p>
            <a:r>
              <a:rPr lang="cs-CZ" dirty="0"/>
              <a:t>Další kontaktní formy 10–39,8 % u děvčat 6–16,2 % u chlapců</a:t>
            </a:r>
          </a:p>
          <a:p>
            <a:endParaRPr lang="cs-CZ" dirty="0"/>
          </a:p>
          <a:p>
            <a:r>
              <a:rPr lang="cs-CZ" dirty="0"/>
              <a:t>Pozor na zdánlivě méně závažné formy, např. nedotykové. Dopady na oběť mohou být také závažné, zvláště při opakovaných incidentech.</a:t>
            </a:r>
          </a:p>
          <a:p>
            <a:endParaRPr lang="cs-CZ" dirty="0"/>
          </a:p>
          <a:p>
            <a:r>
              <a:rPr lang="cs-CZ" dirty="0"/>
              <a:t>Třetina se nikdy nesvěří</a:t>
            </a:r>
          </a:p>
          <a:p>
            <a:r>
              <a:rPr lang="cs-CZ" dirty="0"/>
              <a:t>OČTŘ oznámeno zhruba 10 % případů</a:t>
            </a:r>
          </a:p>
          <a:p>
            <a:r>
              <a:rPr lang="cs-CZ" dirty="0"/>
              <a:t>Křivé oznámení – prevalence se liší. 1-10 %, nejčastěji okolo 4,5 %</a:t>
            </a:r>
          </a:p>
        </p:txBody>
      </p:sp>
    </p:spTree>
    <p:extLst>
      <p:ext uri="{BB962C8B-B14F-4D97-AF65-F5344CB8AC3E}">
        <p14:creationId xmlns:p14="http://schemas.microsoft.com/office/powerpoint/2010/main" val="37208110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1BA295-B538-B1AD-297E-75B0EB12FC25}"/>
              </a:ext>
            </a:extLst>
          </p:cNvPr>
          <p:cNvSpPr>
            <a:spLocks noGrp="1"/>
          </p:cNvSpPr>
          <p:nvPr>
            <p:ph type="title"/>
          </p:nvPr>
        </p:nvSpPr>
        <p:spPr>
          <a:xfrm>
            <a:off x="838200" y="365125"/>
            <a:ext cx="10515600" cy="783191"/>
          </a:xfrm>
        </p:spPr>
        <p:txBody>
          <a:bodyPr>
            <a:normAutofit/>
          </a:bodyPr>
          <a:lstStyle/>
          <a:p>
            <a:r>
              <a:rPr lang="cs-CZ" sz="1800" dirty="0"/>
              <a:t>Halfarová, S. (2002). Sexuální zneužívání dětí a jeho následky.</a:t>
            </a:r>
          </a:p>
        </p:txBody>
      </p:sp>
      <p:pic>
        <p:nvPicPr>
          <p:cNvPr id="5" name="Obrázek 4">
            <a:extLst>
              <a:ext uri="{FF2B5EF4-FFF2-40B4-BE49-F238E27FC236}">
                <a16:creationId xmlns:a16="http://schemas.microsoft.com/office/drawing/2014/main" id="{70601833-F918-F1D6-09D0-BD61D5E0C90F}"/>
              </a:ext>
            </a:extLst>
          </p:cNvPr>
          <p:cNvPicPr>
            <a:picLocks noChangeAspect="1"/>
          </p:cNvPicPr>
          <p:nvPr/>
        </p:nvPicPr>
        <p:blipFill>
          <a:blip r:embed="rId2">
            <a:duotone>
              <a:schemeClr val="accent1">
                <a:shade val="45000"/>
                <a:satMod val="135000"/>
              </a:schemeClr>
              <a:prstClr val="white"/>
            </a:duotone>
          </a:blip>
          <a:stretch>
            <a:fillRect/>
          </a:stretch>
        </p:blipFill>
        <p:spPr>
          <a:xfrm>
            <a:off x="1894889" y="1027906"/>
            <a:ext cx="8402223" cy="2810267"/>
          </a:xfrm>
          <a:prstGeom prst="rect">
            <a:avLst/>
          </a:prstGeom>
        </p:spPr>
      </p:pic>
      <p:pic>
        <p:nvPicPr>
          <p:cNvPr id="7" name="Zástupný obsah 6">
            <a:extLst>
              <a:ext uri="{FF2B5EF4-FFF2-40B4-BE49-F238E27FC236}">
                <a16:creationId xmlns:a16="http://schemas.microsoft.com/office/drawing/2014/main" id="{52A773C3-75E5-FCBA-DB2D-AF87C5280273}"/>
              </a:ext>
            </a:extLst>
          </p:cNvPr>
          <p:cNvPicPr>
            <a:picLocks noGrp="1" noChangeAspect="1"/>
          </p:cNvPicPr>
          <p:nvPr>
            <p:ph idx="1"/>
          </p:nvPr>
        </p:nvPicPr>
        <p:blipFill>
          <a:blip r:embed="rId3">
            <a:duotone>
              <a:schemeClr val="accent1">
                <a:shade val="45000"/>
                <a:satMod val="135000"/>
              </a:schemeClr>
              <a:prstClr val="white"/>
            </a:duotone>
          </a:blip>
          <a:stretch>
            <a:fillRect/>
          </a:stretch>
        </p:blipFill>
        <p:spPr>
          <a:xfrm>
            <a:off x="1909179" y="3731847"/>
            <a:ext cx="8338098" cy="1085837"/>
          </a:xfrm>
        </p:spPr>
      </p:pic>
    </p:spTree>
    <p:extLst>
      <p:ext uri="{BB962C8B-B14F-4D97-AF65-F5344CB8AC3E}">
        <p14:creationId xmlns:p14="http://schemas.microsoft.com/office/powerpoint/2010/main" val="243950787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395DC0-7293-DDD2-5059-E8A90489F546}"/>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BF0DFE33-CB3A-8A8A-B253-36AFC88A1D66}"/>
              </a:ext>
            </a:extLst>
          </p:cNvPr>
          <p:cNvSpPr>
            <a:spLocks noGrp="1"/>
          </p:cNvSpPr>
          <p:nvPr>
            <p:ph idx="1"/>
          </p:nvPr>
        </p:nvSpPr>
        <p:spPr/>
        <p:txBody>
          <a:bodyPr/>
          <a:lstStyle/>
          <a:p>
            <a:r>
              <a:rPr lang="cs-CZ" dirty="0"/>
              <a:t>Dětský certifikát</a:t>
            </a:r>
          </a:p>
        </p:txBody>
      </p:sp>
    </p:spTree>
    <p:extLst>
      <p:ext uri="{BB962C8B-B14F-4D97-AF65-F5344CB8AC3E}">
        <p14:creationId xmlns:p14="http://schemas.microsoft.com/office/powerpoint/2010/main" val="2311288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C7D659-DEA6-4ADA-A3DA-F7948B8C7422}"/>
              </a:ext>
            </a:extLst>
          </p:cNvPr>
          <p:cNvSpPr>
            <a:spLocks noGrp="1"/>
          </p:cNvSpPr>
          <p:nvPr>
            <p:ph type="title"/>
          </p:nvPr>
        </p:nvSpPr>
        <p:spPr/>
        <p:txBody>
          <a:bodyPr/>
          <a:lstStyle/>
          <a:p>
            <a:r>
              <a:rPr lang="cs-CZ" dirty="0"/>
              <a:t>K čemu se zpravidla psycholog vyjadřuje? </a:t>
            </a:r>
            <a:r>
              <a:rPr lang="cs-CZ" sz="2400" dirty="0"/>
              <a:t>(Čírtková, 1998)</a:t>
            </a:r>
            <a:endParaRPr lang="cs-CZ" dirty="0"/>
          </a:p>
        </p:txBody>
      </p:sp>
      <p:sp>
        <p:nvSpPr>
          <p:cNvPr id="3" name="Zástupný obsah 2">
            <a:extLst>
              <a:ext uri="{FF2B5EF4-FFF2-40B4-BE49-F238E27FC236}">
                <a16:creationId xmlns:a16="http://schemas.microsoft.com/office/drawing/2014/main" id="{E3866BBA-BD77-4631-84C9-098342C70B71}"/>
              </a:ext>
            </a:extLst>
          </p:cNvPr>
          <p:cNvSpPr>
            <a:spLocks noGrp="1"/>
          </p:cNvSpPr>
          <p:nvPr>
            <p:ph idx="1"/>
          </p:nvPr>
        </p:nvSpPr>
        <p:spPr/>
        <p:txBody>
          <a:bodyPr/>
          <a:lstStyle/>
          <a:p>
            <a:r>
              <a:rPr lang="cs-CZ" dirty="0"/>
              <a:t>Posuzování osobnosti obviněného (obžalovaného). </a:t>
            </a:r>
          </a:p>
          <a:p>
            <a:r>
              <a:rPr lang="cs-CZ" dirty="0"/>
              <a:t>Posuzování kriminální motivace, event. chování. </a:t>
            </a:r>
          </a:p>
          <a:p>
            <a:r>
              <a:rPr lang="cs-CZ" dirty="0"/>
              <a:t>Posuzování věrohodnosti. </a:t>
            </a:r>
          </a:p>
          <a:p>
            <a:r>
              <a:rPr lang="cs-CZ" dirty="0"/>
              <a:t>Posuzování interpersonálních vazeb, vlivů prostředí na osobnost.  </a:t>
            </a:r>
          </a:p>
          <a:p>
            <a:r>
              <a:rPr lang="cs-CZ" dirty="0"/>
              <a:t>Posuzování kriminálního vývoje osobnosti (nebezpečnosti pachatele) a možnost jeho resocializace</a:t>
            </a:r>
          </a:p>
        </p:txBody>
      </p:sp>
    </p:spTree>
    <p:extLst>
      <p:ext uri="{BB962C8B-B14F-4D97-AF65-F5344CB8AC3E}">
        <p14:creationId xmlns:p14="http://schemas.microsoft.com/office/powerpoint/2010/main" val="26573261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9CDB1F-0940-4609-8B73-4DF4624FBE0D}"/>
              </a:ext>
            </a:extLst>
          </p:cNvPr>
          <p:cNvSpPr>
            <a:spLocks noGrp="1"/>
          </p:cNvSpPr>
          <p:nvPr>
            <p:ph type="title"/>
          </p:nvPr>
        </p:nvSpPr>
        <p:spPr/>
        <p:txBody>
          <a:bodyPr/>
          <a:lstStyle/>
          <a:p>
            <a:r>
              <a:rPr lang="cs-CZ" dirty="0"/>
              <a:t>Falešné obvinění - důsledky</a:t>
            </a:r>
          </a:p>
        </p:txBody>
      </p:sp>
      <p:graphicFrame>
        <p:nvGraphicFramePr>
          <p:cNvPr id="6" name="Tabulka 6">
            <a:extLst>
              <a:ext uri="{FF2B5EF4-FFF2-40B4-BE49-F238E27FC236}">
                <a16:creationId xmlns:a16="http://schemas.microsoft.com/office/drawing/2014/main" id="{4E11D427-91BB-4398-B453-7EEDDA076E72}"/>
              </a:ext>
            </a:extLst>
          </p:cNvPr>
          <p:cNvGraphicFramePr>
            <a:graphicFrameLocks noGrp="1"/>
          </p:cNvGraphicFramePr>
          <p:nvPr>
            <p:extLst>
              <p:ext uri="{D42A27DB-BD31-4B8C-83A1-F6EECF244321}">
                <p14:modId xmlns:p14="http://schemas.microsoft.com/office/powerpoint/2010/main" val="2280823014"/>
              </p:ext>
            </p:extLst>
          </p:nvPr>
        </p:nvGraphicFramePr>
        <p:xfrm>
          <a:off x="1614054" y="1690687"/>
          <a:ext cx="9739746" cy="4802188"/>
        </p:xfrm>
        <a:graphic>
          <a:graphicData uri="http://schemas.openxmlformats.org/drawingml/2006/table">
            <a:tbl>
              <a:tblPr firstRow="1" bandRow="1">
                <a:tableStyleId>{5940675A-B579-460E-94D1-54222C63F5DA}</a:tableStyleId>
              </a:tblPr>
              <a:tblGrid>
                <a:gridCol w="2500746">
                  <a:extLst>
                    <a:ext uri="{9D8B030D-6E8A-4147-A177-3AD203B41FA5}">
                      <a16:colId xmlns:a16="http://schemas.microsoft.com/office/drawing/2014/main" val="1601791563"/>
                    </a:ext>
                  </a:extLst>
                </a:gridCol>
                <a:gridCol w="1480540">
                  <a:extLst>
                    <a:ext uri="{9D8B030D-6E8A-4147-A177-3AD203B41FA5}">
                      <a16:colId xmlns:a16="http://schemas.microsoft.com/office/drawing/2014/main" val="2536492140"/>
                    </a:ext>
                  </a:extLst>
                </a:gridCol>
                <a:gridCol w="2037300">
                  <a:extLst>
                    <a:ext uri="{9D8B030D-6E8A-4147-A177-3AD203B41FA5}">
                      <a16:colId xmlns:a16="http://schemas.microsoft.com/office/drawing/2014/main" val="65193791"/>
                    </a:ext>
                  </a:extLst>
                </a:gridCol>
                <a:gridCol w="3721160">
                  <a:extLst>
                    <a:ext uri="{9D8B030D-6E8A-4147-A177-3AD203B41FA5}">
                      <a16:colId xmlns:a16="http://schemas.microsoft.com/office/drawing/2014/main" val="2476629314"/>
                    </a:ext>
                  </a:extLst>
                </a:gridCol>
              </a:tblGrid>
              <a:tr h="1249210">
                <a:tc>
                  <a:txBody>
                    <a:bodyPr/>
                    <a:lstStyle/>
                    <a:p>
                      <a:endParaRPr lang="cs-CZ" dirty="0"/>
                    </a:p>
                  </a:txBody>
                  <a:tcPr/>
                </a:tc>
                <a:tc>
                  <a:txBody>
                    <a:bodyPr/>
                    <a:lstStyle/>
                    <a:p>
                      <a:r>
                        <a:rPr lang="cs-CZ" dirty="0"/>
                        <a:t>Závěr, že dítě bylo zneužívané</a:t>
                      </a:r>
                    </a:p>
                  </a:txBody>
                  <a:tcPr/>
                </a:tc>
                <a:tc>
                  <a:txBody>
                    <a:bodyPr/>
                    <a:lstStyle/>
                    <a:p>
                      <a:r>
                        <a:rPr lang="cs-CZ" dirty="0"/>
                        <a:t>Dítě bylo obětí</a:t>
                      </a:r>
                    </a:p>
                  </a:txBody>
                  <a:tcPr/>
                </a:tc>
                <a:tc>
                  <a:txBody>
                    <a:bodyPr/>
                    <a:lstStyle/>
                    <a:p>
                      <a:r>
                        <a:rPr lang="cs-CZ" dirty="0"/>
                        <a:t>rizika</a:t>
                      </a:r>
                    </a:p>
                  </a:txBody>
                  <a:tcPr/>
                </a:tc>
                <a:extLst>
                  <a:ext uri="{0D108BD9-81ED-4DB2-BD59-A6C34878D82A}">
                    <a16:rowId xmlns:a16="http://schemas.microsoft.com/office/drawing/2014/main" val="2264845148"/>
                  </a:ext>
                </a:extLst>
              </a:tr>
              <a:tr h="917587">
                <a:tc>
                  <a:txBody>
                    <a:bodyPr/>
                    <a:lstStyle/>
                    <a:p>
                      <a:r>
                        <a:rPr lang="cs-CZ" dirty="0" err="1"/>
                        <a:t>false</a:t>
                      </a:r>
                      <a:r>
                        <a:rPr lang="cs-CZ" dirty="0"/>
                        <a:t> negative</a:t>
                      </a:r>
                    </a:p>
                  </a:txBody>
                  <a:tcPr/>
                </a:tc>
                <a:tc>
                  <a:txBody>
                    <a:bodyPr/>
                    <a:lstStyle/>
                    <a:p>
                      <a:r>
                        <a:rPr lang="cs-CZ" dirty="0"/>
                        <a:t>NE</a:t>
                      </a:r>
                    </a:p>
                  </a:txBody>
                  <a:tcPr/>
                </a:tc>
                <a:tc>
                  <a:txBody>
                    <a:bodyPr/>
                    <a:lstStyle/>
                    <a:p>
                      <a:r>
                        <a:rPr lang="cs-CZ" dirty="0"/>
                        <a:t>ANO</a:t>
                      </a:r>
                    </a:p>
                  </a:txBody>
                  <a:tcPr/>
                </a:tc>
                <a:tc>
                  <a:txBody>
                    <a:bodyPr/>
                    <a:lstStyle/>
                    <a:p>
                      <a:r>
                        <a:rPr lang="cs-CZ" dirty="0"/>
                        <a:t>Riziko dalšího zneužívání, zamezení oběti k pomoci, negativní následky v budoucím životě oběti</a:t>
                      </a:r>
                    </a:p>
                  </a:txBody>
                  <a:tcPr/>
                </a:tc>
                <a:extLst>
                  <a:ext uri="{0D108BD9-81ED-4DB2-BD59-A6C34878D82A}">
                    <a16:rowId xmlns:a16="http://schemas.microsoft.com/office/drawing/2014/main" val="2345890048"/>
                  </a:ext>
                </a:extLst>
              </a:tr>
              <a:tr h="858902">
                <a:tc>
                  <a:txBody>
                    <a:bodyPr/>
                    <a:lstStyle/>
                    <a:p>
                      <a:r>
                        <a:rPr lang="cs-CZ" dirty="0" err="1"/>
                        <a:t>valid</a:t>
                      </a:r>
                      <a:r>
                        <a:rPr lang="cs-CZ" dirty="0"/>
                        <a:t> positive</a:t>
                      </a:r>
                    </a:p>
                  </a:txBody>
                  <a:tcPr/>
                </a:tc>
                <a:tc>
                  <a:txBody>
                    <a:bodyPr/>
                    <a:lstStyle/>
                    <a:p>
                      <a:r>
                        <a:rPr lang="cs-CZ" dirty="0"/>
                        <a:t>ANO</a:t>
                      </a:r>
                    </a:p>
                  </a:txBody>
                  <a:tcPr/>
                </a:tc>
                <a:tc>
                  <a:txBody>
                    <a:bodyPr/>
                    <a:lstStyle/>
                    <a:p>
                      <a:r>
                        <a:rPr lang="cs-CZ" dirty="0"/>
                        <a:t>ANO</a:t>
                      </a:r>
                    </a:p>
                  </a:txBody>
                  <a:tcPr/>
                </a:tc>
                <a:tc>
                  <a:txBody>
                    <a:bodyPr/>
                    <a:lstStyle/>
                    <a:p>
                      <a:endParaRPr lang="cs-CZ" dirty="0"/>
                    </a:p>
                  </a:txBody>
                  <a:tcPr/>
                </a:tc>
                <a:extLst>
                  <a:ext uri="{0D108BD9-81ED-4DB2-BD59-A6C34878D82A}">
                    <a16:rowId xmlns:a16="http://schemas.microsoft.com/office/drawing/2014/main" val="3099618966"/>
                  </a:ext>
                </a:extLst>
              </a:tr>
              <a:tr h="917587">
                <a:tc>
                  <a:txBody>
                    <a:bodyPr/>
                    <a:lstStyle/>
                    <a:p>
                      <a:r>
                        <a:rPr lang="cs-CZ" dirty="0" err="1"/>
                        <a:t>false</a:t>
                      </a:r>
                      <a:r>
                        <a:rPr lang="cs-CZ" dirty="0"/>
                        <a:t> positive</a:t>
                      </a:r>
                    </a:p>
                  </a:txBody>
                  <a:tcPr/>
                </a:tc>
                <a:tc>
                  <a:txBody>
                    <a:bodyPr/>
                    <a:lstStyle/>
                    <a:p>
                      <a:r>
                        <a:rPr lang="cs-CZ" dirty="0"/>
                        <a:t>ANO</a:t>
                      </a:r>
                    </a:p>
                  </a:txBody>
                  <a:tcPr/>
                </a:tc>
                <a:tc>
                  <a:txBody>
                    <a:bodyPr/>
                    <a:lstStyle/>
                    <a:p>
                      <a:r>
                        <a:rPr lang="cs-CZ" dirty="0"/>
                        <a:t>NE</a:t>
                      </a:r>
                    </a:p>
                  </a:txBody>
                  <a:tcPr/>
                </a:tc>
                <a:tc>
                  <a:txBody>
                    <a:bodyPr/>
                    <a:lstStyle/>
                    <a:p>
                      <a:r>
                        <a:rPr lang="cs-CZ" dirty="0"/>
                        <a:t>stíhání nevinných, stigmatizace, ztráta zaměstnání, narušení soc. vazeb</a:t>
                      </a:r>
                    </a:p>
                  </a:txBody>
                  <a:tcPr/>
                </a:tc>
                <a:extLst>
                  <a:ext uri="{0D108BD9-81ED-4DB2-BD59-A6C34878D82A}">
                    <a16:rowId xmlns:a16="http://schemas.microsoft.com/office/drawing/2014/main" val="1634327095"/>
                  </a:ext>
                </a:extLst>
              </a:tr>
              <a:tr h="858902">
                <a:tc>
                  <a:txBody>
                    <a:bodyPr/>
                    <a:lstStyle/>
                    <a:p>
                      <a:r>
                        <a:rPr lang="cs-CZ" dirty="0" err="1"/>
                        <a:t>valid</a:t>
                      </a:r>
                      <a:r>
                        <a:rPr lang="cs-CZ" dirty="0"/>
                        <a:t> negative</a:t>
                      </a:r>
                    </a:p>
                  </a:txBody>
                  <a:tcPr/>
                </a:tc>
                <a:tc>
                  <a:txBody>
                    <a:bodyPr/>
                    <a:lstStyle/>
                    <a:p>
                      <a:r>
                        <a:rPr lang="cs-CZ" dirty="0"/>
                        <a:t>NE</a:t>
                      </a:r>
                    </a:p>
                  </a:txBody>
                  <a:tcPr/>
                </a:tc>
                <a:tc>
                  <a:txBody>
                    <a:bodyPr/>
                    <a:lstStyle/>
                    <a:p>
                      <a:r>
                        <a:rPr lang="cs-CZ" dirty="0"/>
                        <a:t>NE</a:t>
                      </a:r>
                    </a:p>
                  </a:txBody>
                  <a:tcPr/>
                </a:tc>
                <a:tc>
                  <a:txBody>
                    <a:bodyPr/>
                    <a:lstStyle/>
                    <a:p>
                      <a:endParaRPr lang="cs-CZ" dirty="0"/>
                    </a:p>
                  </a:txBody>
                  <a:tcPr/>
                </a:tc>
                <a:extLst>
                  <a:ext uri="{0D108BD9-81ED-4DB2-BD59-A6C34878D82A}">
                    <a16:rowId xmlns:a16="http://schemas.microsoft.com/office/drawing/2014/main" val="4256625897"/>
                  </a:ext>
                </a:extLst>
              </a:tr>
            </a:tbl>
          </a:graphicData>
        </a:graphic>
      </p:graphicFrame>
    </p:spTree>
    <p:extLst>
      <p:ext uri="{BB962C8B-B14F-4D97-AF65-F5344CB8AC3E}">
        <p14:creationId xmlns:p14="http://schemas.microsoft.com/office/powerpoint/2010/main" val="62491253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A8EA86-05A0-4188-8F89-A3DA2047F9FB}"/>
              </a:ext>
            </a:extLst>
          </p:cNvPr>
          <p:cNvSpPr>
            <a:spLocks noGrp="1"/>
          </p:cNvSpPr>
          <p:nvPr>
            <p:ph type="title"/>
          </p:nvPr>
        </p:nvSpPr>
        <p:spPr/>
        <p:txBody>
          <a:bodyPr>
            <a:normAutofit/>
          </a:bodyPr>
          <a:lstStyle/>
          <a:p>
            <a:r>
              <a:rPr lang="cs-CZ" dirty="0"/>
              <a:t>Teoretický model cest k nepravdivým obviněním z CSA </a:t>
            </a:r>
            <a:r>
              <a:rPr lang="cs-CZ" sz="2800" dirty="0"/>
              <a:t>(</a:t>
            </a:r>
            <a:r>
              <a:rPr lang="cs-CZ" sz="2800" dirty="0" err="1"/>
              <a:t>O’Donohue</a:t>
            </a:r>
            <a:r>
              <a:rPr lang="cs-CZ" sz="2800" dirty="0"/>
              <a:t> et al., op. cit., s. 257–273.)</a:t>
            </a:r>
            <a:endParaRPr lang="cs-CZ" dirty="0"/>
          </a:p>
        </p:txBody>
      </p:sp>
      <p:sp>
        <p:nvSpPr>
          <p:cNvPr id="3" name="Zástupný obsah 2">
            <a:extLst>
              <a:ext uri="{FF2B5EF4-FFF2-40B4-BE49-F238E27FC236}">
                <a16:creationId xmlns:a16="http://schemas.microsoft.com/office/drawing/2014/main" id="{BF49DC9E-5950-4A28-A82F-16C094B909EA}"/>
              </a:ext>
            </a:extLst>
          </p:cNvPr>
          <p:cNvSpPr>
            <a:spLocks noGrp="1"/>
          </p:cNvSpPr>
          <p:nvPr>
            <p:ph idx="1"/>
          </p:nvPr>
        </p:nvSpPr>
        <p:spPr/>
        <p:txBody>
          <a:bodyPr/>
          <a:lstStyle/>
          <a:p>
            <a:pPr marL="514350" indent="-514350">
              <a:buFont typeface="+mj-lt"/>
              <a:buAutoNum type="arabicPeriod"/>
            </a:pPr>
            <a:r>
              <a:rPr lang="cs-CZ" dirty="0"/>
              <a:t>Nesprávná interpretace nesexuálních událostí nebo </a:t>
            </a:r>
            <a:r>
              <a:rPr lang="cs-CZ" dirty="0" err="1"/>
              <a:t>konfabulace</a:t>
            </a:r>
            <a:endParaRPr lang="cs-CZ" dirty="0"/>
          </a:p>
          <a:p>
            <a:pPr marL="514350" indent="-514350">
              <a:buFont typeface="+mj-lt"/>
              <a:buAutoNum type="arabicPeriod"/>
            </a:pPr>
            <a:r>
              <a:rPr lang="cs-CZ" dirty="0"/>
              <a:t>Problematický výslech</a:t>
            </a:r>
          </a:p>
          <a:p>
            <a:pPr marL="514350" indent="-514350">
              <a:buFont typeface="+mj-lt"/>
              <a:buAutoNum type="arabicPeriod"/>
            </a:pPr>
            <a:r>
              <a:rPr lang="pl-PL" dirty="0"/>
              <a:t>Poruchy chování u dětí, poruchy psychického vývoje</a:t>
            </a:r>
          </a:p>
          <a:p>
            <a:pPr marL="514350" indent="-514350">
              <a:buFont typeface="+mj-lt"/>
              <a:buAutoNum type="arabicPeriod"/>
            </a:pPr>
            <a:r>
              <a:rPr lang="cs-CZ" dirty="0"/>
              <a:t>Patologie dospělého (rodiče, ZZ)</a:t>
            </a:r>
          </a:p>
          <a:p>
            <a:pPr marL="514350" indent="-514350">
              <a:buFont typeface="+mj-lt"/>
              <a:buAutoNum type="arabicPeriod"/>
            </a:pPr>
            <a:r>
              <a:rPr lang="cs-CZ" dirty="0"/>
              <a:t>Sugestivní kontakty</a:t>
            </a:r>
          </a:p>
          <a:p>
            <a:pPr marL="514350" indent="-514350">
              <a:buFont typeface="+mj-lt"/>
              <a:buAutoNum type="arabicPeriod"/>
            </a:pPr>
            <a:r>
              <a:rPr lang="cs-CZ" dirty="0"/>
              <a:t>Dítě lže</a:t>
            </a:r>
          </a:p>
          <a:p>
            <a:endParaRPr lang="pl-PL" dirty="0"/>
          </a:p>
          <a:p>
            <a:endParaRPr lang="pl-PL" dirty="0"/>
          </a:p>
          <a:p>
            <a:endParaRPr lang="cs-CZ" dirty="0"/>
          </a:p>
          <a:p>
            <a:endParaRPr lang="cs-CZ" dirty="0"/>
          </a:p>
        </p:txBody>
      </p:sp>
    </p:spTree>
    <p:extLst>
      <p:ext uri="{BB962C8B-B14F-4D97-AF65-F5344CB8AC3E}">
        <p14:creationId xmlns:p14="http://schemas.microsoft.com/office/powerpoint/2010/main" val="327793436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6E93D5-ED69-40F7-B296-1F4990D81409}"/>
              </a:ext>
            </a:extLst>
          </p:cNvPr>
          <p:cNvSpPr>
            <a:spLocks noGrp="1"/>
          </p:cNvSpPr>
          <p:nvPr>
            <p:ph type="title"/>
          </p:nvPr>
        </p:nvSpPr>
        <p:spPr/>
        <p:txBody>
          <a:bodyPr>
            <a:normAutofit/>
          </a:bodyPr>
          <a:lstStyle/>
          <a:p>
            <a:r>
              <a:rPr lang="cs-CZ" dirty="0"/>
              <a:t>1. Nesprávná interpretace nesexuálních událostí nebo </a:t>
            </a:r>
            <a:r>
              <a:rPr lang="cs-CZ" dirty="0" err="1"/>
              <a:t>konfabulace</a:t>
            </a:r>
            <a:endParaRPr lang="cs-CZ" dirty="0"/>
          </a:p>
        </p:txBody>
      </p:sp>
      <p:sp>
        <p:nvSpPr>
          <p:cNvPr id="3" name="Zástupný obsah 2">
            <a:extLst>
              <a:ext uri="{FF2B5EF4-FFF2-40B4-BE49-F238E27FC236}">
                <a16:creationId xmlns:a16="http://schemas.microsoft.com/office/drawing/2014/main" id="{C2FC5EFB-900A-4F71-803F-DE09CC20965A}"/>
              </a:ext>
            </a:extLst>
          </p:cNvPr>
          <p:cNvSpPr>
            <a:spLocks noGrp="1"/>
          </p:cNvSpPr>
          <p:nvPr>
            <p:ph idx="1"/>
          </p:nvPr>
        </p:nvSpPr>
        <p:spPr/>
        <p:txBody>
          <a:bodyPr>
            <a:normAutofit/>
          </a:bodyPr>
          <a:lstStyle/>
          <a:p>
            <a:r>
              <a:rPr lang="cs-CZ" dirty="0"/>
              <a:t>Tvrzení o sexuálním zneužívání mohou děti produkovat, pokud zažily událost mylně pochopenou jako sexuální zneužívání. Záleží na stádiu kognitivního vývoje.</a:t>
            </a:r>
          </a:p>
          <a:p>
            <a:pPr lvl="1"/>
            <a:r>
              <a:rPr lang="cs-CZ" dirty="0"/>
              <a:t>noční můra o zneužívání – pocit, že se to stalo doopravdy.</a:t>
            </a:r>
          </a:p>
          <a:p>
            <a:pPr lvl="1"/>
            <a:r>
              <a:rPr lang="cs-CZ" dirty="0"/>
              <a:t>umývání od dospělého – často se spolu koupou, dítě uvádí okolnosti týkající se umývání genitálií</a:t>
            </a:r>
          </a:p>
        </p:txBody>
      </p:sp>
    </p:spTree>
    <p:extLst>
      <p:ext uri="{BB962C8B-B14F-4D97-AF65-F5344CB8AC3E}">
        <p14:creationId xmlns:p14="http://schemas.microsoft.com/office/powerpoint/2010/main" val="1931811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6E93D5-ED69-40F7-B296-1F4990D81409}"/>
              </a:ext>
            </a:extLst>
          </p:cNvPr>
          <p:cNvSpPr>
            <a:spLocks noGrp="1"/>
          </p:cNvSpPr>
          <p:nvPr>
            <p:ph type="title"/>
          </p:nvPr>
        </p:nvSpPr>
        <p:spPr/>
        <p:txBody>
          <a:bodyPr>
            <a:normAutofit/>
          </a:bodyPr>
          <a:lstStyle/>
          <a:p>
            <a:r>
              <a:rPr lang="cs-CZ" dirty="0"/>
              <a:t>2. Problematický výslech, manipulace</a:t>
            </a:r>
          </a:p>
        </p:txBody>
      </p:sp>
      <p:sp>
        <p:nvSpPr>
          <p:cNvPr id="3" name="Zástupný obsah 2">
            <a:extLst>
              <a:ext uri="{FF2B5EF4-FFF2-40B4-BE49-F238E27FC236}">
                <a16:creationId xmlns:a16="http://schemas.microsoft.com/office/drawing/2014/main" id="{C2FC5EFB-900A-4F71-803F-DE09CC20965A}"/>
              </a:ext>
            </a:extLst>
          </p:cNvPr>
          <p:cNvSpPr>
            <a:spLocks noGrp="1"/>
          </p:cNvSpPr>
          <p:nvPr>
            <p:ph idx="1"/>
          </p:nvPr>
        </p:nvSpPr>
        <p:spPr/>
        <p:txBody>
          <a:bodyPr>
            <a:normAutofit fontScale="85000" lnSpcReduction="20000"/>
          </a:bodyPr>
          <a:lstStyle/>
          <a:p>
            <a:pPr marL="0" indent="0">
              <a:buNone/>
            </a:pPr>
            <a:r>
              <a:rPr lang="cs-CZ" dirty="0" err="1"/>
              <a:t>Kapciózní</a:t>
            </a:r>
            <a:r>
              <a:rPr lang="cs-CZ" dirty="0"/>
              <a:t> otázky (klamavé, úskočné a předstírající nepravdivé skutečnosti), vyslýchající vnáší do rozhovoru formulace otázek informace, které dítě neuvedlo. </a:t>
            </a:r>
          </a:p>
          <a:p>
            <a:pPr marL="0" indent="0">
              <a:buNone/>
            </a:pPr>
            <a:r>
              <a:rPr lang="cs-CZ" dirty="0"/>
              <a:t>Odvolávaní se na výpověď jiných osob – </a:t>
            </a:r>
            <a:r>
              <a:rPr lang="cs-CZ" dirty="0" err="1"/>
              <a:t>other</a:t>
            </a:r>
            <a:r>
              <a:rPr lang="cs-CZ" dirty="0"/>
              <a:t> </a:t>
            </a:r>
            <a:r>
              <a:rPr lang="cs-CZ" dirty="0" err="1"/>
              <a:t>people</a:t>
            </a:r>
            <a:r>
              <a:rPr lang="cs-CZ" dirty="0"/>
              <a:t>, („jiné děti se mi už o tom zneužívání svěřily“), tlak na konformitu, aby vypovídalo v </a:t>
            </a:r>
            <a:r>
              <a:rPr lang="cs-CZ" dirty="0" err="1"/>
              <a:t>souladě</a:t>
            </a:r>
            <a:r>
              <a:rPr lang="cs-CZ" dirty="0"/>
              <a:t> s očekáváním</a:t>
            </a:r>
          </a:p>
          <a:p>
            <a:pPr marL="0" indent="0">
              <a:buNone/>
            </a:pPr>
            <a:r>
              <a:rPr lang="cs-CZ" dirty="0"/>
              <a:t>Selektivní posilňování určitých odpovědí dítěte – odměny a tresty (pochvala za to, že bude odpovídat za výslech, sladkost za to, že jmenuje pachatele, zpochybňování, …)</a:t>
            </a:r>
          </a:p>
          <a:p>
            <a:pPr marL="0" indent="0">
              <a:buNone/>
            </a:pPr>
            <a:r>
              <a:rPr lang="cs-CZ" dirty="0"/>
              <a:t>Nepřímé techniky výslechu – pomůcky při výslechu, např. Jája a </a:t>
            </a:r>
            <a:r>
              <a:rPr lang="cs-CZ" dirty="0" err="1"/>
              <a:t>Pája</a:t>
            </a:r>
            <a:r>
              <a:rPr lang="cs-CZ" dirty="0"/>
              <a:t> v právnickém časopise MUNI považovány za kontroverzní</a:t>
            </a:r>
          </a:p>
          <a:p>
            <a:pPr marL="0" indent="0">
              <a:buNone/>
            </a:pPr>
            <a:r>
              <a:rPr lang="cs-CZ" dirty="0"/>
              <a:t>Sexuální </a:t>
            </a:r>
            <a:r>
              <a:rPr lang="cs-CZ" dirty="0" err="1"/>
              <a:t>grooming</a:t>
            </a:r>
            <a:r>
              <a:rPr lang="cs-CZ" dirty="0"/>
              <a:t> - pomocí psychické manipulace (dárečky, sliby, nátlak,…) vylákat z oběti osobní údaje, vyvolat falešnou důvěru a vylákat ji na osobní schůzku, kde většinou dochází k fyzickému násilí, sexuálnímu zneužití, zneužití oběti pro dětskou prostituci, k výrobě dětské pornografie apod.</a:t>
            </a:r>
          </a:p>
        </p:txBody>
      </p:sp>
    </p:spTree>
    <p:extLst>
      <p:ext uri="{BB962C8B-B14F-4D97-AF65-F5344CB8AC3E}">
        <p14:creationId xmlns:p14="http://schemas.microsoft.com/office/powerpoint/2010/main" val="2870934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ECAF5F-4204-49E7-9143-8138346D3C1C}"/>
              </a:ext>
            </a:extLst>
          </p:cNvPr>
          <p:cNvSpPr>
            <a:spLocks noGrp="1"/>
          </p:cNvSpPr>
          <p:nvPr>
            <p:ph type="title"/>
          </p:nvPr>
        </p:nvSpPr>
        <p:spPr/>
        <p:txBody>
          <a:bodyPr>
            <a:normAutofit/>
          </a:bodyPr>
          <a:lstStyle/>
          <a:p>
            <a:r>
              <a:rPr lang="pl-PL" dirty="0"/>
              <a:t>3. Poruchy chování u dětí, poruchy psychického vývoje</a:t>
            </a:r>
            <a:endParaRPr lang="cs-CZ" dirty="0"/>
          </a:p>
        </p:txBody>
      </p:sp>
      <p:sp>
        <p:nvSpPr>
          <p:cNvPr id="3" name="Zástupný obsah 2">
            <a:extLst>
              <a:ext uri="{FF2B5EF4-FFF2-40B4-BE49-F238E27FC236}">
                <a16:creationId xmlns:a16="http://schemas.microsoft.com/office/drawing/2014/main" id="{04641B53-4DBC-4A31-8820-B1520E9B891D}"/>
              </a:ext>
            </a:extLst>
          </p:cNvPr>
          <p:cNvSpPr>
            <a:spLocks noGrp="1"/>
          </p:cNvSpPr>
          <p:nvPr>
            <p:ph idx="1"/>
          </p:nvPr>
        </p:nvSpPr>
        <p:spPr/>
        <p:txBody>
          <a:bodyPr/>
          <a:lstStyle/>
          <a:p>
            <a:r>
              <a:rPr lang="pl-PL" dirty="0"/>
              <a:t>Psychiatrické diagnózy u dětí</a:t>
            </a:r>
          </a:p>
          <a:p>
            <a:r>
              <a:rPr lang="pl-PL" dirty="0"/>
              <a:t>Poruchy chování - Co může dítě lhaním získat?</a:t>
            </a:r>
          </a:p>
          <a:p>
            <a:r>
              <a:rPr lang="pl-PL" dirty="0"/>
              <a:t>MR – zvýšená sugestibilita, obtíže při interpretaci reality</a:t>
            </a:r>
          </a:p>
          <a:p>
            <a:r>
              <a:rPr lang="pl-PL" dirty="0"/>
              <a:t>PAS</a:t>
            </a:r>
            <a:endParaRPr lang="cs-CZ" dirty="0"/>
          </a:p>
        </p:txBody>
      </p:sp>
    </p:spTree>
    <p:extLst>
      <p:ext uri="{BB962C8B-B14F-4D97-AF65-F5344CB8AC3E}">
        <p14:creationId xmlns:p14="http://schemas.microsoft.com/office/powerpoint/2010/main" val="123278714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ECAF5F-4204-49E7-9143-8138346D3C1C}"/>
              </a:ext>
            </a:extLst>
          </p:cNvPr>
          <p:cNvSpPr>
            <a:spLocks noGrp="1"/>
          </p:cNvSpPr>
          <p:nvPr>
            <p:ph type="title"/>
          </p:nvPr>
        </p:nvSpPr>
        <p:spPr/>
        <p:txBody>
          <a:bodyPr>
            <a:normAutofit/>
          </a:bodyPr>
          <a:lstStyle/>
          <a:p>
            <a:r>
              <a:rPr lang="pl-PL" dirty="0"/>
              <a:t>4. </a:t>
            </a:r>
            <a:r>
              <a:rPr lang="cs-CZ" dirty="0"/>
              <a:t>Patologie dospělého (rodiče, ZZ)</a:t>
            </a:r>
          </a:p>
        </p:txBody>
      </p:sp>
      <p:sp>
        <p:nvSpPr>
          <p:cNvPr id="3" name="Zástupný obsah 2">
            <a:extLst>
              <a:ext uri="{FF2B5EF4-FFF2-40B4-BE49-F238E27FC236}">
                <a16:creationId xmlns:a16="http://schemas.microsoft.com/office/drawing/2014/main" id="{04641B53-4DBC-4A31-8820-B1520E9B891D}"/>
              </a:ext>
            </a:extLst>
          </p:cNvPr>
          <p:cNvSpPr>
            <a:spLocks noGrp="1"/>
          </p:cNvSpPr>
          <p:nvPr>
            <p:ph idx="1"/>
          </p:nvPr>
        </p:nvSpPr>
        <p:spPr/>
        <p:txBody>
          <a:bodyPr>
            <a:normAutofit/>
          </a:bodyPr>
          <a:lstStyle/>
          <a:p>
            <a:r>
              <a:rPr lang="cs-CZ" dirty="0"/>
              <a:t>Psychózy – bludy a halucinace sexuálního charakteru</a:t>
            </a:r>
          </a:p>
          <a:p>
            <a:r>
              <a:rPr lang="cs-CZ" dirty="0"/>
              <a:t>Poruchy osobnosti</a:t>
            </a:r>
          </a:p>
          <a:p>
            <a:pPr lvl="1"/>
            <a:r>
              <a:rPr lang="cs-CZ" dirty="0"/>
              <a:t>Disociální – obelhávání druhých bez pocitu viny, za účelem pomsty</a:t>
            </a:r>
          </a:p>
          <a:p>
            <a:r>
              <a:rPr lang="cs-CZ" dirty="0"/>
              <a:t>Syndrom zavrženého rodiče </a:t>
            </a:r>
            <a:r>
              <a:rPr lang="cs-CZ" i="1" dirty="0"/>
              <a:t>(? někteří odborníci jsou proti)</a:t>
            </a:r>
          </a:p>
          <a:p>
            <a:r>
              <a:rPr lang="cs-CZ" dirty="0"/>
              <a:t>Do určité míry depresivní nálady (vnitřní přesvědčení, že „nám se vždy dějí hrozné věci“ – falešné vzpomínky u dítěte), malá pravděpodobnost výskytu</a:t>
            </a:r>
          </a:p>
        </p:txBody>
      </p:sp>
    </p:spTree>
    <p:extLst>
      <p:ext uri="{BB962C8B-B14F-4D97-AF65-F5344CB8AC3E}">
        <p14:creationId xmlns:p14="http://schemas.microsoft.com/office/powerpoint/2010/main" val="1990247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75D65A-6301-4097-9590-00B7526C7D84}"/>
              </a:ext>
            </a:extLst>
          </p:cNvPr>
          <p:cNvSpPr>
            <a:spLocks noGrp="1"/>
          </p:cNvSpPr>
          <p:nvPr>
            <p:ph type="title"/>
          </p:nvPr>
        </p:nvSpPr>
        <p:spPr/>
        <p:txBody>
          <a:bodyPr/>
          <a:lstStyle/>
          <a:p>
            <a:r>
              <a:rPr lang="cs-CZ" dirty="0"/>
              <a:t>5. Sugestivní kontakty</a:t>
            </a:r>
          </a:p>
        </p:txBody>
      </p:sp>
      <p:sp>
        <p:nvSpPr>
          <p:cNvPr id="3" name="Zástupný obsah 2">
            <a:extLst>
              <a:ext uri="{FF2B5EF4-FFF2-40B4-BE49-F238E27FC236}">
                <a16:creationId xmlns:a16="http://schemas.microsoft.com/office/drawing/2014/main" id="{D093433E-4E4C-494B-824E-1D284E6639E5}"/>
              </a:ext>
            </a:extLst>
          </p:cNvPr>
          <p:cNvSpPr>
            <a:spLocks noGrp="1"/>
          </p:cNvSpPr>
          <p:nvPr>
            <p:ph idx="1"/>
          </p:nvPr>
        </p:nvSpPr>
        <p:spPr/>
        <p:txBody>
          <a:bodyPr/>
          <a:lstStyle/>
          <a:p>
            <a:r>
              <a:rPr lang="cs-CZ" dirty="0"/>
              <a:t>Rodič nebo ZZ podsunou dítěti zavádějící informace</a:t>
            </a:r>
          </a:p>
          <a:p>
            <a:endParaRPr lang="cs-CZ" dirty="0"/>
          </a:p>
          <a:p>
            <a:r>
              <a:rPr lang="cs-CZ" dirty="0"/>
              <a:t>Děti podléhají sugesci ve vyšší míře, než dospělí – současně některými odborníky považováno za zastaralý názor </a:t>
            </a:r>
          </a:p>
          <a:p>
            <a:endParaRPr lang="cs-CZ" dirty="0"/>
          </a:p>
          <a:p>
            <a:r>
              <a:rPr lang="cs-CZ" dirty="0">
                <a:solidFill>
                  <a:schemeClr val="accent4">
                    <a:lumMod val="75000"/>
                  </a:schemeClr>
                </a:solidFill>
              </a:rPr>
              <a:t>(téma do diplomek, aktuální studie týkající se paměti a falešných vzpomínek u dětí)</a:t>
            </a:r>
          </a:p>
        </p:txBody>
      </p:sp>
    </p:spTree>
    <p:extLst>
      <p:ext uri="{BB962C8B-B14F-4D97-AF65-F5344CB8AC3E}">
        <p14:creationId xmlns:p14="http://schemas.microsoft.com/office/powerpoint/2010/main" val="137947466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7BECE9-E9FA-447C-B811-44FE30BEC8B8}"/>
              </a:ext>
            </a:extLst>
          </p:cNvPr>
          <p:cNvSpPr>
            <a:spLocks noGrp="1"/>
          </p:cNvSpPr>
          <p:nvPr>
            <p:ph type="title"/>
          </p:nvPr>
        </p:nvSpPr>
        <p:spPr/>
        <p:txBody>
          <a:bodyPr/>
          <a:lstStyle/>
          <a:p>
            <a:r>
              <a:rPr lang="cs-CZ" dirty="0"/>
              <a:t>6. Dítě lže</a:t>
            </a:r>
          </a:p>
        </p:txBody>
      </p:sp>
      <p:sp>
        <p:nvSpPr>
          <p:cNvPr id="3" name="Zástupný obsah 2">
            <a:extLst>
              <a:ext uri="{FF2B5EF4-FFF2-40B4-BE49-F238E27FC236}">
                <a16:creationId xmlns:a16="http://schemas.microsoft.com/office/drawing/2014/main" id="{7DB3CA72-5294-463C-853A-5ACF75F389C0}"/>
              </a:ext>
            </a:extLst>
          </p:cNvPr>
          <p:cNvSpPr>
            <a:spLocks noGrp="1"/>
          </p:cNvSpPr>
          <p:nvPr>
            <p:ph idx="1"/>
          </p:nvPr>
        </p:nvSpPr>
        <p:spPr/>
        <p:txBody>
          <a:bodyPr>
            <a:normAutofit/>
          </a:bodyPr>
          <a:lstStyle/>
          <a:p>
            <a:r>
              <a:rPr lang="cs-CZ" dirty="0"/>
              <a:t>Děti mohou lhát (i tím, že CSA popírají, což je častější). Motivace:</a:t>
            </a:r>
          </a:p>
          <a:p>
            <a:pPr marL="457200" lvl="1" indent="0">
              <a:buNone/>
            </a:pPr>
            <a:r>
              <a:rPr lang="cs-CZ" dirty="0"/>
              <a:t>Pomsta</a:t>
            </a:r>
          </a:p>
          <a:p>
            <a:pPr marL="457200" lvl="1" indent="0">
              <a:buNone/>
            </a:pPr>
            <a:r>
              <a:rPr lang="cs-CZ" dirty="0"/>
              <a:t>Snaha se z něčeho vyvléci, vyvinit se</a:t>
            </a:r>
          </a:p>
          <a:p>
            <a:pPr marL="457200" lvl="1" indent="0">
              <a:buNone/>
            </a:pPr>
            <a:r>
              <a:rPr lang="cs-CZ" dirty="0"/>
              <a:t>Získání pozornosti</a:t>
            </a:r>
          </a:p>
          <a:p>
            <a:pPr marL="457200" lvl="1" indent="0">
              <a:buNone/>
            </a:pPr>
            <a:r>
              <a:rPr lang="cs-CZ" dirty="0"/>
              <a:t>Snaha vyhovět někomu, kdo by z křivého obvinění měl vlastní zájem</a:t>
            </a:r>
          </a:p>
          <a:p>
            <a:pPr marL="0" indent="0">
              <a:buNone/>
            </a:pPr>
            <a:endParaRPr lang="cs-CZ" dirty="0"/>
          </a:p>
          <a:p>
            <a:pPr marL="0" indent="0">
              <a:buNone/>
            </a:pPr>
            <a:r>
              <a:rPr lang="cs-CZ" dirty="0"/>
              <a:t>Lež – uvádí vědomě nepravdivé informace</a:t>
            </a:r>
          </a:p>
          <a:p>
            <a:pPr marL="0" indent="0">
              <a:buNone/>
            </a:pPr>
            <a:r>
              <a:rPr lang="cs-CZ" sz="2000" dirty="0"/>
              <a:t>(rozdíl od paměťových chyb kdy uvádí nepravdu ale věří, že mluví pravdu)</a:t>
            </a:r>
          </a:p>
        </p:txBody>
      </p:sp>
    </p:spTree>
    <p:extLst>
      <p:ext uri="{BB962C8B-B14F-4D97-AF65-F5344CB8AC3E}">
        <p14:creationId xmlns:p14="http://schemas.microsoft.com/office/powerpoint/2010/main" val="155968673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49F7B0-1766-4E75-81E6-1DAC53745682}"/>
              </a:ext>
            </a:extLst>
          </p:cNvPr>
          <p:cNvSpPr>
            <a:spLocks noGrp="1"/>
          </p:cNvSpPr>
          <p:nvPr>
            <p:ph type="title"/>
          </p:nvPr>
        </p:nvSpPr>
        <p:spPr/>
        <p:txBody>
          <a:bodyPr>
            <a:normAutofit/>
          </a:bodyPr>
          <a:lstStyle/>
          <a:p>
            <a:pPr marL="0" indent="0">
              <a:buNone/>
            </a:pPr>
            <a:r>
              <a:rPr lang="cs-CZ" sz="3600" dirty="0"/>
              <a:t>Doznání – co k němu může vést?</a:t>
            </a:r>
          </a:p>
        </p:txBody>
      </p:sp>
      <p:sp>
        <p:nvSpPr>
          <p:cNvPr id="3" name="Zástupný obsah 2">
            <a:extLst>
              <a:ext uri="{FF2B5EF4-FFF2-40B4-BE49-F238E27FC236}">
                <a16:creationId xmlns:a16="http://schemas.microsoft.com/office/drawing/2014/main" id="{3C2C2D22-5C6B-41B1-AEC4-3B3C35E112A2}"/>
              </a:ext>
            </a:extLst>
          </p:cNvPr>
          <p:cNvSpPr>
            <a:spLocks noGrp="1"/>
          </p:cNvSpPr>
          <p:nvPr>
            <p:ph idx="1"/>
          </p:nvPr>
        </p:nvSpPr>
        <p:spPr/>
        <p:txBody>
          <a:bodyPr>
            <a:normAutofit/>
          </a:bodyPr>
          <a:lstStyle/>
          <a:p>
            <a:pPr marL="0" indent="0">
              <a:buNone/>
            </a:pPr>
            <a:endParaRPr lang="cs-CZ" dirty="0"/>
          </a:p>
        </p:txBody>
      </p:sp>
    </p:spTree>
    <p:extLst>
      <p:ext uri="{BB962C8B-B14F-4D97-AF65-F5344CB8AC3E}">
        <p14:creationId xmlns:p14="http://schemas.microsoft.com/office/powerpoint/2010/main" val="67614318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49F7B0-1766-4E75-81E6-1DAC53745682}"/>
              </a:ext>
            </a:extLst>
          </p:cNvPr>
          <p:cNvSpPr>
            <a:spLocks noGrp="1"/>
          </p:cNvSpPr>
          <p:nvPr>
            <p:ph type="title"/>
          </p:nvPr>
        </p:nvSpPr>
        <p:spPr/>
        <p:txBody>
          <a:bodyPr>
            <a:normAutofit/>
          </a:bodyPr>
          <a:lstStyle/>
          <a:p>
            <a:pPr marL="0" indent="0">
              <a:buNone/>
            </a:pPr>
            <a:r>
              <a:rPr lang="cs-CZ" sz="3600" dirty="0"/>
              <a:t>Doznání – co k němu může vést?</a:t>
            </a:r>
          </a:p>
        </p:txBody>
      </p:sp>
      <p:sp>
        <p:nvSpPr>
          <p:cNvPr id="3" name="Zástupný obsah 2">
            <a:extLst>
              <a:ext uri="{FF2B5EF4-FFF2-40B4-BE49-F238E27FC236}">
                <a16:creationId xmlns:a16="http://schemas.microsoft.com/office/drawing/2014/main" id="{3C2C2D22-5C6B-41B1-AEC4-3B3C35E112A2}"/>
              </a:ext>
            </a:extLst>
          </p:cNvPr>
          <p:cNvSpPr>
            <a:spLocks noGrp="1"/>
          </p:cNvSpPr>
          <p:nvPr>
            <p:ph idx="1"/>
          </p:nvPr>
        </p:nvSpPr>
        <p:spPr/>
        <p:txBody>
          <a:bodyPr>
            <a:normAutofit/>
          </a:bodyPr>
          <a:lstStyle/>
          <a:p>
            <a:pPr marL="0" indent="0">
              <a:buNone/>
            </a:pPr>
            <a:r>
              <a:rPr lang="cs-CZ" dirty="0"/>
              <a:t>Vina</a:t>
            </a:r>
          </a:p>
          <a:p>
            <a:pPr marL="0" indent="0">
              <a:buNone/>
            </a:pPr>
            <a:r>
              <a:rPr lang="cs-CZ" dirty="0"/>
              <a:t>Snaha dostat nižší trest</a:t>
            </a:r>
          </a:p>
          <a:p>
            <a:pPr marL="0" indent="0">
              <a:buNone/>
            </a:pPr>
            <a:r>
              <a:rPr lang="cs-CZ" dirty="0"/>
              <a:t>Snaha získat určitý druh popularity</a:t>
            </a:r>
          </a:p>
          <a:p>
            <a:pPr marL="0" indent="0">
              <a:buNone/>
            </a:pPr>
            <a:r>
              <a:rPr lang="cs-CZ" dirty="0"/>
              <a:t>Ochrana další osoby</a:t>
            </a:r>
          </a:p>
          <a:p>
            <a:pPr marL="0" indent="0">
              <a:buNone/>
            </a:pPr>
            <a:r>
              <a:rPr lang="cs-CZ" dirty="0"/>
              <a:t>Emoční nebo fyzické vypětí</a:t>
            </a:r>
          </a:p>
          <a:p>
            <a:pPr marL="0" indent="0">
              <a:buNone/>
            </a:pPr>
            <a:r>
              <a:rPr lang="cs-CZ" dirty="0"/>
              <a:t>Tlak od blízkého okolí nebo spolupachatelů, nepřátel</a:t>
            </a:r>
          </a:p>
          <a:p>
            <a:pPr marL="0" indent="0">
              <a:buNone/>
            </a:pPr>
            <a:r>
              <a:rPr lang="cs-CZ" dirty="0"/>
              <a:t>Zastrašování vyšetřující osobou</a:t>
            </a:r>
          </a:p>
          <a:p>
            <a:pPr marL="0" indent="0">
              <a:buNone/>
            </a:pPr>
            <a:r>
              <a:rPr lang="cs-CZ" dirty="0"/>
              <a:t>Příliš mnoho důkazů</a:t>
            </a:r>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1371652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C7D659-DEA6-4ADA-A3DA-F7948B8C7422}"/>
              </a:ext>
            </a:extLst>
          </p:cNvPr>
          <p:cNvSpPr>
            <a:spLocks noGrp="1"/>
          </p:cNvSpPr>
          <p:nvPr>
            <p:ph type="title"/>
          </p:nvPr>
        </p:nvSpPr>
        <p:spPr/>
        <p:txBody>
          <a:bodyPr/>
          <a:lstStyle/>
          <a:p>
            <a:r>
              <a:rPr lang="cs-CZ" dirty="0"/>
              <a:t>K čemu se zpravidla psycholog vyjadřuje? </a:t>
            </a:r>
          </a:p>
        </p:txBody>
      </p:sp>
      <p:sp>
        <p:nvSpPr>
          <p:cNvPr id="3" name="Zástupný obsah 2">
            <a:extLst>
              <a:ext uri="{FF2B5EF4-FFF2-40B4-BE49-F238E27FC236}">
                <a16:creationId xmlns:a16="http://schemas.microsoft.com/office/drawing/2014/main" id="{E3866BBA-BD77-4631-84C9-098342C70B71}"/>
              </a:ext>
            </a:extLst>
          </p:cNvPr>
          <p:cNvSpPr>
            <a:spLocks noGrp="1"/>
          </p:cNvSpPr>
          <p:nvPr>
            <p:ph idx="1"/>
          </p:nvPr>
        </p:nvSpPr>
        <p:spPr/>
        <p:txBody>
          <a:bodyPr/>
          <a:lstStyle/>
          <a:p>
            <a:r>
              <a:rPr lang="cs-CZ" dirty="0"/>
              <a:t>Někdy je psycholog pouze přizván ke znalci z oboru psychiatrie.</a:t>
            </a:r>
          </a:p>
        </p:txBody>
      </p:sp>
    </p:spTree>
    <p:extLst>
      <p:ext uri="{BB962C8B-B14F-4D97-AF65-F5344CB8AC3E}">
        <p14:creationId xmlns:p14="http://schemas.microsoft.com/office/powerpoint/2010/main" val="5137653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8E3238-D04A-545E-4A1E-643C3F94C820}"/>
              </a:ext>
            </a:extLst>
          </p:cNvPr>
          <p:cNvSpPr>
            <a:spLocks noGrp="1"/>
          </p:cNvSpPr>
          <p:nvPr>
            <p:ph type="title"/>
          </p:nvPr>
        </p:nvSpPr>
        <p:spPr>
          <a:xfrm>
            <a:off x="838200" y="365125"/>
            <a:ext cx="14136687" cy="1325563"/>
          </a:xfrm>
        </p:spPr>
        <p:txBody>
          <a:bodyPr/>
          <a:lstStyle/>
          <a:p>
            <a:endParaRPr lang="cs-CZ" dirty="0"/>
          </a:p>
        </p:txBody>
      </p:sp>
      <p:sp>
        <p:nvSpPr>
          <p:cNvPr id="3" name="Zástupný obsah 2">
            <a:extLst>
              <a:ext uri="{FF2B5EF4-FFF2-40B4-BE49-F238E27FC236}">
                <a16:creationId xmlns:a16="http://schemas.microsoft.com/office/drawing/2014/main" id="{80BBB2A0-B394-E02B-F031-2C1F607F4151}"/>
              </a:ext>
            </a:extLst>
          </p:cNvPr>
          <p:cNvSpPr>
            <a:spLocks noGrp="1"/>
          </p:cNvSpPr>
          <p:nvPr>
            <p:ph idx="1"/>
          </p:nvPr>
        </p:nvSpPr>
        <p:spPr/>
        <p:txBody>
          <a:bodyPr/>
          <a:lstStyle/>
          <a:p>
            <a:r>
              <a:rPr lang="cs-CZ" dirty="0"/>
              <a:t>Literatura pro zájemce</a:t>
            </a:r>
          </a:p>
        </p:txBody>
      </p:sp>
      <p:pic>
        <p:nvPicPr>
          <p:cNvPr id="1026" name="Picture 2" descr="Investigatívna psychológia - Ondrej Kubík | Databáze knih">
            <a:extLst>
              <a:ext uri="{FF2B5EF4-FFF2-40B4-BE49-F238E27FC236}">
                <a16:creationId xmlns:a16="http://schemas.microsoft.com/office/drawing/2014/main" id="{1F0313F2-BD21-DC0A-A9AD-45D98D589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175" y="0"/>
            <a:ext cx="4949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77767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93D27F-7FB3-4349-85B8-5AEDE9079855}"/>
              </a:ext>
            </a:extLst>
          </p:cNvPr>
          <p:cNvSpPr>
            <a:spLocks noGrp="1"/>
          </p:cNvSpPr>
          <p:nvPr>
            <p:ph type="title"/>
          </p:nvPr>
        </p:nvSpPr>
        <p:spPr/>
        <p:txBody>
          <a:bodyPr/>
          <a:lstStyle/>
          <a:p>
            <a:r>
              <a:rPr lang="cs-CZ" dirty="0"/>
              <a:t>Ukázka analýzy (Kubík, 2017)</a:t>
            </a:r>
          </a:p>
        </p:txBody>
      </p:sp>
      <p:sp>
        <p:nvSpPr>
          <p:cNvPr id="3" name="Zástupný text 2">
            <a:extLst>
              <a:ext uri="{FF2B5EF4-FFF2-40B4-BE49-F238E27FC236}">
                <a16:creationId xmlns:a16="http://schemas.microsoft.com/office/drawing/2014/main" id="{4D2A1F54-EED8-497E-AA8E-BB3CFD467F84}"/>
              </a:ext>
            </a:extLst>
          </p:cNvPr>
          <p:cNvSpPr>
            <a:spLocks noGrp="1"/>
          </p:cNvSpPr>
          <p:nvPr>
            <p:ph type="body" idx="1"/>
          </p:nvPr>
        </p:nvSpPr>
        <p:spPr/>
        <p:txBody>
          <a:bodyPr/>
          <a:lstStyle/>
          <a:p>
            <a:endParaRPr lang="cs-CZ"/>
          </a:p>
        </p:txBody>
      </p:sp>
      <p:sp>
        <p:nvSpPr>
          <p:cNvPr id="4" name="Zástupný obsah 3">
            <a:extLst>
              <a:ext uri="{FF2B5EF4-FFF2-40B4-BE49-F238E27FC236}">
                <a16:creationId xmlns:a16="http://schemas.microsoft.com/office/drawing/2014/main" id="{33EEFC1B-8F4B-449A-BF1A-F918B58153EB}"/>
              </a:ext>
            </a:extLst>
          </p:cNvPr>
          <p:cNvSpPr>
            <a:spLocks noGrp="1"/>
          </p:cNvSpPr>
          <p:nvPr>
            <p:ph sz="half" idx="2"/>
          </p:nvPr>
        </p:nvSpPr>
        <p:spPr/>
        <p:txBody>
          <a:bodyPr/>
          <a:lstStyle/>
          <a:p>
            <a:endParaRPr lang="cs-CZ"/>
          </a:p>
        </p:txBody>
      </p:sp>
      <p:sp>
        <p:nvSpPr>
          <p:cNvPr id="5" name="Zástupný text 4">
            <a:extLst>
              <a:ext uri="{FF2B5EF4-FFF2-40B4-BE49-F238E27FC236}">
                <a16:creationId xmlns:a16="http://schemas.microsoft.com/office/drawing/2014/main" id="{53499B12-CF0F-4C45-86EB-49B4AF1412CB}"/>
              </a:ext>
            </a:extLst>
          </p:cNvPr>
          <p:cNvSpPr>
            <a:spLocks noGrp="1"/>
          </p:cNvSpPr>
          <p:nvPr>
            <p:ph type="body" sz="quarter" idx="3"/>
          </p:nvPr>
        </p:nvSpPr>
        <p:spPr/>
        <p:txBody>
          <a:bodyPr/>
          <a:lstStyle/>
          <a:p>
            <a:endParaRPr lang="cs-CZ"/>
          </a:p>
        </p:txBody>
      </p:sp>
      <p:sp>
        <p:nvSpPr>
          <p:cNvPr id="6" name="Zástupný obsah 5">
            <a:extLst>
              <a:ext uri="{FF2B5EF4-FFF2-40B4-BE49-F238E27FC236}">
                <a16:creationId xmlns:a16="http://schemas.microsoft.com/office/drawing/2014/main" id="{69A138E3-0F46-4470-A698-7EFC5EFD105B}"/>
              </a:ext>
            </a:extLst>
          </p:cNvPr>
          <p:cNvSpPr>
            <a:spLocks noGrp="1"/>
          </p:cNvSpPr>
          <p:nvPr>
            <p:ph sz="quarter" idx="4"/>
          </p:nvPr>
        </p:nvSpPr>
        <p:spPr/>
        <p:txBody>
          <a:bodyPr/>
          <a:lstStyle/>
          <a:p>
            <a:endParaRPr lang="cs-CZ" dirty="0"/>
          </a:p>
        </p:txBody>
      </p:sp>
      <p:grpSp>
        <p:nvGrpSpPr>
          <p:cNvPr id="8" name="Skupina 7">
            <a:extLst>
              <a:ext uri="{FF2B5EF4-FFF2-40B4-BE49-F238E27FC236}">
                <a16:creationId xmlns:a16="http://schemas.microsoft.com/office/drawing/2014/main" id="{8FA58BAA-5B00-3564-76E4-B14D8C5B4B7C}"/>
              </a:ext>
            </a:extLst>
          </p:cNvPr>
          <p:cNvGrpSpPr/>
          <p:nvPr/>
        </p:nvGrpSpPr>
        <p:grpSpPr>
          <a:xfrm>
            <a:off x="4393755" y="109330"/>
            <a:ext cx="6459777" cy="6840784"/>
            <a:chOff x="2883007" y="1332706"/>
            <a:chExt cx="5460791" cy="5696921"/>
          </a:xfrm>
        </p:grpSpPr>
        <p:pic>
          <p:nvPicPr>
            <p:cNvPr id="7" name="Obrázek 6" descr="Obsah obrázku text&#10;&#10;Popis byl vytvořen automaticky">
              <a:extLst>
                <a:ext uri="{FF2B5EF4-FFF2-40B4-BE49-F238E27FC236}">
                  <a16:creationId xmlns:a16="http://schemas.microsoft.com/office/drawing/2014/main" id="{DBBCC6EC-1E36-42ED-ACD9-2C74970BE635}"/>
                </a:ext>
              </a:extLst>
            </p:cNvPr>
            <p:cNvPicPr>
              <a:picLocks noChangeAspect="1"/>
            </p:cNvPicPr>
            <p:nvPr/>
          </p:nvPicPr>
          <p:blipFill rotWithShape="1">
            <a:blip r:embed="rId2">
              <a:biLevel thresh="50000"/>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l="10834" t="185" r="10833" b="-185"/>
            <a:stretch/>
          </p:blipFill>
          <p:spPr>
            <a:xfrm rot="5400000">
              <a:off x="2764942" y="1450771"/>
              <a:ext cx="5696921" cy="5460791"/>
            </a:xfrm>
            <a:prstGeom prst="rect">
              <a:avLst/>
            </a:prstGeom>
          </p:spPr>
        </p:pic>
        <p:cxnSp>
          <p:nvCxnSpPr>
            <p:cNvPr id="10" name="Přímá spojnice 9">
              <a:extLst>
                <a:ext uri="{FF2B5EF4-FFF2-40B4-BE49-F238E27FC236}">
                  <a16:creationId xmlns:a16="http://schemas.microsoft.com/office/drawing/2014/main" id="{35AC5395-0122-4D81-98A6-89B832476584}"/>
                </a:ext>
              </a:extLst>
            </p:cNvPr>
            <p:cNvCxnSpPr/>
            <p:nvPr/>
          </p:nvCxnSpPr>
          <p:spPr>
            <a:xfrm>
              <a:off x="5298185" y="3681891"/>
              <a:ext cx="267652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Přímá spojnice 10">
              <a:extLst>
                <a:ext uri="{FF2B5EF4-FFF2-40B4-BE49-F238E27FC236}">
                  <a16:creationId xmlns:a16="http://schemas.microsoft.com/office/drawing/2014/main" id="{AD4CB804-0C36-48FA-AE76-098B2F7DD23A}"/>
                </a:ext>
              </a:extLst>
            </p:cNvPr>
            <p:cNvCxnSpPr>
              <a:cxnSpLocks/>
            </p:cNvCxnSpPr>
            <p:nvPr/>
          </p:nvCxnSpPr>
          <p:spPr>
            <a:xfrm>
              <a:off x="3086100" y="4295775"/>
              <a:ext cx="291147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Přímá spojnice 12">
              <a:extLst>
                <a:ext uri="{FF2B5EF4-FFF2-40B4-BE49-F238E27FC236}">
                  <a16:creationId xmlns:a16="http://schemas.microsoft.com/office/drawing/2014/main" id="{1868250F-0369-4EB8-BD72-1530732EED24}"/>
                </a:ext>
              </a:extLst>
            </p:cNvPr>
            <p:cNvCxnSpPr>
              <a:cxnSpLocks/>
            </p:cNvCxnSpPr>
            <p:nvPr/>
          </p:nvCxnSpPr>
          <p:spPr>
            <a:xfrm>
              <a:off x="3086100" y="6829425"/>
              <a:ext cx="291147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989096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D1E795-C413-4C9A-926B-073785B7799B}"/>
              </a:ext>
            </a:extLst>
          </p:cNvPr>
          <p:cNvSpPr>
            <a:spLocks noGrp="1"/>
          </p:cNvSpPr>
          <p:nvPr>
            <p:ph type="title"/>
          </p:nvPr>
        </p:nvSpPr>
        <p:spPr/>
        <p:txBody>
          <a:bodyPr/>
          <a:lstStyle/>
          <a:p>
            <a:r>
              <a:rPr lang="cs-CZ" dirty="0"/>
              <a:t>Kognitivní interview</a:t>
            </a:r>
          </a:p>
        </p:txBody>
      </p:sp>
      <p:sp>
        <p:nvSpPr>
          <p:cNvPr id="3" name="Zástupný obsah 2">
            <a:extLst>
              <a:ext uri="{FF2B5EF4-FFF2-40B4-BE49-F238E27FC236}">
                <a16:creationId xmlns:a16="http://schemas.microsoft.com/office/drawing/2014/main" id="{2B404CE0-64B5-4A99-A35F-E9CD7092BC61}"/>
              </a:ext>
            </a:extLst>
          </p:cNvPr>
          <p:cNvSpPr>
            <a:spLocks noGrp="1"/>
          </p:cNvSpPr>
          <p:nvPr>
            <p:ph idx="1"/>
          </p:nvPr>
        </p:nvSpPr>
        <p:spPr/>
        <p:txBody>
          <a:bodyPr/>
          <a:lstStyle/>
          <a:p>
            <a:r>
              <a:rPr lang="cs-CZ" dirty="0"/>
              <a:t>pokud se nám podaří připomenout si informace z jedné mentální reprezentace, podpoříme tím vybavení i dalších částí vzpomínky</a:t>
            </a:r>
          </a:p>
          <a:p>
            <a:r>
              <a:rPr lang="cs-CZ" dirty="0"/>
              <a:t>navození podobného kontextu, který existoval ve chvíli kritické události, pomůže svědkovi vybavit si informace, které se během skutečné události odehrály</a:t>
            </a:r>
          </a:p>
          <a:p>
            <a:endParaRPr lang="cs-CZ" dirty="0"/>
          </a:p>
          <a:p>
            <a:r>
              <a:rPr lang="cs-CZ" dirty="0"/>
              <a:t>Cíl: zvýšení přesnosti výpovědi, tedy maximalizace správných informací se zachováním nízkého množství nesprávných informací a </a:t>
            </a:r>
            <a:r>
              <a:rPr lang="cs-CZ" dirty="0" err="1"/>
              <a:t>konfabulací</a:t>
            </a:r>
            <a:endParaRPr lang="cs-CZ" dirty="0"/>
          </a:p>
        </p:txBody>
      </p:sp>
    </p:spTree>
    <p:extLst>
      <p:ext uri="{BB962C8B-B14F-4D97-AF65-F5344CB8AC3E}">
        <p14:creationId xmlns:p14="http://schemas.microsoft.com/office/powerpoint/2010/main" val="154681118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9128EB-D42A-4EE7-8201-95DE71E85B5B}"/>
              </a:ext>
            </a:extLst>
          </p:cNvPr>
          <p:cNvSpPr>
            <a:spLocks noGrp="1"/>
          </p:cNvSpPr>
          <p:nvPr>
            <p:ph type="title"/>
          </p:nvPr>
        </p:nvSpPr>
        <p:spPr/>
        <p:txBody>
          <a:bodyPr/>
          <a:lstStyle/>
          <a:p>
            <a:r>
              <a:rPr lang="cs-CZ" dirty="0">
                <a:solidFill>
                  <a:srgbClr val="0070C0"/>
                </a:solidFill>
              </a:rPr>
              <a:t>Klasické</a:t>
            </a:r>
            <a:r>
              <a:rPr lang="cs-CZ" dirty="0"/>
              <a:t> kognitivní interview</a:t>
            </a:r>
          </a:p>
        </p:txBody>
      </p:sp>
      <p:sp>
        <p:nvSpPr>
          <p:cNvPr id="3" name="Zástupný obsah 2">
            <a:extLst>
              <a:ext uri="{FF2B5EF4-FFF2-40B4-BE49-F238E27FC236}">
                <a16:creationId xmlns:a16="http://schemas.microsoft.com/office/drawing/2014/main" id="{EA22E738-AC04-4C03-8A15-825E593E35E6}"/>
              </a:ext>
            </a:extLst>
          </p:cNvPr>
          <p:cNvSpPr>
            <a:spLocks noGrp="1"/>
          </p:cNvSpPr>
          <p:nvPr>
            <p:ph idx="1"/>
          </p:nvPr>
        </p:nvSpPr>
        <p:spPr/>
        <p:txBody>
          <a:bodyPr/>
          <a:lstStyle/>
          <a:p>
            <a:pPr marL="0" indent="0">
              <a:buNone/>
            </a:pPr>
            <a:r>
              <a:rPr lang="cs-CZ" dirty="0"/>
              <a:t>techniky zahrnují :</a:t>
            </a:r>
          </a:p>
          <a:p>
            <a:r>
              <a:rPr lang="cs-CZ" dirty="0"/>
              <a:t>instrukci kompletní výpovědi</a:t>
            </a:r>
          </a:p>
          <a:p>
            <a:r>
              <a:rPr lang="cs-CZ" dirty="0"/>
              <a:t>mentální rekonstrukci původního kontextu</a:t>
            </a:r>
          </a:p>
          <a:p>
            <a:r>
              <a:rPr lang="cs-CZ" dirty="0"/>
              <a:t>změnu perspektivy </a:t>
            </a:r>
          </a:p>
          <a:p>
            <a:r>
              <a:rPr lang="cs-CZ" dirty="0"/>
              <a:t>změnu pořadí z hlediska času</a:t>
            </a:r>
          </a:p>
        </p:txBody>
      </p:sp>
    </p:spTree>
    <p:extLst>
      <p:ext uri="{BB962C8B-B14F-4D97-AF65-F5344CB8AC3E}">
        <p14:creationId xmlns:p14="http://schemas.microsoft.com/office/powerpoint/2010/main" val="276225212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DDECC3-C47F-4DAF-ABBD-1FA7E3F2F952}"/>
              </a:ext>
            </a:extLst>
          </p:cNvPr>
          <p:cNvSpPr>
            <a:spLocks noGrp="1"/>
          </p:cNvSpPr>
          <p:nvPr>
            <p:ph type="title"/>
          </p:nvPr>
        </p:nvSpPr>
        <p:spPr/>
        <p:txBody>
          <a:bodyPr/>
          <a:lstStyle/>
          <a:p>
            <a:r>
              <a:rPr lang="cs-CZ" dirty="0">
                <a:solidFill>
                  <a:srgbClr val="0070C0"/>
                </a:solidFill>
              </a:rPr>
              <a:t>Rozšířené</a:t>
            </a:r>
            <a:r>
              <a:rPr lang="cs-CZ" dirty="0"/>
              <a:t> kognitivní interview </a:t>
            </a:r>
          </a:p>
        </p:txBody>
      </p:sp>
      <p:sp>
        <p:nvSpPr>
          <p:cNvPr id="3" name="Zástupný obsah 2">
            <a:extLst>
              <a:ext uri="{FF2B5EF4-FFF2-40B4-BE49-F238E27FC236}">
                <a16:creationId xmlns:a16="http://schemas.microsoft.com/office/drawing/2014/main" id="{732512E6-7F52-42A0-A2BE-C7427DFD4E2B}"/>
              </a:ext>
            </a:extLst>
          </p:cNvPr>
          <p:cNvSpPr>
            <a:spLocks noGrp="1"/>
          </p:cNvSpPr>
          <p:nvPr>
            <p:ph idx="1"/>
          </p:nvPr>
        </p:nvSpPr>
        <p:spPr/>
        <p:txBody>
          <a:bodyPr/>
          <a:lstStyle/>
          <a:p>
            <a:r>
              <a:rPr lang="cs-CZ" dirty="0"/>
              <a:t>Méně se soustředí na mnemotechniky</a:t>
            </a:r>
          </a:p>
          <a:p>
            <a:endParaRPr lang="cs-CZ" dirty="0"/>
          </a:p>
          <a:p>
            <a:r>
              <a:rPr lang="cs-CZ" dirty="0"/>
              <a:t>návodně vybízí vyslýchajícího k vytvoření vztahu se svědkem</a:t>
            </a:r>
          </a:p>
          <a:p>
            <a:r>
              <a:rPr lang="cs-CZ" dirty="0"/>
              <a:t>přizpůsobení výslechové situace psychickým schopnostem svědka</a:t>
            </a:r>
          </a:p>
          <a:p>
            <a:r>
              <a:rPr lang="cs-CZ" dirty="0"/>
              <a:t>důležité je vhodné ukončení výslechu</a:t>
            </a:r>
          </a:p>
        </p:txBody>
      </p:sp>
    </p:spTree>
    <p:extLst>
      <p:ext uri="{BB962C8B-B14F-4D97-AF65-F5344CB8AC3E}">
        <p14:creationId xmlns:p14="http://schemas.microsoft.com/office/powerpoint/2010/main" val="201380486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18DAD2-CE82-4526-9F8E-3B3846F1D2FF}"/>
              </a:ext>
            </a:extLst>
          </p:cNvPr>
          <p:cNvSpPr>
            <a:spLocks noGrp="1"/>
          </p:cNvSpPr>
          <p:nvPr>
            <p:ph type="title"/>
          </p:nvPr>
        </p:nvSpPr>
        <p:spPr/>
        <p:txBody>
          <a:bodyPr/>
          <a:lstStyle/>
          <a:p>
            <a:r>
              <a:rPr lang="cs-CZ" dirty="0"/>
              <a:t>Struktura CI</a:t>
            </a:r>
          </a:p>
        </p:txBody>
      </p:sp>
      <p:sp>
        <p:nvSpPr>
          <p:cNvPr id="3" name="Zástupný obsah 2">
            <a:extLst>
              <a:ext uri="{FF2B5EF4-FFF2-40B4-BE49-F238E27FC236}">
                <a16:creationId xmlns:a16="http://schemas.microsoft.com/office/drawing/2014/main" id="{AE2DDC95-F165-4953-8689-835C8A8388D7}"/>
              </a:ext>
            </a:extLst>
          </p:cNvPr>
          <p:cNvSpPr>
            <a:spLocks noGrp="1"/>
          </p:cNvSpPr>
          <p:nvPr>
            <p:ph idx="1"/>
          </p:nvPr>
        </p:nvSpPr>
        <p:spPr/>
        <p:txBody>
          <a:bodyPr>
            <a:normAutofit/>
          </a:bodyPr>
          <a:lstStyle/>
          <a:p>
            <a:pPr marL="514350" indent="-514350">
              <a:buFont typeface="+mj-lt"/>
              <a:buAutoNum type="arabicPeriod"/>
            </a:pPr>
            <a:r>
              <a:rPr lang="cs-CZ" dirty="0"/>
              <a:t>Představení se a navázání vztahu (bezpečné prostředí, představení, normalizování nervozity)</a:t>
            </a:r>
          </a:p>
          <a:p>
            <a:pPr marL="514350" indent="-514350">
              <a:buFont typeface="+mj-lt"/>
              <a:buAutoNum type="arabicPeriod"/>
            </a:pPr>
            <a:r>
              <a:rPr lang="cs-CZ" dirty="0"/>
              <a:t>Vysvětlení cílů rozhovoru (přiblížení průběhu, vysvětlení účelu výslechu, koncentrace pozornosti, motivovat ke vzpomínání si na detaily, není na svědkovi, aby určil, která informace je podstatná, upozornit, že svědek je ten, kdo informace má – snažit se, aby nevnímal vyšetřovatele jako autoritu) </a:t>
            </a:r>
          </a:p>
          <a:p>
            <a:pPr lvl="1"/>
            <a:r>
              <a:rPr lang="cs-CZ" dirty="0"/>
              <a:t>„Víte, proč jste dnes tady?“ „Jste tu, abyste se pokusil poskytnout mi informace, co si pamatujete z ….“ „je to náročné, zkuste se teď soustředit.“ </a:t>
            </a:r>
          </a:p>
          <a:p>
            <a:endParaRPr lang="cs-CZ" dirty="0"/>
          </a:p>
          <a:p>
            <a:pPr lvl="1"/>
            <a:endParaRPr lang="cs-CZ" dirty="0"/>
          </a:p>
          <a:p>
            <a:endParaRPr lang="cs-CZ" dirty="0"/>
          </a:p>
          <a:p>
            <a:endParaRPr lang="cs-CZ" dirty="0"/>
          </a:p>
        </p:txBody>
      </p:sp>
    </p:spTree>
    <p:extLst>
      <p:ext uri="{BB962C8B-B14F-4D97-AF65-F5344CB8AC3E}">
        <p14:creationId xmlns:p14="http://schemas.microsoft.com/office/powerpoint/2010/main" val="95639630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18DAD2-CE82-4526-9F8E-3B3846F1D2FF}"/>
              </a:ext>
            </a:extLst>
          </p:cNvPr>
          <p:cNvSpPr>
            <a:spLocks noGrp="1"/>
          </p:cNvSpPr>
          <p:nvPr>
            <p:ph type="title"/>
          </p:nvPr>
        </p:nvSpPr>
        <p:spPr/>
        <p:txBody>
          <a:bodyPr/>
          <a:lstStyle/>
          <a:p>
            <a:r>
              <a:rPr lang="cs-CZ" dirty="0"/>
              <a:t>Struktura CI</a:t>
            </a:r>
          </a:p>
        </p:txBody>
      </p:sp>
      <p:sp>
        <p:nvSpPr>
          <p:cNvPr id="3" name="Zástupný obsah 2">
            <a:extLst>
              <a:ext uri="{FF2B5EF4-FFF2-40B4-BE49-F238E27FC236}">
                <a16:creationId xmlns:a16="http://schemas.microsoft.com/office/drawing/2014/main" id="{AE2DDC95-F165-4953-8689-835C8A8388D7}"/>
              </a:ext>
            </a:extLst>
          </p:cNvPr>
          <p:cNvSpPr>
            <a:spLocks noGrp="1"/>
          </p:cNvSpPr>
          <p:nvPr>
            <p:ph idx="1"/>
          </p:nvPr>
        </p:nvSpPr>
        <p:spPr/>
        <p:txBody>
          <a:bodyPr>
            <a:normAutofit/>
          </a:bodyPr>
          <a:lstStyle/>
          <a:p>
            <a:pPr marL="514350" indent="-514350">
              <a:buFont typeface="+mj-lt"/>
              <a:buAutoNum type="arabicPeriod" startAt="3"/>
            </a:pPr>
            <a:r>
              <a:rPr lang="cs-CZ" dirty="0"/>
              <a:t>Iniciování volné výpovědi </a:t>
            </a:r>
          </a:p>
          <a:p>
            <a:pPr lvl="1"/>
            <a:r>
              <a:rPr lang="cs-CZ" dirty="0"/>
              <a:t>Mentální rekonstrukce původního kontextu – používáme např. když nemůžeme najít klíče, vzpomínáme, kde jsme je naposledy viděli. U CI si snaží vybavit vnější faktory, emoce i myšlenky</a:t>
            </a:r>
          </a:p>
          <a:p>
            <a:pPr lvl="1"/>
            <a:r>
              <a:rPr lang="cs-CZ" dirty="0"/>
              <a:t>Iniciování volné výpovědi Svědek hovoří o všem, na co si vzpomene</a:t>
            </a:r>
          </a:p>
          <a:p>
            <a:pPr lvl="1"/>
            <a:r>
              <a:rPr lang="cs-CZ" dirty="0"/>
              <a:t>Aktivní naslouchání</a:t>
            </a:r>
          </a:p>
          <a:p>
            <a:pPr lvl="1"/>
            <a:r>
              <a:rPr lang="cs-CZ" dirty="0"/>
              <a:t>Využívání pauz</a:t>
            </a:r>
          </a:p>
          <a:p>
            <a:pPr marL="514350" indent="-514350">
              <a:buFont typeface="+mj-lt"/>
              <a:buAutoNum type="arabicPeriod" startAt="3"/>
            </a:pPr>
            <a:r>
              <a:rPr lang="cs-CZ" dirty="0"/>
              <a:t>Doptávání se</a:t>
            </a:r>
          </a:p>
          <a:p>
            <a:pPr lvl="1"/>
            <a:r>
              <a:rPr lang="cs-CZ" dirty="0"/>
              <a:t>Špatně: Byla ta žena blondýna?</a:t>
            </a:r>
          </a:p>
          <a:p>
            <a:pPr lvl="1"/>
            <a:r>
              <a:rPr lang="cs-CZ" dirty="0"/>
              <a:t>Dobře: Vzpomenete si na barvu vlasů té ženy?</a:t>
            </a:r>
          </a:p>
          <a:p>
            <a:endParaRPr lang="cs-CZ" dirty="0"/>
          </a:p>
        </p:txBody>
      </p:sp>
    </p:spTree>
    <p:extLst>
      <p:ext uri="{BB962C8B-B14F-4D97-AF65-F5344CB8AC3E}">
        <p14:creationId xmlns:p14="http://schemas.microsoft.com/office/powerpoint/2010/main" val="87556331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18DAD2-CE82-4526-9F8E-3B3846F1D2FF}"/>
              </a:ext>
            </a:extLst>
          </p:cNvPr>
          <p:cNvSpPr>
            <a:spLocks noGrp="1"/>
          </p:cNvSpPr>
          <p:nvPr>
            <p:ph type="title"/>
          </p:nvPr>
        </p:nvSpPr>
        <p:spPr/>
        <p:txBody>
          <a:bodyPr/>
          <a:lstStyle/>
          <a:p>
            <a:r>
              <a:rPr lang="cs-CZ" dirty="0"/>
              <a:t>Struktura CI</a:t>
            </a:r>
          </a:p>
        </p:txBody>
      </p:sp>
      <p:sp>
        <p:nvSpPr>
          <p:cNvPr id="3" name="Zástupný obsah 2">
            <a:extLst>
              <a:ext uri="{FF2B5EF4-FFF2-40B4-BE49-F238E27FC236}">
                <a16:creationId xmlns:a16="http://schemas.microsoft.com/office/drawing/2014/main" id="{AE2DDC95-F165-4953-8689-835C8A8388D7}"/>
              </a:ext>
            </a:extLst>
          </p:cNvPr>
          <p:cNvSpPr>
            <a:spLocks noGrp="1"/>
          </p:cNvSpPr>
          <p:nvPr>
            <p:ph idx="1"/>
          </p:nvPr>
        </p:nvSpPr>
        <p:spPr/>
        <p:txBody>
          <a:bodyPr>
            <a:normAutofit lnSpcReduction="10000"/>
          </a:bodyPr>
          <a:lstStyle/>
          <a:p>
            <a:pPr marL="514350" indent="-514350">
              <a:buFont typeface="+mj-lt"/>
              <a:buAutoNum type="arabicPeriod" startAt="5"/>
            </a:pPr>
            <a:r>
              <a:rPr lang="cs-CZ" dirty="0"/>
              <a:t>Rozšířené vyhledávání</a:t>
            </a:r>
          </a:p>
          <a:p>
            <a:pPr lvl="1"/>
            <a:r>
              <a:rPr lang="cs-CZ" dirty="0"/>
              <a:t>Soustředění se na jiný smyslový orgán</a:t>
            </a:r>
          </a:p>
          <a:p>
            <a:pPr lvl="1"/>
            <a:r>
              <a:rPr lang="cs-CZ" dirty="0"/>
              <a:t>Změna z hlediska času (od konce)</a:t>
            </a:r>
          </a:p>
          <a:p>
            <a:pPr lvl="1"/>
            <a:r>
              <a:rPr lang="cs-CZ" dirty="0"/>
              <a:t>Perspektiva (vyprávění očima druhé osoby, která tam byla)</a:t>
            </a:r>
          </a:p>
          <a:p>
            <a:pPr lvl="1"/>
            <a:r>
              <a:rPr lang="cs-CZ" dirty="0"/>
              <a:t>Specifické informace (</a:t>
            </a:r>
            <a:r>
              <a:rPr lang="cs-CZ" dirty="0" err="1"/>
              <a:t>memory</a:t>
            </a:r>
            <a:r>
              <a:rPr lang="cs-CZ" dirty="0"/>
              <a:t> „</a:t>
            </a:r>
            <a:r>
              <a:rPr lang="cs-CZ" dirty="0" err="1"/>
              <a:t>jogs</a:t>
            </a:r>
            <a:r>
              <a:rPr lang="cs-CZ" dirty="0"/>
              <a:t>“) velmi konkrétní detaily </a:t>
            </a:r>
          </a:p>
          <a:p>
            <a:pPr marL="514350" indent="-514350">
              <a:buFont typeface="+mj-lt"/>
              <a:buAutoNum type="arabicPeriod" startAt="5"/>
            </a:pPr>
            <a:r>
              <a:rPr lang="cs-CZ" dirty="0"/>
              <a:t>Otázky důležité pro vyšetřování (nižší výpovědní hodnota, doptávání se na detaily, které svědek nezmínil, např. tetování)</a:t>
            </a:r>
          </a:p>
          <a:p>
            <a:pPr marL="514350" indent="-514350">
              <a:buFont typeface="+mj-lt"/>
              <a:buAutoNum type="arabicPeriod" startAt="5"/>
            </a:pPr>
            <a:r>
              <a:rPr lang="cs-CZ" dirty="0"/>
              <a:t>Souhrn</a:t>
            </a:r>
          </a:p>
          <a:p>
            <a:pPr marL="514350" indent="-514350">
              <a:buFont typeface="+mj-lt"/>
              <a:buAutoNum type="arabicPeriod" startAt="5"/>
            </a:pPr>
            <a:r>
              <a:rPr lang="cs-CZ" dirty="0"/>
              <a:t>Uzavření</a:t>
            </a:r>
          </a:p>
          <a:p>
            <a:pPr marL="514350" indent="-514350">
              <a:buFont typeface="+mj-lt"/>
              <a:buAutoNum type="arabicPeriod" startAt="5"/>
            </a:pPr>
            <a:r>
              <a:rPr lang="cs-CZ" dirty="0"/>
              <a:t>Zhodnocení</a:t>
            </a:r>
          </a:p>
        </p:txBody>
      </p:sp>
    </p:spTree>
    <p:extLst>
      <p:ext uri="{BB962C8B-B14F-4D97-AF65-F5344CB8AC3E}">
        <p14:creationId xmlns:p14="http://schemas.microsoft.com/office/powerpoint/2010/main" val="4139974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18554D-CDFB-4B42-A0EC-EBC3C8ADD9D6}"/>
              </a:ext>
            </a:extLst>
          </p:cNvPr>
          <p:cNvSpPr>
            <a:spLocks noGrp="1"/>
          </p:cNvSpPr>
          <p:nvPr>
            <p:ph type="title"/>
          </p:nvPr>
        </p:nvSpPr>
        <p:spPr/>
        <p:txBody>
          <a:bodyPr/>
          <a:lstStyle/>
          <a:p>
            <a:r>
              <a:rPr lang="cs-CZ" dirty="0"/>
              <a:t>Příklady otázek zadávané psychologům</a:t>
            </a:r>
          </a:p>
        </p:txBody>
      </p:sp>
      <p:sp>
        <p:nvSpPr>
          <p:cNvPr id="3" name="Zástupný obsah 2">
            <a:extLst>
              <a:ext uri="{FF2B5EF4-FFF2-40B4-BE49-F238E27FC236}">
                <a16:creationId xmlns:a16="http://schemas.microsoft.com/office/drawing/2014/main" id="{6E426FA2-81ED-48A6-8366-E3562D41896F}"/>
              </a:ext>
            </a:extLst>
          </p:cNvPr>
          <p:cNvSpPr>
            <a:spLocks noGrp="1"/>
          </p:cNvSpPr>
          <p:nvPr>
            <p:ph idx="1"/>
          </p:nvPr>
        </p:nvSpPr>
        <p:spPr/>
        <p:txBody>
          <a:bodyPr>
            <a:normAutofit fontScale="85000" lnSpcReduction="20000"/>
          </a:bodyPr>
          <a:lstStyle/>
          <a:p>
            <a:r>
              <a:rPr lang="cs-CZ" dirty="0"/>
              <a:t>Jaká je úroveň a struktura intelektových funkcí (rozumových schopností) posuzovaného? </a:t>
            </a:r>
          </a:p>
          <a:p>
            <a:r>
              <a:rPr lang="cs-CZ" dirty="0"/>
              <a:t>Jaká je struktura osobnosti posuzovaného? </a:t>
            </a:r>
          </a:p>
          <a:p>
            <a:r>
              <a:rPr lang="cs-CZ" dirty="0"/>
              <a:t>Jaká je úroveň a ovládání agresivity posuzovaného? </a:t>
            </a:r>
          </a:p>
          <a:p>
            <a:r>
              <a:rPr lang="cs-CZ" dirty="0"/>
              <a:t>Jaká byla z psychologického hlediska motivace při údajném páchání trestného činu? </a:t>
            </a:r>
          </a:p>
          <a:p>
            <a:r>
              <a:rPr lang="cs-CZ" dirty="0"/>
              <a:t>Jaké jsou převažující psychologické obranné mechanismy posuzovaného? </a:t>
            </a:r>
          </a:p>
          <a:p>
            <a:r>
              <a:rPr lang="cs-CZ" dirty="0"/>
              <a:t>Jaká je úroveň sociálních vztahů posuzovaného. (Proveďte rozbor vztahu posuzovaného a poškozeného)? </a:t>
            </a:r>
          </a:p>
          <a:p>
            <a:r>
              <a:rPr lang="cs-CZ" dirty="0"/>
              <a:t>Jaká je z odborného hlediska prognóza dalšího vývoje osobnosti posuzovaného ve vztahu k protispolečenskému jednání a jeho resocializace? </a:t>
            </a:r>
          </a:p>
          <a:p>
            <a:r>
              <a:rPr lang="cs-CZ" dirty="0"/>
              <a:t>Jaké další skutečnosti považuje znalec za důležité sdělit?</a:t>
            </a:r>
          </a:p>
        </p:txBody>
      </p:sp>
    </p:spTree>
    <p:extLst>
      <p:ext uri="{BB962C8B-B14F-4D97-AF65-F5344CB8AC3E}">
        <p14:creationId xmlns:p14="http://schemas.microsoft.com/office/powerpoint/2010/main" val="3159510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CCA8A7-75B2-4BFA-8600-D4F49A55BF6A}"/>
              </a:ext>
            </a:extLst>
          </p:cNvPr>
          <p:cNvSpPr>
            <a:spLocks noGrp="1"/>
          </p:cNvSpPr>
          <p:nvPr>
            <p:ph type="title"/>
          </p:nvPr>
        </p:nvSpPr>
        <p:spPr/>
        <p:txBody>
          <a:bodyPr/>
          <a:lstStyle/>
          <a:p>
            <a:r>
              <a:rPr lang="cs-CZ" dirty="0"/>
              <a:t>Příklady otázek zadávané psychiatrům</a:t>
            </a:r>
          </a:p>
        </p:txBody>
      </p:sp>
      <p:sp>
        <p:nvSpPr>
          <p:cNvPr id="3" name="Zástupný obsah 2">
            <a:extLst>
              <a:ext uri="{FF2B5EF4-FFF2-40B4-BE49-F238E27FC236}">
                <a16:creationId xmlns:a16="http://schemas.microsoft.com/office/drawing/2014/main" id="{182C1EF7-373C-41F1-9D5A-40AE89DF5444}"/>
              </a:ext>
            </a:extLst>
          </p:cNvPr>
          <p:cNvSpPr>
            <a:spLocks noGrp="1"/>
          </p:cNvSpPr>
          <p:nvPr>
            <p:ph idx="1"/>
          </p:nvPr>
        </p:nvSpPr>
        <p:spPr/>
        <p:txBody>
          <a:bodyPr>
            <a:normAutofit fontScale="77500" lnSpcReduction="20000"/>
          </a:bodyPr>
          <a:lstStyle/>
          <a:p>
            <a:r>
              <a:rPr lang="cs-CZ" dirty="0"/>
              <a:t>Trpí obviněný nějakou duševní chorobou či poruchou? </a:t>
            </a:r>
          </a:p>
          <a:p>
            <a:r>
              <a:rPr lang="cs-CZ" dirty="0"/>
              <a:t>Byla tato duševní choroba či porucha u něho přítomna v době spáchání trestného činu? </a:t>
            </a:r>
          </a:p>
          <a:p>
            <a:r>
              <a:rPr lang="cs-CZ" dirty="0"/>
              <a:t>Ovlivnila případně zjištěná duševní choroba či porucha jeho ovládací a rozpoznávací schopnosti a v jaké míře? </a:t>
            </a:r>
          </a:p>
          <a:p>
            <a:r>
              <a:rPr lang="cs-CZ" dirty="0"/>
              <a:t>Je obviněný v současné době schopen chápat smysl trestního stíhání? </a:t>
            </a:r>
          </a:p>
          <a:p>
            <a:r>
              <a:rPr lang="cs-CZ" dirty="0"/>
              <a:t>Je pobyt obviněného na svobodě nebezpečný a vyžaduje ochranné léčení, tedy zda je osobou nebezpečnou pro společnost, nebo naopak možný a za jakých podmínek? </a:t>
            </a:r>
          </a:p>
          <a:p>
            <a:r>
              <a:rPr lang="cs-CZ" dirty="0"/>
              <a:t>Objevuje se u obviněného závislost na alkoholu nebo toxických látkách, jestliže ano, tak v jakém rozsahu? </a:t>
            </a:r>
          </a:p>
          <a:p>
            <a:r>
              <a:rPr lang="cs-CZ" dirty="0"/>
              <a:t>Do jaké míry mohlo být jednání obviněného ovlivněno jinou osobou? </a:t>
            </a:r>
          </a:p>
          <a:p>
            <a:r>
              <a:rPr lang="cs-CZ" dirty="0"/>
              <a:t>Jaké další okolnosti dle uvážení znalce mají vliv na objektivní posouzení vyšetřované věci? </a:t>
            </a:r>
          </a:p>
        </p:txBody>
      </p:sp>
    </p:spTree>
    <p:extLst>
      <p:ext uri="{BB962C8B-B14F-4D97-AF65-F5344CB8AC3E}">
        <p14:creationId xmlns:p14="http://schemas.microsoft.com/office/powerpoint/2010/main" val="2833175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DF274A67-0D9E-47F4-8B6F-0D523E66F0C2}"/>
              </a:ext>
            </a:extLst>
          </p:cNvPr>
          <p:cNvSpPr>
            <a:spLocks noGrp="1"/>
          </p:cNvSpPr>
          <p:nvPr>
            <p:ph type="title"/>
          </p:nvPr>
        </p:nvSpPr>
        <p:spPr/>
        <p:txBody>
          <a:bodyPr/>
          <a:lstStyle/>
          <a:p>
            <a:r>
              <a:rPr lang="cs-CZ" dirty="0"/>
              <a:t>Rozdíly</a:t>
            </a:r>
          </a:p>
        </p:txBody>
      </p:sp>
      <p:sp>
        <p:nvSpPr>
          <p:cNvPr id="7" name="Zástupný text 6">
            <a:extLst>
              <a:ext uri="{FF2B5EF4-FFF2-40B4-BE49-F238E27FC236}">
                <a16:creationId xmlns:a16="http://schemas.microsoft.com/office/drawing/2014/main" id="{35CACAD2-501F-4129-9814-AED637D47146}"/>
              </a:ext>
            </a:extLst>
          </p:cNvPr>
          <p:cNvSpPr>
            <a:spLocks noGrp="1"/>
          </p:cNvSpPr>
          <p:nvPr>
            <p:ph type="body" idx="1"/>
          </p:nvPr>
        </p:nvSpPr>
        <p:spPr/>
        <p:txBody>
          <a:bodyPr/>
          <a:lstStyle/>
          <a:p>
            <a:r>
              <a:rPr lang="cs-CZ" dirty="0"/>
              <a:t>Psychiatr</a:t>
            </a:r>
          </a:p>
        </p:txBody>
      </p:sp>
      <p:sp>
        <p:nvSpPr>
          <p:cNvPr id="3" name="Zástupný obsah 2">
            <a:extLst>
              <a:ext uri="{FF2B5EF4-FFF2-40B4-BE49-F238E27FC236}">
                <a16:creationId xmlns:a16="http://schemas.microsoft.com/office/drawing/2014/main" id="{43905706-3A0B-446F-9AD7-6BEFADA5B4D6}"/>
              </a:ext>
            </a:extLst>
          </p:cNvPr>
          <p:cNvSpPr>
            <a:spLocks noGrp="1"/>
          </p:cNvSpPr>
          <p:nvPr>
            <p:ph sz="half" idx="2"/>
          </p:nvPr>
        </p:nvSpPr>
        <p:spPr/>
        <p:txBody>
          <a:bodyPr>
            <a:normAutofit fontScale="85000" lnSpcReduction="10000"/>
          </a:bodyPr>
          <a:lstStyle/>
          <a:p>
            <a:r>
              <a:rPr lang="cs-CZ" dirty="0"/>
              <a:t>Psychiatr se základně vyjadřuje k otázkám přítomnosti či nepřítomnosti známek duševní poruchy, k chorobným změnám, k ovládacím a rozpoznávacím schopnostem a k případným léčebným opatřením</a:t>
            </a:r>
          </a:p>
          <a:p>
            <a:endParaRPr lang="cs-CZ" dirty="0"/>
          </a:p>
        </p:txBody>
      </p:sp>
      <p:sp>
        <p:nvSpPr>
          <p:cNvPr id="8" name="Zástupný text 7">
            <a:extLst>
              <a:ext uri="{FF2B5EF4-FFF2-40B4-BE49-F238E27FC236}">
                <a16:creationId xmlns:a16="http://schemas.microsoft.com/office/drawing/2014/main" id="{BA91A95C-2ADB-4FEC-8B0D-E790913ED0BA}"/>
              </a:ext>
            </a:extLst>
          </p:cNvPr>
          <p:cNvSpPr>
            <a:spLocks noGrp="1"/>
          </p:cNvSpPr>
          <p:nvPr>
            <p:ph type="body" sz="quarter" idx="3"/>
          </p:nvPr>
        </p:nvSpPr>
        <p:spPr/>
        <p:txBody>
          <a:bodyPr/>
          <a:lstStyle/>
          <a:p>
            <a:r>
              <a:rPr lang="cs-CZ" dirty="0"/>
              <a:t>Psycholog</a:t>
            </a:r>
          </a:p>
        </p:txBody>
      </p:sp>
      <p:sp>
        <p:nvSpPr>
          <p:cNvPr id="9" name="Zástupný obsah 8">
            <a:extLst>
              <a:ext uri="{FF2B5EF4-FFF2-40B4-BE49-F238E27FC236}">
                <a16:creationId xmlns:a16="http://schemas.microsoft.com/office/drawing/2014/main" id="{C419CC03-B874-438B-9C71-6B2016743E5C}"/>
              </a:ext>
            </a:extLst>
          </p:cNvPr>
          <p:cNvSpPr>
            <a:spLocks noGrp="1"/>
          </p:cNvSpPr>
          <p:nvPr>
            <p:ph sz="quarter" idx="4"/>
          </p:nvPr>
        </p:nvSpPr>
        <p:spPr/>
        <p:txBody>
          <a:bodyPr>
            <a:normAutofit fontScale="85000" lnSpcReduction="10000"/>
          </a:bodyPr>
          <a:lstStyle/>
          <a:p>
            <a:r>
              <a:rPr lang="cs-CZ" dirty="0"/>
              <a:t>Psycholog zabývá psychologickým rozborem osobnosti posuzovaného včetně jeho inteligence (která bývá někdy vyčleňována jako samostatná otázka), objasňováním jeho interpersonálních a širších sociálních vztahů, rozborem motivačních činitelů, hodnocením z hlediska možnosti a pravděpodobnosti resocializace. Typickým požadavkem na psychologa je zhodnocení věrohodnosti.</a:t>
            </a:r>
          </a:p>
        </p:txBody>
      </p:sp>
    </p:spTree>
    <p:extLst>
      <p:ext uri="{BB962C8B-B14F-4D97-AF65-F5344CB8AC3E}">
        <p14:creationId xmlns:p14="http://schemas.microsoft.com/office/powerpoint/2010/main" val="2710395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7432CE-9BB0-4299-80CA-54327165A0A1}"/>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866B8B2-94B5-4D08-A49F-9EA3290A8EF5}"/>
              </a:ext>
            </a:extLst>
          </p:cNvPr>
          <p:cNvSpPr>
            <a:spLocks noGrp="1"/>
          </p:cNvSpPr>
          <p:nvPr>
            <p:ph idx="1"/>
          </p:nvPr>
        </p:nvSpPr>
        <p:spPr/>
        <p:txBody>
          <a:bodyPr/>
          <a:lstStyle/>
          <a:p>
            <a:endParaRPr lang="cs-CZ"/>
          </a:p>
        </p:txBody>
      </p:sp>
      <p:pic>
        <p:nvPicPr>
          <p:cNvPr id="6" name="Obrázek 5">
            <a:extLst>
              <a:ext uri="{FF2B5EF4-FFF2-40B4-BE49-F238E27FC236}">
                <a16:creationId xmlns:a16="http://schemas.microsoft.com/office/drawing/2014/main" id="{08A66EBF-379C-8D39-4855-849B75E229E7}"/>
              </a:ext>
            </a:extLst>
          </p:cNvPr>
          <p:cNvPicPr>
            <a:picLocks noChangeAspect="1"/>
          </p:cNvPicPr>
          <p:nvPr/>
        </p:nvPicPr>
        <p:blipFill>
          <a:blip r:embed="rId2"/>
          <a:stretch>
            <a:fillRect/>
          </a:stretch>
        </p:blipFill>
        <p:spPr>
          <a:xfrm>
            <a:off x="610977" y="1594980"/>
            <a:ext cx="10970046" cy="4033660"/>
          </a:xfrm>
          <a:prstGeom prst="rect">
            <a:avLst/>
          </a:prstGeom>
        </p:spPr>
      </p:pic>
    </p:spTree>
    <p:extLst>
      <p:ext uri="{BB962C8B-B14F-4D97-AF65-F5344CB8AC3E}">
        <p14:creationId xmlns:p14="http://schemas.microsoft.com/office/powerpoint/2010/main" val="2302772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2DAD9A-5468-45BD-B73B-AAE5FE22615A}"/>
              </a:ext>
            </a:extLst>
          </p:cNvPr>
          <p:cNvSpPr>
            <a:spLocks noGrp="1"/>
          </p:cNvSpPr>
          <p:nvPr>
            <p:ph type="title"/>
          </p:nvPr>
        </p:nvSpPr>
        <p:spPr/>
        <p:txBody>
          <a:bodyPr/>
          <a:lstStyle/>
          <a:p>
            <a:r>
              <a:rPr lang="cs-CZ" sz="4400" dirty="0">
                <a:effectLst/>
                <a:latin typeface="+mn-lt"/>
                <a:ea typeface="Calibri" panose="020F0502020204030204" pitchFamily="34" charset="0"/>
                <a:cs typeface="Times New Roman" panose="02020603050405020304" pitchFamily="18" charset="0"/>
              </a:rPr>
              <a:t>Odborné vyjádření vs. znalecký posudek</a:t>
            </a:r>
            <a:endParaRPr lang="cs-CZ" dirty="0">
              <a:latin typeface="+mn-lt"/>
            </a:endParaRPr>
          </a:p>
        </p:txBody>
      </p:sp>
      <p:sp>
        <p:nvSpPr>
          <p:cNvPr id="3" name="Zástupný obsah 2">
            <a:extLst>
              <a:ext uri="{FF2B5EF4-FFF2-40B4-BE49-F238E27FC236}">
                <a16:creationId xmlns:a16="http://schemas.microsoft.com/office/drawing/2014/main" id="{29A3C63E-DD14-441A-AA5E-820051A45BF4}"/>
              </a:ext>
            </a:extLst>
          </p:cNvPr>
          <p:cNvSpPr>
            <a:spLocks noGrp="1"/>
          </p:cNvSpPr>
          <p:nvPr>
            <p:ph idx="1"/>
          </p:nvPr>
        </p:nvSpPr>
        <p:spPr/>
        <p:txBody>
          <a:bodyPr>
            <a:normAutofit/>
          </a:bodyPr>
          <a:lstStyle/>
          <a:p>
            <a:pPr indent="0" algn="just">
              <a:buNone/>
            </a:pPr>
            <a:r>
              <a:rPr lang="cs-CZ" dirty="0">
                <a:effectLst/>
                <a:ea typeface="Calibri" panose="020F0502020204030204" pitchFamily="34" charset="0"/>
              </a:rPr>
              <a:t>Dle § 105 odst. 1 si OČTŘ vyžádá odborné vyjádření, je-li k objasnění skutečností důležitých pro trestní řízení třeba odborných znalostí a vzhledem k posuzované otázce je takový postup dostačující. Jedná se o vyjádření odborníka, k určité dílčí otázce. </a:t>
            </a:r>
            <a:endParaRPr lang="cs-CZ" sz="4000" dirty="0"/>
          </a:p>
        </p:txBody>
      </p:sp>
    </p:spTree>
    <p:extLst>
      <p:ext uri="{BB962C8B-B14F-4D97-AF65-F5344CB8AC3E}">
        <p14:creationId xmlns:p14="http://schemas.microsoft.com/office/powerpoint/2010/main" val="1269910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2DAD9A-5468-45BD-B73B-AAE5FE22615A}"/>
              </a:ext>
            </a:extLst>
          </p:cNvPr>
          <p:cNvSpPr>
            <a:spLocks noGrp="1"/>
          </p:cNvSpPr>
          <p:nvPr>
            <p:ph type="title"/>
          </p:nvPr>
        </p:nvSpPr>
        <p:spPr/>
        <p:txBody>
          <a:bodyPr/>
          <a:lstStyle/>
          <a:p>
            <a:r>
              <a:rPr lang="cs-CZ" sz="4400" dirty="0">
                <a:effectLst/>
                <a:latin typeface="+mn-lt"/>
                <a:ea typeface="Calibri" panose="020F0502020204030204" pitchFamily="34" charset="0"/>
                <a:cs typeface="Times New Roman" panose="02020603050405020304" pitchFamily="18" charset="0"/>
              </a:rPr>
              <a:t>Struktura posudku</a:t>
            </a:r>
            <a:endParaRPr lang="cs-CZ" dirty="0">
              <a:latin typeface="+mn-lt"/>
            </a:endParaRPr>
          </a:p>
        </p:txBody>
      </p:sp>
      <p:sp>
        <p:nvSpPr>
          <p:cNvPr id="3" name="Zástupný obsah 2">
            <a:extLst>
              <a:ext uri="{FF2B5EF4-FFF2-40B4-BE49-F238E27FC236}">
                <a16:creationId xmlns:a16="http://schemas.microsoft.com/office/drawing/2014/main" id="{29A3C63E-DD14-441A-AA5E-820051A45BF4}"/>
              </a:ext>
            </a:extLst>
          </p:cNvPr>
          <p:cNvSpPr>
            <a:spLocks noGrp="1"/>
          </p:cNvSpPr>
          <p:nvPr>
            <p:ph idx="1"/>
          </p:nvPr>
        </p:nvSpPr>
        <p:spPr/>
        <p:txBody>
          <a:bodyPr>
            <a:normAutofit/>
          </a:bodyPr>
          <a:lstStyle/>
          <a:p>
            <a:pPr marL="1085850" indent="-857250" algn="just">
              <a:buFont typeface="+mj-lt"/>
              <a:buAutoNum type="romanUcPeriod"/>
            </a:pPr>
            <a:r>
              <a:rPr lang="cs-CZ" sz="4000" dirty="0"/>
              <a:t>Titulní strana</a:t>
            </a:r>
          </a:p>
          <a:p>
            <a:pPr marL="1085850" indent="-857250" algn="just">
              <a:buFont typeface="+mj-lt"/>
              <a:buAutoNum type="romanUcPeriod"/>
            </a:pPr>
            <a:r>
              <a:rPr lang="cs-CZ" sz="4000" dirty="0"/>
              <a:t>Úvod</a:t>
            </a:r>
          </a:p>
          <a:p>
            <a:pPr marL="1085850" indent="-857250" algn="just">
              <a:buFont typeface="+mj-lt"/>
              <a:buAutoNum type="romanUcPeriod"/>
            </a:pPr>
            <a:r>
              <a:rPr lang="cs-CZ" sz="4000" dirty="0"/>
              <a:t>Posudek</a:t>
            </a:r>
          </a:p>
          <a:p>
            <a:pPr marL="1085850" indent="-857250" algn="just">
              <a:buFont typeface="+mj-lt"/>
              <a:buAutoNum type="romanUcPeriod"/>
            </a:pPr>
            <a:r>
              <a:rPr lang="cs-CZ" sz="4000" dirty="0"/>
              <a:t>Závěr</a:t>
            </a:r>
          </a:p>
          <a:p>
            <a:pPr marL="1085850" indent="-857250" algn="just">
              <a:buFont typeface="+mj-lt"/>
              <a:buAutoNum type="romanUcPeriod"/>
            </a:pPr>
            <a:r>
              <a:rPr lang="cs-CZ" sz="4000" dirty="0"/>
              <a:t>Přílohy</a:t>
            </a:r>
          </a:p>
          <a:p>
            <a:pPr marL="1085850" indent="-857250" algn="just">
              <a:buFont typeface="+mj-lt"/>
              <a:buAutoNum type="romanUcPeriod"/>
            </a:pPr>
            <a:r>
              <a:rPr lang="cs-CZ" sz="4000" dirty="0"/>
              <a:t>Znalecká doložka</a:t>
            </a:r>
          </a:p>
        </p:txBody>
      </p:sp>
    </p:spTree>
    <p:extLst>
      <p:ext uri="{BB962C8B-B14F-4D97-AF65-F5344CB8AC3E}">
        <p14:creationId xmlns:p14="http://schemas.microsoft.com/office/powerpoint/2010/main" val="1299199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DB50FDC8-BDDF-4E81-8E1A-EB1A88361835}"/>
              </a:ext>
            </a:extLst>
          </p:cNvPr>
          <p:cNvSpPr>
            <a:spLocks noGrp="1"/>
          </p:cNvSpPr>
          <p:nvPr>
            <p:ph type="title"/>
          </p:nvPr>
        </p:nvSpPr>
        <p:spPr/>
        <p:txBody>
          <a:bodyPr/>
          <a:lstStyle/>
          <a:p>
            <a:r>
              <a:rPr lang="cs-CZ" dirty="0"/>
              <a:t>Ukázka struktury znaleckého posudku</a:t>
            </a:r>
          </a:p>
        </p:txBody>
      </p:sp>
      <p:sp>
        <p:nvSpPr>
          <p:cNvPr id="22" name="Zástupný obsah 21">
            <a:extLst>
              <a:ext uri="{FF2B5EF4-FFF2-40B4-BE49-F238E27FC236}">
                <a16:creationId xmlns:a16="http://schemas.microsoft.com/office/drawing/2014/main" id="{31BC6597-621B-4484-A3B0-33A14A1CC659}"/>
              </a:ext>
            </a:extLst>
          </p:cNvPr>
          <p:cNvSpPr>
            <a:spLocks noGrp="1"/>
          </p:cNvSpPr>
          <p:nvPr>
            <p:ph idx="1"/>
          </p:nvPr>
        </p:nvSpPr>
        <p:spPr/>
        <p:txBody>
          <a:bodyPr/>
          <a:lstStyle/>
          <a:p>
            <a:r>
              <a:rPr lang="cs-CZ" dirty="0"/>
              <a:t>Převzato z knihy Kapitoly z Forenzní psychologie (Netík Karel, Přílohy)</a:t>
            </a:r>
          </a:p>
        </p:txBody>
      </p:sp>
    </p:spTree>
    <p:extLst>
      <p:ext uri="{BB962C8B-B14F-4D97-AF65-F5344CB8AC3E}">
        <p14:creationId xmlns:p14="http://schemas.microsoft.com/office/powerpoint/2010/main" val="3799917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2DAD9A-5468-45BD-B73B-AAE5FE22615A}"/>
              </a:ext>
            </a:extLst>
          </p:cNvPr>
          <p:cNvSpPr>
            <a:spLocks noGrp="1"/>
          </p:cNvSpPr>
          <p:nvPr>
            <p:ph type="title"/>
          </p:nvPr>
        </p:nvSpPr>
        <p:spPr/>
        <p:txBody>
          <a:bodyPr/>
          <a:lstStyle/>
          <a:p>
            <a:endParaRPr lang="cs-CZ" dirty="0">
              <a:latin typeface="+mn-lt"/>
            </a:endParaRPr>
          </a:p>
        </p:txBody>
      </p:sp>
      <p:sp>
        <p:nvSpPr>
          <p:cNvPr id="3" name="Zástupný obsah 2">
            <a:extLst>
              <a:ext uri="{FF2B5EF4-FFF2-40B4-BE49-F238E27FC236}">
                <a16:creationId xmlns:a16="http://schemas.microsoft.com/office/drawing/2014/main" id="{29A3C63E-DD14-441A-AA5E-820051A45BF4}"/>
              </a:ext>
            </a:extLst>
          </p:cNvPr>
          <p:cNvSpPr>
            <a:spLocks noGrp="1"/>
          </p:cNvSpPr>
          <p:nvPr>
            <p:ph idx="1"/>
          </p:nvPr>
        </p:nvSpPr>
        <p:spPr/>
        <p:txBody>
          <a:bodyPr>
            <a:normAutofit/>
          </a:bodyPr>
          <a:lstStyle/>
          <a:p>
            <a:pPr indent="0" algn="just">
              <a:buNone/>
            </a:pPr>
            <a:endParaRPr lang="cs-CZ" sz="4000" dirty="0"/>
          </a:p>
        </p:txBody>
      </p:sp>
      <p:pic>
        <p:nvPicPr>
          <p:cNvPr id="5" name="Obrázek 4" descr="Obsah obrázku text&#10;&#10;Popis byl vytvořen automaticky">
            <a:extLst>
              <a:ext uri="{FF2B5EF4-FFF2-40B4-BE49-F238E27FC236}">
                <a16:creationId xmlns:a16="http://schemas.microsoft.com/office/drawing/2014/main" id="{F8884551-9947-4C03-973E-EE6FED48D500}"/>
              </a:ext>
            </a:extLst>
          </p:cNvPr>
          <p:cNvPicPr>
            <a:picLocks noChangeAspect="1"/>
          </p:cNvPicPr>
          <p:nvPr/>
        </p:nvPicPr>
        <p:blipFill rotWithShape="1">
          <a:blip r:embed="rId2">
            <a:biLevel thresh="50000"/>
            <a:extLst>
              <a:ext uri="{28A0092B-C50C-407E-A947-70E740481C1C}">
                <a14:useLocalDpi xmlns:a14="http://schemas.microsoft.com/office/drawing/2010/main" val="0"/>
              </a:ext>
            </a:extLst>
          </a:blip>
          <a:srcRect l="14203" t="7188" r="25155" b="10313"/>
          <a:stretch/>
        </p:blipFill>
        <p:spPr>
          <a:xfrm rot="5553884">
            <a:off x="2874167" y="305595"/>
            <a:ext cx="5538790" cy="5657850"/>
          </a:xfrm>
          <a:prstGeom prst="rect">
            <a:avLst/>
          </a:prstGeom>
        </p:spPr>
      </p:pic>
    </p:spTree>
    <p:extLst>
      <p:ext uri="{BB962C8B-B14F-4D97-AF65-F5344CB8AC3E}">
        <p14:creationId xmlns:p14="http://schemas.microsoft.com/office/powerpoint/2010/main" val="1634878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2DAD9A-5468-45BD-B73B-AAE5FE22615A}"/>
              </a:ext>
            </a:extLst>
          </p:cNvPr>
          <p:cNvSpPr>
            <a:spLocks noGrp="1"/>
          </p:cNvSpPr>
          <p:nvPr>
            <p:ph type="title"/>
          </p:nvPr>
        </p:nvSpPr>
        <p:spPr/>
        <p:txBody>
          <a:bodyPr/>
          <a:lstStyle/>
          <a:p>
            <a:endParaRPr lang="cs-CZ" dirty="0">
              <a:latin typeface="+mn-lt"/>
            </a:endParaRPr>
          </a:p>
        </p:txBody>
      </p:sp>
      <p:pic>
        <p:nvPicPr>
          <p:cNvPr id="8" name="Zástupný obsah 5" descr="Obsah obrázku text&#10;&#10;Popis byl vytvořen automaticky">
            <a:extLst>
              <a:ext uri="{FF2B5EF4-FFF2-40B4-BE49-F238E27FC236}">
                <a16:creationId xmlns:a16="http://schemas.microsoft.com/office/drawing/2014/main" id="{185A367C-081D-4190-A381-47CF7CA8EA00}"/>
              </a:ext>
            </a:extLst>
          </p:cNvPr>
          <p:cNvPicPr>
            <a:picLocks noGrp="1" noChangeAspect="1"/>
          </p:cNvPicPr>
          <p:nvPr>
            <p:ph idx="1"/>
          </p:nvPr>
        </p:nvPicPr>
        <p:blipFill rotWithShape="1">
          <a:blip r:embed="rId2">
            <a:biLevel thresh="50000"/>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10128" t="11766" r="74355" b="12933"/>
          <a:stretch/>
        </p:blipFill>
        <p:spPr>
          <a:xfrm rot="5400000">
            <a:off x="4848303" y="1247422"/>
            <a:ext cx="1910484" cy="6960309"/>
          </a:xfrm>
        </p:spPr>
      </p:pic>
      <p:sp>
        <p:nvSpPr>
          <p:cNvPr id="9" name="Obdélník 8">
            <a:extLst>
              <a:ext uri="{FF2B5EF4-FFF2-40B4-BE49-F238E27FC236}">
                <a16:creationId xmlns:a16="http://schemas.microsoft.com/office/drawing/2014/main" id="{D6F3E076-3258-4419-A95B-A475E229AEFF}"/>
              </a:ext>
            </a:extLst>
          </p:cNvPr>
          <p:cNvSpPr/>
          <p:nvPr/>
        </p:nvSpPr>
        <p:spPr>
          <a:xfrm>
            <a:off x="7823200" y="3018632"/>
            <a:ext cx="1460500" cy="381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6" name="Obrázek 5" descr="Obsah obrázku text&#10;&#10;Popis byl vytvořen automaticky">
            <a:extLst>
              <a:ext uri="{FF2B5EF4-FFF2-40B4-BE49-F238E27FC236}">
                <a16:creationId xmlns:a16="http://schemas.microsoft.com/office/drawing/2014/main" id="{F06A631E-BB32-4145-BE7B-6C12FD827E4D}"/>
              </a:ext>
            </a:extLst>
          </p:cNvPr>
          <p:cNvPicPr>
            <a:picLocks noChangeAspect="1"/>
          </p:cNvPicPr>
          <p:nvPr/>
        </p:nvPicPr>
        <p:blipFill rotWithShape="1">
          <a:blip r:embed="rId4">
            <a:biLevel thresh="50000"/>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74377" t="6965" r="5103" b="13358"/>
          <a:stretch/>
        </p:blipFill>
        <p:spPr>
          <a:xfrm rot="5400000">
            <a:off x="4809164" y="-762168"/>
            <a:ext cx="2246644" cy="6550028"/>
          </a:xfrm>
          <a:prstGeom prst="rect">
            <a:avLst/>
          </a:prstGeom>
        </p:spPr>
      </p:pic>
    </p:spTree>
    <p:extLst>
      <p:ext uri="{BB962C8B-B14F-4D97-AF65-F5344CB8AC3E}">
        <p14:creationId xmlns:p14="http://schemas.microsoft.com/office/powerpoint/2010/main" val="575086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2DAD9A-5468-45BD-B73B-AAE5FE22615A}"/>
              </a:ext>
            </a:extLst>
          </p:cNvPr>
          <p:cNvSpPr>
            <a:spLocks noGrp="1"/>
          </p:cNvSpPr>
          <p:nvPr>
            <p:ph type="title"/>
          </p:nvPr>
        </p:nvSpPr>
        <p:spPr/>
        <p:txBody>
          <a:bodyPr/>
          <a:lstStyle/>
          <a:p>
            <a:endParaRPr lang="cs-CZ" dirty="0">
              <a:latin typeface="+mn-lt"/>
            </a:endParaRPr>
          </a:p>
        </p:txBody>
      </p:sp>
      <p:pic>
        <p:nvPicPr>
          <p:cNvPr id="5" name="Obrázek 4" descr="Obsah obrázku text&#10;&#10;Popis byl vytvořen automaticky">
            <a:extLst>
              <a:ext uri="{FF2B5EF4-FFF2-40B4-BE49-F238E27FC236}">
                <a16:creationId xmlns:a16="http://schemas.microsoft.com/office/drawing/2014/main" id="{200881AE-8172-40FF-B6D9-650EF4DB6A65}"/>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4652" t="7457" r="4028" b="12821"/>
          <a:stretch/>
        </p:blipFill>
        <p:spPr>
          <a:xfrm rot="5400000">
            <a:off x="2495748" y="742948"/>
            <a:ext cx="6400406" cy="5372103"/>
          </a:xfrm>
          <a:prstGeom prst="rect">
            <a:avLst/>
          </a:prstGeom>
        </p:spPr>
      </p:pic>
      <p:sp>
        <p:nvSpPr>
          <p:cNvPr id="9" name="Ovál 8">
            <a:extLst>
              <a:ext uri="{FF2B5EF4-FFF2-40B4-BE49-F238E27FC236}">
                <a16:creationId xmlns:a16="http://schemas.microsoft.com/office/drawing/2014/main" id="{DAFA5688-9489-4416-BF77-397F9B6D6B1F}"/>
              </a:ext>
            </a:extLst>
          </p:cNvPr>
          <p:cNvSpPr/>
          <p:nvPr/>
        </p:nvSpPr>
        <p:spPr>
          <a:xfrm>
            <a:off x="2781300" y="6432156"/>
            <a:ext cx="981074" cy="3333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98137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2DAD9A-5468-45BD-B73B-AAE5FE22615A}"/>
              </a:ext>
            </a:extLst>
          </p:cNvPr>
          <p:cNvSpPr>
            <a:spLocks noGrp="1"/>
          </p:cNvSpPr>
          <p:nvPr>
            <p:ph type="title"/>
          </p:nvPr>
        </p:nvSpPr>
        <p:spPr/>
        <p:txBody>
          <a:bodyPr/>
          <a:lstStyle/>
          <a:p>
            <a:endParaRPr lang="cs-CZ" dirty="0">
              <a:latin typeface="+mn-lt"/>
            </a:endParaRPr>
          </a:p>
        </p:txBody>
      </p:sp>
      <p:pic>
        <p:nvPicPr>
          <p:cNvPr id="4" name="Obrázek 3" descr="Obsah obrázku text&#10;&#10;Popis byl vytvořen automaticky">
            <a:extLst>
              <a:ext uri="{FF2B5EF4-FFF2-40B4-BE49-F238E27FC236}">
                <a16:creationId xmlns:a16="http://schemas.microsoft.com/office/drawing/2014/main" id="{43241C8F-E171-455A-B38A-99958DBF9876}"/>
              </a:ext>
            </a:extLst>
          </p:cNvPr>
          <p:cNvPicPr>
            <a:picLocks noChangeAspect="1"/>
          </p:cNvPicPr>
          <p:nvPr/>
        </p:nvPicPr>
        <p:blipFill rotWithShape="1">
          <a:blip r:embed="rId2">
            <a:biLevel thresh="50000"/>
            <a:extLst>
              <a:ext uri="{28A0092B-C50C-407E-A947-70E740481C1C}">
                <a14:useLocalDpi xmlns:a14="http://schemas.microsoft.com/office/drawing/2010/main" val="0"/>
              </a:ext>
            </a:extLst>
          </a:blip>
          <a:srcRect l="6213" t="-775" r="69859" b="14578"/>
          <a:stretch/>
        </p:blipFill>
        <p:spPr>
          <a:xfrm rot="5232051">
            <a:off x="4498440" y="-730750"/>
            <a:ext cx="3199851" cy="8655197"/>
          </a:xfrm>
          <a:prstGeom prst="rect">
            <a:avLst/>
          </a:prstGeom>
        </p:spPr>
      </p:pic>
    </p:spTree>
    <p:extLst>
      <p:ext uri="{BB962C8B-B14F-4D97-AF65-F5344CB8AC3E}">
        <p14:creationId xmlns:p14="http://schemas.microsoft.com/office/powerpoint/2010/main" val="1298206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2DAD9A-5468-45BD-B73B-AAE5FE22615A}"/>
              </a:ext>
            </a:extLst>
          </p:cNvPr>
          <p:cNvSpPr>
            <a:spLocks noGrp="1"/>
          </p:cNvSpPr>
          <p:nvPr>
            <p:ph type="title"/>
          </p:nvPr>
        </p:nvSpPr>
        <p:spPr/>
        <p:txBody>
          <a:bodyPr/>
          <a:lstStyle/>
          <a:p>
            <a:endParaRPr lang="cs-CZ" dirty="0">
              <a:latin typeface="+mn-lt"/>
            </a:endParaRPr>
          </a:p>
        </p:txBody>
      </p:sp>
      <p:pic>
        <p:nvPicPr>
          <p:cNvPr id="4" name="Obrázek 3" descr="Obsah obrázku text&#10;&#10;Popis byl vytvořen automaticky">
            <a:extLst>
              <a:ext uri="{FF2B5EF4-FFF2-40B4-BE49-F238E27FC236}">
                <a16:creationId xmlns:a16="http://schemas.microsoft.com/office/drawing/2014/main" id="{6C2D5948-4DC6-42BA-BFB2-02F67BE14024}"/>
              </a:ext>
            </a:extLst>
          </p:cNvPr>
          <p:cNvPicPr>
            <a:picLocks noChangeAspect="1"/>
          </p:cNvPicPr>
          <p:nvPr/>
        </p:nvPicPr>
        <p:blipFill rotWithShape="1">
          <a:blip r:embed="rId2">
            <a:biLevel thresh="50000"/>
            <a:extLst>
              <a:ext uri="{28A0092B-C50C-407E-A947-70E740481C1C}">
                <a14:useLocalDpi xmlns:a14="http://schemas.microsoft.com/office/drawing/2010/main" val="0"/>
              </a:ext>
            </a:extLst>
          </a:blip>
          <a:srcRect l="32675" r="6353" b="11029"/>
          <a:stretch/>
        </p:blipFill>
        <p:spPr>
          <a:xfrm rot="5400000">
            <a:off x="1876660" y="107713"/>
            <a:ext cx="5381155" cy="5895979"/>
          </a:xfrm>
          <a:prstGeom prst="rect">
            <a:avLst/>
          </a:prstGeom>
        </p:spPr>
      </p:pic>
      <p:sp>
        <p:nvSpPr>
          <p:cNvPr id="5" name="Zástupný obsah 4">
            <a:extLst>
              <a:ext uri="{FF2B5EF4-FFF2-40B4-BE49-F238E27FC236}">
                <a16:creationId xmlns:a16="http://schemas.microsoft.com/office/drawing/2014/main" id="{C409E52A-F40E-4312-ADE1-02F1B2E5FC45}"/>
              </a:ext>
            </a:extLst>
          </p:cNvPr>
          <p:cNvSpPr>
            <a:spLocks noGrp="1"/>
          </p:cNvSpPr>
          <p:nvPr>
            <p:ph idx="1"/>
          </p:nvPr>
        </p:nvSpPr>
        <p:spPr>
          <a:xfrm>
            <a:off x="838200" y="1825625"/>
            <a:ext cx="8515350" cy="4351338"/>
          </a:xfrm>
        </p:spPr>
        <p:txBody>
          <a:bodyPr>
            <a:normAutofit fontScale="85000" lnSpcReduction="2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lvl="2"/>
            <a:endParaRPr lang="cs-CZ" b="1" dirty="0"/>
          </a:p>
          <a:p>
            <a:pPr marL="914400" lvl="2" indent="0">
              <a:buNone/>
            </a:pPr>
            <a:r>
              <a:rPr lang="cs-CZ" b="1" dirty="0"/>
              <a:t>1.4 PSYCHIATRICKÉ A SEXUOLOGICKÉ VYŠETŘENÍ</a:t>
            </a:r>
          </a:p>
        </p:txBody>
      </p:sp>
    </p:spTree>
    <p:extLst>
      <p:ext uri="{BB962C8B-B14F-4D97-AF65-F5344CB8AC3E}">
        <p14:creationId xmlns:p14="http://schemas.microsoft.com/office/powerpoint/2010/main" val="1631433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2DAD9A-5468-45BD-B73B-AAE5FE22615A}"/>
              </a:ext>
            </a:extLst>
          </p:cNvPr>
          <p:cNvSpPr>
            <a:spLocks noGrp="1"/>
          </p:cNvSpPr>
          <p:nvPr>
            <p:ph type="title"/>
          </p:nvPr>
        </p:nvSpPr>
        <p:spPr/>
        <p:txBody>
          <a:bodyPr/>
          <a:lstStyle/>
          <a:p>
            <a:endParaRPr lang="cs-CZ" dirty="0">
              <a:latin typeface="+mn-lt"/>
            </a:endParaRPr>
          </a:p>
        </p:txBody>
      </p:sp>
      <p:pic>
        <p:nvPicPr>
          <p:cNvPr id="5" name="Obrázek 4" descr="Obsah obrázku text&#10;&#10;Popis byl vytvořen automaticky">
            <a:extLst>
              <a:ext uri="{FF2B5EF4-FFF2-40B4-BE49-F238E27FC236}">
                <a16:creationId xmlns:a16="http://schemas.microsoft.com/office/drawing/2014/main" id="{5AC9F2C3-75E3-4463-9304-4BF3B0449AF1}"/>
              </a:ext>
            </a:extLst>
          </p:cNvPr>
          <p:cNvPicPr>
            <a:picLocks noChangeAspect="1"/>
          </p:cNvPicPr>
          <p:nvPr/>
        </p:nvPicPr>
        <p:blipFill rotWithShape="1">
          <a:blip r:embed="rId2">
            <a:biLevel thresh="50000"/>
            <a:extLst>
              <a:ext uri="{28A0092B-C50C-407E-A947-70E740481C1C}">
                <a14:useLocalDpi xmlns:a14="http://schemas.microsoft.com/office/drawing/2010/main" val="0"/>
              </a:ext>
            </a:extLst>
          </a:blip>
          <a:srcRect l="3924" t="8738" r="51770" b="8245"/>
          <a:stretch/>
        </p:blipFill>
        <p:spPr>
          <a:xfrm rot="5400000">
            <a:off x="3367997" y="299129"/>
            <a:ext cx="4943476" cy="6955072"/>
          </a:xfrm>
          <a:prstGeom prst="rect">
            <a:avLst/>
          </a:prstGeom>
        </p:spPr>
      </p:pic>
      <p:sp>
        <p:nvSpPr>
          <p:cNvPr id="7" name="Ovál 6">
            <a:extLst>
              <a:ext uri="{FF2B5EF4-FFF2-40B4-BE49-F238E27FC236}">
                <a16:creationId xmlns:a16="http://schemas.microsoft.com/office/drawing/2014/main" id="{80BA4F60-81A5-4DD8-8F9E-C3E16C3B8A85}"/>
              </a:ext>
            </a:extLst>
          </p:cNvPr>
          <p:cNvSpPr/>
          <p:nvPr/>
        </p:nvSpPr>
        <p:spPr>
          <a:xfrm>
            <a:off x="8198083" y="751681"/>
            <a:ext cx="2238375" cy="1420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8702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2DAD9A-5468-45BD-B73B-AAE5FE22615A}"/>
              </a:ext>
            </a:extLst>
          </p:cNvPr>
          <p:cNvSpPr>
            <a:spLocks noGrp="1"/>
          </p:cNvSpPr>
          <p:nvPr>
            <p:ph type="title"/>
          </p:nvPr>
        </p:nvSpPr>
        <p:spPr/>
        <p:txBody>
          <a:bodyPr/>
          <a:lstStyle/>
          <a:p>
            <a:endParaRPr lang="cs-CZ" dirty="0">
              <a:latin typeface="+mn-lt"/>
            </a:endParaRPr>
          </a:p>
        </p:txBody>
      </p:sp>
      <p:sp>
        <p:nvSpPr>
          <p:cNvPr id="3" name="Zástupný obsah 2">
            <a:extLst>
              <a:ext uri="{FF2B5EF4-FFF2-40B4-BE49-F238E27FC236}">
                <a16:creationId xmlns:a16="http://schemas.microsoft.com/office/drawing/2014/main" id="{29A3C63E-DD14-441A-AA5E-820051A45BF4}"/>
              </a:ext>
            </a:extLst>
          </p:cNvPr>
          <p:cNvSpPr>
            <a:spLocks noGrp="1"/>
          </p:cNvSpPr>
          <p:nvPr>
            <p:ph idx="1"/>
          </p:nvPr>
        </p:nvSpPr>
        <p:spPr/>
        <p:txBody>
          <a:bodyPr>
            <a:normAutofit/>
          </a:bodyPr>
          <a:lstStyle/>
          <a:p>
            <a:pPr marL="1085850" indent="-857250" algn="just">
              <a:buFont typeface="+mj-lt"/>
              <a:buAutoNum type="arabicPeriod"/>
            </a:pPr>
            <a:endParaRPr lang="cs-CZ" sz="4000" dirty="0"/>
          </a:p>
        </p:txBody>
      </p:sp>
      <p:pic>
        <p:nvPicPr>
          <p:cNvPr id="5" name="Obrázek 4" descr="Obsah obrázku text&#10;&#10;Popis byl vytvořen automaticky">
            <a:extLst>
              <a:ext uri="{FF2B5EF4-FFF2-40B4-BE49-F238E27FC236}">
                <a16:creationId xmlns:a16="http://schemas.microsoft.com/office/drawing/2014/main" id="{B4734B69-0FAF-4E42-BF5A-3B680690C27C}"/>
              </a:ext>
            </a:extLst>
          </p:cNvPr>
          <p:cNvPicPr>
            <a:picLocks noChangeAspect="1"/>
          </p:cNvPicPr>
          <p:nvPr/>
        </p:nvPicPr>
        <p:blipFill rotWithShape="1">
          <a:blip r:embed="rId2">
            <a:biLevel thresh="50000"/>
            <a:extLst>
              <a:ext uri="{28A0092B-C50C-407E-A947-70E740481C1C}">
                <a14:useLocalDpi xmlns:a14="http://schemas.microsoft.com/office/drawing/2010/main" val="0"/>
              </a:ext>
            </a:extLst>
          </a:blip>
          <a:srcRect l="47814" t="8738" r="12719" b="8245"/>
          <a:stretch/>
        </p:blipFill>
        <p:spPr>
          <a:xfrm rot="5400000">
            <a:off x="3497491" y="-785385"/>
            <a:ext cx="5061744" cy="7994588"/>
          </a:xfrm>
          <a:prstGeom prst="rect">
            <a:avLst/>
          </a:prstGeom>
        </p:spPr>
      </p:pic>
      <p:pic>
        <p:nvPicPr>
          <p:cNvPr id="6" name="Obrázek 5" descr="Obsah obrázku text&#10;&#10;Popis byl vytvořen automaticky">
            <a:extLst>
              <a:ext uri="{FF2B5EF4-FFF2-40B4-BE49-F238E27FC236}">
                <a16:creationId xmlns:a16="http://schemas.microsoft.com/office/drawing/2014/main" id="{02CF0324-73D7-4487-862A-1931C5B06D1D}"/>
              </a:ext>
            </a:extLst>
          </p:cNvPr>
          <p:cNvPicPr>
            <a:picLocks noChangeAspect="1"/>
          </p:cNvPicPr>
          <p:nvPr/>
        </p:nvPicPr>
        <p:blipFill rotWithShape="1">
          <a:blip r:embed="rId3">
            <a:biLevel thresh="50000"/>
            <a:extLst>
              <a:ext uri="{28A0092B-C50C-407E-A947-70E740481C1C}">
                <a14:useLocalDpi xmlns:a14="http://schemas.microsoft.com/office/drawing/2010/main" val="0"/>
              </a:ext>
            </a:extLst>
          </a:blip>
          <a:srcRect l="86371" t="8738" r="5535" b="8245"/>
          <a:stretch/>
        </p:blipFill>
        <p:spPr>
          <a:xfrm rot="5400000">
            <a:off x="5509250" y="2179669"/>
            <a:ext cx="1038225" cy="7994588"/>
          </a:xfrm>
          <a:prstGeom prst="rect">
            <a:avLst/>
          </a:prstGeom>
        </p:spPr>
      </p:pic>
    </p:spTree>
    <p:extLst>
      <p:ext uri="{BB962C8B-B14F-4D97-AF65-F5344CB8AC3E}">
        <p14:creationId xmlns:p14="http://schemas.microsoft.com/office/powerpoint/2010/main" val="3722508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FA0ED1-DBFC-4EED-A7C3-F1652A740CD9}"/>
              </a:ext>
            </a:extLst>
          </p:cNvPr>
          <p:cNvSpPr>
            <a:spLocks noGrp="1"/>
          </p:cNvSpPr>
          <p:nvPr>
            <p:ph type="title"/>
          </p:nvPr>
        </p:nvSpPr>
        <p:spPr/>
        <p:txBody>
          <a:bodyPr/>
          <a:lstStyle/>
          <a:p>
            <a:pPr marL="0" indent="0">
              <a:buNone/>
            </a:pPr>
            <a:r>
              <a:rPr lang="cs-CZ" dirty="0"/>
              <a:t>Soudně znalecké posudky</a:t>
            </a:r>
          </a:p>
        </p:txBody>
      </p:sp>
      <p:sp>
        <p:nvSpPr>
          <p:cNvPr id="3" name="Zástupný obsah 2">
            <a:extLst>
              <a:ext uri="{FF2B5EF4-FFF2-40B4-BE49-F238E27FC236}">
                <a16:creationId xmlns:a16="http://schemas.microsoft.com/office/drawing/2014/main" id="{61C49DBA-F62E-4D77-9425-B1E7A586099E}"/>
              </a:ext>
            </a:extLst>
          </p:cNvPr>
          <p:cNvSpPr>
            <a:spLocks noGrp="1"/>
          </p:cNvSpPr>
          <p:nvPr>
            <p:ph idx="1"/>
          </p:nvPr>
        </p:nvSpPr>
        <p:spPr/>
        <p:txBody>
          <a:bodyPr/>
          <a:lstStyle/>
          <a:p>
            <a:pPr marL="0" indent="0">
              <a:buNone/>
            </a:pPr>
            <a:endParaRPr lang="cs-CZ" dirty="0"/>
          </a:p>
          <a:p>
            <a:pPr marL="0" indent="0">
              <a:buNone/>
            </a:pPr>
            <a:endParaRPr lang="cs-CZ" dirty="0"/>
          </a:p>
          <a:p>
            <a:pPr marL="0" indent="0">
              <a:buNone/>
            </a:pPr>
            <a:endParaRPr lang="cs-CZ" dirty="0"/>
          </a:p>
        </p:txBody>
      </p:sp>
      <p:pic>
        <p:nvPicPr>
          <p:cNvPr id="5" name="Obrázek 4">
            <a:extLst>
              <a:ext uri="{FF2B5EF4-FFF2-40B4-BE49-F238E27FC236}">
                <a16:creationId xmlns:a16="http://schemas.microsoft.com/office/drawing/2014/main" id="{595F97B3-D43D-489B-80AA-C1EE3BD1555D}"/>
              </a:ext>
            </a:extLst>
          </p:cNvPr>
          <p:cNvPicPr>
            <a:picLocks noChangeAspect="1"/>
          </p:cNvPicPr>
          <p:nvPr/>
        </p:nvPicPr>
        <p:blipFill rotWithShape="1">
          <a:blip r:embed="rId2"/>
          <a:srcRect l="16970" t="36551" r="9343" b="39667"/>
          <a:stretch/>
        </p:blipFill>
        <p:spPr>
          <a:xfrm>
            <a:off x="97849" y="2148840"/>
            <a:ext cx="12528950" cy="2274570"/>
          </a:xfrm>
          <a:prstGeom prst="rect">
            <a:avLst/>
          </a:prstGeom>
        </p:spPr>
      </p:pic>
    </p:spTree>
    <p:extLst>
      <p:ext uri="{BB962C8B-B14F-4D97-AF65-F5344CB8AC3E}">
        <p14:creationId xmlns:p14="http://schemas.microsoft.com/office/powerpoint/2010/main" val="4049948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2DAD9A-5468-45BD-B73B-AAE5FE22615A}"/>
              </a:ext>
            </a:extLst>
          </p:cNvPr>
          <p:cNvSpPr>
            <a:spLocks noGrp="1"/>
          </p:cNvSpPr>
          <p:nvPr>
            <p:ph type="title"/>
          </p:nvPr>
        </p:nvSpPr>
        <p:spPr/>
        <p:txBody>
          <a:bodyPr/>
          <a:lstStyle/>
          <a:p>
            <a:endParaRPr lang="cs-CZ" dirty="0">
              <a:latin typeface="+mn-lt"/>
            </a:endParaRPr>
          </a:p>
        </p:txBody>
      </p:sp>
      <p:sp>
        <p:nvSpPr>
          <p:cNvPr id="3" name="Zástupný obsah 2">
            <a:extLst>
              <a:ext uri="{FF2B5EF4-FFF2-40B4-BE49-F238E27FC236}">
                <a16:creationId xmlns:a16="http://schemas.microsoft.com/office/drawing/2014/main" id="{29A3C63E-DD14-441A-AA5E-820051A45BF4}"/>
              </a:ext>
            </a:extLst>
          </p:cNvPr>
          <p:cNvSpPr>
            <a:spLocks noGrp="1"/>
          </p:cNvSpPr>
          <p:nvPr>
            <p:ph idx="1"/>
          </p:nvPr>
        </p:nvSpPr>
        <p:spPr/>
        <p:txBody>
          <a:bodyPr>
            <a:normAutofit/>
          </a:bodyPr>
          <a:lstStyle/>
          <a:p>
            <a:pPr marL="1085850" indent="-857250" algn="just">
              <a:buFont typeface="+mj-lt"/>
              <a:buAutoNum type="romanUcPeriod"/>
            </a:pPr>
            <a:endParaRPr lang="cs-CZ" sz="4000" dirty="0"/>
          </a:p>
        </p:txBody>
      </p:sp>
      <p:pic>
        <p:nvPicPr>
          <p:cNvPr id="7" name="Obrázek 6" descr="Obsah obrázku text&#10;&#10;Popis byl vytvořen automaticky">
            <a:extLst>
              <a:ext uri="{FF2B5EF4-FFF2-40B4-BE49-F238E27FC236}">
                <a16:creationId xmlns:a16="http://schemas.microsoft.com/office/drawing/2014/main" id="{05769080-4EE4-408A-9726-5622ADC9756A}"/>
              </a:ext>
            </a:extLst>
          </p:cNvPr>
          <p:cNvPicPr>
            <a:picLocks noChangeAspect="1"/>
          </p:cNvPicPr>
          <p:nvPr/>
        </p:nvPicPr>
        <p:blipFill rotWithShape="1">
          <a:blip r:embed="rId2">
            <a:biLevel thresh="50000"/>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4694" t="6589" r="52825" b="12393"/>
          <a:stretch/>
        </p:blipFill>
        <p:spPr>
          <a:xfrm rot="5400000">
            <a:off x="3187699" y="431800"/>
            <a:ext cx="4835523" cy="6924677"/>
          </a:xfrm>
          <a:prstGeom prst="rect">
            <a:avLst/>
          </a:prstGeom>
        </p:spPr>
      </p:pic>
    </p:spTree>
    <p:extLst>
      <p:ext uri="{BB962C8B-B14F-4D97-AF65-F5344CB8AC3E}">
        <p14:creationId xmlns:p14="http://schemas.microsoft.com/office/powerpoint/2010/main" val="503964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2DAD9A-5468-45BD-B73B-AAE5FE22615A}"/>
              </a:ext>
            </a:extLst>
          </p:cNvPr>
          <p:cNvSpPr>
            <a:spLocks noGrp="1"/>
          </p:cNvSpPr>
          <p:nvPr>
            <p:ph type="title"/>
          </p:nvPr>
        </p:nvSpPr>
        <p:spPr/>
        <p:txBody>
          <a:bodyPr/>
          <a:lstStyle/>
          <a:p>
            <a:endParaRPr lang="cs-CZ" dirty="0">
              <a:latin typeface="+mn-lt"/>
            </a:endParaRPr>
          </a:p>
        </p:txBody>
      </p:sp>
      <p:sp>
        <p:nvSpPr>
          <p:cNvPr id="3" name="Obdélník 2">
            <a:extLst>
              <a:ext uri="{FF2B5EF4-FFF2-40B4-BE49-F238E27FC236}">
                <a16:creationId xmlns:a16="http://schemas.microsoft.com/office/drawing/2014/main" id="{3543891A-9CD9-495A-90B9-62D04ECC79FD}"/>
              </a:ext>
            </a:extLst>
          </p:cNvPr>
          <p:cNvSpPr/>
          <p:nvPr/>
        </p:nvSpPr>
        <p:spPr>
          <a:xfrm>
            <a:off x="7226300" y="5765893"/>
            <a:ext cx="1841500" cy="6858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dirty="0"/>
          </a:p>
        </p:txBody>
      </p:sp>
      <p:pic>
        <p:nvPicPr>
          <p:cNvPr id="9" name="Obrázek 8" descr="Obsah obrázku text&#10;&#10;Popis byl vytvořen automaticky">
            <a:extLst>
              <a:ext uri="{FF2B5EF4-FFF2-40B4-BE49-F238E27FC236}">
                <a16:creationId xmlns:a16="http://schemas.microsoft.com/office/drawing/2014/main" id="{BA91C5C3-9FD9-4AFF-8DFA-AD29FD8E73EB}"/>
              </a:ext>
            </a:extLst>
          </p:cNvPr>
          <p:cNvPicPr>
            <a:picLocks noChangeAspect="1"/>
          </p:cNvPicPr>
          <p:nvPr/>
        </p:nvPicPr>
        <p:blipFill rotWithShape="1">
          <a:blip r:embed="rId2">
            <a:biLevel thresh="50000"/>
            <a:extLst>
              <a:ext uri="{28A0092B-C50C-407E-A947-70E740481C1C}">
                <a14:useLocalDpi xmlns:a14="http://schemas.microsoft.com/office/drawing/2010/main" val="0"/>
              </a:ext>
            </a:extLst>
          </a:blip>
          <a:srcRect l="48562" t="4050" r="2953" b="12712"/>
          <a:stretch/>
        </p:blipFill>
        <p:spPr>
          <a:xfrm rot="5400000">
            <a:off x="3652062" y="-7080"/>
            <a:ext cx="5164532" cy="6657549"/>
          </a:xfrm>
          <a:prstGeom prst="rect">
            <a:avLst/>
          </a:prstGeom>
        </p:spPr>
      </p:pic>
      <p:sp>
        <p:nvSpPr>
          <p:cNvPr id="10" name="Zástupný obsah 9">
            <a:extLst>
              <a:ext uri="{FF2B5EF4-FFF2-40B4-BE49-F238E27FC236}">
                <a16:creationId xmlns:a16="http://schemas.microsoft.com/office/drawing/2014/main" id="{2F4622E2-C728-418F-BB0B-F4DE6EDD7E62}"/>
              </a:ext>
            </a:extLst>
          </p:cNvPr>
          <p:cNvSpPr>
            <a:spLocks noGrp="1"/>
          </p:cNvSpPr>
          <p:nvPr>
            <p:ph idx="1"/>
          </p:nvPr>
        </p:nvSpPr>
        <p:spPr/>
        <p:txBody>
          <a:bodyPr/>
          <a:lstStyle/>
          <a:p>
            <a:endParaRPr lang="cs-CZ" dirty="0"/>
          </a:p>
        </p:txBody>
      </p:sp>
    </p:spTree>
    <p:extLst>
      <p:ext uri="{BB962C8B-B14F-4D97-AF65-F5344CB8AC3E}">
        <p14:creationId xmlns:p14="http://schemas.microsoft.com/office/powerpoint/2010/main" val="4209792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2DAD9A-5468-45BD-B73B-AAE5FE22615A}"/>
              </a:ext>
            </a:extLst>
          </p:cNvPr>
          <p:cNvSpPr>
            <a:spLocks noGrp="1"/>
          </p:cNvSpPr>
          <p:nvPr>
            <p:ph type="title"/>
          </p:nvPr>
        </p:nvSpPr>
        <p:spPr/>
        <p:txBody>
          <a:bodyPr/>
          <a:lstStyle/>
          <a:p>
            <a:endParaRPr lang="cs-CZ" dirty="0">
              <a:latin typeface="+mn-lt"/>
            </a:endParaRPr>
          </a:p>
        </p:txBody>
      </p:sp>
      <p:sp>
        <p:nvSpPr>
          <p:cNvPr id="3" name="Zástupný obsah 2">
            <a:extLst>
              <a:ext uri="{FF2B5EF4-FFF2-40B4-BE49-F238E27FC236}">
                <a16:creationId xmlns:a16="http://schemas.microsoft.com/office/drawing/2014/main" id="{29A3C63E-DD14-441A-AA5E-820051A45BF4}"/>
              </a:ext>
            </a:extLst>
          </p:cNvPr>
          <p:cNvSpPr>
            <a:spLocks noGrp="1"/>
          </p:cNvSpPr>
          <p:nvPr>
            <p:ph idx="1"/>
          </p:nvPr>
        </p:nvSpPr>
        <p:spPr/>
        <p:txBody>
          <a:bodyPr>
            <a:normAutofit/>
          </a:bodyPr>
          <a:lstStyle/>
          <a:p>
            <a:pPr marL="1085850" indent="-857250" algn="just">
              <a:buFont typeface="+mj-lt"/>
              <a:buAutoNum type="romanUcPeriod"/>
            </a:pPr>
            <a:endParaRPr lang="cs-CZ" sz="4000" dirty="0"/>
          </a:p>
        </p:txBody>
      </p:sp>
      <p:pic>
        <p:nvPicPr>
          <p:cNvPr id="5" name="Obrázek 4" descr="Obsah obrázku text&#10;&#10;Popis byl vytvořen automaticky">
            <a:extLst>
              <a:ext uri="{FF2B5EF4-FFF2-40B4-BE49-F238E27FC236}">
                <a16:creationId xmlns:a16="http://schemas.microsoft.com/office/drawing/2014/main" id="{986473A7-33C7-43B6-93E6-DEBDAE6FD12D}"/>
              </a:ext>
            </a:extLst>
          </p:cNvPr>
          <p:cNvPicPr>
            <a:picLocks noChangeAspect="1"/>
          </p:cNvPicPr>
          <p:nvPr/>
        </p:nvPicPr>
        <p:blipFill rotWithShape="1">
          <a:blip r:embed="rId2">
            <a:biLevel thresh="50000"/>
            <a:extLst>
              <a:ext uri="{28A0092B-C50C-407E-A947-70E740481C1C}">
                <a14:useLocalDpi xmlns:a14="http://schemas.microsoft.com/office/drawing/2010/main" val="0"/>
              </a:ext>
            </a:extLst>
          </a:blip>
          <a:srcRect l="21998" t="12014" r="54850" b="8821"/>
          <a:stretch/>
        </p:blipFill>
        <p:spPr>
          <a:xfrm rot="5400000">
            <a:off x="4272230" y="14169"/>
            <a:ext cx="2485565" cy="6381678"/>
          </a:xfrm>
          <a:prstGeom prst="rect">
            <a:avLst/>
          </a:prstGeom>
        </p:spPr>
      </p:pic>
    </p:spTree>
    <p:extLst>
      <p:ext uri="{BB962C8B-B14F-4D97-AF65-F5344CB8AC3E}">
        <p14:creationId xmlns:p14="http://schemas.microsoft.com/office/powerpoint/2010/main" val="713460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19CF8B-66E0-4D5E-B765-3867E498A8FB}"/>
              </a:ext>
            </a:extLst>
          </p:cNvPr>
          <p:cNvSpPr>
            <a:spLocks noGrp="1"/>
          </p:cNvSpPr>
          <p:nvPr>
            <p:ph type="title"/>
          </p:nvPr>
        </p:nvSpPr>
        <p:spPr/>
        <p:txBody>
          <a:bodyPr>
            <a:normAutofit/>
          </a:bodyPr>
          <a:lstStyle/>
          <a:p>
            <a:r>
              <a:rPr lang="cs-CZ" dirty="0"/>
              <a:t>Kritéria pro výběr psychologických testů ve forenzní praxi</a:t>
            </a:r>
          </a:p>
        </p:txBody>
      </p:sp>
      <p:sp>
        <p:nvSpPr>
          <p:cNvPr id="3" name="Zástupný obsah 2">
            <a:extLst>
              <a:ext uri="{FF2B5EF4-FFF2-40B4-BE49-F238E27FC236}">
                <a16:creationId xmlns:a16="http://schemas.microsoft.com/office/drawing/2014/main" id="{6E775646-32E3-4467-A5E0-5195D96CBB45}"/>
              </a:ext>
            </a:extLst>
          </p:cNvPr>
          <p:cNvSpPr>
            <a:spLocks noGrp="1"/>
          </p:cNvSpPr>
          <p:nvPr>
            <p:ph idx="1"/>
          </p:nvPr>
        </p:nvSpPr>
        <p:spPr/>
        <p:txBody>
          <a:bodyPr/>
          <a:lstStyle/>
          <a:p>
            <a:pPr marL="0" indent="0">
              <a:buNone/>
            </a:pPr>
            <a:r>
              <a:rPr lang="cs-CZ" dirty="0"/>
              <a:t>• Byla metoda komerčně či oficiálně publikována? </a:t>
            </a:r>
          </a:p>
          <a:p>
            <a:pPr marL="0" indent="0">
              <a:buNone/>
            </a:pPr>
            <a:r>
              <a:rPr lang="cs-CZ" dirty="0"/>
              <a:t>• Je k dispozici testový manuál či publikace? </a:t>
            </a:r>
          </a:p>
          <a:p>
            <a:pPr marL="0" indent="0">
              <a:buNone/>
            </a:pPr>
            <a:r>
              <a:rPr lang="cs-CZ" dirty="0"/>
              <a:t>• Jsou přiměřené úrovně validity a reliability? </a:t>
            </a:r>
          </a:p>
          <a:p>
            <a:pPr marL="0" indent="0">
              <a:buNone/>
            </a:pPr>
            <a:r>
              <a:rPr lang="cs-CZ" dirty="0"/>
              <a:t>• Je test použitelný pro účely, pro která se bude používat? </a:t>
            </a:r>
          </a:p>
          <a:p>
            <a:pPr marL="0" indent="0">
              <a:buNone/>
            </a:pPr>
            <a:r>
              <a:rPr lang="cs-CZ" dirty="0"/>
              <a:t>• Jaká je kvalifikace administrátora? </a:t>
            </a:r>
          </a:p>
          <a:p>
            <a:pPr marL="0" indent="0">
              <a:buNone/>
            </a:pPr>
            <a:r>
              <a:rPr lang="cs-CZ" dirty="0"/>
              <a:t>• Je dost publikací a důkazů pro použití metody?</a:t>
            </a:r>
          </a:p>
        </p:txBody>
      </p:sp>
    </p:spTree>
    <p:extLst>
      <p:ext uri="{BB962C8B-B14F-4D97-AF65-F5344CB8AC3E}">
        <p14:creationId xmlns:p14="http://schemas.microsoft.com/office/powerpoint/2010/main" val="3370125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19CF8B-66E0-4D5E-B765-3867E498A8FB}"/>
              </a:ext>
            </a:extLst>
          </p:cNvPr>
          <p:cNvSpPr>
            <a:spLocks noGrp="1"/>
          </p:cNvSpPr>
          <p:nvPr>
            <p:ph type="title"/>
          </p:nvPr>
        </p:nvSpPr>
        <p:spPr/>
        <p:txBody>
          <a:bodyPr>
            <a:normAutofit/>
          </a:bodyPr>
          <a:lstStyle/>
          <a:p>
            <a:r>
              <a:rPr lang="cs-CZ" dirty="0"/>
              <a:t>Výpis ze </a:t>
            </a:r>
            <a:r>
              <a:rPr lang="cs-CZ" b="1" dirty="0"/>
              <a:t>spisového materiálu </a:t>
            </a:r>
            <a:r>
              <a:rPr lang="cs-CZ" dirty="0"/>
              <a:t>– co to je?</a:t>
            </a:r>
          </a:p>
        </p:txBody>
      </p:sp>
      <p:sp>
        <p:nvSpPr>
          <p:cNvPr id="3" name="Zástupný obsah 2">
            <a:extLst>
              <a:ext uri="{FF2B5EF4-FFF2-40B4-BE49-F238E27FC236}">
                <a16:creationId xmlns:a16="http://schemas.microsoft.com/office/drawing/2014/main" id="{6E775646-32E3-4467-A5E0-5195D96CBB45}"/>
              </a:ext>
            </a:extLst>
          </p:cNvPr>
          <p:cNvSpPr>
            <a:spLocks noGrp="1"/>
          </p:cNvSpPr>
          <p:nvPr>
            <p:ph idx="1"/>
          </p:nvPr>
        </p:nvSpPr>
        <p:spPr/>
        <p:txBody>
          <a:bodyPr>
            <a:normAutofit fontScale="92500" lnSpcReduction="20000"/>
          </a:bodyPr>
          <a:lstStyle/>
          <a:p>
            <a:pPr marL="0" indent="0">
              <a:buNone/>
            </a:pPr>
            <a:r>
              <a:rPr lang="cs-CZ" dirty="0"/>
              <a:t>Několik až tisíce stran</a:t>
            </a:r>
          </a:p>
          <a:p>
            <a:pPr marL="0" indent="0">
              <a:buNone/>
            </a:pPr>
            <a:r>
              <a:rPr lang="cs-CZ" dirty="0"/>
              <a:t>Znalec musí spisy prostudovat</a:t>
            </a:r>
          </a:p>
          <a:p>
            <a:pPr marL="0" indent="0">
              <a:buNone/>
            </a:pPr>
            <a:r>
              <a:rPr lang="cs-CZ" dirty="0"/>
              <a:t>Obsahuje např.</a:t>
            </a:r>
          </a:p>
          <a:p>
            <a:r>
              <a:rPr lang="cs-CZ" dirty="0"/>
              <a:t>Způsob vykonání TČ  (popis toho, co se stalo, jak vypadala oběť, jak byl založen požár…)</a:t>
            </a:r>
          </a:p>
          <a:p>
            <a:r>
              <a:rPr lang="cs-CZ" dirty="0"/>
              <a:t>Výpovědi obviněného při výslechu</a:t>
            </a:r>
          </a:p>
          <a:p>
            <a:r>
              <a:rPr lang="cs-CZ" dirty="0"/>
              <a:t>Vztah obviněného k oběti TČ (důležité při násilných a sexuálně motivovaných TČ)</a:t>
            </a:r>
          </a:p>
          <a:p>
            <a:r>
              <a:rPr lang="cs-CZ" dirty="0"/>
              <a:t>Charakteristiky vyšetřovaného (od zaměstnavatelů, blízkých, od obce,..)</a:t>
            </a:r>
          </a:p>
          <a:p>
            <a:r>
              <a:rPr lang="cs-CZ" dirty="0"/>
              <a:t>Zdravotní dokumentace </a:t>
            </a:r>
          </a:p>
          <a:p>
            <a:r>
              <a:rPr lang="cs-CZ" dirty="0"/>
              <a:t>Výpis z rejstříku trestů</a:t>
            </a:r>
          </a:p>
        </p:txBody>
      </p:sp>
    </p:spTree>
    <p:extLst>
      <p:ext uri="{BB962C8B-B14F-4D97-AF65-F5344CB8AC3E}">
        <p14:creationId xmlns:p14="http://schemas.microsoft.com/office/powerpoint/2010/main" val="12809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19CF8B-66E0-4D5E-B765-3867E498A8FB}"/>
              </a:ext>
            </a:extLst>
          </p:cNvPr>
          <p:cNvSpPr>
            <a:spLocks noGrp="1"/>
          </p:cNvSpPr>
          <p:nvPr>
            <p:ph type="title"/>
          </p:nvPr>
        </p:nvSpPr>
        <p:spPr/>
        <p:txBody>
          <a:bodyPr>
            <a:normAutofit/>
          </a:bodyPr>
          <a:lstStyle/>
          <a:p>
            <a:r>
              <a:rPr lang="cs-CZ" dirty="0"/>
              <a:t>Jak probíhá vyšetření – klinická část</a:t>
            </a:r>
          </a:p>
        </p:txBody>
      </p:sp>
      <p:sp>
        <p:nvSpPr>
          <p:cNvPr id="3" name="Zástupný obsah 2">
            <a:extLst>
              <a:ext uri="{FF2B5EF4-FFF2-40B4-BE49-F238E27FC236}">
                <a16:creationId xmlns:a16="http://schemas.microsoft.com/office/drawing/2014/main" id="{6E775646-32E3-4467-A5E0-5195D96CBB45}"/>
              </a:ext>
            </a:extLst>
          </p:cNvPr>
          <p:cNvSpPr>
            <a:spLocks noGrp="1"/>
          </p:cNvSpPr>
          <p:nvPr>
            <p:ph idx="1"/>
          </p:nvPr>
        </p:nvSpPr>
        <p:spPr/>
        <p:txBody>
          <a:bodyPr>
            <a:normAutofit/>
          </a:bodyPr>
          <a:lstStyle/>
          <a:p>
            <a:pPr marL="0" indent="0">
              <a:buNone/>
            </a:pPr>
            <a:r>
              <a:rPr lang="cs-CZ" dirty="0"/>
              <a:t>Vstupní interview (seznámení, orientace, motivace ke spolupráci)</a:t>
            </a:r>
          </a:p>
          <a:p>
            <a:pPr marL="0" indent="0">
              <a:buNone/>
            </a:pPr>
            <a:r>
              <a:rPr lang="cs-CZ" dirty="0"/>
              <a:t>Anamnéza (rodinná, osobní, kriminální)</a:t>
            </a:r>
          </a:p>
          <a:p>
            <a:pPr marL="0" indent="0">
              <a:buNone/>
            </a:pPr>
            <a:r>
              <a:rPr lang="cs-CZ" dirty="0"/>
              <a:t>Pozorování chování při vyšetření</a:t>
            </a:r>
          </a:p>
          <a:p>
            <a:pPr marL="0" indent="0">
              <a:buNone/>
            </a:pPr>
            <a:endParaRPr lang="cs-CZ" dirty="0"/>
          </a:p>
        </p:txBody>
      </p:sp>
    </p:spTree>
    <p:extLst>
      <p:ext uri="{BB962C8B-B14F-4D97-AF65-F5344CB8AC3E}">
        <p14:creationId xmlns:p14="http://schemas.microsoft.com/office/powerpoint/2010/main" val="2637348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19CF8B-66E0-4D5E-B765-3867E498A8FB}"/>
              </a:ext>
            </a:extLst>
          </p:cNvPr>
          <p:cNvSpPr>
            <a:spLocks noGrp="1"/>
          </p:cNvSpPr>
          <p:nvPr>
            <p:ph type="title"/>
          </p:nvPr>
        </p:nvSpPr>
        <p:spPr/>
        <p:txBody>
          <a:bodyPr>
            <a:normAutofit/>
          </a:bodyPr>
          <a:lstStyle/>
          <a:p>
            <a:r>
              <a:rPr lang="cs-CZ" dirty="0"/>
              <a:t>Co zahrnuje </a:t>
            </a:r>
            <a:r>
              <a:rPr lang="cs-CZ" b="1" dirty="0"/>
              <a:t>Kriminální anamnéza</a:t>
            </a:r>
          </a:p>
        </p:txBody>
      </p:sp>
      <p:sp>
        <p:nvSpPr>
          <p:cNvPr id="3" name="Zástupný obsah 2">
            <a:extLst>
              <a:ext uri="{FF2B5EF4-FFF2-40B4-BE49-F238E27FC236}">
                <a16:creationId xmlns:a16="http://schemas.microsoft.com/office/drawing/2014/main" id="{6E775646-32E3-4467-A5E0-5195D96CBB45}"/>
              </a:ext>
            </a:extLst>
          </p:cNvPr>
          <p:cNvSpPr>
            <a:spLocks noGrp="1"/>
          </p:cNvSpPr>
          <p:nvPr>
            <p:ph idx="1"/>
          </p:nvPr>
        </p:nvSpPr>
        <p:spPr/>
        <p:txBody>
          <a:bodyPr>
            <a:normAutofit fontScale="92500" lnSpcReduction="10000"/>
          </a:bodyPr>
          <a:lstStyle/>
          <a:p>
            <a:pPr marL="0" indent="0">
              <a:buNone/>
            </a:pPr>
            <a:r>
              <a:rPr lang="cs-CZ" dirty="0"/>
              <a:t>První delikty</a:t>
            </a:r>
          </a:p>
          <a:p>
            <a:pPr marL="0" indent="0">
              <a:buNone/>
            </a:pPr>
            <a:r>
              <a:rPr lang="cs-CZ" dirty="0"/>
              <a:t>V minulosti spáchané TČ</a:t>
            </a:r>
          </a:p>
          <a:p>
            <a:pPr marL="0" indent="0">
              <a:buNone/>
            </a:pPr>
            <a:r>
              <a:rPr lang="cs-CZ" dirty="0"/>
              <a:t>Recidiva</a:t>
            </a:r>
          </a:p>
          <a:p>
            <a:pPr marL="0" indent="0">
              <a:buNone/>
            </a:pPr>
            <a:r>
              <a:rPr lang="cs-CZ" dirty="0"/>
              <a:t>Zkušenosti s VTOS (jaká byla adaptace na prostředí věznice, zneužívání OPL, sexuální chování)</a:t>
            </a:r>
          </a:p>
          <a:p>
            <a:pPr marL="0" indent="0">
              <a:buNone/>
            </a:pPr>
            <a:endParaRPr lang="cs-CZ" dirty="0"/>
          </a:p>
          <a:p>
            <a:pPr marL="0" indent="0">
              <a:buNone/>
            </a:pPr>
            <a:r>
              <a:rPr lang="cs-CZ" dirty="0"/>
              <a:t>Až </a:t>
            </a:r>
            <a:r>
              <a:rPr lang="cs-CZ" b="1" dirty="0"/>
              <a:t>na konci </a:t>
            </a:r>
            <a:r>
              <a:rPr lang="cs-CZ" dirty="0"/>
              <a:t>celého vyšetření se ptáme na okolnosti aktuálně vyšetřovaného TČ, necháme hovořit o jeho verzi</a:t>
            </a:r>
          </a:p>
          <a:p>
            <a:pPr marL="0" indent="0">
              <a:buNone/>
            </a:pPr>
            <a:r>
              <a:rPr lang="cs-CZ" dirty="0"/>
              <a:t>(motivace k TČ, psychické rozpoložení při a po činu). Poté až můžeme zkusit konfrontovat s poznatky, které byly ve spisovém materiálu a necháme vyšetřovaného se k nim vyjádřit. Pozorujeme změny ve výpovědích.</a:t>
            </a:r>
          </a:p>
          <a:p>
            <a:pPr marL="0" indent="0">
              <a:buNone/>
            </a:pPr>
            <a:endParaRPr lang="cs-CZ" dirty="0"/>
          </a:p>
        </p:txBody>
      </p:sp>
    </p:spTree>
    <p:extLst>
      <p:ext uri="{BB962C8B-B14F-4D97-AF65-F5344CB8AC3E}">
        <p14:creationId xmlns:p14="http://schemas.microsoft.com/office/powerpoint/2010/main" val="615667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65D796-8122-86D9-0263-39B8C5AA42E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FD816DE-A2F6-6608-3D6C-FAE02F183B37}"/>
              </a:ext>
            </a:extLst>
          </p:cNvPr>
          <p:cNvSpPr>
            <a:spLocks noGrp="1"/>
          </p:cNvSpPr>
          <p:nvPr>
            <p:ph idx="1"/>
          </p:nvPr>
        </p:nvSpPr>
        <p:spPr/>
        <p:txBody>
          <a:bodyPr/>
          <a:lstStyle/>
          <a:p>
            <a:endParaRPr lang="cs-CZ" dirty="0"/>
          </a:p>
        </p:txBody>
      </p:sp>
    </p:spTree>
    <p:extLst>
      <p:ext uri="{BB962C8B-B14F-4D97-AF65-F5344CB8AC3E}">
        <p14:creationId xmlns:p14="http://schemas.microsoft.com/office/powerpoint/2010/main" val="4160655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Nadpis 6">
            <a:extLst>
              <a:ext uri="{FF2B5EF4-FFF2-40B4-BE49-F238E27FC236}">
                <a16:creationId xmlns:a16="http://schemas.microsoft.com/office/drawing/2014/main" id="{3DD3A745-A45B-59B1-9A0F-A4EF8C127F7E}"/>
              </a:ext>
            </a:extLst>
          </p:cNvPr>
          <p:cNvSpPr>
            <a:spLocks noGrp="1"/>
          </p:cNvSpPr>
          <p:nvPr>
            <p:ph type="title"/>
          </p:nvPr>
        </p:nvSpPr>
        <p:spPr>
          <a:xfrm>
            <a:off x="965199" y="851517"/>
            <a:ext cx="5130795" cy="1461778"/>
          </a:xfrm>
        </p:spPr>
        <p:txBody>
          <a:bodyPr>
            <a:normAutofit/>
          </a:bodyPr>
          <a:lstStyle/>
          <a:p>
            <a:r>
              <a:rPr lang="cs-CZ" sz="4000" dirty="0"/>
              <a:t>Kriminalistická psychologie</a:t>
            </a:r>
          </a:p>
        </p:txBody>
      </p:sp>
      <p:sp>
        <p:nvSpPr>
          <p:cNvPr id="8" name="Zástupný obsah 7">
            <a:extLst>
              <a:ext uri="{FF2B5EF4-FFF2-40B4-BE49-F238E27FC236}">
                <a16:creationId xmlns:a16="http://schemas.microsoft.com/office/drawing/2014/main" id="{61C8DC55-E431-092B-6CDA-0CEB89F830A0}"/>
              </a:ext>
            </a:extLst>
          </p:cNvPr>
          <p:cNvSpPr>
            <a:spLocks noGrp="1"/>
          </p:cNvSpPr>
          <p:nvPr>
            <p:ph idx="1"/>
          </p:nvPr>
        </p:nvSpPr>
        <p:spPr>
          <a:xfrm>
            <a:off x="965200" y="2470248"/>
            <a:ext cx="4048344" cy="3536236"/>
          </a:xfrm>
        </p:spPr>
        <p:txBody>
          <a:bodyPr>
            <a:normAutofit/>
          </a:bodyPr>
          <a:lstStyle/>
          <a:p>
            <a:r>
              <a:rPr lang="cs-CZ" sz="2400"/>
              <a:t>Policejní psychologie</a:t>
            </a:r>
          </a:p>
          <a:p>
            <a:r>
              <a:rPr lang="cs-CZ" sz="2400"/>
              <a:t>Viktimologie</a:t>
            </a:r>
          </a:p>
          <a:p>
            <a:endParaRPr lang="cs-CZ" sz="2400"/>
          </a:p>
          <a:p>
            <a:r>
              <a:rPr lang="cs-CZ" sz="2400"/>
              <a:t>Profilování</a:t>
            </a:r>
          </a:p>
          <a:p>
            <a:r>
              <a:rPr lang="cs-CZ" sz="2400"/>
              <a:t>Výslech a výpověď</a:t>
            </a:r>
          </a:p>
          <a:p>
            <a:r>
              <a:rPr lang="cs-CZ" sz="2400"/>
              <a:t>Věrohodnost</a:t>
            </a:r>
          </a:p>
          <a:p>
            <a:r>
              <a:rPr lang="cs-CZ" sz="2400"/>
              <a:t>Křivá obvinění</a:t>
            </a:r>
          </a:p>
        </p:txBody>
      </p:sp>
      <p:sp>
        <p:nvSpPr>
          <p:cNvPr id="15" name="Freeform: Shape 14">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Grafický objekt 2" descr="Lupa se souvislou výplní">
            <a:extLst>
              <a:ext uri="{FF2B5EF4-FFF2-40B4-BE49-F238E27FC236}">
                <a16:creationId xmlns:a16="http://schemas.microsoft.com/office/drawing/2014/main" id="{F189EB06-8CEF-9913-A920-59E4BE9600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35330" y="2105470"/>
            <a:ext cx="3217333" cy="3217333"/>
          </a:xfrm>
          <a:prstGeom prst="rect">
            <a:avLst/>
          </a:prstGeom>
        </p:spPr>
      </p:pic>
      <p:pic>
        <p:nvPicPr>
          <p:cNvPr id="4" name="Grafický objekt 3" descr="Policejní muž se souvislou výplní">
            <a:extLst>
              <a:ext uri="{FF2B5EF4-FFF2-40B4-BE49-F238E27FC236}">
                <a16:creationId xmlns:a16="http://schemas.microsoft.com/office/drawing/2014/main" id="{0BA29213-C2B8-5BBE-10CE-666C27FA7C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6997" y="2470248"/>
            <a:ext cx="447262" cy="447262"/>
          </a:xfrm>
          <a:prstGeom prst="rect">
            <a:avLst/>
          </a:prstGeom>
        </p:spPr>
      </p:pic>
      <p:grpSp>
        <p:nvGrpSpPr>
          <p:cNvPr id="5" name="Skupina 4">
            <a:extLst>
              <a:ext uri="{FF2B5EF4-FFF2-40B4-BE49-F238E27FC236}">
                <a16:creationId xmlns:a16="http://schemas.microsoft.com/office/drawing/2014/main" id="{C1FFEEDC-A2CE-B9AE-1B68-2C3A1FE64D08}"/>
              </a:ext>
            </a:extLst>
          </p:cNvPr>
          <p:cNvGrpSpPr/>
          <p:nvPr/>
        </p:nvGrpSpPr>
        <p:grpSpPr>
          <a:xfrm>
            <a:off x="3917258" y="4657060"/>
            <a:ext cx="650038" cy="478465"/>
            <a:chOff x="7866641" y="2464445"/>
            <a:chExt cx="3457280" cy="2446514"/>
          </a:xfrm>
        </p:grpSpPr>
        <p:sp>
          <p:nvSpPr>
            <p:cNvPr id="6" name="Volný tvar: obrazec 5">
              <a:extLst>
                <a:ext uri="{FF2B5EF4-FFF2-40B4-BE49-F238E27FC236}">
                  <a16:creationId xmlns:a16="http://schemas.microsoft.com/office/drawing/2014/main" id="{1A6F3ADD-1427-47DF-0DEC-6F0CE5190A5D}"/>
                </a:ext>
              </a:extLst>
            </p:cNvPr>
            <p:cNvSpPr/>
            <p:nvPr/>
          </p:nvSpPr>
          <p:spPr>
            <a:xfrm>
              <a:off x="8738002" y="3603917"/>
              <a:ext cx="1675694" cy="1307041"/>
            </a:xfrm>
            <a:custGeom>
              <a:avLst/>
              <a:gdLst>
                <a:gd name="connsiteX0" fmla="*/ 1575153 w 1675694"/>
                <a:gd name="connsiteY0" fmla="*/ 0 h 1307041"/>
                <a:gd name="connsiteX1" fmla="*/ 100542 w 1675694"/>
                <a:gd name="connsiteY1" fmla="*/ 0 h 1307041"/>
                <a:gd name="connsiteX2" fmla="*/ 0 w 1675694"/>
                <a:gd name="connsiteY2" fmla="*/ 100542 h 1307041"/>
                <a:gd name="connsiteX3" fmla="*/ 100542 w 1675694"/>
                <a:gd name="connsiteY3" fmla="*/ 201083 h 1307041"/>
                <a:gd name="connsiteX4" fmla="*/ 737306 w 1675694"/>
                <a:gd name="connsiteY4" fmla="*/ 201083 h 1307041"/>
                <a:gd name="connsiteX5" fmla="*/ 737306 w 1675694"/>
                <a:gd name="connsiteY5" fmla="*/ 1105958 h 1307041"/>
                <a:gd name="connsiteX6" fmla="*/ 536222 w 1675694"/>
                <a:gd name="connsiteY6" fmla="*/ 1105958 h 1307041"/>
                <a:gd name="connsiteX7" fmla="*/ 536222 w 1675694"/>
                <a:gd name="connsiteY7" fmla="*/ 1307042 h 1307041"/>
                <a:gd name="connsiteX8" fmla="*/ 1139472 w 1675694"/>
                <a:gd name="connsiteY8" fmla="*/ 1307042 h 1307041"/>
                <a:gd name="connsiteX9" fmla="*/ 1139472 w 1675694"/>
                <a:gd name="connsiteY9" fmla="*/ 1105958 h 1307041"/>
                <a:gd name="connsiteX10" fmla="*/ 938389 w 1675694"/>
                <a:gd name="connsiteY10" fmla="*/ 1105958 h 1307041"/>
                <a:gd name="connsiteX11" fmla="*/ 938389 w 1675694"/>
                <a:gd name="connsiteY11" fmla="*/ 201083 h 1307041"/>
                <a:gd name="connsiteX12" fmla="*/ 1575153 w 1675694"/>
                <a:gd name="connsiteY12" fmla="*/ 201083 h 1307041"/>
                <a:gd name="connsiteX13" fmla="*/ 1675694 w 1675694"/>
                <a:gd name="connsiteY13" fmla="*/ 100542 h 1307041"/>
                <a:gd name="connsiteX14" fmla="*/ 1575153 w 1675694"/>
                <a:gd name="connsiteY14" fmla="*/ 0 h 130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5694" h="1307041">
                  <a:moveTo>
                    <a:pt x="1575153" y="0"/>
                  </a:moveTo>
                  <a:lnTo>
                    <a:pt x="100542" y="0"/>
                  </a:lnTo>
                  <a:cubicBezTo>
                    <a:pt x="45013" y="0"/>
                    <a:pt x="0" y="45013"/>
                    <a:pt x="0" y="100542"/>
                  </a:cubicBezTo>
                  <a:cubicBezTo>
                    <a:pt x="0" y="156071"/>
                    <a:pt x="45013" y="201083"/>
                    <a:pt x="100542" y="201083"/>
                  </a:cubicBezTo>
                  <a:lnTo>
                    <a:pt x="737306" y="201083"/>
                  </a:lnTo>
                  <a:lnTo>
                    <a:pt x="737306" y="1105958"/>
                  </a:lnTo>
                  <a:lnTo>
                    <a:pt x="536222" y="1105958"/>
                  </a:lnTo>
                  <a:lnTo>
                    <a:pt x="536222" y="1307042"/>
                  </a:lnTo>
                  <a:lnTo>
                    <a:pt x="1139472" y="1307042"/>
                  </a:lnTo>
                  <a:lnTo>
                    <a:pt x="1139472" y="1105958"/>
                  </a:lnTo>
                  <a:lnTo>
                    <a:pt x="938389" y="1105958"/>
                  </a:lnTo>
                  <a:lnTo>
                    <a:pt x="938389" y="201083"/>
                  </a:lnTo>
                  <a:lnTo>
                    <a:pt x="1575153" y="201083"/>
                  </a:lnTo>
                  <a:cubicBezTo>
                    <a:pt x="1630682" y="201083"/>
                    <a:pt x="1675694" y="156071"/>
                    <a:pt x="1675694" y="100542"/>
                  </a:cubicBezTo>
                  <a:cubicBezTo>
                    <a:pt x="1675694" y="45013"/>
                    <a:pt x="1630682" y="0"/>
                    <a:pt x="1575153" y="0"/>
                  </a:cubicBezTo>
                  <a:close/>
                </a:path>
              </a:pathLst>
            </a:custGeom>
            <a:solidFill>
              <a:srgbClr val="000000"/>
            </a:solidFill>
            <a:ln w="33437" cap="flat">
              <a:noFill/>
              <a:prstDash val="solid"/>
              <a:miter/>
            </a:ln>
          </p:spPr>
          <p:txBody>
            <a:bodyPr rtlCol="0" anchor="ctr"/>
            <a:lstStyle/>
            <a:p>
              <a:endParaRPr lang="cs-CZ"/>
            </a:p>
          </p:txBody>
        </p:sp>
        <p:grpSp>
          <p:nvGrpSpPr>
            <p:cNvPr id="9" name="Skupina 8">
              <a:extLst>
                <a:ext uri="{FF2B5EF4-FFF2-40B4-BE49-F238E27FC236}">
                  <a16:creationId xmlns:a16="http://schemas.microsoft.com/office/drawing/2014/main" id="{AB5B2ED8-B156-4EC6-BA42-EAD1957AEF78}"/>
                </a:ext>
              </a:extLst>
            </p:cNvPr>
            <p:cNvGrpSpPr/>
            <p:nvPr/>
          </p:nvGrpSpPr>
          <p:grpSpPr>
            <a:xfrm>
              <a:off x="7866641" y="2464445"/>
              <a:ext cx="1372393" cy="2446514"/>
              <a:chOff x="7866641" y="2464445"/>
              <a:chExt cx="1372393" cy="2446514"/>
            </a:xfrm>
          </p:grpSpPr>
          <p:sp>
            <p:nvSpPr>
              <p:cNvPr id="16" name="Volný tvar: obrazec 15">
                <a:extLst>
                  <a:ext uri="{FF2B5EF4-FFF2-40B4-BE49-F238E27FC236}">
                    <a16:creationId xmlns:a16="http://schemas.microsoft.com/office/drawing/2014/main" id="{AF715AF5-1033-376A-D019-DBC56207057B}"/>
                  </a:ext>
                </a:extLst>
              </p:cNvPr>
              <p:cNvSpPr/>
              <p:nvPr/>
            </p:nvSpPr>
            <p:spPr>
              <a:xfrm>
                <a:off x="7866641" y="3235265"/>
                <a:ext cx="938388" cy="1675694"/>
              </a:xfrm>
              <a:custGeom>
                <a:avLst/>
                <a:gdLst>
                  <a:gd name="connsiteX0" fmla="*/ 837847 w 938388"/>
                  <a:gd name="connsiteY0" fmla="*/ 1005417 h 1675694"/>
                  <a:gd name="connsiteX1" fmla="*/ 201083 w 938388"/>
                  <a:gd name="connsiteY1" fmla="*/ 1005417 h 1675694"/>
                  <a:gd name="connsiteX2" fmla="*/ 201083 w 938388"/>
                  <a:gd name="connsiteY2" fmla="*/ 100542 h 1675694"/>
                  <a:gd name="connsiteX3" fmla="*/ 100542 w 938388"/>
                  <a:gd name="connsiteY3" fmla="*/ 0 h 1675694"/>
                  <a:gd name="connsiteX4" fmla="*/ 0 w 938388"/>
                  <a:gd name="connsiteY4" fmla="*/ 100542 h 1675694"/>
                  <a:gd name="connsiteX5" fmla="*/ 0 w 938388"/>
                  <a:gd name="connsiteY5" fmla="*/ 1105958 h 1675694"/>
                  <a:gd name="connsiteX6" fmla="*/ 100542 w 938388"/>
                  <a:gd name="connsiteY6" fmla="*/ 1206500 h 1675694"/>
                  <a:gd name="connsiteX7" fmla="*/ 368653 w 938388"/>
                  <a:gd name="connsiteY7" fmla="*/ 1206500 h 1675694"/>
                  <a:gd name="connsiteX8" fmla="*/ 368653 w 938388"/>
                  <a:gd name="connsiteY8" fmla="*/ 1474611 h 1675694"/>
                  <a:gd name="connsiteX9" fmla="*/ 167569 w 938388"/>
                  <a:gd name="connsiteY9" fmla="*/ 1474611 h 1675694"/>
                  <a:gd name="connsiteX10" fmla="*/ 167569 w 938388"/>
                  <a:gd name="connsiteY10" fmla="*/ 1675694 h 1675694"/>
                  <a:gd name="connsiteX11" fmla="*/ 770819 w 938388"/>
                  <a:gd name="connsiteY11" fmla="*/ 1675694 h 1675694"/>
                  <a:gd name="connsiteX12" fmla="*/ 770819 w 938388"/>
                  <a:gd name="connsiteY12" fmla="*/ 1474611 h 1675694"/>
                  <a:gd name="connsiteX13" fmla="*/ 569736 w 938388"/>
                  <a:gd name="connsiteY13" fmla="*/ 1474611 h 1675694"/>
                  <a:gd name="connsiteX14" fmla="*/ 569736 w 938388"/>
                  <a:gd name="connsiteY14" fmla="*/ 1206500 h 1675694"/>
                  <a:gd name="connsiteX15" fmla="*/ 837847 w 938388"/>
                  <a:gd name="connsiteY15" fmla="*/ 1206500 h 1675694"/>
                  <a:gd name="connsiteX16" fmla="*/ 938389 w 938388"/>
                  <a:gd name="connsiteY16" fmla="*/ 1105958 h 1675694"/>
                  <a:gd name="connsiteX17" fmla="*/ 837847 w 938388"/>
                  <a:gd name="connsiteY17" fmla="*/ 1005417 h 16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8388" h="1675694">
                    <a:moveTo>
                      <a:pt x="837847" y="1005417"/>
                    </a:moveTo>
                    <a:lnTo>
                      <a:pt x="201083" y="1005417"/>
                    </a:lnTo>
                    <a:lnTo>
                      <a:pt x="201083" y="100542"/>
                    </a:lnTo>
                    <a:cubicBezTo>
                      <a:pt x="201083" y="45013"/>
                      <a:pt x="156071" y="0"/>
                      <a:pt x="100542" y="0"/>
                    </a:cubicBezTo>
                    <a:cubicBezTo>
                      <a:pt x="45012" y="0"/>
                      <a:pt x="0" y="45013"/>
                      <a:pt x="0" y="100542"/>
                    </a:cubicBezTo>
                    <a:lnTo>
                      <a:pt x="0" y="1105958"/>
                    </a:lnTo>
                    <a:cubicBezTo>
                      <a:pt x="0" y="1161487"/>
                      <a:pt x="45012" y="1206500"/>
                      <a:pt x="100542" y="1206500"/>
                    </a:cubicBezTo>
                    <a:lnTo>
                      <a:pt x="368653" y="1206500"/>
                    </a:lnTo>
                    <a:lnTo>
                      <a:pt x="368653" y="1474611"/>
                    </a:lnTo>
                    <a:lnTo>
                      <a:pt x="167569" y="1474611"/>
                    </a:lnTo>
                    <a:lnTo>
                      <a:pt x="167569" y="1675694"/>
                    </a:lnTo>
                    <a:lnTo>
                      <a:pt x="770819" y="1675694"/>
                    </a:lnTo>
                    <a:lnTo>
                      <a:pt x="770819" y="1474611"/>
                    </a:lnTo>
                    <a:lnTo>
                      <a:pt x="569736" y="1474611"/>
                    </a:lnTo>
                    <a:lnTo>
                      <a:pt x="569736" y="1206500"/>
                    </a:lnTo>
                    <a:lnTo>
                      <a:pt x="837847" y="1206500"/>
                    </a:lnTo>
                    <a:cubicBezTo>
                      <a:pt x="893376" y="1206500"/>
                      <a:pt x="938389" y="1161487"/>
                      <a:pt x="938389" y="1105958"/>
                    </a:cubicBezTo>
                    <a:cubicBezTo>
                      <a:pt x="938389" y="1050429"/>
                      <a:pt x="893376" y="1005417"/>
                      <a:pt x="837847" y="1005417"/>
                    </a:cubicBezTo>
                    <a:close/>
                  </a:path>
                </a:pathLst>
              </a:custGeom>
              <a:solidFill>
                <a:srgbClr val="000000"/>
              </a:solidFill>
              <a:ln w="33437" cap="flat">
                <a:noFill/>
                <a:prstDash val="solid"/>
                <a:miter/>
              </a:ln>
            </p:spPr>
            <p:txBody>
              <a:bodyPr rtlCol="0" anchor="ctr"/>
              <a:lstStyle/>
              <a:p>
                <a:endParaRPr lang="cs-CZ"/>
              </a:p>
            </p:txBody>
          </p:sp>
          <p:sp>
            <p:nvSpPr>
              <p:cNvPr id="17" name="Volný tvar: obrazec 16">
                <a:extLst>
                  <a:ext uri="{FF2B5EF4-FFF2-40B4-BE49-F238E27FC236}">
                    <a16:creationId xmlns:a16="http://schemas.microsoft.com/office/drawing/2014/main" id="{4BB70CA6-AB44-0383-9D69-3921D085E369}"/>
                  </a:ext>
                </a:extLst>
              </p:cNvPr>
              <p:cNvSpPr/>
              <p:nvPr/>
            </p:nvSpPr>
            <p:spPr>
              <a:xfrm>
                <a:off x="8168248" y="3016198"/>
                <a:ext cx="1070786" cy="1827733"/>
              </a:xfrm>
              <a:custGeom>
                <a:avLst/>
                <a:gdLst>
                  <a:gd name="connsiteX0" fmla="*/ 551322 w 1070786"/>
                  <a:gd name="connsiteY0" fmla="*/ 465059 h 1827733"/>
                  <a:gd name="connsiteX1" fmla="*/ 618349 w 1070786"/>
                  <a:gd name="connsiteY1" fmla="*/ 487178 h 1827733"/>
                  <a:gd name="connsiteX2" fmla="*/ 953488 w 1070786"/>
                  <a:gd name="connsiteY2" fmla="*/ 487178 h 1827733"/>
                  <a:gd name="connsiteX3" fmla="*/ 1070787 w 1070786"/>
                  <a:gd name="connsiteY3" fmla="*/ 369879 h 1827733"/>
                  <a:gd name="connsiteX4" fmla="*/ 953488 w 1070786"/>
                  <a:gd name="connsiteY4" fmla="*/ 252580 h 1827733"/>
                  <a:gd name="connsiteX5" fmla="*/ 657896 w 1070786"/>
                  <a:gd name="connsiteY5" fmla="*/ 252580 h 1827733"/>
                  <a:gd name="connsiteX6" fmla="*/ 393471 w 1070786"/>
                  <a:gd name="connsiteY6" fmla="*/ 61216 h 1827733"/>
                  <a:gd name="connsiteX7" fmla="*/ 211491 w 1070786"/>
                  <a:gd name="connsiteY7" fmla="*/ 1226 h 1827733"/>
                  <a:gd name="connsiteX8" fmla="*/ 18 w 1070786"/>
                  <a:gd name="connsiteY8" fmla="*/ 241521 h 1827733"/>
                  <a:gd name="connsiteX9" fmla="*/ 18 w 1070786"/>
                  <a:gd name="connsiteY9" fmla="*/ 889344 h 1827733"/>
                  <a:gd name="connsiteX10" fmla="*/ 234615 w 1070786"/>
                  <a:gd name="connsiteY10" fmla="*/ 1123942 h 1827733"/>
                  <a:gd name="connsiteX11" fmla="*/ 770838 w 1070786"/>
                  <a:gd name="connsiteY11" fmla="*/ 1123942 h 1827733"/>
                  <a:gd name="connsiteX12" fmla="*/ 770838 w 1070786"/>
                  <a:gd name="connsiteY12" fmla="*/ 1710435 h 1827733"/>
                  <a:gd name="connsiteX13" fmla="*/ 888136 w 1070786"/>
                  <a:gd name="connsiteY13" fmla="*/ 1827733 h 1827733"/>
                  <a:gd name="connsiteX14" fmla="*/ 1005435 w 1070786"/>
                  <a:gd name="connsiteY14" fmla="*/ 1710435 h 1827733"/>
                  <a:gd name="connsiteX15" fmla="*/ 1005435 w 1070786"/>
                  <a:gd name="connsiteY15" fmla="*/ 1006643 h 1827733"/>
                  <a:gd name="connsiteX16" fmla="*/ 888136 w 1070786"/>
                  <a:gd name="connsiteY16" fmla="*/ 889344 h 1827733"/>
                  <a:gd name="connsiteX17" fmla="*/ 469213 w 1070786"/>
                  <a:gd name="connsiteY17" fmla="*/ 889344 h 1827733"/>
                  <a:gd name="connsiteX18" fmla="*/ 469213 w 1070786"/>
                  <a:gd name="connsiteY18" fmla="*/ 405404 h 182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0786" h="1827733">
                    <a:moveTo>
                      <a:pt x="551322" y="465059"/>
                    </a:moveTo>
                    <a:cubicBezTo>
                      <a:pt x="570864" y="479138"/>
                      <a:pt x="594266" y="486863"/>
                      <a:pt x="618349" y="487178"/>
                    </a:cubicBezTo>
                    <a:lnTo>
                      <a:pt x="953488" y="487178"/>
                    </a:lnTo>
                    <a:cubicBezTo>
                      <a:pt x="1018271" y="487178"/>
                      <a:pt x="1070787" y="434661"/>
                      <a:pt x="1070787" y="369879"/>
                    </a:cubicBezTo>
                    <a:cubicBezTo>
                      <a:pt x="1070787" y="305097"/>
                      <a:pt x="1018271" y="252580"/>
                      <a:pt x="953488" y="252580"/>
                    </a:cubicBezTo>
                    <a:lnTo>
                      <a:pt x="657896" y="252580"/>
                    </a:lnTo>
                    <a:lnTo>
                      <a:pt x="393471" y="61216"/>
                    </a:lnTo>
                    <a:cubicBezTo>
                      <a:pt x="344115" y="16231"/>
                      <a:pt x="277925" y="-5590"/>
                      <a:pt x="211491" y="1226"/>
                    </a:cubicBezTo>
                    <a:cubicBezTo>
                      <a:pt x="89839" y="15302"/>
                      <a:pt x="-1480" y="119068"/>
                      <a:pt x="18" y="241521"/>
                    </a:cubicBezTo>
                    <a:lnTo>
                      <a:pt x="18" y="889344"/>
                    </a:lnTo>
                    <a:cubicBezTo>
                      <a:pt x="18" y="1018909"/>
                      <a:pt x="105051" y="1123942"/>
                      <a:pt x="234615" y="1123942"/>
                    </a:cubicBezTo>
                    <a:lnTo>
                      <a:pt x="770838" y="1123942"/>
                    </a:lnTo>
                    <a:lnTo>
                      <a:pt x="770838" y="1710435"/>
                    </a:lnTo>
                    <a:cubicBezTo>
                      <a:pt x="770838" y="1775217"/>
                      <a:pt x="823354" y="1827733"/>
                      <a:pt x="888136" y="1827733"/>
                    </a:cubicBezTo>
                    <a:cubicBezTo>
                      <a:pt x="952918" y="1827733"/>
                      <a:pt x="1005435" y="1775217"/>
                      <a:pt x="1005435" y="1710435"/>
                    </a:cubicBezTo>
                    <a:lnTo>
                      <a:pt x="1005435" y="1006643"/>
                    </a:lnTo>
                    <a:cubicBezTo>
                      <a:pt x="1005435" y="941861"/>
                      <a:pt x="952918" y="889344"/>
                      <a:pt x="888136" y="889344"/>
                    </a:cubicBezTo>
                    <a:lnTo>
                      <a:pt x="469213" y="889344"/>
                    </a:lnTo>
                    <a:lnTo>
                      <a:pt x="469213" y="405404"/>
                    </a:lnTo>
                    <a:close/>
                  </a:path>
                </a:pathLst>
              </a:custGeom>
              <a:solidFill>
                <a:schemeClr val="accent4">
                  <a:lumMod val="75000"/>
                </a:schemeClr>
              </a:solidFill>
              <a:ln w="33437" cap="flat">
                <a:noFill/>
                <a:prstDash val="solid"/>
                <a:miter/>
              </a:ln>
            </p:spPr>
            <p:txBody>
              <a:bodyPr rtlCol="0" anchor="ctr"/>
              <a:lstStyle/>
              <a:p>
                <a:endParaRPr lang="cs-CZ"/>
              </a:p>
            </p:txBody>
          </p:sp>
          <p:sp>
            <p:nvSpPr>
              <p:cNvPr id="18" name="Volný tvar: obrazec 17">
                <a:extLst>
                  <a:ext uri="{FF2B5EF4-FFF2-40B4-BE49-F238E27FC236}">
                    <a16:creationId xmlns:a16="http://schemas.microsoft.com/office/drawing/2014/main" id="{1D7B1B41-1852-03D4-B53C-2D14B025875C}"/>
                  </a:ext>
                </a:extLst>
              </p:cNvPr>
              <p:cNvSpPr/>
              <p:nvPr/>
            </p:nvSpPr>
            <p:spPr>
              <a:xfrm>
                <a:off x="8168266" y="2464445"/>
                <a:ext cx="469194" cy="469194"/>
              </a:xfrm>
              <a:custGeom>
                <a:avLst/>
                <a:gdLst>
                  <a:gd name="connsiteX0" fmla="*/ 469194 w 469194"/>
                  <a:gd name="connsiteY0" fmla="*/ 234597 h 469194"/>
                  <a:gd name="connsiteX1" fmla="*/ 234597 w 469194"/>
                  <a:gd name="connsiteY1" fmla="*/ 469194 h 469194"/>
                  <a:gd name="connsiteX2" fmla="*/ 0 w 469194"/>
                  <a:gd name="connsiteY2" fmla="*/ 234597 h 469194"/>
                  <a:gd name="connsiteX3" fmla="*/ 234597 w 469194"/>
                  <a:gd name="connsiteY3" fmla="*/ 0 h 469194"/>
                  <a:gd name="connsiteX4" fmla="*/ 469194 w 469194"/>
                  <a:gd name="connsiteY4" fmla="*/ 234597 h 46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194" h="469194">
                    <a:moveTo>
                      <a:pt x="469194" y="234597"/>
                    </a:moveTo>
                    <a:cubicBezTo>
                      <a:pt x="469194" y="364162"/>
                      <a:pt x="364162" y="469194"/>
                      <a:pt x="234597" y="469194"/>
                    </a:cubicBezTo>
                    <a:cubicBezTo>
                      <a:pt x="105033" y="469194"/>
                      <a:pt x="0" y="364162"/>
                      <a:pt x="0" y="234597"/>
                    </a:cubicBezTo>
                    <a:cubicBezTo>
                      <a:pt x="0" y="105033"/>
                      <a:pt x="105033" y="0"/>
                      <a:pt x="234597" y="0"/>
                    </a:cubicBezTo>
                    <a:cubicBezTo>
                      <a:pt x="364162" y="0"/>
                      <a:pt x="469194" y="105033"/>
                      <a:pt x="469194" y="234597"/>
                    </a:cubicBezTo>
                    <a:close/>
                  </a:path>
                </a:pathLst>
              </a:custGeom>
              <a:solidFill>
                <a:schemeClr val="accent4">
                  <a:lumMod val="75000"/>
                </a:schemeClr>
              </a:solidFill>
              <a:ln w="33437" cap="flat">
                <a:noFill/>
                <a:prstDash val="solid"/>
                <a:miter/>
              </a:ln>
            </p:spPr>
            <p:txBody>
              <a:bodyPr rtlCol="0" anchor="ctr"/>
              <a:lstStyle/>
              <a:p>
                <a:endParaRPr lang="cs-CZ"/>
              </a:p>
            </p:txBody>
          </p:sp>
        </p:grpSp>
        <p:grpSp>
          <p:nvGrpSpPr>
            <p:cNvPr id="10" name="Skupina 9">
              <a:extLst>
                <a:ext uri="{FF2B5EF4-FFF2-40B4-BE49-F238E27FC236}">
                  <a16:creationId xmlns:a16="http://schemas.microsoft.com/office/drawing/2014/main" id="{806B800A-970B-6D6A-15D7-A25598F36761}"/>
                </a:ext>
              </a:extLst>
            </p:cNvPr>
            <p:cNvGrpSpPr/>
            <p:nvPr/>
          </p:nvGrpSpPr>
          <p:grpSpPr>
            <a:xfrm flipH="1">
              <a:off x="9951528" y="2464445"/>
              <a:ext cx="1372393" cy="2446514"/>
              <a:chOff x="7866641" y="2464445"/>
              <a:chExt cx="1372393" cy="2446514"/>
            </a:xfrm>
          </p:grpSpPr>
          <p:sp>
            <p:nvSpPr>
              <p:cNvPr id="11" name="Volný tvar: obrazec 10">
                <a:extLst>
                  <a:ext uri="{FF2B5EF4-FFF2-40B4-BE49-F238E27FC236}">
                    <a16:creationId xmlns:a16="http://schemas.microsoft.com/office/drawing/2014/main" id="{F445ADB8-DE73-E051-A76A-15CB96AEF130}"/>
                  </a:ext>
                </a:extLst>
              </p:cNvPr>
              <p:cNvSpPr/>
              <p:nvPr/>
            </p:nvSpPr>
            <p:spPr>
              <a:xfrm>
                <a:off x="7866641" y="3235265"/>
                <a:ext cx="938388" cy="1675694"/>
              </a:xfrm>
              <a:custGeom>
                <a:avLst/>
                <a:gdLst>
                  <a:gd name="connsiteX0" fmla="*/ 837847 w 938388"/>
                  <a:gd name="connsiteY0" fmla="*/ 1005417 h 1675694"/>
                  <a:gd name="connsiteX1" fmla="*/ 201083 w 938388"/>
                  <a:gd name="connsiteY1" fmla="*/ 1005417 h 1675694"/>
                  <a:gd name="connsiteX2" fmla="*/ 201083 w 938388"/>
                  <a:gd name="connsiteY2" fmla="*/ 100542 h 1675694"/>
                  <a:gd name="connsiteX3" fmla="*/ 100542 w 938388"/>
                  <a:gd name="connsiteY3" fmla="*/ 0 h 1675694"/>
                  <a:gd name="connsiteX4" fmla="*/ 0 w 938388"/>
                  <a:gd name="connsiteY4" fmla="*/ 100542 h 1675694"/>
                  <a:gd name="connsiteX5" fmla="*/ 0 w 938388"/>
                  <a:gd name="connsiteY5" fmla="*/ 1105958 h 1675694"/>
                  <a:gd name="connsiteX6" fmla="*/ 100542 w 938388"/>
                  <a:gd name="connsiteY6" fmla="*/ 1206500 h 1675694"/>
                  <a:gd name="connsiteX7" fmla="*/ 368653 w 938388"/>
                  <a:gd name="connsiteY7" fmla="*/ 1206500 h 1675694"/>
                  <a:gd name="connsiteX8" fmla="*/ 368653 w 938388"/>
                  <a:gd name="connsiteY8" fmla="*/ 1474611 h 1675694"/>
                  <a:gd name="connsiteX9" fmla="*/ 167569 w 938388"/>
                  <a:gd name="connsiteY9" fmla="*/ 1474611 h 1675694"/>
                  <a:gd name="connsiteX10" fmla="*/ 167569 w 938388"/>
                  <a:gd name="connsiteY10" fmla="*/ 1675694 h 1675694"/>
                  <a:gd name="connsiteX11" fmla="*/ 770819 w 938388"/>
                  <a:gd name="connsiteY11" fmla="*/ 1675694 h 1675694"/>
                  <a:gd name="connsiteX12" fmla="*/ 770819 w 938388"/>
                  <a:gd name="connsiteY12" fmla="*/ 1474611 h 1675694"/>
                  <a:gd name="connsiteX13" fmla="*/ 569736 w 938388"/>
                  <a:gd name="connsiteY13" fmla="*/ 1474611 h 1675694"/>
                  <a:gd name="connsiteX14" fmla="*/ 569736 w 938388"/>
                  <a:gd name="connsiteY14" fmla="*/ 1206500 h 1675694"/>
                  <a:gd name="connsiteX15" fmla="*/ 837847 w 938388"/>
                  <a:gd name="connsiteY15" fmla="*/ 1206500 h 1675694"/>
                  <a:gd name="connsiteX16" fmla="*/ 938389 w 938388"/>
                  <a:gd name="connsiteY16" fmla="*/ 1105958 h 1675694"/>
                  <a:gd name="connsiteX17" fmla="*/ 837847 w 938388"/>
                  <a:gd name="connsiteY17" fmla="*/ 1005417 h 16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8388" h="1675694">
                    <a:moveTo>
                      <a:pt x="837847" y="1005417"/>
                    </a:moveTo>
                    <a:lnTo>
                      <a:pt x="201083" y="1005417"/>
                    </a:lnTo>
                    <a:lnTo>
                      <a:pt x="201083" y="100542"/>
                    </a:lnTo>
                    <a:cubicBezTo>
                      <a:pt x="201083" y="45013"/>
                      <a:pt x="156071" y="0"/>
                      <a:pt x="100542" y="0"/>
                    </a:cubicBezTo>
                    <a:cubicBezTo>
                      <a:pt x="45012" y="0"/>
                      <a:pt x="0" y="45013"/>
                      <a:pt x="0" y="100542"/>
                    </a:cubicBezTo>
                    <a:lnTo>
                      <a:pt x="0" y="1105958"/>
                    </a:lnTo>
                    <a:cubicBezTo>
                      <a:pt x="0" y="1161487"/>
                      <a:pt x="45012" y="1206500"/>
                      <a:pt x="100542" y="1206500"/>
                    </a:cubicBezTo>
                    <a:lnTo>
                      <a:pt x="368653" y="1206500"/>
                    </a:lnTo>
                    <a:lnTo>
                      <a:pt x="368653" y="1474611"/>
                    </a:lnTo>
                    <a:lnTo>
                      <a:pt x="167569" y="1474611"/>
                    </a:lnTo>
                    <a:lnTo>
                      <a:pt x="167569" y="1675694"/>
                    </a:lnTo>
                    <a:lnTo>
                      <a:pt x="770819" y="1675694"/>
                    </a:lnTo>
                    <a:lnTo>
                      <a:pt x="770819" y="1474611"/>
                    </a:lnTo>
                    <a:lnTo>
                      <a:pt x="569736" y="1474611"/>
                    </a:lnTo>
                    <a:lnTo>
                      <a:pt x="569736" y="1206500"/>
                    </a:lnTo>
                    <a:lnTo>
                      <a:pt x="837847" y="1206500"/>
                    </a:lnTo>
                    <a:cubicBezTo>
                      <a:pt x="893376" y="1206500"/>
                      <a:pt x="938389" y="1161487"/>
                      <a:pt x="938389" y="1105958"/>
                    </a:cubicBezTo>
                    <a:cubicBezTo>
                      <a:pt x="938389" y="1050429"/>
                      <a:pt x="893376" y="1005417"/>
                      <a:pt x="837847" y="1005417"/>
                    </a:cubicBezTo>
                    <a:close/>
                  </a:path>
                </a:pathLst>
              </a:custGeom>
              <a:solidFill>
                <a:srgbClr val="000000"/>
              </a:solidFill>
              <a:ln w="33437" cap="flat">
                <a:noFill/>
                <a:prstDash val="solid"/>
                <a:miter/>
              </a:ln>
            </p:spPr>
            <p:txBody>
              <a:bodyPr rtlCol="0" anchor="ctr"/>
              <a:lstStyle/>
              <a:p>
                <a:endParaRPr lang="cs-CZ"/>
              </a:p>
            </p:txBody>
          </p:sp>
          <p:sp>
            <p:nvSpPr>
              <p:cNvPr id="12" name="Volný tvar: obrazec 11">
                <a:extLst>
                  <a:ext uri="{FF2B5EF4-FFF2-40B4-BE49-F238E27FC236}">
                    <a16:creationId xmlns:a16="http://schemas.microsoft.com/office/drawing/2014/main" id="{A5A67F3A-BB9C-8536-6217-E1F3CDC77DD2}"/>
                  </a:ext>
                </a:extLst>
              </p:cNvPr>
              <p:cNvSpPr/>
              <p:nvPr/>
            </p:nvSpPr>
            <p:spPr>
              <a:xfrm>
                <a:off x="8168248" y="3016198"/>
                <a:ext cx="1070786" cy="1827733"/>
              </a:xfrm>
              <a:custGeom>
                <a:avLst/>
                <a:gdLst>
                  <a:gd name="connsiteX0" fmla="*/ 551322 w 1070786"/>
                  <a:gd name="connsiteY0" fmla="*/ 465059 h 1827733"/>
                  <a:gd name="connsiteX1" fmla="*/ 618349 w 1070786"/>
                  <a:gd name="connsiteY1" fmla="*/ 487178 h 1827733"/>
                  <a:gd name="connsiteX2" fmla="*/ 953488 w 1070786"/>
                  <a:gd name="connsiteY2" fmla="*/ 487178 h 1827733"/>
                  <a:gd name="connsiteX3" fmla="*/ 1070787 w 1070786"/>
                  <a:gd name="connsiteY3" fmla="*/ 369879 h 1827733"/>
                  <a:gd name="connsiteX4" fmla="*/ 953488 w 1070786"/>
                  <a:gd name="connsiteY4" fmla="*/ 252580 h 1827733"/>
                  <a:gd name="connsiteX5" fmla="*/ 657896 w 1070786"/>
                  <a:gd name="connsiteY5" fmla="*/ 252580 h 1827733"/>
                  <a:gd name="connsiteX6" fmla="*/ 393471 w 1070786"/>
                  <a:gd name="connsiteY6" fmla="*/ 61216 h 1827733"/>
                  <a:gd name="connsiteX7" fmla="*/ 211491 w 1070786"/>
                  <a:gd name="connsiteY7" fmla="*/ 1226 h 1827733"/>
                  <a:gd name="connsiteX8" fmla="*/ 18 w 1070786"/>
                  <a:gd name="connsiteY8" fmla="*/ 241521 h 1827733"/>
                  <a:gd name="connsiteX9" fmla="*/ 18 w 1070786"/>
                  <a:gd name="connsiteY9" fmla="*/ 889344 h 1827733"/>
                  <a:gd name="connsiteX10" fmla="*/ 234615 w 1070786"/>
                  <a:gd name="connsiteY10" fmla="*/ 1123942 h 1827733"/>
                  <a:gd name="connsiteX11" fmla="*/ 770838 w 1070786"/>
                  <a:gd name="connsiteY11" fmla="*/ 1123942 h 1827733"/>
                  <a:gd name="connsiteX12" fmla="*/ 770838 w 1070786"/>
                  <a:gd name="connsiteY12" fmla="*/ 1710435 h 1827733"/>
                  <a:gd name="connsiteX13" fmla="*/ 888136 w 1070786"/>
                  <a:gd name="connsiteY13" fmla="*/ 1827733 h 1827733"/>
                  <a:gd name="connsiteX14" fmla="*/ 1005435 w 1070786"/>
                  <a:gd name="connsiteY14" fmla="*/ 1710435 h 1827733"/>
                  <a:gd name="connsiteX15" fmla="*/ 1005435 w 1070786"/>
                  <a:gd name="connsiteY15" fmla="*/ 1006643 h 1827733"/>
                  <a:gd name="connsiteX16" fmla="*/ 888136 w 1070786"/>
                  <a:gd name="connsiteY16" fmla="*/ 889344 h 1827733"/>
                  <a:gd name="connsiteX17" fmla="*/ 469213 w 1070786"/>
                  <a:gd name="connsiteY17" fmla="*/ 889344 h 1827733"/>
                  <a:gd name="connsiteX18" fmla="*/ 469213 w 1070786"/>
                  <a:gd name="connsiteY18" fmla="*/ 405404 h 182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0786" h="1827733">
                    <a:moveTo>
                      <a:pt x="551322" y="465059"/>
                    </a:moveTo>
                    <a:cubicBezTo>
                      <a:pt x="570864" y="479138"/>
                      <a:pt x="594266" y="486863"/>
                      <a:pt x="618349" y="487178"/>
                    </a:cubicBezTo>
                    <a:lnTo>
                      <a:pt x="953488" y="487178"/>
                    </a:lnTo>
                    <a:cubicBezTo>
                      <a:pt x="1018271" y="487178"/>
                      <a:pt x="1070787" y="434661"/>
                      <a:pt x="1070787" y="369879"/>
                    </a:cubicBezTo>
                    <a:cubicBezTo>
                      <a:pt x="1070787" y="305097"/>
                      <a:pt x="1018271" y="252580"/>
                      <a:pt x="953488" y="252580"/>
                    </a:cubicBezTo>
                    <a:lnTo>
                      <a:pt x="657896" y="252580"/>
                    </a:lnTo>
                    <a:lnTo>
                      <a:pt x="393471" y="61216"/>
                    </a:lnTo>
                    <a:cubicBezTo>
                      <a:pt x="344115" y="16231"/>
                      <a:pt x="277925" y="-5590"/>
                      <a:pt x="211491" y="1226"/>
                    </a:cubicBezTo>
                    <a:cubicBezTo>
                      <a:pt x="89839" y="15302"/>
                      <a:pt x="-1480" y="119068"/>
                      <a:pt x="18" y="241521"/>
                    </a:cubicBezTo>
                    <a:lnTo>
                      <a:pt x="18" y="889344"/>
                    </a:lnTo>
                    <a:cubicBezTo>
                      <a:pt x="18" y="1018909"/>
                      <a:pt x="105051" y="1123942"/>
                      <a:pt x="234615" y="1123942"/>
                    </a:cubicBezTo>
                    <a:lnTo>
                      <a:pt x="770838" y="1123942"/>
                    </a:lnTo>
                    <a:lnTo>
                      <a:pt x="770838" y="1710435"/>
                    </a:lnTo>
                    <a:cubicBezTo>
                      <a:pt x="770838" y="1775217"/>
                      <a:pt x="823354" y="1827733"/>
                      <a:pt x="888136" y="1827733"/>
                    </a:cubicBezTo>
                    <a:cubicBezTo>
                      <a:pt x="952918" y="1827733"/>
                      <a:pt x="1005435" y="1775217"/>
                      <a:pt x="1005435" y="1710435"/>
                    </a:cubicBezTo>
                    <a:lnTo>
                      <a:pt x="1005435" y="1006643"/>
                    </a:lnTo>
                    <a:cubicBezTo>
                      <a:pt x="1005435" y="941861"/>
                      <a:pt x="952918" y="889344"/>
                      <a:pt x="888136" y="889344"/>
                    </a:cubicBezTo>
                    <a:lnTo>
                      <a:pt x="469213" y="889344"/>
                    </a:lnTo>
                    <a:lnTo>
                      <a:pt x="469213" y="405404"/>
                    </a:lnTo>
                    <a:close/>
                  </a:path>
                </a:pathLst>
              </a:custGeom>
              <a:solidFill>
                <a:schemeClr val="accent1"/>
              </a:solidFill>
              <a:ln w="33437" cap="flat">
                <a:noFill/>
                <a:prstDash val="solid"/>
                <a:miter/>
              </a:ln>
            </p:spPr>
            <p:txBody>
              <a:bodyPr rtlCol="0" anchor="ctr"/>
              <a:lstStyle/>
              <a:p>
                <a:endParaRPr lang="cs-CZ"/>
              </a:p>
            </p:txBody>
          </p:sp>
          <p:sp>
            <p:nvSpPr>
              <p:cNvPr id="14" name="Volný tvar: obrazec 13">
                <a:extLst>
                  <a:ext uri="{FF2B5EF4-FFF2-40B4-BE49-F238E27FC236}">
                    <a16:creationId xmlns:a16="http://schemas.microsoft.com/office/drawing/2014/main" id="{C1BB4C47-2C4E-4D44-7205-CFE345E7C8F7}"/>
                  </a:ext>
                </a:extLst>
              </p:cNvPr>
              <p:cNvSpPr/>
              <p:nvPr/>
            </p:nvSpPr>
            <p:spPr>
              <a:xfrm>
                <a:off x="8168266" y="2464445"/>
                <a:ext cx="469194" cy="469194"/>
              </a:xfrm>
              <a:custGeom>
                <a:avLst/>
                <a:gdLst>
                  <a:gd name="connsiteX0" fmla="*/ 469194 w 469194"/>
                  <a:gd name="connsiteY0" fmla="*/ 234597 h 469194"/>
                  <a:gd name="connsiteX1" fmla="*/ 234597 w 469194"/>
                  <a:gd name="connsiteY1" fmla="*/ 469194 h 469194"/>
                  <a:gd name="connsiteX2" fmla="*/ 0 w 469194"/>
                  <a:gd name="connsiteY2" fmla="*/ 234597 h 469194"/>
                  <a:gd name="connsiteX3" fmla="*/ 234597 w 469194"/>
                  <a:gd name="connsiteY3" fmla="*/ 0 h 469194"/>
                  <a:gd name="connsiteX4" fmla="*/ 469194 w 469194"/>
                  <a:gd name="connsiteY4" fmla="*/ 234597 h 46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194" h="469194">
                    <a:moveTo>
                      <a:pt x="469194" y="234597"/>
                    </a:moveTo>
                    <a:cubicBezTo>
                      <a:pt x="469194" y="364162"/>
                      <a:pt x="364162" y="469194"/>
                      <a:pt x="234597" y="469194"/>
                    </a:cubicBezTo>
                    <a:cubicBezTo>
                      <a:pt x="105033" y="469194"/>
                      <a:pt x="0" y="364162"/>
                      <a:pt x="0" y="234597"/>
                    </a:cubicBezTo>
                    <a:cubicBezTo>
                      <a:pt x="0" y="105033"/>
                      <a:pt x="105033" y="0"/>
                      <a:pt x="234597" y="0"/>
                    </a:cubicBezTo>
                    <a:cubicBezTo>
                      <a:pt x="364162" y="0"/>
                      <a:pt x="469194" y="105033"/>
                      <a:pt x="469194" y="234597"/>
                    </a:cubicBezTo>
                    <a:close/>
                  </a:path>
                </a:pathLst>
              </a:custGeom>
              <a:solidFill>
                <a:schemeClr val="accent1"/>
              </a:solidFill>
              <a:ln w="33437" cap="flat">
                <a:noFill/>
                <a:prstDash val="solid"/>
                <a:miter/>
              </a:ln>
            </p:spPr>
            <p:txBody>
              <a:bodyPr rtlCol="0" anchor="ctr"/>
              <a:lstStyle/>
              <a:p>
                <a:endParaRPr lang="cs-CZ"/>
              </a:p>
            </p:txBody>
          </p:sp>
        </p:grpSp>
      </p:grpSp>
      <p:pic>
        <p:nvPicPr>
          <p:cNvPr id="31" name="Obrázek 30">
            <a:extLst>
              <a:ext uri="{FF2B5EF4-FFF2-40B4-BE49-F238E27FC236}">
                <a16:creationId xmlns:a16="http://schemas.microsoft.com/office/drawing/2014/main" id="{F9B07BEF-8349-CFB8-07C6-3045C16EF491}"/>
              </a:ext>
            </a:extLst>
          </p:cNvPr>
          <p:cNvPicPr>
            <a:picLocks noChangeAspect="1"/>
          </p:cNvPicPr>
          <p:nvPr/>
        </p:nvPicPr>
        <p:blipFill>
          <a:blip r:embed="rId6">
            <a:clrChange>
              <a:clrFrom>
                <a:srgbClr val="F7F7F7"/>
              </a:clrFrom>
              <a:clrTo>
                <a:srgbClr val="F7F7F7">
                  <a:alpha val="0"/>
                </a:srgbClr>
              </a:clrTo>
            </a:clrChange>
            <a:duotone>
              <a:schemeClr val="accent2">
                <a:shade val="45000"/>
                <a:satMod val="135000"/>
              </a:schemeClr>
              <a:prstClr val="white"/>
            </a:duotone>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2955761" y="2885170"/>
            <a:ext cx="477144" cy="485664"/>
          </a:xfrm>
          <a:prstGeom prst="rect">
            <a:avLst/>
          </a:prstGeom>
        </p:spPr>
      </p:pic>
      <p:grpSp>
        <p:nvGrpSpPr>
          <p:cNvPr id="32" name="Skupina 31">
            <a:extLst>
              <a:ext uri="{FF2B5EF4-FFF2-40B4-BE49-F238E27FC236}">
                <a16:creationId xmlns:a16="http://schemas.microsoft.com/office/drawing/2014/main" id="{EB781723-2604-0B7A-F5A5-A8365FF24BF5}"/>
              </a:ext>
            </a:extLst>
          </p:cNvPr>
          <p:cNvGrpSpPr>
            <a:grpSpLocks noChangeAspect="1"/>
          </p:cNvGrpSpPr>
          <p:nvPr/>
        </p:nvGrpSpPr>
        <p:grpSpPr>
          <a:xfrm>
            <a:off x="2864939" y="3873835"/>
            <a:ext cx="567966" cy="407315"/>
            <a:chOff x="7732586" y="2729181"/>
            <a:chExt cx="2815165" cy="2018885"/>
          </a:xfrm>
        </p:grpSpPr>
        <p:sp>
          <p:nvSpPr>
            <p:cNvPr id="33" name="Volný tvar: obrazec 32">
              <a:extLst>
                <a:ext uri="{FF2B5EF4-FFF2-40B4-BE49-F238E27FC236}">
                  <a16:creationId xmlns:a16="http://schemas.microsoft.com/office/drawing/2014/main" id="{95752A46-AB5A-2460-11C9-F98B21002CE5}"/>
                </a:ext>
              </a:extLst>
            </p:cNvPr>
            <p:cNvSpPr/>
            <p:nvPr/>
          </p:nvSpPr>
          <p:spPr>
            <a:xfrm>
              <a:off x="9766879" y="2852553"/>
              <a:ext cx="479902" cy="600552"/>
            </a:xfrm>
            <a:custGeom>
              <a:avLst/>
              <a:gdLst>
                <a:gd name="connsiteX0" fmla="*/ 227895 w 479902"/>
                <a:gd name="connsiteY0" fmla="*/ 600552 h 600552"/>
                <a:gd name="connsiteX1" fmla="*/ 475897 w 479902"/>
                <a:gd name="connsiteY1" fmla="*/ 252008 h 600552"/>
                <a:gd name="connsiteX2" fmla="*/ 127353 w 479902"/>
                <a:gd name="connsiteY2" fmla="*/ 4005 h 600552"/>
                <a:gd name="connsiteX3" fmla="*/ 0 w 479902"/>
                <a:gd name="connsiteY3" fmla="*/ 57627 h 600552"/>
                <a:gd name="connsiteX4" fmla="*/ 227895 w 479902"/>
                <a:gd name="connsiteY4" fmla="*/ 600552 h 6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902" h="600552">
                  <a:moveTo>
                    <a:pt x="227895" y="600552"/>
                  </a:moveTo>
                  <a:cubicBezTo>
                    <a:pt x="392113" y="573741"/>
                    <a:pt x="502708" y="416226"/>
                    <a:pt x="475897" y="252008"/>
                  </a:cubicBezTo>
                  <a:cubicBezTo>
                    <a:pt x="449086" y="87790"/>
                    <a:pt x="291571" y="-22806"/>
                    <a:pt x="127353" y="4005"/>
                  </a:cubicBezTo>
                  <a:cubicBezTo>
                    <a:pt x="80433" y="10708"/>
                    <a:pt x="36865" y="30816"/>
                    <a:pt x="0" y="57627"/>
                  </a:cubicBezTo>
                  <a:cubicBezTo>
                    <a:pt x="137407" y="205088"/>
                    <a:pt x="217840" y="396118"/>
                    <a:pt x="227895" y="600552"/>
                  </a:cubicBezTo>
                  <a:close/>
                </a:path>
              </a:pathLst>
            </a:custGeom>
            <a:solidFill>
              <a:srgbClr val="FF0000"/>
            </a:solidFill>
            <a:ln w="33437" cap="flat">
              <a:noFill/>
              <a:prstDash val="solid"/>
              <a:miter/>
            </a:ln>
          </p:spPr>
          <p:txBody>
            <a:bodyPr rtlCol="0" anchor="ctr"/>
            <a:lstStyle/>
            <a:p>
              <a:endParaRPr lang="cs-CZ"/>
            </a:p>
          </p:txBody>
        </p:sp>
        <p:sp>
          <p:nvSpPr>
            <p:cNvPr id="34" name="Volný tvar: obrazec 33">
              <a:extLst>
                <a:ext uri="{FF2B5EF4-FFF2-40B4-BE49-F238E27FC236}">
                  <a16:creationId xmlns:a16="http://schemas.microsoft.com/office/drawing/2014/main" id="{1AF433A6-7ACA-B79E-9CB8-04C1AADBF121}"/>
                </a:ext>
              </a:extLst>
            </p:cNvPr>
            <p:cNvSpPr/>
            <p:nvPr/>
          </p:nvSpPr>
          <p:spPr>
            <a:xfrm>
              <a:off x="9867420" y="3540241"/>
              <a:ext cx="680331" cy="599898"/>
            </a:xfrm>
            <a:custGeom>
              <a:avLst/>
              <a:gdLst>
                <a:gd name="connsiteX0" fmla="*/ 620007 w 680331"/>
                <a:gd name="connsiteY0" fmla="*/ 177624 h 599898"/>
                <a:gd name="connsiteX1" fmla="*/ 325085 w 680331"/>
                <a:gd name="connsiteY1" fmla="*/ 36865 h 599898"/>
                <a:gd name="connsiteX2" fmla="*/ 127353 w 680331"/>
                <a:gd name="connsiteY2" fmla="*/ 0 h 599898"/>
                <a:gd name="connsiteX3" fmla="*/ 0 w 680331"/>
                <a:gd name="connsiteY3" fmla="*/ 408869 h 599898"/>
                <a:gd name="connsiteX4" fmla="*/ 20109 w 680331"/>
                <a:gd name="connsiteY4" fmla="*/ 428978 h 599898"/>
                <a:gd name="connsiteX5" fmla="*/ 211138 w 680331"/>
                <a:gd name="connsiteY5" fmla="*/ 509411 h 599898"/>
                <a:gd name="connsiteX6" fmla="*/ 301625 w 680331"/>
                <a:gd name="connsiteY6" fmla="*/ 599899 h 599898"/>
                <a:gd name="connsiteX7" fmla="*/ 680332 w 680331"/>
                <a:gd name="connsiteY7" fmla="*/ 599899 h 599898"/>
                <a:gd name="connsiteX8" fmla="*/ 680332 w 680331"/>
                <a:gd name="connsiteY8" fmla="*/ 298274 h 599898"/>
                <a:gd name="connsiteX9" fmla="*/ 620007 w 680331"/>
                <a:gd name="connsiteY9" fmla="*/ 177624 h 59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0331" h="599898">
                  <a:moveTo>
                    <a:pt x="620007" y="177624"/>
                  </a:moveTo>
                  <a:cubicBezTo>
                    <a:pt x="532871" y="110596"/>
                    <a:pt x="432329" y="60325"/>
                    <a:pt x="325085" y="36865"/>
                  </a:cubicBezTo>
                  <a:cubicBezTo>
                    <a:pt x="261408" y="16757"/>
                    <a:pt x="194381" y="6703"/>
                    <a:pt x="127353" y="0"/>
                  </a:cubicBezTo>
                  <a:cubicBezTo>
                    <a:pt x="120650" y="144110"/>
                    <a:pt x="77082" y="284868"/>
                    <a:pt x="0" y="408869"/>
                  </a:cubicBezTo>
                  <a:lnTo>
                    <a:pt x="20109" y="428978"/>
                  </a:lnTo>
                  <a:cubicBezTo>
                    <a:pt x="90488" y="428978"/>
                    <a:pt x="160867" y="459140"/>
                    <a:pt x="211138" y="509411"/>
                  </a:cubicBezTo>
                  <a:lnTo>
                    <a:pt x="301625" y="599899"/>
                  </a:lnTo>
                  <a:lnTo>
                    <a:pt x="680332" y="599899"/>
                  </a:lnTo>
                  <a:lnTo>
                    <a:pt x="680332" y="298274"/>
                  </a:lnTo>
                  <a:cubicBezTo>
                    <a:pt x="680332" y="251354"/>
                    <a:pt x="660224" y="204435"/>
                    <a:pt x="620007" y="177624"/>
                  </a:cubicBezTo>
                  <a:close/>
                </a:path>
              </a:pathLst>
            </a:custGeom>
            <a:solidFill>
              <a:srgbClr val="FF0000"/>
            </a:solidFill>
            <a:ln w="33437" cap="flat">
              <a:noFill/>
              <a:prstDash val="solid"/>
              <a:miter/>
            </a:ln>
          </p:spPr>
          <p:txBody>
            <a:bodyPr rtlCol="0" anchor="ctr"/>
            <a:lstStyle/>
            <a:p>
              <a:endParaRPr lang="cs-CZ"/>
            </a:p>
          </p:txBody>
        </p:sp>
        <p:sp>
          <p:nvSpPr>
            <p:cNvPr id="35" name="Volný tvar: obrazec 34">
              <a:extLst>
                <a:ext uri="{FF2B5EF4-FFF2-40B4-BE49-F238E27FC236}">
                  <a16:creationId xmlns:a16="http://schemas.microsoft.com/office/drawing/2014/main" id="{2D13CD58-6F9E-54E3-83E6-98A2648E3CE8}"/>
                </a:ext>
              </a:extLst>
            </p:cNvPr>
            <p:cNvSpPr/>
            <p:nvPr/>
          </p:nvSpPr>
          <p:spPr>
            <a:xfrm>
              <a:off x="8365998" y="2729181"/>
              <a:ext cx="2018861" cy="2018885"/>
            </a:xfrm>
            <a:custGeom>
              <a:avLst/>
              <a:gdLst>
                <a:gd name="connsiteX0" fmla="*/ 1960562 w 2018861"/>
                <a:gd name="connsiteY0" fmla="*/ 1709233 h 2018885"/>
                <a:gd name="connsiteX1" fmla="*/ 1645532 w 2018861"/>
                <a:gd name="connsiteY1" fmla="*/ 1390851 h 2018885"/>
                <a:gd name="connsiteX2" fmla="*/ 1484665 w 2018861"/>
                <a:gd name="connsiteY2" fmla="*/ 1343931 h 2018885"/>
                <a:gd name="connsiteX3" fmla="*/ 1370718 w 2018861"/>
                <a:gd name="connsiteY3" fmla="*/ 1233336 h 2018885"/>
                <a:gd name="connsiteX4" fmla="*/ 1528233 w 2018861"/>
                <a:gd name="connsiteY4" fmla="*/ 770844 h 2018885"/>
                <a:gd name="connsiteX5" fmla="*/ 764117 w 2018861"/>
                <a:gd name="connsiteY5" fmla="*/ 24 h 2018885"/>
                <a:gd name="connsiteX6" fmla="*/ 0 w 2018861"/>
                <a:gd name="connsiteY6" fmla="*/ 760790 h 2018885"/>
                <a:gd name="connsiteX7" fmla="*/ 764117 w 2018861"/>
                <a:gd name="connsiteY7" fmla="*/ 1531609 h 2018885"/>
                <a:gd name="connsiteX8" fmla="*/ 1233311 w 2018861"/>
                <a:gd name="connsiteY8" fmla="*/ 1374094 h 2018885"/>
                <a:gd name="connsiteX9" fmla="*/ 1347258 w 2018861"/>
                <a:gd name="connsiteY9" fmla="*/ 1484690 h 2018885"/>
                <a:gd name="connsiteX10" fmla="*/ 1394178 w 2018861"/>
                <a:gd name="connsiteY10" fmla="*/ 1645556 h 2018885"/>
                <a:gd name="connsiteX11" fmla="*/ 1712560 w 2018861"/>
                <a:gd name="connsiteY11" fmla="*/ 1963938 h 2018885"/>
                <a:gd name="connsiteX12" fmla="*/ 1963914 w 2018861"/>
                <a:gd name="connsiteY12" fmla="*/ 1970641 h 2018885"/>
                <a:gd name="connsiteX13" fmla="*/ 1970616 w 2018861"/>
                <a:gd name="connsiteY13" fmla="*/ 1719287 h 2018885"/>
                <a:gd name="connsiteX14" fmla="*/ 1960562 w 2018861"/>
                <a:gd name="connsiteY14" fmla="*/ 1709233 h 2018885"/>
                <a:gd name="connsiteX15" fmla="*/ 1960562 w 2018861"/>
                <a:gd name="connsiteY15" fmla="*/ 1709233 h 2018885"/>
                <a:gd name="connsiteX16" fmla="*/ 767468 w 2018861"/>
                <a:gd name="connsiteY16" fmla="*/ 157540 h 2018885"/>
                <a:gd name="connsiteX17" fmla="*/ 1377421 w 2018861"/>
                <a:gd name="connsiteY17" fmla="*/ 767492 h 2018885"/>
                <a:gd name="connsiteX18" fmla="*/ 1233311 w 2018861"/>
                <a:gd name="connsiteY18" fmla="*/ 1159605 h 2018885"/>
                <a:gd name="connsiteX19" fmla="*/ 1038931 w 2018861"/>
                <a:gd name="connsiteY19" fmla="*/ 1089226 h 2018885"/>
                <a:gd name="connsiteX20" fmla="*/ 760765 w 2018861"/>
                <a:gd name="connsiteY20" fmla="*/ 1045658 h 2018885"/>
                <a:gd name="connsiteX21" fmla="*/ 482600 w 2018861"/>
                <a:gd name="connsiteY21" fmla="*/ 1089226 h 2018885"/>
                <a:gd name="connsiteX22" fmla="*/ 301625 w 2018861"/>
                <a:gd name="connsiteY22" fmla="*/ 1162956 h 2018885"/>
                <a:gd name="connsiteX23" fmla="*/ 368653 w 2018861"/>
                <a:gd name="connsiteY23" fmla="*/ 305001 h 2018885"/>
                <a:gd name="connsiteX24" fmla="*/ 767468 w 2018861"/>
                <a:gd name="connsiteY24" fmla="*/ 157540 h 201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18861" h="2018885">
                  <a:moveTo>
                    <a:pt x="1960562" y="1709233"/>
                  </a:moveTo>
                  <a:lnTo>
                    <a:pt x="1645532" y="1390851"/>
                  </a:lnTo>
                  <a:cubicBezTo>
                    <a:pt x="1601964" y="1350634"/>
                    <a:pt x="1544990" y="1330526"/>
                    <a:pt x="1484665" y="1343931"/>
                  </a:cubicBezTo>
                  <a:lnTo>
                    <a:pt x="1370718" y="1233336"/>
                  </a:lnTo>
                  <a:cubicBezTo>
                    <a:pt x="1474611" y="1099280"/>
                    <a:pt x="1528233" y="938413"/>
                    <a:pt x="1528233" y="770844"/>
                  </a:cubicBezTo>
                  <a:cubicBezTo>
                    <a:pt x="1531585" y="348569"/>
                    <a:pt x="1189743" y="3376"/>
                    <a:pt x="764117" y="24"/>
                  </a:cubicBezTo>
                  <a:cubicBezTo>
                    <a:pt x="338490" y="-3327"/>
                    <a:pt x="0" y="338515"/>
                    <a:pt x="0" y="760790"/>
                  </a:cubicBezTo>
                  <a:cubicBezTo>
                    <a:pt x="0" y="1183065"/>
                    <a:pt x="338490" y="1528258"/>
                    <a:pt x="764117" y="1531609"/>
                  </a:cubicBezTo>
                  <a:cubicBezTo>
                    <a:pt x="931686" y="1531609"/>
                    <a:pt x="1095904" y="1477987"/>
                    <a:pt x="1233311" y="1374094"/>
                  </a:cubicBezTo>
                  <a:lnTo>
                    <a:pt x="1347258" y="1484690"/>
                  </a:lnTo>
                  <a:cubicBezTo>
                    <a:pt x="1337204" y="1541663"/>
                    <a:pt x="1353961" y="1601988"/>
                    <a:pt x="1394178" y="1645556"/>
                  </a:cubicBezTo>
                  <a:lnTo>
                    <a:pt x="1712560" y="1963938"/>
                  </a:lnTo>
                  <a:cubicBezTo>
                    <a:pt x="1779587" y="2034317"/>
                    <a:pt x="1893535" y="2037669"/>
                    <a:pt x="1963914" y="1970641"/>
                  </a:cubicBezTo>
                  <a:cubicBezTo>
                    <a:pt x="2034293" y="1903613"/>
                    <a:pt x="2037644" y="1789666"/>
                    <a:pt x="1970616" y="1719287"/>
                  </a:cubicBezTo>
                  <a:cubicBezTo>
                    <a:pt x="1967265" y="1715935"/>
                    <a:pt x="1963914" y="1712584"/>
                    <a:pt x="1960562" y="1709233"/>
                  </a:cubicBezTo>
                  <a:lnTo>
                    <a:pt x="1960562" y="1709233"/>
                  </a:lnTo>
                  <a:close/>
                  <a:moveTo>
                    <a:pt x="767468" y="157540"/>
                  </a:moveTo>
                  <a:cubicBezTo>
                    <a:pt x="1105958" y="157540"/>
                    <a:pt x="1377421" y="429002"/>
                    <a:pt x="1377421" y="767492"/>
                  </a:cubicBezTo>
                  <a:cubicBezTo>
                    <a:pt x="1377421" y="911602"/>
                    <a:pt x="1327150" y="1052360"/>
                    <a:pt x="1233311" y="1159605"/>
                  </a:cubicBezTo>
                  <a:cubicBezTo>
                    <a:pt x="1169635" y="1129442"/>
                    <a:pt x="1105958" y="1105983"/>
                    <a:pt x="1038931" y="1089226"/>
                  </a:cubicBezTo>
                  <a:cubicBezTo>
                    <a:pt x="948443" y="1062415"/>
                    <a:pt x="854604" y="1045658"/>
                    <a:pt x="760765" y="1045658"/>
                  </a:cubicBezTo>
                  <a:cubicBezTo>
                    <a:pt x="666926" y="1045658"/>
                    <a:pt x="573087" y="1062415"/>
                    <a:pt x="482600" y="1089226"/>
                  </a:cubicBezTo>
                  <a:cubicBezTo>
                    <a:pt x="418924" y="1105983"/>
                    <a:pt x="358599" y="1129442"/>
                    <a:pt x="301625" y="1162956"/>
                  </a:cubicBezTo>
                  <a:cubicBezTo>
                    <a:pt x="83785" y="908251"/>
                    <a:pt x="113947" y="522841"/>
                    <a:pt x="368653" y="305001"/>
                  </a:cubicBezTo>
                  <a:cubicBezTo>
                    <a:pt x="479249" y="207811"/>
                    <a:pt x="620007" y="157540"/>
                    <a:pt x="767468" y="157540"/>
                  </a:cubicBezTo>
                  <a:close/>
                </a:path>
              </a:pathLst>
            </a:custGeom>
            <a:solidFill>
              <a:srgbClr val="000000"/>
            </a:solidFill>
            <a:ln w="33437" cap="flat">
              <a:noFill/>
              <a:prstDash val="solid"/>
              <a:miter/>
            </a:ln>
          </p:spPr>
          <p:txBody>
            <a:bodyPr rtlCol="0" anchor="ctr"/>
            <a:lstStyle/>
            <a:p>
              <a:endParaRPr lang="cs-CZ"/>
            </a:p>
          </p:txBody>
        </p:sp>
        <p:sp>
          <p:nvSpPr>
            <p:cNvPr id="36" name="Volný tvar: obrazec 35">
              <a:extLst>
                <a:ext uri="{FF2B5EF4-FFF2-40B4-BE49-F238E27FC236}">
                  <a16:creationId xmlns:a16="http://schemas.microsoft.com/office/drawing/2014/main" id="{F6CBB6CE-8FD9-5F10-F8FF-E1E6809EF312}"/>
                </a:ext>
              </a:extLst>
            </p:cNvPr>
            <p:cNvSpPr/>
            <p:nvPr/>
          </p:nvSpPr>
          <p:spPr>
            <a:xfrm>
              <a:off x="8788273" y="3024127"/>
              <a:ext cx="676980" cy="676980"/>
            </a:xfrm>
            <a:custGeom>
              <a:avLst/>
              <a:gdLst>
                <a:gd name="connsiteX0" fmla="*/ 676981 w 676980"/>
                <a:gd name="connsiteY0" fmla="*/ 338490 h 676980"/>
                <a:gd name="connsiteX1" fmla="*/ 338490 w 676980"/>
                <a:gd name="connsiteY1" fmla="*/ 676980 h 676980"/>
                <a:gd name="connsiteX2" fmla="*/ 0 w 676980"/>
                <a:gd name="connsiteY2" fmla="*/ 338490 h 676980"/>
                <a:gd name="connsiteX3" fmla="*/ 338490 w 676980"/>
                <a:gd name="connsiteY3" fmla="*/ 0 h 676980"/>
                <a:gd name="connsiteX4" fmla="*/ 676981 w 676980"/>
                <a:gd name="connsiteY4" fmla="*/ 338490 h 676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980" h="676980">
                  <a:moveTo>
                    <a:pt x="676981" y="338490"/>
                  </a:moveTo>
                  <a:cubicBezTo>
                    <a:pt x="676981" y="525433"/>
                    <a:pt x="525433" y="676980"/>
                    <a:pt x="338490" y="676980"/>
                  </a:cubicBezTo>
                  <a:cubicBezTo>
                    <a:pt x="151547" y="676980"/>
                    <a:pt x="0" y="525433"/>
                    <a:pt x="0" y="338490"/>
                  </a:cubicBezTo>
                  <a:cubicBezTo>
                    <a:pt x="0" y="151547"/>
                    <a:pt x="151547" y="0"/>
                    <a:pt x="338490" y="0"/>
                  </a:cubicBezTo>
                  <a:cubicBezTo>
                    <a:pt x="525433" y="0"/>
                    <a:pt x="676981" y="151547"/>
                    <a:pt x="676981" y="338490"/>
                  </a:cubicBezTo>
                  <a:close/>
                </a:path>
              </a:pathLst>
            </a:custGeom>
            <a:solidFill>
              <a:srgbClr val="000000"/>
            </a:solidFill>
            <a:ln w="33437" cap="flat">
              <a:noFill/>
              <a:prstDash val="solid"/>
              <a:miter/>
            </a:ln>
          </p:spPr>
          <p:txBody>
            <a:bodyPr rtlCol="0" anchor="ctr"/>
            <a:lstStyle/>
            <a:p>
              <a:endParaRPr lang="cs-CZ"/>
            </a:p>
          </p:txBody>
        </p:sp>
        <p:sp>
          <p:nvSpPr>
            <p:cNvPr id="37" name="Volný tvar: obrazec 36">
              <a:extLst>
                <a:ext uri="{FF2B5EF4-FFF2-40B4-BE49-F238E27FC236}">
                  <a16:creationId xmlns:a16="http://schemas.microsoft.com/office/drawing/2014/main" id="{80EA8CE1-82AA-5701-24BE-CD49ED725AE2}"/>
                </a:ext>
              </a:extLst>
            </p:cNvPr>
            <p:cNvSpPr/>
            <p:nvPr/>
          </p:nvSpPr>
          <p:spPr>
            <a:xfrm>
              <a:off x="7732586" y="3540241"/>
              <a:ext cx="774170" cy="599898"/>
            </a:xfrm>
            <a:custGeom>
              <a:avLst/>
              <a:gdLst>
                <a:gd name="connsiteX0" fmla="*/ 536222 w 774170"/>
                <a:gd name="connsiteY0" fmla="*/ 0 h 599898"/>
                <a:gd name="connsiteX1" fmla="*/ 355247 w 774170"/>
                <a:gd name="connsiteY1" fmla="*/ 36865 h 599898"/>
                <a:gd name="connsiteX2" fmla="*/ 60325 w 774170"/>
                <a:gd name="connsiteY2" fmla="*/ 177624 h 599898"/>
                <a:gd name="connsiteX3" fmla="*/ 0 w 774170"/>
                <a:gd name="connsiteY3" fmla="*/ 298274 h 599898"/>
                <a:gd name="connsiteX4" fmla="*/ 0 w 774170"/>
                <a:gd name="connsiteY4" fmla="*/ 599899 h 599898"/>
                <a:gd name="connsiteX5" fmla="*/ 723900 w 774170"/>
                <a:gd name="connsiteY5" fmla="*/ 599899 h 599898"/>
                <a:gd name="connsiteX6" fmla="*/ 774171 w 774170"/>
                <a:gd name="connsiteY6" fmla="*/ 549628 h 599898"/>
                <a:gd name="connsiteX7" fmla="*/ 536222 w 774170"/>
                <a:gd name="connsiteY7" fmla="*/ 0 h 59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170" h="599898">
                  <a:moveTo>
                    <a:pt x="536222" y="0"/>
                  </a:moveTo>
                  <a:cubicBezTo>
                    <a:pt x="475897" y="6703"/>
                    <a:pt x="415572" y="16757"/>
                    <a:pt x="355247" y="36865"/>
                  </a:cubicBezTo>
                  <a:cubicBezTo>
                    <a:pt x="251354" y="67028"/>
                    <a:pt x="150812" y="117299"/>
                    <a:pt x="60325" y="177624"/>
                  </a:cubicBezTo>
                  <a:cubicBezTo>
                    <a:pt x="20108" y="204435"/>
                    <a:pt x="0" y="251354"/>
                    <a:pt x="0" y="298274"/>
                  </a:cubicBezTo>
                  <a:lnTo>
                    <a:pt x="0" y="599899"/>
                  </a:lnTo>
                  <a:lnTo>
                    <a:pt x="723900" y="599899"/>
                  </a:lnTo>
                  <a:cubicBezTo>
                    <a:pt x="737306" y="579790"/>
                    <a:pt x="754062" y="563033"/>
                    <a:pt x="774171" y="549628"/>
                  </a:cubicBezTo>
                  <a:cubicBezTo>
                    <a:pt x="630061" y="398815"/>
                    <a:pt x="546276" y="204435"/>
                    <a:pt x="536222" y="0"/>
                  </a:cubicBezTo>
                  <a:close/>
                </a:path>
              </a:pathLst>
            </a:custGeom>
            <a:solidFill>
              <a:srgbClr val="000000"/>
            </a:solidFill>
            <a:ln w="33437" cap="flat">
              <a:noFill/>
              <a:prstDash val="solid"/>
              <a:miter/>
            </a:ln>
          </p:spPr>
          <p:txBody>
            <a:bodyPr rtlCol="0" anchor="ctr"/>
            <a:lstStyle/>
            <a:p>
              <a:endParaRPr lang="cs-CZ"/>
            </a:p>
          </p:txBody>
        </p:sp>
        <p:sp>
          <p:nvSpPr>
            <p:cNvPr id="38" name="Volný tvar: obrazec 37">
              <a:extLst>
                <a:ext uri="{FF2B5EF4-FFF2-40B4-BE49-F238E27FC236}">
                  <a16:creationId xmlns:a16="http://schemas.microsoft.com/office/drawing/2014/main" id="{33BFDDD8-0DAE-0F59-8B0F-C5B2B33DF9A0}"/>
                </a:ext>
              </a:extLst>
            </p:cNvPr>
            <p:cNvSpPr/>
            <p:nvPr/>
          </p:nvSpPr>
          <p:spPr>
            <a:xfrm>
              <a:off x="8032639" y="2851634"/>
              <a:ext cx="470766" cy="598119"/>
            </a:xfrm>
            <a:custGeom>
              <a:avLst/>
              <a:gdLst>
                <a:gd name="connsiteX0" fmla="*/ 236169 w 470766"/>
                <a:gd name="connsiteY0" fmla="*/ 598119 h 598119"/>
                <a:gd name="connsiteX1" fmla="*/ 470766 w 470766"/>
                <a:gd name="connsiteY1" fmla="*/ 51843 h 598119"/>
                <a:gd name="connsiteX2" fmla="*/ 51843 w 470766"/>
                <a:gd name="connsiteY2" fmla="*/ 135628 h 598119"/>
                <a:gd name="connsiteX3" fmla="*/ 135628 w 470766"/>
                <a:gd name="connsiteY3" fmla="*/ 554551 h 598119"/>
                <a:gd name="connsiteX4" fmla="*/ 236169 w 470766"/>
                <a:gd name="connsiteY4" fmla="*/ 598119 h 59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66" h="598119">
                  <a:moveTo>
                    <a:pt x="236169" y="598119"/>
                  </a:moveTo>
                  <a:cubicBezTo>
                    <a:pt x="246223" y="393685"/>
                    <a:pt x="330008" y="202655"/>
                    <a:pt x="470766" y="51843"/>
                  </a:cubicBezTo>
                  <a:cubicBezTo>
                    <a:pt x="333360" y="-41996"/>
                    <a:pt x="145682" y="-5131"/>
                    <a:pt x="51843" y="135628"/>
                  </a:cubicBezTo>
                  <a:cubicBezTo>
                    <a:pt x="-41996" y="276386"/>
                    <a:pt x="-5131" y="460712"/>
                    <a:pt x="135628" y="554551"/>
                  </a:cubicBezTo>
                  <a:cubicBezTo>
                    <a:pt x="165790" y="574660"/>
                    <a:pt x="199304" y="588065"/>
                    <a:pt x="236169" y="598119"/>
                  </a:cubicBezTo>
                  <a:close/>
                </a:path>
              </a:pathLst>
            </a:custGeom>
            <a:solidFill>
              <a:srgbClr val="000000"/>
            </a:solidFill>
            <a:ln w="33437" cap="flat">
              <a:noFill/>
              <a:prstDash val="solid"/>
              <a:miter/>
            </a:ln>
          </p:spPr>
          <p:txBody>
            <a:bodyPr rtlCol="0" anchor="ctr"/>
            <a:lstStyle/>
            <a:p>
              <a:endParaRPr lang="cs-CZ"/>
            </a:p>
          </p:txBody>
        </p:sp>
      </p:grpSp>
    </p:spTree>
    <p:extLst>
      <p:ext uri="{BB962C8B-B14F-4D97-AF65-F5344CB8AC3E}">
        <p14:creationId xmlns:p14="http://schemas.microsoft.com/office/powerpoint/2010/main" val="3447704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96D059A6-CAAD-798E-E7FA-E5037C971704}"/>
              </a:ext>
            </a:extLst>
          </p:cNvPr>
          <p:cNvSpPr>
            <a:spLocks noGrp="1"/>
          </p:cNvSpPr>
          <p:nvPr>
            <p:ph type="body" idx="1"/>
          </p:nvPr>
        </p:nvSpPr>
        <p:spPr>
          <a:xfrm>
            <a:off x="763588" y="478529"/>
            <a:ext cx="5157787" cy="823912"/>
          </a:xfrm>
        </p:spPr>
        <p:txBody>
          <a:bodyPr/>
          <a:lstStyle/>
          <a:p>
            <a:r>
              <a:rPr lang="cs-CZ" dirty="0"/>
              <a:t>Delikvence</a:t>
            </a:r>
          </a:p>
        </p:txBody>
      </p:sp>
      <p:sp>
        <p:nvSpPr>
          <p:cNvPr id="3" name="Zástupný symbol pro obsah 2">
            <a:extLst>
              <a:ext uri="{FF2B5EF4-FFF2-40B4-BE49-F238E27FC236}">
                <a16:creationId xmlns:a16="http://schemas.microsoft.com/office/drawing/2014/main" id="{EBA8D428-2E17-4347-9EB0-FC365D993E96}"/>
              </a:ext>
            </a:extLst>
          </p:cNvPr>
          <p:cNvSpPr>
            <a:spLocks noGrp="1"/>
          </p:cNvSpPr>
          <p:nvPr>
            <p:ph sz="half" idx="2"/>
          </p:nvPr>
        </p:nvSpPr>
        <p:spPr>
          <a:xfrm>
            <a:off x="763588" y="1510749"/>
            <a:ext cx="5157787" cy="4698793"/>
          </a:xfrm>
        </p:spPr>
        <p:txBody>
          <a:bodyPr>
            <a:normAutofit/>
          </a:bodyPr>
          <a:lstStyle/>
          <a:p>
            <a:r>
              <a:rPr lang="cs-CZ" dirty="0"/>
              <a:t>širší pojem</a:t>
            </a:r>
          </a:p>
          <a:p>
            <a:r>
              <a:rPr lang="cs-CZ" dirty="0"/>
              <a:t>porušování společenských norem, nemusí jít o TČ</a:t>
            </a:r>
          </a:p>
          <a:p>
            <a:r>
              <a:rPr lang="cs-CZ" dirty="0"/>
              <a:t>často ve spojení s dětmi a mládeží</a:t>
            </a:r>
          </a:p>
          <a:p>
            <a:endParaRPr lang="cs-CZ" dirty="0"/>
          </a:p>
        </p:txBody>
      </p:sp>
      <p:sp>
        <p:nvSpPr>
          <p:cNvPr id="5" name="Zástupný text 4">
            <a:extLst>
              <a:ext uri="{FF2B5EF4-FFF2-40B4-BE49-F238E27FC236}">
                <a16:creationId xmlns:a16="http://schemas.microsoft.com/office/drawing/2014/main" id="{BBBD4C16-602D-91B7-7109-7A007086C1B0}"/>
              </a:ext>
            </a:extLst>
          </p:cNvPr>
          <p:cNvSpPr>
            <a:spLocks noGrp="1"/>
          </p:cNvSpPr>
          <p:nvPr>
            <p:ph type="body" sz="quarter" idx="3"/>
          </p:nvPr>
        </p:nvSpPr>
        <p:spPr>
          <a:xfrm>
            <a:off x="6096000" y="478529"/>
            <a:ext cx="5183188" cy="823912"/>
          </a:xfrm>
        </p:spPr>
        <p:txBody>
          <a:bodyPr/>
          <a:lstStyle/>
          <a:p>
            <a:r>
              <a:rPr lang="cs-CZ" dirty="0"/>
              <a:t>Kriminalita</a:t>
            </a:r>
          </a:p>
        </p:txBody>
      </p:sp>
      <p:sp>
        <p:nvSpPr>
          <p:cNvPr id="6" name="Zástupný obsah 5">
            <a:extLst>
              <a:ext uri="{FF2B5EF4-FFF2-40B4-BE49-F238E27FC236}">
                <a16:creationId xmlns:a16="http://schemas.microsoft.com/office/drawing/2014/main" id="{1C62857E-087B-CEDD-080F-B0442D344F00}"/>
              </a:ext>
            </a:extLst>
          </p:cNvPr>
          <p:cNvSpPr>
            <a:spLocks noGrp="1"/>
          </p:cNvSpPr>
          <p:nvPr>
            <p:ph sz="quarter" idx="4"/>
          </p:nvPr>
        </p:nvSpPr>
        <p:spPr>
          <a:xfrm>
            <a:off x="6096000" y="1510749"/>
            <a:ext cx="5183188" cy="4698793"/>
          </a:xfrm>
        </p:spPr>
        <p:txBody>
          <a:bodyPr>
            <a:normAutofit/>
          </a:bodyPr>
          <a:lstStyle/>
          <a:p>
            <a:r>
              <a:rPr lang="cs-CZ" dirty="0"/>
              <a:t>spadá sem chování, které je v dané kultuře trestné</a:t>
            </a:r>
          </a:p>
        </p:txBody>
      </p:sp>
    </p:spTree>
    <p:extLst>
      <p:ext uri="{BB962C8B-B14F-4D97-AF65-F5344CB8AC3E}">
        <p14:creationId xmlns:p14="http://schemas.microsoft.com/office/powerpoint/2010/main" val="2155275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5D8EDF-9CA0-2330-5F38-0270F6CF09D8}"/>
              </a:ext>
            </a:extLst>
          </p:cNvPr>
          <p:cNvSpPr>
            <a:spLocks noGrp="1"/>
          </p:cNvSpPr>
          <p:nvPr>
            <p:ph type="title"/>
          </p:nvPr>
        </p:nvSpPr>
        <p:spPr/>
        <p:txBody>
          <a:bodyPr/>
          <a:lstStyle/>
          <a:p>
            <a:r>
              <a:rPr lang="cs-CZ" dirty="0"/>
              <a:t>Znalec – klinická psychologie</a:t>
            </a:r>
          </a:p>
        </p:txBody>
      </p:sp>
      <p:sp>
        <p:nvSpPr>
          <p:cNvPr id="3" name="Zástupný obsah 2">
            <a:extLst>
              <a:ext uri="{FF2B5EF4-FFF2-40B4-BE49-F238E27FC236}">
                <a16:creationId xmlns:a16="http://schemas.microsoft.com/office/drawing/2014/main" id="{A26FEF64-C5A1-FDDF-8C31-0AAF44FD2947}"/>
              </a:ext>
            </a:extLst>
          </p:cNvPr>
          <p:cNvSpPr>
            <a:spLocks noGrp="1"/>
          </p:cNvSpPr>
          <p:nvPr>
            <p:ph idx="1"/>
          </p:nvPr>
        </p:nvSpPr>
        <p:spPr/>
        <p:txBody>
          <a:bodyPr>
            <a:normAutofit fontScale="62500" lnSpcReduction="20000"/>
          </a:bodyPr>
          <a:lstStyle/>
          <a:p>
            <a:pPr marL="0" indent="0">
              <a:buNone/>
            </a:pPr>
            <a:r>
              <a:rPr lang="cs-CZ" dirty="0"/>
              <a:t>Nenáleží: </a:t>
            </a:r>
          </a:p>
          <a:p>
            <a:r>
              <a:rPr lang="cs-CZ" dirty="0"/>
              <a:t>zda posuzovaný má či nemá nějakou duševní poruchu</a:t>
            </a:r>
          </a:p>
          <a:p>
            <a:r>
              <a:rPr lang="cs-CZ" dirty="0"/>
              <a:t>zda byl v době spáchání trestného činu schopný ovládnout své jednání či nikoliv</a:t>
            </a:r>
          </a:p>
          <a:p>
            <a:endParaRPr lang="cs-CZ" dirty="0"/>
          </a:p>
          <a:p>
            <a:pPr marL="0" indent="0">
              <a:buNone/>
            </a:pPr>
            <a:r>
              <a:rPr lang="cs-CZ" dirty="0"/>
              <a:t>Náleží </a:t>
            </a:r>
          </a:p>
          <a:p>
            <a:r>
              <a:rPr lang="cs-CZ" dirty="0"/>
              <a:t>věrohodnost</a:t>
            </a:r>
          </a:p>
          <a:p>
            <a:pPr lvl="1"/>
            <a:r>
              <a:rPr lang="cs-CZ" dirty="0"/>
              <a:t>pouze obecná (obecné sklony ke lhavosti, patologické lhavosti či </a:t>
            </a:r>
            <a:r>
              <a:rPr lang="cs-CZ" dirty="0" err="1"/>
              <a:t>konfabulaci</a:t>
            </a:r>
            <a:r>
              <a:rPr lang="cs-CZ" dirty="0"/>
              <a:t>)</a:t>
            </a:r>
          </a:p>
          <a:p>
            <a:pPr lvl="1"/>
            <a:r>
              <a:rPr lang="cs-CZ" dirty="0"/>
              <a:t>specifickou musí provést soud (protože pokud by ji prováděl psycholog, je to hodnocení DŮKAZU a to musí provádět soud) </a:t>
            </a:r>
          </a:p>
          <a:p>
            <a:r>
              <a:rPr lang="cs-CZ" dirty="0"/>
              <a:t>motivace</a:t>
            </a:r>
          </a:p>
          <a:p>
            <a:r>
              <a:rPr lang="cs-CZ" dirty="0"/>
              <a:t>osobnost</a:t>
            </a:r>
          </a:p>
          <a:p>
            <a:r>
              <a:rPr lang="cs-CZ" dirty="0"/>
              <a:t>sklony k násilnému jednání</a:t>
            </a:r>
          </a:p>
          <a:p>
            <a:r>
              <a:rPr lang="cs-CZ" dirty="0"/>
              <a:t>Intelekt</a:t>
            </a:r>
          </a:p>
          <a:p>
            <a:r>
              <a:rPr lang="cs-CZ" dirty="0"/>
              <a:t>vypracovávat vyjádření v rámci řízení o svéprávnosti, do jaké míry je člověk schopný jednat samostatně. </a:t>
            </a:r>
          </a:p>
        </p:txBody>
      </p:sp>
    </p:spTree>
    <p:extLst>
      <p:ext uri="{BB962C8B-B14F-4D97-AF65-F5344CB8AC3E}">
        <p14:creationId xmlns:p14="http://schemas.microsoft.com/office/powerpoint/2010/main" val="3567961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7B9AB33-B74F-43A2-AC92-13243B4D5B5E}"/>
              </a:ext>
            </a:extLst>
          </p:cNvPr>
          <p:cNvSpPr>
            <a:spLocks noGrp="1"/>
          </p:cNvSpPr>
          <p:nvPr>
            <p:ph type="title"/>
          </p:nvPr>
        </p:nvSpPr>
        <p:spPr>
          <a:xfrm>
            <a:off x="965199" y="851517"/>
            <a:ext cx="8099288" cy="1461778"/>
          </a:xfrm>
        </p:spPr>
        <p:txBody>
          <a:bodyPr>
            <a:normAutofit/>
          </a:bodyPr>
          <a:lstStyle/>
          <a:p>
            <a:r>
              <a:rPr lang="cs-CZ" sz="4000" dirty="0"/>
              <a:t>Práce policejního psychologa</a:t>
            </a:r>
          </a:p>
        </p:txBody>
      </p:sp>
      <p:sp>
        <p:nvSpPr>
          <p:cNvPr id="3" name="Zástupný obsah 2">
            <a:extLst>
              <a:ext uri="{FF2B5EF4-FFF2-40B4-BE49-F238E27FC236}">
                <a16:creationId xmlns:a16="http://schemas.microsoft.com/office/drawing/2014/main" id="{6061275B-5D43-4135-A9C8-B8793DF62CE4}"/>
              </a:ext>
            </a:extLst>
          </p:cNvPr>
          <p:cNvSpPr>
            <a:spLocks noGrp="1"/>
          </p:cNvSpPr>
          <p:nvPr>
            <p:ph idx="1"/>
          </p:nvPr>
        </p:nvSpPr>
        <p:spPr>
          <a:xfrm>
            <a:off x="965200" y="2470248"/>
            <a:ext cx="4048344" cy="3536236"/>
          </a:xfrm>
        </p:spPr>
        <p:txBody>
          <a:bodyPr>
            <a:normAutofit/>
          </a:bodyPr>
          <a:lstStyle/>
          <a:p>
            <a:r>
              <a:rPr lang="cs-CZ" sz="1700" dirty="0"/>
              <a:t>Jak je uváděna PČR</a:t>
            </a:r>
          </a:p>
          <a:p>
            <a:endParaRPr lang="cs-CZ" sz="1700" dirty="0"/>
          </a:p>
          <a:p>
            <a:endParaRPr lang="cs-CZ" sz="1700" dirty="0"/>
          </a:p>
          <a:p>
            <a:endParaRPr lang="cs-CZ" sz="1700" dirty="0"/>
          </a:p>
          <a:p>
            <a:r>
              <a:rPr lang="cs-CZ" sz="1700" dirty="0"/>
              <a:t>Vedoucí psycholog PČR: plk. Mgr. Vladimír Voska</a:t>
            </a:r>
          </a:p>
          <a:p>
            <a:r>
              <a:rPr lang="cs-CZ" sz="1700" dirty="0"/>
              <a:t>Psycholog pro JMK: Mgr. JURÁSKOVÁ Jitka </a:t>
            </a:r>
          </a:p>
          <a:p>
            <a:r>
              <a:rPr lang="cs-CZ" sz="1700" dirty="0"/>
              <a:t>Psycholog vedoucí psychologického pracoviště MV PhDr. VYMĚTAL Štěpán</a:t>
            </a:r>
          </a:p>
          <a:p>
            <a:endParaRPr lang="cs-CZ" sz="1700" dirty="0"/>
          </a:p>
          <a:p>
            <a:endParaRPr lang="cs-CZ" sz="1700" dirty="0"/>
          </a:p>
        </p:txBody>
      </p:sp>
      <p:sp>
        <p:nvSpPr>
          <p:cNvPr id="13" name="Freeform: Shape 12">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fický objekt 5" descr="Policejní muž se souvislou výplní">
            <a:extLst>
              <a:ext uri="{FF2B5EF4-FFF2-40B4-BE49-F238E27FC236}">
                <a16:creationId xmlns:a16="http://schemas.microsoft.com/office/drawing/2014/main" id="{6AC8A024-965C-4987-3B3F-96BE3DD9C0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35330" y="2105470"/>
            <a:ext cx="3217333" cy="3217333"/>
          </a:xfrm>
          <a:prstGeom prst="rect">
            <a:avLst/>
          </a:prstGeom>
        </p:spPr>
      </p:pic>
      <p:pic>
        <p:nvPicPr>
          <p:cNvPr id="7" name="Picture 2" descr="Policie České republiky – Wikipedie">
            <a:extLst>
              <a:ext uri="{FF2B5EF4-FFF2-40B4-BE49-F238E27FC236}">
                <a16:creationId xmlns:a16="http://schemas.microsoft.com/office/drawing/2014/main" id="{89E305E4-66BC-325F-3BA1-6AA2F60FB5C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61762" y="4164162"/>
            <a:ext cx="761088" cy="76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581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B9AB33-B74F-43A2-AC92-13243B4D5B5E}"/>
              </a:ext>
            </a:extLst>
          </p:cNvPr>
          <p:cNvSpPr>
            <a:spLocks noGrp="1"/>
          </p:cNvSpPr>
          <p:nvPr>
            <p:ph type="title"/>
          </p:nvPr>
        </p:nvSpPr>
        <p:spPr/>
        <p:txBody>
          <a:bodyPr/>
          <a:lstStyle/>
          <a:p>
            <a:r>
              <a:rPr lang="cs-CZ"/>
              <a:t>Činnosti policejního psychologa</a:t>
            </a:r>
            <a:endParaRPr lang="cs-CZ" dirty="0"/>
          </a:p>
        </p:txBody>
      </p:sp>
      <p:sp>
        <p:nvSpPr>
          <p:cNvPr id="3" name="Zástupný obsah 2">
            <a:extLst>
              <a:ext uri="{FF2B5EF4-FFF2-40B4-BE49-F238E27FC236}">
                <a16:creationId xmlns:a16="http://schemas.microsoft.com/office/drawing/2014/main" id="{6061275B-5D43-4135-A9C8-B8793DF62CE4}"/>
              </a:ext>
            </a:extLst>
          </p:cNvPr>
          <p:cNvSpPr>
            <a:spLocks noGrp="1"/>
          </p:cNvSpPr>
          <p:nvPr>
            <p:ph idx="1"/>
          </p:nvPr>
        </p:nvSpPr>
        <p:spPr/>
        <p:txBody>
          <a:bodyPr>
            <a:normAutofit fontScale="85000" lnSpcReduction="20000"/>
          </a:bodyPr>
          <a:lstStyle/>
          <a:p>
            <a:r>
              <a:rPr lang="cs-CZ"/>
              <a:t>Personalistika</a:t>
            </a:r>
          </a:p>
          <a:p>
            <a:pPr lvl="1"/>
            <a:r>
              <a:rPr lang="cs-CZ"/>
              <a:t>Policista se poprvé s psychologem setká jako uchazeč o práci. </a:t>
            </a:r>
          </a:p>
          <a:p>
            <a:pPr lvl="1"/>
            <a:r>
              <a:rPr lang="cs-CZ"/>
              <a:t>Psychologické vyšetření při zjišťování osobnostní způsobilosti k výkonu služby (např. psychická odolnost a stabilita)</a:t>
            </a:r>
          </a:p>
          <a:p>
            <a:r>
              <a:rPr lang="cs-CZ"/>
              <a:t>Psychologická péče o policisty (případně i o jejich rodinné příslušníky a blízké). </a:t>
            </a:r>
          </a:p>
          <a:p>
            <a:r>
              <a:rPr lang="cs-CZ"/>
              <a:t>Linka </a:t>
            </a:r>
          </a:p>
          <a:p>
            <a:r>
              <a:rPr lang="cs-CZ"/>
              <a:t>týmy Posttraumatické intervenční péče (PIP) </a:t>
            </a:r>
          </a:p>
          <a:p>
            <a:r>
              <a:rPr lang="cs-CZ"/>
              <a:t>odborné konzultace, psychologické poradenství</a:t>
            </a:r>
          </a:p>
          <a:p>
            <a:r>
              <a:rPr lang="cs-CZ"/>
              <a:t>krizová intervence a případně psychoterapie.</a:t>
            </a:r>
          </a:p>
          <a:p>
            <a:endParaRPr lang="cs-CZ"/>
          </a:p>
          <a:p>
            <a:r>
              <a:rPr lang="pl-PL"/>
              <a:t>Policie ČR: </a:t>
            </a:r>
            <a:r>
              <a:rPr lang="pl-PL" b="1"/>
              <a:t>Linka pomoci v krizi</a:t>
            </a:r>
          </a:p>
          <a:p>
            <a:r>
              <a:rPr lang="cs-CZ"/>
              <a:t>https://www.youtube.com/watch?v=-Hhys26w-ig</a:t>
            </a:r>
            <a:endParaRPr lang="cs-CZ" dirty="0"/>
          </a:p>
        </p:txBody>
      </p:sp>
      <p:pic>
        <p:nvPicPr>
          <p:cNvPr id="4" name="Grafický objekt 3" descr="Policejní muž se souvislou výplní">
            <a:extLst>
              <a:ext uri="{FF2B5EF4-FFF2-40B4-BE49-F238E27FC236}">
                <a16:creationId xmlns:a16="http://schemas.microsoft.com/office/drawing/2014/main" id="{E3804252-2F93-A127-88E7-71457BD8EF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48382" y="365125"/>
            <a:ext cx="960084" cy="960084"/>
          </a:xfrm>
          <a:prstGeom prst="rect">
            <a:avLst/>
          </a:prstGeom>
        </p:spPr>
      </p:pic>
    </p:spTree>
    <p:extLst>
      <p:ext uri="{BB962C8B-B14F-4D97-AF65-F5344CB8AC3E}">
        <p14:creationId xmlns:p14="http://schemas.microsoft.com/office/powerpoint/2010/main" val="3416465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B9AB33-B74F-43A2-AC92-13243B4D5B5E}"/>
              </a:ext>
            </a:extLst>
          </p:cNvPr>
          <p:cNvSpPr>
            <a:spLocks noGrp="1"/>
          </p:cNvSpPr>
          <p:nvPr>
            <p:ph type="title"/>
          </p:nvPr>
        </p:nvSpPr>
        <p:spPr/>
        <p:txBody>
          <a:bodyPr/>
          <a:lstStyle/>
          <a:p>
            <a:r>
              <a:rPr lang="cs-CZ" dirty="0"/>
              <a:t>Kde policejního psychologa hledat? </a:t>
            </a:r>
          </a:p>
        </p:txBody>
      </p:sp>
      <p:sp>
        <p:nvSpPr>
          <p:cNvPr id="3" name="Zástupný obsah 2">
            <a:extLst>
              <a:ext uri="{FF2B5EF4-FFF2-40B4-BE49-F238E27FC236}">
                <a16:creationId xmlns:a16="http://schemas.microsoft.com/office/drawing/2014/main" id="{6061275B-5D43-4135-A9C8-B8793DF62CE4}"/>
              </a:ext>
            </a:extLst>
          </p:cNvPr>
          <p:cNvSpPr>
            <a:spLocks noGrp="1"/>
          </p:cNvSpPr>
          <p:nvPr>
            <p:ph idx="1"/>
          </p:nvPr>
        </p:nvSpPr>
        <p:spPr/>
        <p:txBody>
          <a:bodyPr>
            <a:normAutofit/>
          </a:bodyPr>
          <a:lstStyle/>
          <a:p>
            <a:r>
              <a:rPr lang="cs-CZ" dirty="0"/>
              <a:t>Pomoc policejního psychologa si může vyžádat každý pracovník policie (policista i občan), v některých případech tak může učinit i pro rodinné příslušníky. </a:t>
            </a:r>
          </a:p>
          <a:p>
            <a:r>
              <a:rPr lang="cs-CZ" dirty="0"/>
              <a:t>Pracovník si může sám vybrat psychologa, za kterým se rozhodne jít.</a:t>
            </a:r>
          </a:p>
          <a:p>
            <a:r>
              <a:rPr lang="cs-CZ" dirty="0"/>
              <a:t>Psychologové jsou k dispozici na </a:t>
            </a:r>
          </a:p>
          <a:p>
            <a:pPr lvl="1"/>
            <a:r>
              <a:rPr lang="cs-CZ" dirty="0"/>
              <a:t>odborech psychologických služeb</a:t>
            </a:r>
          </a:p>
          <a:p>
            <a:pPr lvl="1"/>
            <a:r>
              <a:rPr lang="cs-CZ" dirty="0"/>
              <a:t>Ředitelství pro řízení lidských zdrojů KŘP či Policejního prezidia</a:t>
            </a:r>
          </a:p>
          <a:p>
            <a:pPr lvl="1"/>
            <a:r>
              <a:rPr lang="cs-CZ" dirty="0"/>
              <a:t>v zásahových jednotkách </a:t>
            </a:r>
          </a:p>
          <a:p>
            <a:pPr lvl="1"/>
            <a:r>
              <a:rPr lang="cs-CZ" dirty="0"/>
              <a:t>speciálních pořádkových jednotkách </a:t>
            </a:r>
          </a:p>
          <a:p>
            <a:pPr lvl="1"/>
            <a:r>
              <a:rPr lang="cs-CZ" dirty="0"/>
              <a:t>na některých útvarech policie s celostátní působností. </a:t>
            </a:r>
          </a:p>
        </p:txBody>
      </p:sp>
      <p:pic>
        <p:nvPicPr>
          <p:cNvPr id="4" name="Grafický objekt 3" descr="Policejní muž se souvislou výplní">
            <a:extLst>
              <a:ext uri="{FF2B5EF4-FFF2-40B4-BE49-F238E27FC236}">
                <a16:creationId xmlns:a16="http://schemas.microsoft.com/office/drawing/2014/main" id="{9AD2D698-68DA-34F5-348E-1570E765F8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48382" y="365125"/>
            <a:ext cx="960084" cy="960084"/>
          </a:xfrm>
          <a:prstGeom prst="rect">
            <a:avLst/>
          </a:prstGeom>
        </p:spPr>
      </p:pic>
    </p:spTree>
    <p:extLst>
      <p:ext uri="{BB962C8B-B14F-4D97-AF65-F5344CB8AC3E}">
        <p14:creationId xmlns:p14="http://schemas.microsoft.com/office/powerpoint/2010/main" val="2799128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364F40-F3EF-448A-ACE0-5C111A0C4F04}"/>
              </a:ext>
            </a:extLst>
          </p:cNvPr>
          <p:cNvSpPr>
            <a:spLocks noGrp="1"/>
          </p:cNvSpPr>
          <p:nvPr>
            <p:ph type="title"/>
          </p:nvPr>
        </p:nvSpPr>
        <p:spPr/>
        <p:txBody>
          <a:bodyPr/>
          <a:lstStyle/>
          <a:p>
            <a:r>
              <a:rPr lang="cs-CZ" dirty="0"/>
              <a:t>Co policejní psycholog nabízí</a:t>
            </a:r>
          </a:p>
        </p:txBody>
      </p:sp>
      <p:sp>
        <p:nvSpPr>
          <p:cNvPr id="3" name="Zástupný obsah 2">
            <a:extLst>
              <a:ext uri="{FF2B5EF4-FFF2-40B4-BE49-F238E27FC236}">
                <a16:creationId xmlns:a16="http://schemas.microsoft.com/office/drawing/2014/main" id="{C55BC6AE-72F3-4289-A081-3B98AA6B7FAE}"/>
              </a:ext>
            </a:extLst>
          </p:cNvPr>
          <p:cNvSpPr>
            <a:spLocks noGrp="1"/>
          </p:cNvSpPr>
          <p:nvPr>
            <p:ph idx="1"/>
          </p:nvPr>
        </p:nvSpPr>
        <p:spPr/>
        <p:txBody>
          <a:bodyPr>
            <a:normAutofit lnSpcReduction="10000"/>
          </a:bodyPr>
          <a:lstStyle/>
          <a:p>
            <a:r>
              <a:rPr lang="cs-CZ" dirty="0"/>
              <a:t>Psychologické poradenství </a:t>
            </a:r>
          </a:p>
          <a:p>
            <a:pPr lvl="1"/>
            <a:r>
              <a:rPr lang="cs-CZ" dirty="0"/>
              <a:t>Řešení partnerských problémů</a:t>
            </a:r>
          </a:p>
          <a:p>
            <a:pPr lvl="1"/>
            <a:r>
              <a:rPr lang="cs-CZ" dirty="0"/>
              <a:t>Výchova dětí</a:t>
            </a:r>
          </a:p>
          <a:p>
            <a:pPr lvl="1"/>
            <a:r>
              <a:rPr lang="cs-CZ" dirty="0"/>
              <a:t>Vztahy v rodině</a:t>
            </a:r>
          </a:p>
          <a:p>
            <a:pPr lvl="1"/>
            <a:r>
              <a:rPr lang="cs-CZ" dirty="0"/>
              <a:t>Zvládání práce jako takové</a:t>
            </a:r>
          </a:p>
          <a:p>
            <a:pPr lvl="1"/>
            <a:r>
              <a:rPr lang="cs-CZ" dirty="0"/>
              <a:t>Vztahy na pracovišti</a:t>
            </a:r>
          </a:p>
          <a:p>
            <a:pPr lvl="1"/>
            <a:endParaRPr lang="cs-CZ" dirty="0"/>
          </a:p>
          <a:p>
            <a:r>
              <a:rPr lang="cs-CZ" dirty="0"/>
              <a:t>Krizová intervence</a:t>
            </a:r>
          </a:p>
          <a:p>
            <a:pPr lvl="1"/>
            <a:r>
              <a:rPr lang="cs-CZ" dirty="0"/>
              <a:t>Bezprostřední pomoc po krizové situaci se často překrývá s činností PIP. Psycholog ale může krizovou intervenci poskytnout i samostatně, aniž by byl členem posttraumatického intervenčního týmu.</a:t>
            </a:r>
          </a:p>
          <a:p>
            <a:pPr lvl="1"/>
            <a:r>
              <a:rPr lang="cs-CZ" dirty="0"/>
              <a:t>Nemusí souviset s prací (např. vážná nemoc manžela policistky)</a:t>
            </a:r>
          </a:p>
          <a:p>
            <a:pPr lvl="1"/>
            <a:endParaRPr lang="cs-CZ" dirty="0"/>
          </a:p>
        </p:txBody>
      </p:sp>
      <p:pic>
        <p:nvPicPr>
          <p:cNvPr id="4" name="Grafický objekt 3" descr="Policejní muž se souvislou výplní">
            <a:extLst>
              <a:ext uri="{FF2B5EF4-FFF2-40B4-BE49-F238E27FC236}">
                <a16:creationId xmlns:a16="http://schemas.microsoft.com/office/drawing/2014/main" id="{CA593A5D-F61A-732D-3BB1-2ECA1829C7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48382" y="365125"/>
            <a:ext cx="960084" cy="960084"/>
          </a:xfrm>
          <a:prstGeom prst="rect">
            <a:avLst/>
          </a:prstGeom>
        </p:spPr>
      </p:pic>
    </p:spTree>
    <p:extLst>
      <p:ext uri="{BB962C8B-B14F-4D97-AF65-F5344CB8AC3E}">
        <p14:creationId xmlns:p14="http://schemas.microsoft.com/office/powerpoint/2010/main" val="3872951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A08992-98B3-4F67-93E2-7D79E75834E1}"/>
              </a:ext>
            </a:extLst>
          </p:cNvPr>
          <p:cNvSpPr>
            <a:spLocks noGrp="1"/>
          </p:cNvSpPr>
          <p:nvPr>
            <p:ph type="title"/>
          </p:nvPr>
        </p:nvSpPr>
        <p:spPr/>
        <p:txBody>
          <a:bodyPr/>
          <a:lstStyle/>
          <a:p>
            <a:r>
              <a:rPr lang="cs-CZ" dirty="0"/>
              <a:t>Co policejní psycholog nabízí</a:t>
            </a:r>
          </a:p>
        </p:txBody>
      </p:sp>
      <p:sp>
        <p:nvSpPr>
          <p:cNvPr id="3" name="Zástupný obsah 2">
            <a:extLst>
              <a:ext uri="{FF2B5EF4-FFF2-40B4-BE49-F238E27FC236}">
                <a16:creationId xmlns:a16="http://schemas.microsoft.com/office/drawing/2014/main" id="{87AA2374-DF62-4766-B253-BD3A63BF2100}"/>
              </a:ext>
            </a:extLst>
          </p:cNvPr>
          <p:cNvSpPr>
            <a:spLocks noGrp="1"/>
          </p:cNvSpPr>
          <p:nvPr>
            <p:ph idx="1"/>
          </p:nvPr>
        </p:nvSpPr>
        <p:spPr/>
        <p:txBody>
          <a:bodyPr>
            <a:normAutofit/>
          </a:bodyPr>
          <a:lstStyle/>
          <a:p>
            <a:r>
              <a:rPr lang="cs-CZ" dirty="0"/>
              <a:t>Odborné konzultace </a:t>
            </a:r>
          </a:p>
          <a:p>
            <a:pPr lvl="1"/>
            <a:r>
              <a:rPr lang="cs-CZ" dirty="0"/>
              <a:t>Informace či vysvětlení na konkrétní dotaz týkající se psychologické problematiky</a:t>
            </a:r>
          </a:p>
          <a:p>
            <a:pPr lvl="1"/>
            <a:r>
              <a:rPr lang="cs-CZ" dirty="0"/>
              <a:t>Konzultace k výsledkům psychologických vyšetření,</a:t>
            </a:r>
          </a:p>
          <a:p>
            <a:pPr lvl="1"/>
            <a:r>
              <a:rPr lang="cs-CZ" dirty="0"/>
              <a:t>Konzultace k diplomkám</a:t>
            </a:r>
          </a:p>
          <a:p>
            <a:pPr lvl="1"/>
            <a:endParaRPr lang="cs-CZ" dirty="0"/>
          </a:p>
          <a:p>
            <a:r>
              <a:rPr lang="cs-CZ" dirty="0"/>
              <a:t>Zjišťování vztahů ve skupině </a:t>
            </a:r>
          </a:p>
          <a:p>
            <a:pPr lvl="1"/>
            <a:r>
              <a:rPr lang="cs-CZ" dirty="0"/>
              <a:t>Sociometrické šetření, interpretace výsledků a konzultace s vedoucím odboru při řešení </a:t>
            </a:r>
          </a:p>
          <a:p>
            <a:pPr lvl="1"/>
            <a:endParaRPr lang="cs-CZ" dirty="0"/>
          </a:p>
          <a:p>
            <a:endParaRPr lang="cs-CZ" dirty="0"/>
          </a:p>
          <a:p>
            <a:endParaRPr lang="cs-CZ" dirty="0"/>
          </a:p>
        </p:txBody>
      </p:sp>
      <p:pic>
        <p:nvPicPr>
          <p:cNvPr id="4" name="Grafický objekt 3" descr="Policejní muž se souvislou výplní">
            <a:extLst>
              <a:ext uri="{FF2B5EF4-FFF2-40B4-BE49-F238E27FC236}">
                <a16:creationId xmlns:a16="http://schemas.microsoft.com/office/drawing/2014/main" id="{56826A3E-E79E-7D29-6357-044F5B2F10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48382" y="365125"/>
            <a:ext cx="960084" cy="960084"/>
          </a:xfrm>
          <a:prstGeom prst="rect">
            <a:avLst/>
          </a:prstGeom>
        </p:spPr>
      </p:pic>
    </p:spTree>
    <p:extLst>
      <p:ext uri="{BB962C8B-B14F-4D97-AF65-F5344CB8AC3E}">
        <p14:creationId xmlns:p14="http://schemas.microsoft.com/office/powerpoint/2010/main" val="3608211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8D7631-428D-453F-8365-DEAA0E851FAC}"/>
              </a:ext>
            </a:extLst>
          </p:cNvPr>
          <p:cNvSpPr>
            <a:spLocks noGrp="1"/>
          </p:cNvSpPr>
          <p:nvPr>
            <p:ph type="title"/>
          </p:nvPr>
        </p:nvSpPr>
        <p:spPr/>
        <p:txBody>
          <a:bodyPr>
            <a:normAutofit/>
          </a:bodyPr>
          <a:lstStyle/>
          <a:p>
            <a:r>
              <a:rPr lang="cs-CZ" dirty="0"/>
              <a:t>Psychologická pomoc obětem závažné trestné činnosti a mimořádných událostí </a:t>
            </a:r>
          </a:p>
        </p:txBody>
      </p:sp>
      <p:sp>
        <p:nvSpPr>
          <p:cNvPr id="3" name="Zástupný obsah 2">
            <a:extLst>
              <a:ext uri="{FF2B5EF4-FFF2-40B4-BE49-F238E27FC236}">
                <a16:creationId xmlns:a16="http://schemas.microsoft.com/office/drawing/2014/main" id="{F26139DC-28B9-4DC9-8BAC-8B1D4D47D654}"/>
              </a:ext>
            </a:extLst>
          </p:cNvPr>
          <p:cNvSpPr>
            <a:spLocks noGrp="1"/>
          </p:cNvSpPr>
          <p:nvPr>
            <p:ph idx="1"/>
          </p:nvPr>
        </p:nvSpPr>
        <p:spPr/>
        <p:txBody>
          <a:bodyPr>
            <a:normAutofit fontScale="70000" lnSpcReduction="20000"/>
          </a:bodyPr>
          <a:lstStyle/>
          <a:p>
            <a:r>
              <a:rPr lang="cs-CZ" dirty="0"/>
              <a:t>Od roku 2010, skupina krizových interventů. Jedná se o přímou krizovou intervenci obětem i nepřetržitou telefonickou podporu. </a:t>
            </a:r>
          </a:p>
          <a:p>
            <a:r>
              <a:rPr lang="cs-CZ" dirty="0"/>
              <a:t>Systém psychologické pomoci obětem se uplatňuje zejména ve vztahu k:</a:t>
            </a:r>
          </a:p>
          <a:p>
            <a:pPr lvl="1"/>
            <a:r>
              <a:rPr lang="cs-CZ" dirty="0"/>
              <a:t>pozůstalým po obětech úmyslných násilných trestných činů s následkem smrti</a:t>
            </a:r>
          </a:p>
          <a:p>
            <a:pPr lvl="1"/>
            <a:r>
              <a:rPr lang="cs-CZ" dirty="0"/>
              <a:t>vztahu k oběti pokusu vraždy nebo zabití</a:t>
            </a:r>
          </a:p>
          <a:p>
            <a:pPr lvl="1"/>
            <a:r>
              <a:rPr lang="cs-CZ" dirty="0"/>
              <a:t>oběti s těžkou újmou na zdraví </a:t>
            </a:r>
          </a:p>
          <a:p>
            <a:pPr lvl="1"/>
            <a:r>
              <a:rPr lang="cs-CZ" dirty="0"/>
              <a:t>oběti znásilnění</a:t>
            </a:r>
          </a:p>
          <a:p>
            <a:pPr lvl="1"/>
            <a:r>
              <a:rPr lang="cs-CZ" dirty="0"/>
              <a:t>dětské oběti</a:t>
            </a:r>
          </a:p>
          <a:p>
            <a:pPr lvl="1"/>
            <a:r>
              <a:rPr lang="cs-CZ" dirty="0"/>
              <a:t>seniorovi</a:t>
            </a:r>
          </a:p>
          <a:p>
            <a:pPr lvl="1"/>
            <a:r>
              <a:rPr lang="cs-CZ" dirty="0"/>
              <a:t>hendikepované oběti či jiné osobě ohrožené sociálním vyloučením, na kterých byla páchána úmyslná trestná činnost</a:t>
            </a:r>
          </a:p>
          <a:p>
            <a:pPr lvl="1"/>
            <a:r>
              <a:rPr lang="cs-CZ" dirty="0"/>
              <a:t>oběti obchodování s lidmi</a:t>
            </a:r>
          </a:p>
          <a:p>
            <a:pPr lvl="1"/>
            <a:r>
              <a:rPr lang="cs-CZ" dirty="0"/>
              <a:t>oběti domácího násilí či nebezpečného pronásledování </a:t>
            </a:r>
          </a:p>
          <a:p>
            <a:pPr lvl="1"/>
            <a:r>
              <a:rPr lang="cs-CZ" dirty="0"/>
              <a:t>oběti trestných činů páchaných z nenávisti</a:t>
            </a:r>
          </a:p>
          <a:p>
            <a:pPr lvl="1"/>
            <a:r>
              <a:rPr lang="cs-CZ" dirty="0"/>
              <a:t>oběti mimořádných událostí</a:t>
            </a:r>
          </a:p>
          <a:p>
            <a:pPr lvl="1"/>
            <a:r>
              <a:rPr lang="cs-CZ" dirty="0"/>
              <a:t>oběti dopravní nehody s těžkou újmou na zdraví nebo pozůstalým po oběti nehody</a:t>
            </a:r>
          </a:p>
          <a:p>
            <a:pPr lvl="1"/>
            <a:r>
              <a:rPr lang="cs-CZ" dirty="0"/>
              <a:t>rodinám pohřešovaných osob, zejména dětí či k osobě, které je poskytována krátkodobá ochrana</a:t>
            </a:r>
          </a:p>
        </p:txBody>
      </p:sp>
      <p:pic>
        <p:nvPicPr>
          <p:cNvPr id="4" name="Grafický objekt 3" descr="Policejní muž se souvislou výplní">
            <a:extLst>
              <a:ext uri="{FF2B5EF4-FFF2-40B4-BE49-F238E27FC236}">
                <a16:creationId xmlns:a16="http://schemas.microsoft.com/office/drawing/2014/main" id="{62597844-3818-BF0C-8801-A1D036DBAF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54707" y="365125"/>
            <a:ext cx="960084" cy="960084"/>
          </a:xfrm>
          <a:prstGeom prst="rect">
            <a:avLst/>
          </a:prstGeom>
        </p:spPr>
      </p:pic>
    </p:spTree>
    <p:extLst>
      <p:ext uri="{BB962C8B-B14F-4D97-AF65-F5344CB8AC3E}">
        <p14:creationId xmlns:p14="http://schemas.microsoft.com/office/powerpoint/2010/main" val="2268956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2D18AE-76A7-4E78-875A-B4D2B20058B1}"/>
              </a:ext>
            </a:extLst>
          </p:cNvPr>
          <p:cNvSpPr>
            <a:spLocks noGrp="1"/>
          </p:cNvSpPr>
          <p:nvPr>
            <p:ph type="title"/>
          </p:nvPr>
        </p:nvSpPr>
        <p:spPr/>
        <p:txBody>
          <a:bodyPr/>
          <a:lstStyle/>
          <a:p>
            <a:r>
              <a:rPr lang="cs-CZ" dirty="0"/>
              <a:t>Posttraumatická intervenční péče (PIP)</a:t>
            </a:r>
          </a:p>
        </p:txBody>
      </p:sp>
      <p:sp>
        <p:nvSpPr>
          <p:cNvPr id="3" name="Zástupný obsah 2">
            <a:extLst>
              <a:ext uri="{FF2B5EF4-FFF2-40B4-BE49-F238E27FC236}">
                <a16:creationId xmlns:a16="http://schemas.microsoft.com/office/drawing/2014/main" id="{B21E224C-1BFD-4615-8107-6D39FFAF414F}"/>
              </a:ext>
            </a:extLst>
          </p:cNvPr>
          <p:cNvSpPr>
            <a:spLocks noGrp="1"/>
          </p:cNvSpPr>
          <p:nvPr>
            <p:ph idx="1"/>
          </p:nvPr>
        </p:nvSpPr>
        <p:spPr/>
        <p:txBody>
          <a:bodyPr>
            <a:normAutofit fontScale="92500" lnSpcReduction="10000"/>
          </a:bodyPr>
          <a:lstStyle/>
          <a:p>
            <a:r>
              <a:rPr lang="cs-CZ" dirty="0"/>
              <a:t>Zvláště zátěžové situace</a:t>
            </a:r>
          </a:p>
          <a:p>
            <a:pPr lvl="1"/>
            <a:r>
              <a:rPr lang="cs-CZ" dirty="0"/>
              <a:t>ohrožení vlastního života nebo zdraví</a:t>
            </a:r>
          </a:p>
          <a:p>
            <a:pPr lvl="1"/>
            <a:r>
              <a:rPr lang="cs-CZ" dirty="0"/>
              <a:t>ohrožení života kolegů</a:t>
            </a:r>
          </a:p>
          <a:p>
            <a:pPr lvl="1"/>
            <a:r>
              <a:rPr lang="cs-CZ" dirty="0"/>
              <a:t>použití střelné zbraně</a:t>
            </a:r>
          </a:p>
          <a:p>
            <a:pPr lvl="1"/>
            <a:r>
              <a:rPr lang="cs-CZ" dirty="0"/>
              <a:t>pohled na případy kruté smrti a vážná zranění</a:t>
            </a:r>
          </a:p>
          <a:p>
            <a:pPr lvl="1"/>
            <a:r>
              <a:rPr lang="cs-CZ" dirty="0"/>
              <a:t>Sebevražda</a:t>
            </a:r>
          </a:p>
          <a:p>
            <a:pPr lvl="1"/>
            <a:r>
              <a:rPr lang="cs-CZ" dirty="0"/>
              <a:t>hromadné neštěstí a jiné mimořádné události</a:t>
            </a:r>
          </a:p>
          <a:p>
            <a:pPr lvl="1"/>
            <a:r>
              <a:rPr lang="cs-CZ" dirty="0"/>
              <a:t>úmrtí dítěte</a:t>
            </a:r>
          </a:p>
          <a:p>
            <a:pPr lvl="1"/>
            <a:r>
              <a:rPr lang="cs-CZ" dirty="0"/>
              <a:t>sdělování úmrtí nebo situace, kdy jsme svědky bezmocnosti obětí trestných činů</a:t>
            </a:r>
          </a:p>
          <a:p>
            <a:r>
              <a:rPr lang="cs-CZ" dirty="0"/>
              <a:t>Další zátěžové situace v životě policisty</a:t>
            </a:r>
          </a:p>
          <a:p>
            <a:pPr lvl="1"/>
            <a:r>
              <a:rPr lang="cs-CZ" dirty="0"/>
              <a:t>úmrtí v rodině, partnerský nesoulad, rozvod, nemoc, závislost na alkoholu, šikana na pracovišti nebo jiné problémy v pracovních vztazích</a:t>
            </a:r>
          </a:p>
        </p:txBody>
      </p:sp>
      <p:pic>
        <p:nvPicPr>
          <p:cNvPr id="4" name="Grafický objekt 3" descr="Policejní muž se souvislou výplní">
            <a:extLst>
              <a:ext uri="{FF2B5EF4-FFF2-40B4-BE49-F238E27FC236}">
                <a16:creationId xmlns:a16="http://schemas.microsoft.com/office/drawing/2014/main" id="{9F973979-354F-5F35-C4CC-D8E3946635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48382" y="365125"/>
            <a:ext cx="960084" cy="960084"/>
          </a:xfrm>
          <a:prstGeom prst="rect">
            <a:avLst/>
          </a:prstGeom>
        </p:spPr>
      </p:pic>
    </p:spTree>
    <p:extLst>
      <p:ext uri="{BB962C8B-B14F-4D97-AF65-F5344CB8AC3E}">
        <p14:creationId xmlns:p14="http://schemas.microsoft.com/office/powerpoint/2010/main" val="2589820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2D18AE-76A7-4E78-875A-B4D2B20058B1}"/>
              </a:ext>
            </a:extLst>
          </p:cNvPr>
          <p:cNvSpPr>
            <a:spLocks noGrp="1"/>
          </p:cNvSpPr>
          <p:nvPr>
            <p:ph type="title"/>
          </p:nvPr>
        </p:nvSpPr>
        <p:spPr/>
        <p:txBody>
          <a:bodyPr/>
          <a:lstStyle/>
          <a:p>
            <a:r>
              <a:rPr lang="cs-CZ" dirty="0"/>
              <a:t>Posttraumatická intervenční péče (PIP)</a:t>
            </a:r>
          </a:p>
        </p:txBody>
      </p:sp>
      <p:sp>
        <p:nvSpPr>
          <p:cNvPr id="3" name="Zástupný obsah 2">
            <a:extLst>
              <a:ext uri="{FF2B5EF4-FFF2-40B4-BE49-F238E27FC236}">
                <a16:creationId xmlns:a16="http://schemas.microsoft.com/office/drawing/2014/main" id="{B21E224C-1BFD-4615-8107-6D39FFAF414F}"/>
              </a:ext>
            </a:extLst>
          </p:cNvPr>
          <p:cNvSpPr>
            <a:spLocks noGrp="1"/>
          </p:cNvSpPr>
          <p:nvPr>
            <p:ph idx="1"/>
          </p:nvPr>
        </p:nvSpPr>
        <p:spPr/>
        <p:txBody>
          <a:bodyPr>
            <a:normAutofit/>
          </a:bodyPr>
          <a:lstStyle/>
          <a:p>
            <a:r>
              <a:rPr lang="cs-CZ" dirty="0"/>
              <a:t>Následky mimořádné zátěže </a:t>
            </a:r>
          </a:p>
          <a:p>
            <a:pPr lvl="1"/>
            <a:r>
              <a:rPr lang="cs-CZ" dirty="0"/>
              <a:t>Podrážděnost, vztek, úzkost, deprese, pocity bezmocnosti, nejistoty, viny či studu, snížení schopnosti prožívat pozitivní emoce, problémy se spánkem, ztráta životní spokojenosti, psychosomatické obtíže.</a:t>
            </a:r>
          </a:p>
          <a:p>
            <a:pPr lvl="1"/>
            <a:r>
              <a:rPr lang="cs-CZ" dirty="0"/>
              <a:t>Mohou také negativně ovlivnit pracovní výkon a rodinné vztahy. </a:t>
            </a:r>
          </a:p>
          <a:p>
            <a:pPr lvl="1"/>
            <a:r>
              <a:rPr lang="cs-CZ" dirty="0"/>
              <a:t>Mohou se podílet na ztrátě životní spokojenosti, pocitech marnosti a bezvýchodnosti, profesním vyhoření, pocitech odcizení se sobě i druhým. </a:t>
            </a:r>
          </a:p>
          <a:p>
            <a:pPr lvl="1"/>
            <a:r>
              <a:rPr lang="cs-CZ" dirty="0"/>
              <a:t>V extrémním případě pak mohou vyústit v pracovní neschopnost, závislost na alkoholu nebo sebevražedné úvahy. </a:t>
            </a:r>
          </a:p>
        </p:txBody>
      </p:sp>
      <p:pic>
        <p:nvPicPr>
          <p:cNvPr id="4" name="Grafický objekt 3" descr="Policejní muž se souvislou výplní">
            <a:extLst>
              <a:ext uri="{FF2B5EF4-FFF2-40B4-BE49-F238E27FC236}">
                <a16:creationId xmlns:a16="http://schemas.microsoft.com/office/drawing/2014/main" id="{78361852-DD32-8B47-10B0-A0C5AEA65B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48382" y="365125"/>
            <a:ext cx="960084" cy="960084"/>
          </a:xfrm>
          <a:prstGeom prst="rect">
            <a:avLst/>
          </a:prstGeom>
        </p:spPr>
      </p:pic>
    </p:spTree>
    <p:extLst>
      <p:ext uri="{BB962C8B-B14F-4D97-AF65-F5344CB8AC3E}">
        <p14:creationId xmlns:p14="http://schemas.microsoft.com/office/powerpoint/2010/main" val="16553920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148ACB-3D81-46FD-922D-AE95DB8EB048}"/>
              </a:ext>
            </a:extLst>
          </p:cNvPr>
          <p:cNvSpPr>
            <a:spLocks noGrp="1"/>
          </p:cNvSpPr>
          <p:nvPr>
            <p:ph type="title"/>
          </p:nvPr>
        </p:nvSpPr>
        <p:spPr/>
        <p:txBody>
          <a:bodyPr/>
          <a:lstStyle/>
          <a:p>
            <a:r>
              <a:rPr lang="cs-CZ" dirty="0"/>
              <a:t>Tým PIP</a:t>
            </a:r>
          </a:p>
        </p:txBody>
      </p:sp>
      <p:sp>
        <p:nvSpPr>
          <p:cNvPr id="3" name="Zástupný symbol pro obsah 2">
            <a:extLst>
              <a:ext uri="{FF2B5EF4-FFF2-40B4-BE49-F238E27FC236}">
                <a16:creationId xmlns:a16="http://schemas.microsoft.com/office/drawing/2014/main" id="{3A3FF76A-878E-4FF1-B4A3-E162C14FDA4B}"/>
              </a:ext>
            </a:extLst>
          </p:cNvPr>
          <p:cNvSpPr>
            <a:spLocks noGrp="1"/>
          </p:cNvSpPr>
          <p:nvPr>
            <p:ph idx="1"/>
          </p:nvPr>
        </p:nvSpPr>
        <p:spPr/>
        <p:txBody>
          <a:bodyPr>
            <a:normAutofit/>
          </a:bodyPr>
          <a:lstStyle/>
          <a:p>
            <a:r>
              <a:rPr lang="cs-CZ" dirty="0"/>
              <a:t>interventi z řad policistů a občanských zaměstnanců MV a PČR</a:t>
            </a:r>
          </a:p>
          <a:p>
            <a:r>
              <a:rPr lang="cs-CZ" dirty="0"/>
              <a:t>policejní psychologové a duchovní, kteří prošli speciálním akreditovaným výcvikem. </a:t>
            </a:r>
          </a:p>
          <a:p>
            <a:endParaRPr lang="cs-CZ" dirty="0"/>
          </a:p>
        </p:txBody>
      </p:sp>
      <p:pic>
        <p:nvPicPr>
          <p:cNvPr id="4" name="Grafický objekt 3" descr="Policejní muž se souvislou výplní">
            <a:extLst>
              <a:ext uri="{FF2B5EF4-FFF2-40B4-BE49-F238E27FC236}">
                <a16:creationId xmlns:a16="http://schemas.microsoft.com/office/drawing/2014/main" id="{AE146262-F750-5582-8B5E-95F768A17E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48382" y="365125"/>
            <a:ext cx="960084" cy="960084"/>
          </a:xfrm>
          <a:prstGeom prst="rect">
            <a:avLst/>
          </a:prstGeom>
        </p:spPr>
      </p:pic>
    </p:spTree>
    <p:extLst>
      <p:ext uri="{BB962C8B-B14F-4D97-AF65-F5344CB8AC3E}">
        <p14:creationId xmlns:p14="http://schemas.microsoft.com/office/powerpoint/2010/main" val="1842790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2A10D9-2ED1-43C8-AA8D-8CF53580371A}"/>
              </a:ext>
            </a:extLst>
          </p:cNvPr>
          <p:cNvSpPr>
            <a:spLocks noGrp="1"/>
          </p:cNvSpPr>
          <p:nvPr>
            <p:ph type="title"/>
          </p:nvPr>
        </p:nvSpPr>
        <p:spPr/>
        <p:txBody>
          <a:bodyPr/>
          <a:lstStyle/>
          <a:p>
            <a:r>
              <a:rPr lang="cs-CZ" dirty="0"/>
              <a:t>Příklady intervencí PIP Úmrtí policisty při dopravní nehodě</a:t>
            </a:r>
          </a:p>
        </p:txBody>
      </p:sp>
      <p:sp>
        <p:nvSpPr>
          <p:cNvPr id="3" name="Zástupný symbol pro obsah 2">
            <a:extLst>
              <a:ext uri="{FF2B5EF4-FFF2-40B4-BE49-F238E27FC236}">
                <a16:creationId xmlns:a16="http://schemas.microsoft.com/office/drawing/2014/main" id="{AA054489-0675-4CF0-87CB-9E28F19F6E79}"/>
              </a:ext>
            </a:extLst>
          </p:cNvPr>
          <p:cNvSpPr>
            <a:spLocks noGrp="1"/>
          </p:cNvSpPr>
          <p:nvPr>
            <p:ph idx="1"/>
          </p:nvPr>
        </p:nvSpPr>
        <p:spPr/>
        <p:txBody>
          <a:bodyPr>
            <a:normAutofit/>
          </a:bodyPr>
          <a:lstStyle/>
          <a:p>
            <a:endParaRPr lang="cs-CZ" dirty="0"/>
          </a:p>
        </p:txBody>
      </p:sp>
      <p:pic>
        <p:nvPicPr>
          <p:cNvPr id="4" name="Grafický objekt 3" descr="Policejní muž se souvislou výplní">
            <a:extLst>
              <a:ext uri="{FF2B5EF4-FFF2-40B4-BE49-F238E27FC236}">
                <a16:creationId xmlns:a16="http://schemas.microsoft.com/office/drawing/2014/main" id="{FDBB3C32-D4A6-C071-31F2-9487E488DA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48382" y="365125"/>
            <a:ext cx="960084" cy="960084"/>
          </a:xfrm>
          <a:prstGeom prst="rect">
            <a:avLst/>
          </a:prstGeom>
        </p:spPr>
      </p:pic>
    </p:spTree>
    <p:extLst>
      <p:ext uri="{BB962C8B-B14F-4D97-AF65-F5344CB8AC3E}">
        <p14:creationId xmlns:p14="http://schemas.microsoft.com/office/powerpoint/2010/main" val="3463025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B7192B-E687-3549-FC6C-DB48D3EED93E}"/>
              </a:ext>
            </a:extLst>
          </p:cNvPr>
          <p:cNvSpPr>
            <a:spLocks noGrp="1"/>
          </p:cNvSpPr>
          <p:nvPr>
            <p:ph type="title"/>
          </p:nvPr>
        </p:nvSpPr>
        <p:spPr/>
        <p:txBody>
          <a:bodyPr/>
          <a:lstStyle/>
          <a:p>
            <a:r>
              <a:rPr lang="cs-CZ" b="0" i="0" dirty="0">
                <a:solidFill>
                  <a:srgbClr val="000000"/>
                </a:solidFill>
                <a:effectLst/>
                <a:latin typeface="Georgia" panose="02040502050405020303" pitchFamily="18" charset="0"/>
              </a:rPr>
              <a:t>3 </a:t>
            </a:r>
            <a:r>
              <a:rPr lang="cs-CZ" b="0" i="0" dirty="0" err="1">
                <a:solidFill>
                  <a:srgbClr val="000000"/>
                </a:solidFill>
                <a:effectLst/>
                <a:latin typeface="Georgia" panose="02040502050405020303" pitchFamily="18" charset="0"/>
              </a:rPr>
              <a:t>Tz</a:t>
            </a:r>
            <a:r>
              <a:rPr lang="cs-CZ" b="0" i="0" dirty="0">
                <a:solidFill>
                  <a:srgbClr val="000000"/>
                </a:solidFill>
                <a:effectLst/>
                <a:latin typeface="Georgia" panose="02040502050405020303" pitchFamily="18" charset="0"/>
              </a:rPr>
              <a:t> 139/2000</a:t>
            </a:r>
            <a:endParaRPr lang="cs-CZ" dirty="0"/>
          </a:p>
        </p:txBody>
      </p:sp>
      <p:sp>
        <p:nvSpPr>
          <p:cNvPr id="3" name="Zástupný obsah 2">
            <a:extLst>
              <a:ext uri="{FF2B5EF4-FFF2-40B4-BE49-F238E27FC236}">
                <a16:creationId xmlns:a16="http://schemas.microsoft.com/office/drawing/2014/main" id="{6A5AC90A-0564-8BD0-7BA2-0CB490DB8CD9}"/>
              </a:ext>
            </a:extLst>
          </p:cNvPr>
          <p:cNvSpPr>
            <a:spLocks noGrp="1"/>
          </p:cNvSpPr>
          <p:nvPr>
            <p:ph idx="1"/>
          </p:nvPr>
        </p:nvSpPr>
        <p:spPr/>
        <p:txBody>
          <a:bodyPr>
            <a:normAutofit/>
          </a:bodyPr>
          <a:lstStyle/>
          <a:p>
            <a:r>
              <a:rPr lang="cs-CZ" sz="1400" dirty="0"/>
              <a:t>http://kraken.slv.cz/3Tz139/2000</a:t>
            </a:r>
          </a:p>
        </p:txBody>
      </p:sp>
      <p:pic>
        <p:nvPicPr>
          <p:cNvPr id="5" name="Obrázek 4">
            <a:extLst>
              <a:ext uri="{FF2B5EF4-FFF2-40B4-BE49-F238E27FC236}">
                <a16:creationId xmlns:a16="http://schemas.microsoft.com/office/drawing/2014/main" id="{32DFD7A5-1704-BF9E-AFE7-84C71EF353AD}"/>
              </a:ext>
            </a:extLst>
          </p:cNvPr>
          <p:cNvPicPr>
            <a:picLocks noChangeAspect="1"/>
          </p:cNvPicPr>
          <p:nvPr/>
        </p:nvPicPr>
        <p:blipFill>
          <a:blip r:embed="rId2"/>
          <a:stretch>
            <a:fillRect/>
          </a:stretch>
        </p:blipFill>
        <p:spPr>
          <a:xfrm>
            <a:off x="838200" y="2298865"/>
            <a:ext cx="11064926" cy="2648299"/>
          </a:xfrm>
          <a:prstGeom prst="rect">
            <a:avLst/>
          </a:prstGeom>
        </p:spPr>
      </p:pic>
    </p:spTree>
    <p:extLst>
      <p:ext uri="{BB962C8B-B14F-4D97-AF65-F5344CB8AC3E}">
        <p14:creationId xmlns:p14="http://schemas.microsoft.com/office/powerpoint/2010/main" val="708563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F64650-1FB8-4835-A4A3-8A2E30BFB902}"/>
              </a:ext>
            </a:extLst>
          </p:cNvPr>
          <p:cNvSpPr>
            <a:spLocks noGrp="1"/>
          </p:cNvSpPr>
          <p:nvPr>
            <p:ph type="title"/>
          </p:nvPr>
        </p:nvSpPr>
        <p:spPr/>
        <p:txBody>
          <a:bodyPr/>
          <a:lstStyle/>
          <a:p>
            <a:r>
              <a:rPr lang="cs-CZ" dirty="0"/>
              <a:t>Psychologická služba Ministerstva vnitra</a:t>
            </a:r>
          </a:p>
        </p:txBody>
      </p:sp>
      <p:sp>
        <p:nvSpPr>
          <p:cNvPr id="3" name="Zástupný symbol pro obsah 2">
            <a:extLst>
              <a:ext uri="{FF2B5EF4-FFF2-40B4-BE49-F238E27FC236}">
                <a16:creationId xmlns:a16="http://schemas.microsoft.com/office/drawing/2014/main" id="{4793A7B2-33B0-4990-BAED-39E6B6D7CDD5}"/>
              </a:ext>
            </a:extLst>
          </p:cNvPr>
          <p:cNvSpPr>
            <a:spLocks noGrp="1"/>
          </p:cNvSpPr>
          <p:nvPr>
            <p:ph idx="1"/>
          </p:nvPr>
        </p:nvSpPr>
        <p:spPr/>
        <p:txBody>
          <a:bodyPr>
            <a:normAutofit fontScale="62500" lnSpcReduction="20000"/>
          </a:bodyPr>
          <a:lstStyle/>
          <a:p>
            <a:r>
              <a:rPr lang="cs-CZ" b="1" dirty="0"/>
              <a:t>Psychologické pracoviště odboru bezpečnostní politiky</a:t>
            </a:r>
            <a:r>
              <a:rPr lang="cs-CZ" dirty="0"/>
              <a:t> </a:t>
            </a:r>
          </a:p>
          <a:p>
            <a:pPr lvl="1"/>
            <a:r>
              <a:rPr lang="cs-CZ" dirty="0"/>
              <a:t>oddělení bezpečnostních hrozeb a krizového řízení. </a:t>
            </a:r>
          </a:p>
          <a:p>
            <a:pPr lvl="1"/>
            <a:r>
              <a:rPr lang="cs-CZ" dirty="0"/>
              <a:t>utváření politiky vnitřní bezpečnosti a veřejného pořádku, včetně příprav rezortu na krizové situace</a:t>
            </a:r>
            <a:br>
              <a:rPr lang="cs-CZ" dirty="0"/>
            </a:br>
            <a:r>
              <a:rPr lang="cs-CZ" dirty="0"/>
              <a:t> </a:t>
            </a:r>
          </a:p>
          <a:p>
            <a:r>
              <a:rPr lang="cs-CZ" b="1" dirty="0"/>
              <a:t>Psychologie mimořádných událostí a krizového řízení</a:t>
            </a:r>
            <a:r>
              <a:rPr lang="cs-CZ" dirty="0"/>
              <a:t> </a:t>
            </a:r>
          </a:p>
          <a:p>
            <a:pPr lvl="1"/>
            <a:r>
              <a:rPr lang="cs-CZ" dirty="0"/>
              <a:t>napojení Ministerstva vnitra na složky Integrovaného záchranného systému (IZS)</a:t>
            </a:r>
          </a:p>
          <a:p>
            <a:pPr lvl="1"/>
            <a:r>
              <a:rPr lang="cs-CZ" dirty="0"/>
              <a:t>analýzy a plány pro krizové řízení, na přípravě cvičení IZS, vytváření metodických pomůcek a doporučení pro mimořádné situace</a:t>
            </a:r>
          </a:p>
          <a:p>
            <a:pPr lvl="1"/>
            <a:r>
              <a:rPr lang="cs-CZ" dirty="0"/>
              <a:t>podílí se na koordinaci a podpoře rezortních psychologů nebo i přímé pomoci českým občanům v případě rozsáhlých mimořádných událostí nebo mimořádných událostí v zahraničí</a:t>
            </a:r>
          </a:p>
          <a:p>
            <a:pPr lvl="1"/>
            <a:endParaRPr lang="cs-CZ" dirty="0"/>
          </a:p>
          <a:p>
            <a:r>
              <a:rPr lang="cs-CZ" b="1" dirty="0"/>
              <a:t>Působení v oblasti krizového řízení</a:t>
            </a:r>
            <a:r>
              <a:rPr lang="cs-CZ" dirty="0"/>
              <a:t> </a:t>
            </a:r>
          </a:p>
          <a:p>
            <a:pPr lvl="1"/>
            <a:r>
              <a:rPr lang="cs-CZ" dirty="0"/>
              <a:t>vzdělávací činnost</a:t>
            </a:r>
          </a:p>
          <a:p>
            <a:pPr lvl="1"/>
            <a:r>
              <a:rPr lang="cs-CZ" dirty="0"/>
              <a:t>Psychologové jsou členy psychosociální pracovní skupiny Světové asociace pro urgentní medicínu a medicínu katastrof (WADEM), pracovní skupiny pro psychologii krizí, katastrof a traumatu Českomoravské psychologické společnosti, prezidia Asociace forenzních psychologů</a:t>
            </a:r>
          </a:p>
          <a:p>
            <a:pPr marL="0" indent="0">
              <a:buNone/>
            </a:pPr>
            <a:endParaRPr lang="cs-CZ" dirty="0"/>
          </a:p>
          <a:p>
            <a:r>
              <a:rPr lang="cs-CZ" b="1" dirty="0"/>
              <a:t>Psychologické pracoviště odboru personálního</a:t>
            </a:r>
            <a:r>
              <a:rPr lang="cs-CZ" dirty="0"/>
              <a:t> </a:t>
            </a:r>
          </a:p>
        </p:txBody>
      </p:sp>
    </p:spTree>
    <p:extLst>
      <p:ext uri="{BB962C8B-B14F-4D97-AF65-F5344CB8AC3E}">
        <p14:creationId xmlns:p14="http://schemas.microsoft.com/office/powerpoint/2010/main" val="20325636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12C5E87-CB8A-4EB6-9DF9-90164F54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983755" y="404258"/>
            <a:ext cx="7775429" cy="6051730"/>
          </a:xfrm>
          <a:custGeom>
            <a:avLst/>
            <a:gdLst>
              <a:gd name="connsiteX0" fmla="*/ 6757888 w 7775429"/>
              <a:gd name="connsiteY0" fmla="*/ 3123835 h 6051730"/>
              <a:gd name="connsiteX1" fmla="*/ 5223007 w 7775429"/>
              <a:gd name="connsiteY1" fmla="*/ 3123835 h 6051730"/>
              <a:gd name="connsiteX2" fmla="*/ 5003739 w 7775429"/>
              <a:gd name="connsiteY2" fmla="*/ 3001951 h 6051730"/>
              <a:gd name="connsiteX3" fmla="*/ 4236300 w 7775429"/>
              <a:gd name="connsiteY3" fmla="*/ 1688315 h 6051730"/>
              <a:gd name="connsiteX4" fmla="*/ 4236300 w 7775429"/>
              <a:gd name="connsiteY4" fmla="*/ 1435519 h 6051730"/>
              <a:gd name="connsiteX5" fmla="*/ 5003739 w 7775429"/>
              <a:gd name="connsiteY5" fmla="*/ 121884 h 6051730"/>
              <a:gd name="connsiteX6" fmla="*/ 5223007 w 7775429"/>
              <a:gd name="connsiteY6" fmla="*/ 0 h 6051730"/>
              <a:gd name="connsiteX7" fmla="*/ 6757888 w 7775429"/>
              <a:gd name="connsiteY7" fmla="*/ 0 h 6051730"/>
              <a:gd name="connsiteX8" fmla="*/ 6977155 w 7775429"/>
              <a:gd name="connsiteY8" fmla="*/ 121884 h 6051730"/>
              <a:gd name="connsiteX9" fmla="*/ 7744595 w 7775429"/>
              <a:gd name="connsiteY9" fmla="*/ 1435519 h 6051730"/>
              <a:gd name="connsiteX10" fmla="*/ 7744595 w 7775429"/>
              <a:gd name="connsiteY10" fmla="*/ 1688315 h 6051730"/>
              <a:gd name="connsiteX11" fmla="*/ 6977155 w 7775429"/>
              <a:gd name="connsiteY11" fmla="*/ 3001951 h 6051730"/>
              <a:gd name="connsiteX12" fmla="*/ 6757888 w 7775429"/>
              <a:gd name="connsiteY12" fmla="*/ 3123835 h 6051730"/>
              <a:gd name="connsiteX13" fmla="*/ 3556238 w 7775429"/>
              <a:gd name="connsiteY13" fmla="*/ 5503115 h 6051730"/>
              <a:gd name="connsiteX14" fmla="*/ 3291436 w 7775429"/>
              <a:gd name="connsiteY14" fmla="*/ 5503115 h 6051730"/>
              <a:gd name="connsiteX15" fmla="*/ 3260544 w 7775429"/>
              <a:gd name="connsiteY15" fmla="*/ 5503115 h 6051730"/>
              <a:gd name="connsiteX16" fmla="*/ 3231067 w 7775429"/>
              <a:gd name="connsiteY16" fmla="*/ 5452355 h 6051730"/>
              <a:gd name="connsiteX17" fmla="*/ 3086688 w 7775429"/>
              <a:gd name="connsiteY17" fmla="*/ 5203722 h 6051730"/>
              <a:gd name="connsiteX18" fmla="*/ 3086688 w 7775429"/>
              <a:gd name="connsiteY18" fmla="*/ 5064553 h 6051730"/>
              <a:gd name="connsiteX19" fmla="*/ 3481893 w 7775429"/>
              <a:gd name="connsiteY19" fmla="*/ 4383983 h 6051730"/>
              <a:gd name="connsiteX20" fmla="*/ 3602840 w 7775429"/>
              <a:gd name="connsiteY20" fmla="*/ 4312701 h 6051730"/>
              <a:gd name="connsiteX21" fmla="*/ 4391548 w 7775429"/>
              <a:gd name="connsiteY21" fmla="*/ 4312701 h 6051730"/>
              <a:gd name="connsiteX22" fmla="*/ 4428679 w 7775429"/>
              <a:gd name="connsiteY22" fmla="*/ 4317633 h 6051730"/>
              <a:gd name="connsiteX23" fmla="*/ 4454216 w 7775429"/>
              <a:gd name="connsiteY23" fmla="*/ 4328340 h 6051730"/>
              <a:gd name="connsiteX24" fmla="*/ 4438609 w 7775429"/>
              <a:gd name="connsiteY24" fmla="*/ 4355333 h 6051730"/>
              <a:gd name="connsiteX25" fmla="*/ 3885668 w 7775429"/>
              <a:gd name="connsiteY25" fmla="*/ 5311656 h 6051730"/>
              <a:gd name="connsiteX26" fmla="*/ 3556238 w 7775429"/>
              <a:gd name="connsiteY26" fmla="*/ 5503115 h 6051730"/>
              <a:gd name="connsiteX27" fmla="*/ 4438254 w 7775429"/>
              <a:gd name="connsiteY27" fmla="*/ 6051730 h 6051730"/>
              <a:gd name="connsiteX28" fmla="*/ 3548595 w 7775429"/>
              <a:gd name="connsiteY28" fmla="*/ 6051730 h 6051730"/>
              <a:gd name="connsiteX29" fmla="*/ 3412169 w 7775429"/>
              <a:gd name="connsiteY29" fmla="*/ 5971324 h 6051730"/>
              <a:gd name="connsiteX30" fmla="*/ 3173058 w 7775429"/>
              <a:gd name="connsiteY30" fmla="*/ 5559560 h 6051730"/>
              <a:gd name="connsiteX31" fmla="*/ 3146046 w 7775429"/>
              <a:gd name="connsiteY31" fmla="*/ 5513043 h 6051730"/>
              <a:gd name="connsiteX32" fmla="*/ 3167300 w 7775429"/>
              <a:gd name="connsiteY32" fmla="*/ 5513043 h 6051730"/>
              <a:gd name="connsiteX33" fmla="*/ 3267756 w 7775429"/>
              <a:gd name="connsiteY33" fmla="*/ 5513043 h 6051730"/>
              <a:gd name="connsiteX34" fmla="*/ 3311396 w 7775429"/>
              <a:gd name="connsiteY34" fmla="*/ 5588194 h 6051730"/>
              <a:gd name="connsiteX35" fmla="*/ 3478124 w 7775429"/>
              <a:gd name="connsiteY35" fmla="*/ 5875309 h 6051730"/>
              <a:gd name="connsiteX36" fmla="*/ 3599071 w 7775429"/>
              <a:gd name="connsiteY36" fmla="*/ 5946592 h 6051730"/>
              <a:gd name="connsiteX37" fmla="*/ 4387779 w 7775429"/>
              <a:gd name="connsiteY37" fmla="*/ 5946592 h 6051730"/>
              <a:gd name="connsiteX38" fmla="*/ 4510428 w 7775429"/>
              <a:gd name="connsiteY38" fmla="*/ 5875309 h 6051730"/>
              <a:gd name="connsiteX39" fmla="*/ 4903930 w 7775429"/>
              <a:gd name="connsiteY39" fmla="*/ 5194740 h 6051730"/>
              <a:gd name="connsiteX40" fmla="*/ 4903930 w 7775429"/>
              <a:gd name="connsiteY40" fmla="*/ 5055570 h 6051730"/>
              <a:gd name="connsiteX41" fmla="*/ 4510428 w 7775429"/>
              <a:gd name="connsiteY41" fmla="*/ 4375000 h 6051730"/>
              <a:gd name="connsiteX42" fmla="*/ 4458686 w 7775429"/>
              <a:gd name="connsiteY42" fmla="*/ 4322811 h 6051730"/>
              <a:gd name="connsiteX43" fmla="*/ 4452698 w 7775429"/>
              <a:gd name="connsiteY43" fmla="*/ 4320302 h 6051730"/>
              <a:gd name="connsiteX44" fmla="*/ 4484794 w 7775429"/>
              <a:gd name="connsiteY44" fmla="*/ 4264792 h 6051730"/>
              <a:gd name="connsiteX45" fmla="*/ 4508664 w 7775429"/>
              <a:gd name="connsiteY45" fmla="*/ 4223507 h 6051730"/>
              <a:gd name="connsiteX46" fmla="*/ 4483907 w 7775429"/>
              <a:gd name="connsiteY46" fmla="*/ 4213126 h 6051730"/>
              <a:gd name="connsiteX47" fmla="*/ 4442024 w 7775429"/>
              <a:gd name="connsiteY47" fmla="*/ 4207562 h 6051730"/>
              <a:gd name="connsiteX48" fmla="*/ 3552365 w 7775429"/>
              <a:gd name="connsiteY48" fmla="*/ 4207562 h 6051730"/>
              <a:gd name="connsiteX49" fmla="*/ 3415938 w 7775429"/>
              <a:gd name="connsiteY49" fmla="*/ 4287967 h 6051730"/>
              <a:gd name="connsiteX50" fmla="*/ 2970149 w 7775429"/>
              <a:gd name="connsiteY50" fmla="*/ 5055647 h 6051730"/>
              <a:gd name="connsiteX51" fmla="*/ 2970149 w 7775429"/>
              <a:gd name="connsiteY51" fmla="*/ 5212628 h 6051730"/>
              <a:gd name="connsiteX52" fmla="*/ 3117294 w 7775429"/>
              <a:gd name="connsiteY52" fmla="*/ 5466022 h 6051730"/>
              <a:gd name="connsiteX53" fmla="*/ 3138834 w 7775429"/>
              <a:gd name="connsiteY53" fmla="*/ 5503115 h 6051730"/>
              <a:gd name="connsiteX54" fmla="*/ 3039048 w 7775429"/>
              <a:gd name="connsiteY54" fmla="*/ 5503115 h 6051730"/>
              <a:gd name="connsiteX55" fmla="*/ 1437823 w 7775429"/>
              <a:gd name="connsiteY55" fmla="*/ 5503115 h 6051730"/>
              <a:gd name="connsiteX56" fmla="*/ 1112968 w 7775429"/>
              <a:gd name="connsiteY56" fmla="*/ 5311656 h 6051730"/>
              <a:gd name="connsiteX57" fmla="*/ 51474 w 7775429"/>
              <a:gd name="connsiteY57" fmla="*/ 3483691 h 6051730"/>
              <a:gd name="connsiteX58" fmla="*/ 51474 w 7775429"/>
              <a:gd name="connsiteY58" fmla="*/ 3109892 h 6051730"/>
              <a:gd name="connsiteX59" fmla="*/ 1112968 w 7775429"/>
              <a:gd name="connsiteY59" fmla="*/ 1281925 h 6051730"/>
              <a:gd name="connsiteX60" fmla="*/ 1437823 w 7775429"/>
              <a:gd name="connsiteY60" fmla="*/ 1090467 h 6051730"/>
              <a:gd name="connsiteX61" fmla="*/ 3556238 w 7775429"/>
              <a:gd name="connsiteY61" fmla="*/ 1090467 h 6051730"/>
              <a:gd name="connsiteX62" fmla="*/ 3885668 w 7775429"/>
              <a:gd name="connsiteY62" fmla="*/ 1281925 h 6051730"/>
              <a:gd name="connsiteX63" fmla="*/ 4942588 w 7775429"/>
              <a:gd name="connsiteY63" fmla="*/ 3109892 h 6051730"/>
              <a:gd name="connsiteX64" fmla="*/ 4942588 w 7775429"/>
              <a:gd name="connsiteY64" fmla="*/ 3483691 h 6051730"/>
              <a:gd name="connsiteX65" fmla="*/ 4550147 w 7775429"/>
              <a:gd name="connsiteY65" fmla="*/ 4162428 h 6051730"/>
              <a:gd name="connsiteX66" fmla="*/ 4517072 w 7775429"/>
              <a:gd name="connsiteY66" fmla="*/ 4219628 h 6051730"/>
              <a:gd name="connsiteX67" fmla="*/ 4518236 w 7775429"/>
              <a:gd name="connsiteY67" fmla="*/ 4220116 h 6051730"/>
              <a:gd name="connsiteX68" fmla="*/ 4576603 w 7775429"/>
              <a:gd name="connsiteY68" fmla="*/ 4278984 h 6051730"/>
              <a:gd name="connsiteX69" fmla="*/ 5020470 w 7775429"/>
              <a:gd name="connsiteY69" fmla="*/ 5046664 h 6051730"/>
              <a:gd name="connsiteX70" fmla="*/ 5020470 w 7775429"/>
              <a:gd name="connsiteY70" fmla="*/ 5203646 h 6051730"/>
              <a:gd name="connsiteX71" fmla="*/ 4576603 w 7775429"/>
              <a:gd name="connsiteY71" fmla="*/ 5971324 h 6051730"/>
              <a:gd name="connsiteX72" fmla="*/ 4438254 w 7775429"/>
              <a:gd name="connsiteY72" fmla="*/ 6051730 h 605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775429" h="6051730">
                <a:moveTo>
                  <a:pt x="6757888" y="3123835"/>
                </a:moveTo>
                <a:cubicBezTo>
                  <a:pt x="5223007" y="3123835"/>
                  <a:pt x="5223007" y="3123835"/>
                  <a:pt x="5223007" y="3123835"/>
                </a:cubicBezTo>
                <a:cubicBezTo>
                  <a:pt x="5145351" y="3123835"/>
                  <a:pt x="5044851" y="3069664"/>
                  <a:pt x="5003739" y="3001951"/>
                </a:cubicBezTo>
                <a:cubicBezTo>
                  <a:pt x="4236300" y="1688315"/>
                  <a:pt x="4236300" y="1688315"/>
                  <a:pt x="4236300" y="1688315"/>
                </a:cubicBezTo>
                <a:cubicBezTo>
                  <a:pt x="4199755" y="1616088"/>
                  <a:pt x="4199755" y="1507747"/>
                  <a:pt x="4236300" y="1435519"/>
                </a:cubicBezTo>
                <a:cubicBezTo>
                  <a:pt x="5003739" y="121884"/>
                  <a:pt x="5003739" y="121884"/>
                  <a:pt x="5003739" y="121884"/>
                </a:cubicBezTo>
                <a:cubicBezTo>
                  <a:pt x="5044851" y="54170"/>
                  <a:pt x="5145351" y="0"/>
                  <a:pt x="5223007" y="0"/>
                </a:cubicBezTo>
                <a:lnTo>
                  <a:pt x="6757888" y="0"/>
                </a:lnTo>
                <a:cubicBezTo>
                  <a:pt x="6840113" y="0"/>
                  <a:pt x="6940611" y="54170"/>
                  <a:pt x="6977155" y="121884"/>
                </a:cubicBezTo>
                <a:cubicBezTo>
                  <a:pt x="7744595" y="1435519"/>
                  <a:pt x="7744595" y="1435519"/>
                  <a:pt x="7744595" y="1435519"/>
                </a:cubicBezTo>
                <a:cubicBezTo>
                  <a:pt x="7785708" y="1507747"/>
                  <a:pt x="7785708" y="1616088"/>
                  <a:pt x="7744595" y="1688315"/>
                </a:cubicBezTo>
                <a:cubicBezTo>
                  <a:pt x="6977155" y="3001951"/>
                  <a:pt x="6977155" y="3001951"/>
                  <a:pt x="6977155" y="3001951"/>
                </a:cubicBezTo>
                <a:cubicBezTo>
                  <a:pt x="6940611" y="3069664"/>
                  <a:pt x="6840113" y="3123835"/>
                  <a:pt x="6757888" y="3123835"/>
                </a:cubicBezTo>
                <a:close/>
                <a:moveTo>
                  <a:pt x="3556238" y="5503115"/>
                </a:moveTo>
                <a:cubicBezTo>
                  <a:pt x="3556238" y="5503115"/>
                  <a:pt x="3556238" y="5503115"/>
                  <a:pt x="3291436" y="5503115"/>
                </a:cubicBezTo>
                <a:lnTo>
                  <a:pt x="3260544" y="5503115"/>
                </a:lnTo>
                <a:lnTo>
                  <a:pt x="3231067" y="5452355"/>
                </a:lnTo>
                <a:cubicBezTo>
                  <a:pt x="3190023" y="5381674"/>
                  <a:pt x="3142263" y="5299428"/>
                  <a:pt x="3086688" y="5203722"/>
                </a:cubicBezTo>
                <a:cubicBezTo>
                  <a:pt x="3061136" y="5161292"/>
                  <a:pt x="3061136" y="5106983"/>
                  <a:pt x="3086688" y="5064553"/>
                </a:cubicBezTo>
                <a:cubicBezTo>
                  <a:pt x="3086688" y="5064553"/>
                  <a:pt x="3086688" y="5064553"/>
                  <a:pt x="3481893" y="4383983"/>
                </a:cubicBezTo>
                <a:cubicBezTo>
                  <a:pt x="3505743" y="4339856"/>
                  <a:pt x="3553439" y="4312701"/>
                  <a:pt x="3602840" y="4312701"/>
                </a:cubicBezTo>
                <a:cubicBezTo>
                  <a:pt x="3602840" y="4312701"/>
                  <a:pt x="3602840" y="4312701"/>
                  <a:pt x="4391548" y="4312701"/>
                </a:cubicBezTo>
                <a:cubicBezTo>
                  <a:pt x="4404323" y="4312701"/>
                  <a:pt x="4416781" y="4314398"/>
                  <a:pt x="4428679" y="4317633"/>
                </a:cubicBezTo>
                <a:lnTo>
                  <a:pt x="4454216" y="4328340"/>
                </a:lnTo>
                <a:lnTo>
                  <a:pt x="4438609" y="4355333"/>
                </a:lnTo>
                <a:cubicBezTo>
                  <a:pt x="4297495" y="4599392"/>
                  <a:pt x="4116869" y="4911789"/>
                  <a:pt x="3885668" y="5311656"/>
                </a:cubicBezTo>
                <a:cubicBezTo>
                  <a:pt x="3817038" y="5430178"/>
                  <a:pt x="3693500" y="5503115"/>
                  <a:pt x="3556238" y="5503115"/>
                </a:cubicBezTo>
                <a:close/>
                <a:moveTo>
                  <a:pt x="4438254" y="6051730"/>
                </a:moveTo>
                <a:cubicBezTo>
                  <a:pt x="4438254" y="6051730"/>
                  <a:pt x="4438254" y="6051730"/>
                  <a:pt x="3548595" y="6051730"/>
                </a:cubicBezTo>
                <a:cubicBezTo>
                  <a:pt x="3492871" y="6051730"/>
                  <a:pt x="3439071" y="6021098"/>
                  <a:pt x="3412169" y="5971324"/>
                </a:cubicBezTo>
                <a:cubicBezTo>
                  <a:pt x="3412169" y="5971324"/>
                  <a:pt x="3412169" y="5971324"/>
                  <a:pt x="3173058" y="5559560"/>
                </a:cubicBezTo>
                <a:lnTo>
                  <a:pt x="3146046" y="5513043"/>
                </a:lnTo>
                <a:lnTo>
                  <a:pt x="3167300" y="5513043"/>
                </a:lnTo>
                <a:lnTo>
                  <a:pt x="3267756" y="5513043"/>
                </a:lnTo>
                <a:lnTo>
                  <a:pt x="3311396" y="5588194"/>
                </a:lnTo>
                <a:cubicBezTo>
                  <a:pt x="3478124" y="5875309"/>
                  <a:pt x="3478124" y="5875309"/>
                  <a:pt x="3478124" y="5875309"/>
                </a:cubicBezTo>
                <a:cubicBezTo>
                  <a:pt x="3501973" y="5919436"/>
                  <a:pt x="3549670" y="5946592"/>
                  <a:pt x="3599071" y="5946592"/>
                </a:cubicBezTo>
                <a:cubicBezTo>
                  <a:pt x="4387779" y="5946592"/>
                  <a:pt x="4387779" y="5946592"/>
                  <a:pt x="4387779" y="5946592"/>
                </a:cubicBezTo>
                <a:cubicBezTo>
                  <a:pt x="4438882" y="5946592"/>
                  <a:pt x="4484876" y="5919436"/>
                  <a:pt x="4510428" y="5875309"/>
                </a:cubicBezTo>
                <a:cubicBezTo>
                  <a:pt x="4903930" y="5194740"/>
                  <a:pt x="4903930" y="5194740"/>
                  <a:pt x="4903930" y="5194740"/>
                </a:cubicBezTo>
                <a:cubicBezTo>
                  <a:pt x="4929483" y="5152309"/>
                  <a:pt x="4929483" y="5098000"/>
                  <a:pt x="4903930" y="5055570"/>
                </a:cubicBezTo>
                <a:cubicBezTo>
                  <a:pt x="4510428" y="4375000"/>
                  <a:pt x="4510428" y="4375000"/>
                  <a:pt x="4510428" y="4375000"/>
                </a:cubicBezTo>
                <a:cubicBezTo>
                  <a:pt x="4497651" y="4352936"/>
                  <a:pt x="4479766" y="4335115"/>
                  <a:pt x="4458686" y="4322811"/>
                </a:cubicBezTo>
                <a:lnTo>
                  <a:pt x="4452698" y="4320302"/>
                </a:lnTo>
                <a:lnTo>
                  <a:pt x="4484794" y="4264792"/>
                </a:lnTo>
                <a:lnTo>
                  <a:pt x="4508664" y="4223507"/>
                </a:lnTo>
                <a:lnTo>
                  <a:pt x="4483907" y="4213126"/>
                </a:lnTo>
                <a:cubicBezTo>
                  <a:pt x="4470485" y="4209476"/>
                  <a:pt x="4456434" y="4207562"/>
                  <a:pt x="4442024" y="4207562"/>
                </a:cubicBezTo>
                <a:cubicBezTo>
                  <a:pt x="3552365" y="4207562"/>
                  <a:pt x="3552365" y="4207562"/>
                  <a:pt x="3552365" y="4207562"/>
                </a:cubicBezTo>
                <a:cubicBezTo>
                  <a:pt x="3496641" y="4207562"/>
                  <a:pt x="3442841" y="4238192"/>
                  <a:pt x="3415938" y="4287967"/>
                </a:cubicBezTo>
                <a:cubicBezTo>
                  <a:pt x="2970149" y="5055647"/>
                  <a:pt x="2970149" y="5055647"/>
                  <a:pt x="2970149" y="5055647"/>
                </a:cubicBezTo>
                <a:cubicBezTo>
                  <a:pt x="2941326" y="5103506"/>
                  <a:pt x="2941326" y="5164767"/>
                  <a:pt x="2970149" y="5212628"/>
                </a:cubicBezTo>
                <a:cubicBezTo>
                  <a:pt x="3025872" y="5308588"/>
                  <a:pt x="3074630" y="5392553"/>
                  <a:pt x="3117294" y="5466022"/>
                </a:cubicBezTo>
                <a:lnTo>
                  <a:pt x="3138834" y="5503115"/>
                </a:lnTo>
                <a:lnTo>
                  <a:pt x="3039048" y="5503115"/>
                </a:lnTo>
                <a:cubicBezTo>
                  <a:pt x="2728732" y="5503115"/>
                  <a:pt x="2232229" y="5503115"/>
                  <a:pt x="1437823" y="5503115"/>
                </a:cubicBezTo>
                <a:cubicBezTo>
                  <a:pt x="1305136" y="5503115"/>
                  <a:pt x="1177024" y="5430178"/>
                  <a:pt x="1112968" y="5311656"/>
                </a:cubicBezTo>
                <a:cubicBezTo>
                  <a:pt x="1112968" y="5311656"/>
                  <a:pt x="1112968" y="5311656"/>
                  <a:pt x="51474" y="3483691"/>
                </a:cubicBezTo>
                <a:cubicBezTo>
                  <a:pt x="-17158" y="3369728"/>
                  <a:pt x="-17158" y="3223855"/>
                  <a:pt x="51474" y="3109892"/>
                </a:cubicBezTo>
                <a:cubicBezTo>
                  <a:pt x="51474" y="3109892"/>
                  <a:pt x="51474" y="3109892"/>
                  <a:pt x="1112968" y="1281925"/>
                </a:cubicBezTo>
                <a:cubicBezTo>
                  <a:pt x="1177024" y="1163403"/>
                  <a:pt x="1305136" y="1090467"/>
                  <a:pt x="1437823" y="1090467"/>
                </a:cubicBezTo>
                <a:cubicBezTo>
                  <a:pt x="1437823" y="1090467"/>
                  <a:pt x="1437823" y="1090467"/>
                  <a:pt x="3556238" y="1090467"/>
                </a:cubicBezTo>
                <a:cubicBezTo>
                  <a:pt x="3693500" y="1090467"/>
                  <a:pt x="3817038" y="1163403"/>
                  <a:pt x="3885668" y="1281925"/>
                </a:cubicBezTo>
                <a:cubicBezTo>
                  <a:pt x="3885668" y="1281925"/>
                  <a:pt x="3885668" y="1281925"/>
                  <a:pt x="4942588" y="3109892"/>
                </a:cubicBezTo>
                <a:cubicBezTo>
                  <a:pt x="5011220" y="3223855"/>
                  <a:pt x="5011220" y="3369728"/>
                  <a:pt x="4942588" y="3483691"/>
                </a:cubicBezTo>
                <a:cubicBezTo>
                  <a:pt x="4942588" y="3483691"/>
                  <a:pt x="4942588" y="3483691"/>
                  <a:pt x="4550147" y="4162428"/>
                </a:cubicBezTo>
                <a:lnTo>
                  <a:pt x="4517072" y="4219628"/>
                </a:lnTo>
                <a:lnTo>
                  <a:pt x="4518236" y="4220116"/>
                </a:lnTo>
                <a:cubicBezTo>
                  <a:pt x="4542015" y="4233996"/>
                  <a:pt x="4562190" y="4254096"/>
                  <a:pt x="4576603" y="4278984"/>
                </a:cubicBezTo>
                <a:cubicBezTo>
                  <a:pt x="4576603" y="4278984"/>
                  <a:pt x="4576603" y="4278984"/>
                  <a:pt x="5020470" y="5046664"/>
                </a:cubicBezTo>
                <a:cubicBezTo>
                  <a:pt x="5049294" y="5094524"/>
                  <a:pt x="5049294" y="5155785"/>
                  <a:pt x="5020470" y="5203646"/>
                </a:cubicBezTo>
                <a:cubicBezTo>
                  <a:pt x="5020470" y="5203646"/>
                  <a:pt x="5020470" y="5203646"/>
                  <a:pt x="4576603" y="5971324"/>
                </a:cubicBezTo>
                <a:cubicBezTo>
                  <a:pt x="4547780" y="6021098"/>
                  <a:pt x="4495898" y="6051730"/>
                  <a:pt x="4438254" y="605173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F7B9AB33-B74F-43A2-AC92-13243B4D5B5E}"/>
              </a:ext>
            </a:extLst>
          </p:cNvPr>
          <p:cNvSpPr>
            <a:spLocks noGrp="1"/>
          </p:cNvSpPr>
          <p:nvPr>
            <p:ph type="title"/>
          </p:nvPr>
        </p:nvSpPr>
        <p:spPr>
          <a:xfrm>
            <a:off x="965199" y="465676"/>
            <a:ext cx="5451504" cy="965559"/>
          </a:xfrm>
        </p:spPr>
        <p:txBody>
          <a:bodyPr anchor="b">
            <a:normAutofit/>
          </a:bodyPr>
          <a:lstStyle/>
          <a:p>
            <a:r>
              <a:rPr lang="cs-CZ" sz="4000" dirty="0"/>
              <a:t>Viktimologie</a:t>
            </a:r>
          </a:p>
        </p:txBody>
      </p:sp>
      <p:sp>
        <p:nvSpPr>
          <p:cNvPr id="3" name="Zástupný obsah 2">
            <a:extLst>
              <a:ext uri="{FF2B5EF4-FFF2-40B4-BE49-F238E27FC236}">
                <a16:creationId xmlns:a16="http://schemas.microsoft.com/office/drawing/2014/main" id="{6061275B-5D43-4135-A9C8-B8793DF62CE4}"/>
              </a:ext>
            </a:extLst>
          </p:cNvPr>
          <p:cNvSpPr>
            <a:spLocks noGrp="1"/>
          </p:cNvSpPr>
          <p:nvPr>
            <p:ph idx="1"/>
          </p:nvPr>
        </p:nvSpPr>
        <p:spPr>
          <a:xfrm>
            <a:off x="965200" y="1710478"/>
            <a:ext cx="7423426" cy="4806927"/>
          </a:xfrm>
        </p:spPr>
        <p:txBody>
          <a:bodyPr>
            <a:normAutofit/>
          </a:bodyPr>
          <a:lstStyle/>
          <a:p>
            <a:r>
              <a:rPr lang="cs-CZ" sz="2400" b="0" i="0" dirty="0">
                <a:solidFill>
                  <a:srgbClr val="0A0A0A"/>
                </a:solidFill>
                <a:effectLst/>
              </a:rPr>
              <a:t>Vědní obor věnující se části kriminálního činu, který se týká oběti.</a:t>
            </a:r>
          </a:p>
        </p:txBody>
      </p:sp>
      <p:pic>
        <p:nvPicPr>
          <p:cNvPr id="4" name="Obrázek 3">
            <a:extLst>
              <a:ext uri="{FF2B5EF4-FFF2-40B4-BE49-F238E27FC236}">
                <a16:creationId xmlns:a16="http://schemas.microsoft.com/office/drawing/2014/main" id="{0D1D58C7-8BDC-EB5D-B713-C250CE171570}"/>
              </a:ext>
            </a:extLst>
          </p:cNvPr>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a14:imgEffect>
                  </a14:imgLayer>
                </a14:imgProps>
              </a:ext>
            </a:extLst>
          </a:blip>
          <a:stretch>
            <a:fillRect/>
          </a:stretch>
        </p:blipFill>
        <p:spPr>
          <a:xfrm>
            <a:off x="8010836" y="1710478"/>
            <a:ext cx="2796282" cy="2846216"/>
          </a:xfrm>
          <a:prstGeom prst="rect">
            <a:avLst/>
          </a:prstGeom>
        </p:spPr>
      </p:pic>
    </p:spTree>
    <p:extLst>
      <p:ext uri="{BB962C8B-B14F-4D97-AF65-F5344CB8AC3E}">
        <p14:creationId xmlns:p14="http://schemas.microsoft.com/office/powerpoint/2010/main" val="1355688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82B395-A649-4FA4-83E7-75B74B7FE660}"/>
              </a:ext>
            </a:extLst>
          </p:cNvPr>
          <p:cNvSpPr>
            <a:spLocks noGrp="1"/>
          </p:cNvSpPr>
          <p:nvPr>
            <p:ph type="title"/>
          </p:nvPr>
        </p:nvSpPr>
        <p:spPr/>
        <p:txBody>
          <a:bodyPr/>
          <a:lstStyle/>
          <a:p>
            <a:r>
              <a:rPr lang="cs-CZ" dirty="0"/>
              <a:t>Viktimologie</a:t>
            </a:r>
          </a:p>
        </p:txBody>
      </p:sp>
      <p:sp>
        <p:nvSpPr>
          <p:cNvPr id="3" name="Zástupný obsah 2">
            <a:extLst>
              <a:ext uri="{FF2B5EF4-FFF2-40B4-BE49-F238E27FC236}">
                <a16:creationId xmlns:a16="http://schemas.microsoft.com/office/drawing/2014/main" id="{858AF222-D4DB-4151-A6E8-80D2E505576E}"/>
              </a:ext>
            </a:extLst>
          </p:cNvPr>
          <p:cNvSpPr>
            <a:spLocks noGrp="1"/>
          </p:cNvSpPr>
          <p:nvPr>
            <p:ph idx="1"/>
          </p:nvPr>
        </p:nvSpPr>
        <p:spPr/>
        <p:txBody>
          <a:bodyPr>
            <a:normAutofit/>
          </a:bodyPr>
          <a:lstStyle/>
          <a:p>
            <a:pPr marL="0" indent="0">
              <a:buNone/>
            </a:pPr>
            <a:r>
              <a:rPr lang="cs-CZ" dirty="0"/>
              <a:t>Oběť:</a:t>
            </a:r>
          </a:p>
          <a:p>
            <a:r>
              <a:rPr lang="cs-CZ" dirty="0"/>
              <a:t>Primární</a:t>
            </a:r>
          </a:p>
          <a:p>
            <a:r>
              <a:rPr lang="cs-CZ" dirty="0"/>
              <a:t>Sekundární (rodina)</a:t>
            </a:r>
          </a:p>
          <a:p>
            <a:r>
              <a:rPr lang="cs-CZ" dirty="0"/>
              <a:t>Terciální (sousedi, zaměstnavatel)</a:t>
            </a:r>
          </a:p>
          <a:p>
            <a:endParaRPr lang="cs-CZ" dirty="0"/>
          </a:p>
        </p:txBody>
      </p:sp>
      <p:pic>
        <p:nvPicPr>
          <p:cNvPr id="4" name="Obrázek 3">
            <a:extLst>
              <a:ext uri="{FF2B5EF4-FFF2-40B4-BE49-F238E27FC236}">
                <a16:creationId xmlns:a16="http://schemas.microsoft.com/office/drawing/2014/main" id="{967DE22D-95C7-8B4F-041D-D44E781FC8A8}"/>
              </a:ext>
            </a:extLst>
          </p:cNvPr>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a14:imgEffect>
                  </a14:imgLayer>
                </a14:imgProps>
              </a:ext>
            </a:extLst>
          </a:blip>
          <a:stretch>
            <a:fillRect/>
          </a:stretch>
        </p:blipFill>
        <p:spPr>
          <a:xfrm>
            <a:off x="10644807" y="468087"/>
            <a:ext cx="897805" cy="913837"/>
          </a:xfrm>
          <a:prstGeom prst="rect">
            <a:avLst/>
          </a:prstGeom>
        </p:spPr>
      </p:pic>
    </p:spTree>
    <p:extLst>
      <p:ext uri="{BB962C8B-B14F-4D97-AF65-F5344CB8AC3E}">
        <p14:creationId xmlns:p14="http://schemas.microsoft.com/office/powerpoint/2010/main" val="33378740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82B395-A649-4FA4-83E7-75B74B7FE660}"/>
              </a:ext>
            </a:extLst>
          </p:cNvPr>
          <p:cNvSpPr>
            <a:spLocks noGrp="1"/>
          </p:cNvSpPr>
          <p:nvPr>
            <p:ph type="title"/>
          </p:nvPr>
        </p:nvSpPr>
        <p:spPr/>
        <p:txBody>
          <a:bodyPr/>
          <a:lstStyle/>
          <a:p>
            <a:r>
              <a:rPr lang="cs-CZ" dirty="0"/>
              <a:t>Zvlášť zranitelná oběť</a:t>
            </a:r>
          </a:p>
        </p:txBody>
      </p:sp>
      <p:sp>
        <p:nvSpPr>
          <p:cNvPr id="3" name="Zástupný obsah 2">
            <a:extLst>
              <a:ext uri="{FF2B5EF4-FFF2-40B4-BE49-F238E27FC236}">
                <a16:creationId xmlns:a16="http://schemas.microsoft.com/office/drawing/2014/main" id="{858AF222-D4DB-4151-A6E8-80D2E505576E}"/>
              </a:ext>
            </a:extLst>
          </p:cNvPr>
          <p:cNvSpPr>
            <a:spLocks noGrp="1"/>
          </p:cNvSpPr>
          <p:nvPr>
            <p:ph idx="1"/>
          </p:nvPr>
        </p:nvSpPr>
        <p:spPr/>
        <p:txBody>
          <a:bodyPr>
            <a:normAutofit fontScale="85000" lnSpcReduction="20000"/>
          </a:bodyPr>
          <a:lstStyle/>
          <a:p>
            <a:pPr marL="0" indent="0">
              <a:buNone/>
            </a:pPr>
            <a:r>
              <a:rPr lang="cs-CZ" dirty="0"/>
              <a:t>Zákon č. 45/2013 Sb., o obětech trestných činů</a:t>
            </a:r>
          </a:p>
          <a:p>
            <a:pPr marL="0" indent="0">
              <a:buNone/>
            </a:pPr>
            <a:endParaRPr lang="cs-CZ" dirty="0"/>
          </a:p>
          <a:p>
            <a:r>
              <a:rPr lang="cs-CZ" dirty="0"/>
              <a:t>děti (osoby pod 18 let)</a:t>
            </a:r>
          </a:p>
          <a:p>
            <a:r>
              <a:rPr lang="cs-CZ" dirty="0"/>
              <a:t>osoby vysokého věku nebo hendikepované osoby</a:t>
            </a:r>
          </a:p>
          <a:p>
            <a:r>
              <a:rPr lang="cs-CZ" dirty="0"/>
              <a:t>oběti trestného činu obchodování s lidmi,</a:t>
            </a:r>
          </a:p>
          <a:p>
            <a:r>
              <a:rPr lang="cs-CZ" dirty="0"/>
              <a:t>oběti trestného činu v </a:t>
            </a:r>
            <a:r>
              <a:rPr lang="cs-CZ" u="sng" dirty="0"/>
              <a:t>sexuální</a:t>
            </a:r>
            <a:r>
              <a:rPr lang="cs-CZ" dirty="0"/>
              <a:t> oblasti, trestného činu zahrnujícího </a:t>
            </a:r>
            <a:r>
              <a:rPr lang="cs-CZ" u="sng" dirty="0"/>
              <a:t>nátlak, násilí </a:t>
            </a:r>
            <a:r>
              <a:rPr lang="cs-CZ" dirty="0"/>
              <a:t>nebo pohrůžku násilí, trestného činu spáchaného pro příslušnost k některému </a:t>
            </a:r>
            <a:r>
              <a:rPr lang="cs-CZ" u="sng" dirty="0"/>
              <a:t>národu, rase, etnické skupině, náboženství, třídě </a:t>
            </a:r>
            <a:r>
              <a:rPr lang="cs-CZ" dirty="0"/>
              <a:t>nebo jiné skupině osob nebo oběti trestného činu ve prospěch organizované zločinecké skupiny, jestliže je zde zvýšené nebezpečí </a:t>
            </a:r>
            <a:r>
              <a:rPr lang="cs-CZ" u="sng" dirty="0"/>
              <a:t>způsobení druhotné újmy</a:t>
            </a:r>
            <a:r>
              <a:rPr lang="cs-CZ" dirty="0"/>
              <a:t>, zejména </a:t>
            </a:r>
            <a:r>
              <a:rPr lang="cs-CZ" u="sng" dirty="0"/>
              <a:t>s ohledem na jejich věk, pohlaví, rasu, národnost, sexuální orientaci, náboženské vyznání, zdravotní stav, rozumovou vyspělost, schopnost vyjadřovat se, životní situaci</a:t>
            </a:r>
            <a:r>
              <a:rPr lang="cs-CZ" dirty="0"/>
              <a:t>, v níž se nachází, nebo s ohledem na </a:t>
            </a:r>
            <a:r>
              <a:rPr lang="cs-CZ" u="sng" dirty="0"/>
              <a:t>vztah k osobě podezřelé </a:t>
            </a:r>
            <a:r>
              <a:rPr lang="cs-CZ" dirty="0"/>
              <a:t>ze spáchání trestného činu nebo závislosti na ní.</a:t>
            </a:r>
          </a:p>
        </p:txBody>
      </p:sp>
      <p:pic>
        <p:nvPicPr>
          <p:cNvPr id="4" name="Obrázek 3">
            <a:extLst>
              <a:ext uri="{FF2B5EF4-FFF2-40B4-BE49-F238E27FC236}">
                <a16:creationId xmlns:a16="http://schemas.microsoft.com/office/drawing/2014/main" id="{4E57AA19-F578-6ACC-5811-9CE515D4A6CB}"/>
              </a:ext>
            </a:extLst>
          </p:cNvPr>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a14:imgEffect>
                  </a14:imgLayer>
                </a14:imgProps>
              </a:ext>
            </a:extLst>
          </a:blip>
          <a:stretch>
            <a:fillRect/>
          </a:stretch>
        </p:blipFill>
        <p:spPr>
          <a:xfrm>
            <a:off x="10644807" y="468087"/>
            <a:ext cx="897805" cy="913837"/>
          </a:xfrm>
          <a:prstGeom prst="rect">
            <a:avLst/>
          </a:prstGeom>
        </p:spPr>
      </p:pic>
    </p:spTree>
    <p:extLst>
      <p:ext uri="{BB962C8B-B14F-4D97-AF65-F5344CB8AC3E}">
        <p14:creationId xmlns:p14="http://schemas.microsoft.com/office/powerpoint/2010/main" val="2116510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82B395-A649-4FA4-83E7-75B74B7FE660}"/>
              </a:ext>
            </a:extLst>
          </p:cNvPr>
          <p:cNvSpPr>
            <a:spLocks noGrp="1"/>
          </p:cNvSpPr>
          <p:nvPr>
            <p:ph type="title"/>
          </p:nvPr>
        </p:nvSpPr>
        <p:spPr/>
        <p:txBody>
          <a:bodyPr/>
          <a:lstStyle/>
          <a:p>
            <a:r>
              <a:rPr lang="cs-CZ" dirty="0"/>
              <a:t>Zvlášť zranitelná oběť má právo na</a:t>
            </a:r>
          </a:p>
        </p:txBody>
      </p:sp>
      <p:sp>
        <p:nvSpPr>
          <p:cNvPr id="3" name="Zástupný obsah 2">
            <a:extLst>
              <a:ext uri="{FF2B5EF4-FFF2-40B4-BE49-F238E27FC236}">
                <a16:creationId xmlns:a16="http://schemas.microsoft.com/office/drawing/2014/main" id="{858AF222-D4DB-4151-A6E8-80D2E505576E}"/>
              </a:ext>
            </a:extLst>
          </p:cNvPr>
          <p:cNvSpPr>
            <a:spLocks noGrp="1"/>
          </p:cNvSpPr>
          <p:nvPr>
            <p:ph idx="1"/>
          </p:nvPr>
        </p:nvSpPr>
        <p:spPr/>
        <p:txBody>
          <a:bodyPr>
            <a:normAutofit/>
          </a:bodyPr>
          <a:lstStyle/>
          <a:p>
            <a:r>
              <a:rPr lang="cs-CZ" dirty="0"/>
              <a:t>na bezplatnou odbornou pomoc</a:t>
            </a:r>
          </a:p>
          <a:p>
            <a:r>
              <a:rPr lang="cs-CZ" dirty="0"/>
              <a:t>zabránění kontaktu s pachatelem</a:t>
            </a:r>
          </a:p>
          <a:p>
            <a:r>
              <a:rPr lang="cs-CZ" dirty="0"/>
              <a:t>ochranu při výslechu nebo podání vysvětlení</a:t>
            </a:r>
          </a:p>
          <a:p>
            <a:r>
              <a:rPr lang="cs-CZ" dirty="0"/>
              <a:t>zastupování zmocněncem bezplatně nebo za sníženou odměnu</a:t>
            </a:r>
          </a:p>
        </p:txBody>
      </p:sp>
      <p:pic>
        <p:nvPicPr>
          <p:cNvPr id="4" name="Obrázek 3">
            <a:extLst>
              <a:ext uri="{FF2B5EF4-FFF2-40B4-BE49-F238E27FC236}">
                <a16:creationId xmlns:a16="http://schemas.microsoft.com/office/drawing/2014/main" id="{A08A0FEA-31C3-B5DB-0613-23AF37F8A838}"/>
              </a:ext>
            </a:extLst>
          </p:cNvPr>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a14:imgEffect>
                  </a14:imgLayer>
                </a14:imgProps>
              </a:ext>
            </a:extLst>
          </a:blip>
          <a:stretch>
            <a:fillRect/>
          </a:stretch>
        </p:blipFill>
        <p:spPr>
          <a:xfrm>
            <a:off x="10644807" y="468087"/>
            <a:ext cx="897805" cy="913837"/>
          </a:xfrm>
          <a:prstGeom prst="rect">
            <a:avLst/>
          </a:prstGeom>
        </p:spPr>
      </p:pic>
    </p:spTree>
    <p:extLst>
      <p:ext uri="{BB962C8B-B14F-4D97-AF65-F5344CB8AC3E}">
        <p14:creationId xmlns:p14="http://schemas.microsoft.com/office/powerpoint/2010/main" val="6595324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ED2F58-A17D-4F30-870B-2826C21ED571}"/>
              </a:ext>
            </a:extLst>
          </p:cNvPr>
          <p:cNvSpPr>
            <a:spLocks noGrp="1"/>
          </p:cNvSpPr>
          <p:nvPr>
            <p:ph type="title"/>
          </p:nvPr>
        </p:nvSpPr>
        <p:spPr/>
        <p:txBody>
          <a:bodyPr/>
          <a:lstStyle/>
          <a:p>
            <a:r>
              <a:rPr lang="cs-CZ" dirty="0"/>
              <a:t>Viktimizace</a:t>
            </a:r>
          </a:p>
        </p:txBody>
      </p:sp>
      <p:sp>
        <p:nvSpPr>
          <p:cNvPr id="3" name="Zástupný obsah 2">
            <a:extLst>
              <a:ext uri="{FF2B5EF4-FFF2-40B4-BE49-F238E27FC236}">
                <a16:creationId xmlns:a16="http://schemas.microsoft.com/office/drawing/2014/main" id="{D7499F48-D63A-4317-AD0D-4928551D3B35}"/>
              </a:ext>
            </a:extLst>
          </p:cNvPr>
          <p:cNvSpPr>
            <a:spLocks noGrp="1"/>
          </p:cNvSpPr>
          <p:nvPr>
            <p:ph idx="1"/>
          </p:nvPr>
        </p:nvSpPr>
        <p:spPr/>
        <p:txBody>
          <a:bodyPr/>
          <a:lstStyle/>
          <a:p>
            <a:r>
              <a:rPr lang="cs-CZ" dirty="0"/>
              <a:t>Proces stávání se obětí TČ</a:t>
            </a:r>
          </a:p>
          <a:p>
            <a:r>
              <a:rPr lang="cs-CZ" dirty="0"/>
              <a:t>Kdy se z potenciální oběti stává skutečná</a:t>
            </a:r>
          </a:p>
          <a:p>
            <a:endParaRPr lang="cs-CZ" dirty="0"/>
          </a:p>
        </p:txBody>
      </p:sp>
      <p:pic>
        <p:nvPicPr>
          <p:cNvPr id="4" name="Obrázek 3">
            <a:extLst>
              <a:ext uri="{FF2B5EF4-FFF2-40B4-BE49-F238E27FC236}">
                <a16:creationId xmlns:a16="http://schemas.microsoft.com/office/drawing/2014/main" id="{EF8B71CA-8A8B-7279-42C2-82BCBA85219D}"/>
              </a:ext>
            </a:extLst>
          </p:cNvPr>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a14:imgEffect>
                  </a14:imgLayer>
                </a14:imgProps>
              </a:ext>
            </a:extLst>
          </a:blip>
          <a:stretch>
            <a:fillRect/>
          </a:stretch>
        </p:blipFill>
        <p:spPr>
          <a:xfrm>
            <a:off x="10644807" y="468087"/>
            <a:ext cx="897805" cy="913837"/>
          </a:xfrm>
          <a:prstGeom prst="rect">
            <a:avLst/>
          </a:prstGeom>
        </p:spPr>
      </p:pic>
    </p:spTree>
    <p:extLst>
      <p:ext uri="{BB962C8B-B14F-4D97-AF65-F5344CB8AC3E}">
        <p14:creationId xmlns:p14="http://schemas.microsoft.com/office/powerpoint/2010/main" val="37196331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ED2F58-A17D-4F30-870B-2826C21ED571}"/>
              </a:ext>
            </a:extLst>
          </p:cNvPr>
          <p:cNvSpPr>
            <a:spLocks noGrp="1"/>
          </p:cNvSpPr>
          <p:nvPr>
            <p:ph type="title"/>
          </p:nvPr>
        </p:nvSpPr>
        <p:spPr/>
        <p:txBody>
          <a:bodyPr/>
          <a:lstStyle/>
          <a:p>
            <a:r>
              <a:rPr lang="cs-CZ" dirty="0"/>
              <a:t>Viktimizace</a:t>
            </a:r>
          </a:p>
        </p:txBody>
      </p:sp>
      <p:sp>
        <p:nvSpPr>
          <p:cNvPr id="3" name="Zástupný obsah 2">
            <a:extLst>
              <a:ext uri="{FF2B5EF4-FFF2-40B4-BE49-F238E27FC236}">
                <a16:creationId xmlns:a16="http://schemas.microsoft.com/office/drawing/2014/main" id="{D7499F48-D63A-4317-AD0D-4928551D3B35}"/>
              </a:ext>
            </a:extLst>
          </p:cNvPr>
          <p:cNvSpPr>
            <a:spLocks noGrp="1"/>
          </p:cNvSpPr>
          <p:nvPr>
            <p:ph idx="1"/>
          </p:nvPr>
        </p:nvSpPr>
        <p:spPr/>
        <p:txBody>
          <a:bodyPr>
            <a:normAutofit fontScale="92500" lnSpcReduction="20000"/>
          </a:bodyPr>
          <a:lstStyle/>
          <a:p>
            <a:r>
              <a:rPr lang="cs-CZ" dirty="0"/>
              <a:t>Primární (újma přímo způsobená pachatelem)</a:t>
            </a:r>
          </a:p>
          <a:p>
            <a:pPr lvl="1"/>
            <a:r>
              <a:rPr lang="cs-CZ" dirty="0"/>
              <a:t>Nejen psychická újma, ale i majetková, fyzická</a:t>
            </a:r>
          </a:p>
          <a:p>
            <a:r>
              <a:rPr lang="cs-CZ" dirty="0"/>
              <a:t>Sekundární </a:t>
            </a:r>
            <a:r>
              <a:rPr lang="cs-CZ" sz="2600" dirty="0"/>
              <a:t>(důsledek reakce okolí. Od blízkých, lékařů, policie, psychologů!)</a:t>
            </a:r>
          </a:p>
          <a:p>
            <a:pPr lvl="1"/>
            <a:r>
              <a:rPr lang="cs-CZ" dirty="0"/>
              <a:t>Necitlivý výslech</a:t>
            </a:r>
          </a:p>
          <a:p>
            <a:pPr lvl="1"/>
            <a:r>
              <a:rPr lang="cs-CZ" dirty="0"/>
              <a:t>Nedůvěra, že se TČ stal nebo osočení ze lži</a:t>
            </a:r>
          </a:p>
          <a:p>
            <a:pPr lvl="1"/>
            <a:r>
              <a:rPr lang="cs-CZ" dirty="0"/>
              <a:t>Psychická újma, bezmoc</a:t>
            </a:r>
          </a:p>
          <a:p>
            <a:pPr lvl="1"/>
            <a:r>
              <a:rPr lang="cs-CZ" dirty="0"/>
              <a:t>Může mít za následek rozpad partnerských vztahů, ztrátu zaměstnání, </a:t>
            </a:r>
            <a:r>
              <a:rPr lang="cs-CZ" dirty="0" err="1"/>
              <a:t>suicidum</a:t>
            </a:r>
            <a:endParaRPr lang="cs-CZ" dirty="0"/>
          </a:p>
          <a:p>
            <a:r>
              <a:rPr lang="cs-CZ" dirty="0"/>
              <a:t>Terciální (buď dlouhodobé poškození oběti nebo zasažení dalších osob, pozůstalí)</a:t>
            </a:r>
          </a:p>
          <a:p>
            <a:endParaRPr lang="cs-CZ" dirty="0"/>
          </a:p>
          <a:p>
            <a:r>
              <a:rPr lang="cs-CZ" dirty="0" err="1"/>
              <a:t>Reviktimizace</a:t>
            </a:r>
            <a:r>
              <a:rPr lang="cs-CZ" dirty="0"/>
              <a:t> – opakovaná traumatizace, „snadná oběť“, naučená bezmocnost, typické pro DN</a:t>
            </a:r>
          </a:p>
        </p:txBody>
      </p:sp>
      <p:pic>
        <p:nvPicPr>
          <p:cNvPr id="4" name="Obrázek 3">
            <a:extLst>
              <a:ext uri="{FF2B5EF4-FFF2-40B4-BE49-F238E27FC236}">
                <a16:creationId xmlns:a16="http://schemas.microsoft.com/office/drawing/2014/main" id="{7626FD71-B5DF-2F0A-8F60-41A4B6BD6811}"/>
              </a:ext>
            </a:extLst>
          </p:cNvPr>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a14:imgEffect>
                  </a14:imgLayer>
                </a14:imgProps>
              </a:ext>
            </a:extLst>
          </a:blip>
          <a:stretch>
            <a:fillRect/>
          </a:stretch>
        </p:blipFill>
        <p:spPr>
          <a:xfrm>
            <a:off x="10644807" y="468087"/>
            <a:ext cx="897805" cy="913837"/>
          </a:xfrm>
          <a:prstGeom prst="rect">
            <a:avLst/>
          </a:prstGeom>
        </p:spPr>
      </p:pic>
    </p:spTree>
    <p:extLst>
      <p:ext uri="{BB962C8B-B14F-4D97-AF65-F5344CB8AC3E}">
        <p14:creationId xmlns:p14="http://schemas.microsoft.com/office/powerpoint/2010/main" val="33063691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ED2F58-A17D-4F30-870B-2826C21ED571}"/>
              </a:ext>
            </a:extLst>
          </p:cNvPr>
          <p:cNvSpPr>
            <a:spLocks noGrp="1"/>
          </p:cNvSpPr>
          <p:nvPr>
            <p:ph type="title"/>
          </p:nvPr>
        </p:nvSpPr>
        <p:spPr/>
        <p:txBody>
          <a:bodyPr/>
          <a:lstStyle/>
          <a:p>
            <a:r>
              <a:rPr lang="cs-CZ" dirty="0"/>
              <a:t>Pachatel a oběť v jednom?</a:t>
            </a:r>
          </a:p>
        </p:txBody>
      </p:sp>
      <p:sp>
        <p:nvSpPr>
          <p:cNvPr id="3" name="Zástupný obsah 2">
            <a:extLst>
              <a:ext uri="{FF2B5EF4-FFF2-40B4-BE49-F238E27FC236}">
                <a16:creationId xmlns:a16="http://schemas.microsoft.com/office/drawing/2014/main" id="{D7499F48-D63A-4317-AD0D-4928551D3B35}"/>
              </a:ext>
            </a:extLst>
          </p:cNvPr>
          <p:cNvSpPr>
            <a:spLocks noGrp="1"/>
          </p:cNvSpPr>
          <p:nvPr>
            <p:ph idx="1"/>
          </p:nvPr>
        </p:nvSpPr>
        <p:spPr/>
        <p:txBody>
          <a:bodyPr>
            <a:normAutofit/>
          </a:bodyPr>
          <a:lstStyle/>
          <a:p>
            <a:r>
              <a:rPr lang="cs-CZ" dirty="0"/>
              <a:t>Nucené sňatky v menšinové kultuře, naplnění tohoto manželství dětmi pod 15 let?</a:t>
            </a:r>
          </a:p>
          <a:p>
            <a:r>
              <a:rPr lang="cs-CZ" dirty="0"/>
              <a:t>Oběť se stane pachatelem (dlouhodobě týraná zabije manžela)</a:t>
            </a:r>
          </a:p>
          <a:p>
            <a:pPr lvl="1"/>
            <a:endParaRPr lang="cs-CZ" dirty="0"/>
          </a:p>
        </p:txBody>
      </p:sp>
      <p:pic>
        <p:nvPicPr>
          <p:cNvPr id="4" name="Obrázek 3">
            <a:extLst>
              <a:ext uri="{FF2B5EF4-FFF2-40B4-BE49-F238E27FC236}">
                <a16:creationId xmlns:a16="http://schemas.microsoft.com/office/drawing/2014/main" id="{BC52F4F1-82E5-BE3E-4F85-FC54CE25BA39}"/>
              </a:ext>
            </a:extLst>
          </p:cNvPr>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a14:imgEffect>
                  </a14:imgLayer>
                </a14:imgProps>
              </a:ext>
            </a:extLst>
          </a:blip>
          <a:stretch>
            <a:fillRect/>
          </a:stretch>
        </p:blipFill>
        <p:spPr>
          <a:xfrm>
            <a:off x="10644807" y="468087"/>
            <a:ext cx="897805" cy="913837"/>
          </a:xfrm>
          <a:prstGeom prst="rect">
            <a:avLst/>
          </a:prstGeom>
        </p:spPr>
      </p:pic>
    </p:spTree>
    <p:extLst>
      <p:ext uri="{BB962C8B-B14F-4D97-AF65-F5344CB8AC3E}">
        <p14:creationId xmlns:p14="http://schemas.microsoft.com/office/powerpoint/2010/main" val="1196976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DE02DC-45B2-B52C-0996-70668A122E80}"/>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A6824866-C7B7-A705-7B73-89C768F305FE}"/>
              </a:ext>
            </a:extLst>
          </p:cNvPr>
          <p:cNvSpPr>
            <a:spLocks noGrp="1"/>
          </p:cNvSpPr>
          <p:nvPr>
            <p:ph idx="1"/>
          </p:nvPr>
        </p:nvSpPr>
        <p:spPr/>
        <p:txBody>
          <a:bodyPr/>
          <a:lstStyle/>
          <a:p>
            <a:r>
              <a:rPr lang="cs-CZ" dirty="0"/>
              <a:t>Oběť znásilnění </a:t>
            </a:r>
            <a:r>
              <a:rPr lang="cs-CZ" dirty="0">
                <a:solidFill>
                  <a:schemeClr val="accent1"/>
                </a:solidFill>
              </a:rPr>
              <a:t>(vnímáte to jinak?)</a:t>
            </a:r>
          </a:p>
          <a:p>
            <a:pPr lvl="1"/>
            <a:r>
              <a:rPr lang="cs-CZ" dirty="0"/>
              <a:t>Žena vracející se domů z akce, přepadená neznámým pachatelem</a:t>
            </a:r>
          </a:p>
          <a:p>
            <a:pPr lvl="1"/>
            <a:r>
              <a:rPr lang="cs-CZ" dirty="0"/>
              <a:t>Žena znásilněná vlastním manželem</a:t>
            </a:r>
          </a:p>
          <a:p>
            <a:pPr lvl="1"/>
            <a:r>
              <a:rPr lang="cs-CZ" dirty="0"/>
              <a:t>Žena znásilněná </a:t>
            </a:r>
            <a:r>
              <a:rPr lang="cs-CZ" dirty="0" err="1"/>
              <a:t>spoluodsouzenými</a:t>
            </a:r>
            <a:r>
              <a:rPr lang="cs-CZ" dirty="0"/>
              <a:t> ženami ve VTOS (§ 142 Vražda novorozeného dítěte matkou)</a:t>
            </a:r>
          </a:p>
          <a:p>
            <a:pPr lvl="1"/>
            <a:r>
              <a:rPr lang="cs-CZ" dirty="0"/>
              <a:t>Muž znásilněný </a:t>
            </a:r>
            <a:r>
              <a:rPr lang="cs-CZ" dirty="0" err="1"/>
              <a:t>spoluodsouzenými</a:t>
            </a:r>
            <a:r>
              <a:rPr lang="cs-CZ" dirty="0"/>
              <a:t> muži ve VTOS (§ 185 Znásilnění)</a:t>
            </a:r>
          </a:p>
          <a:p>
            <a:endParaRPr lang="cs-CZ" dirty="0"/>
          </a:p>
        </p:txBody>
      </p:sp>
    </p:spTree>
    <p:extLst>
      <p:ext uri="{BB962C8B-B14F-4D97-AF65-F5344CB8AC3E}">
        <p14:creationId xmlns:p14="http://schemas.microsoft.com/office/powerpoint/2010/main" val="21097160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DE02DC-45B2-B52C-0996-70668A122E80}"/>
              </a:ext>
            </a:extLst>
          </p:cNvPr>
          <p:cNvSpPr>
            <a:spLocks noGrp="1"/>
          </p:cNvSpPr>
          <p:nvPr>
            <p:ph type="title"/>
          </p:nvPr>
        </p:nvSpPr>
        <p:spPr/>
        <p:txBody>
          <a:bodyPr/>
          <a:lstStyle/>
          <a:p>
            <a:r>
              <a:rPr lang="cs-CZ" dirty="0" err="1"/>
              <a:t>Victim</a:t>
            </a:r>
            <a:r>
              <a:rPr lang="cs-CZ" dirty="0"/>
              <a:t> </a:t>
            </a:r>
            <a:r>
              <a:rPr lang="cs-CZ" dirty="0" err="1"/>
              <a:t>blaming</a:t>
            </a:r>
            <a:endParaRPr lang="cs-CZ" dirty="0"/>
          </a:p>
        </p:txBody>
      </p:sp>
      <p:sp>
        <p:nvSpPr>
          <p:cNvPr id="3" name="Zástupný obsah 2">
            <a:extLst>
              <a:ext uri="{FF2B5EF4-FFF2-40B4-BE49-F238E27FC236}">
                <a16:creationId xmlns:a16="http://schemas.microsoft.com/office/drawing/2014/main" id="{A6824866-C7B7-A705-7B73-89C768F305FE}"/>
              </a:ext>
            </a:extLst>
          </p:cNvPr>
          <p:cNvSpPr>
            <a:spLocks noGrp="1"/>
          </p:cNvSpPr>
          <p:nvPr>
            <p:ph idx="1"/>
          </p:nvPr>
        </p:nvSpPr>
        <p:spPr/>
        <p:txBody>
          <a:bodyPr/>
          <a:lstStyle/>
          <a:p>
            <a:r>
              <a:rPr lang="cs-CZ" dirty="0"/>
              <a:t>Vina</a:t>
            </a:r>
          </a:p>
          <a:p>
            <a:r>
              <a:rPr lang="cs-CZ" dirty="0"/>
              <a:t>Zasloužila si to</a:t>
            </a:r>
          </a:p>
          <a:p>
            <a:r>
              <a:rPr lang="cs-CZ" dirty="0"/>
              <a:t>Kdyby …, tak by se to nestalo. Tak co se diví.</a:t>
            </a:r>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1175004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FA0ED1-DBFC-4EED-A7C3-F1652A740CD9}"/>
              </a:ext>
            </a:extLst>
          </p:cNvPr>
          <p:cNvSpPr>
            <a:spLocks noGrp="1"/>
          </p:cNvSpPr>
          <p:nvPr>
            <p:ph type="title"/>
          </p:nvPr>
        </p:nvSpPr>
        <p:spPr/>
        <p:txBody>
          <a:bodyPr/>
          <a:lstStyle/>
          <a:p>
            <a:pPr marL="0" indent="0">
              <a:buNone/>
            </a:pPr>
            <a:r>
              <a:rPr lang="cs-CZ" dirty="0"/>
              <a:t>Co znalec dělá?</a:t>
            </a:r>
          </a:p>
        </p:txBody>
      </p:sp>
      <p:sp>
        <p:nvSpPr>
          <p:cNvPr id="3" name="Zástupný obsah 2">
            <a:extLst>
              <a:ext uri="{FF2B5EF4-FFF2-40B4-BE49-F238E27FC236}">
                <a16:creationId xmlns:a16="http://schemas.microsoft.com/office/drawing/2014/main" id="{61C49DBA-F62E-4D77-9425-B1E7A586099E}"/>
              </a:ext>
            </a:extLst>
          </p:cNvPr>
          <p:cNvSpPr>
            <a:spLocks noGrp="1"/>
          </p:cNvSpPr>
          <p:nvPr>
            <p:ph idx="1"/>
          </p:nvPr>
        </p:nvSpPr>
        <p:spPr/>
        <p:txBody>
          <a:bodyPr>
            <a:normAutofit fontScale="92500" lnSpcReduction="10000"/>
          </a:bodyPr>
          <a:lstStyle/>
          <a:p>
            <a:pPr marL="0" indent="0">
              <a:buNone/>
            </a:pPr>
            <a:r>
              <a:rPr lang="cs-CZ" dirty="0"/>
              <a:t>znalec je osobou odlišnou od svědka</a:t>
            </a:r>
          </a:p>
          <a:p>
            <a:pPr marL="0" indent="0">
              <a:buNone/>
            </a:pPr>
            <a:r>
              <a:rPr lang="cs-CZ" dirty="0"/>
              <a:t>znalecký posudek je zvláštním samostatným druhem důkazního prostředku, pro který jsou stanovena určitá pravidla</a:t>
            </a:r>
          </a:p>
          <a:p>
            <a:pPr marL="0" indent="0">
              <a:buNone/>
            </a:pPr>
            <a:endParaRPr lang="cs-CZ" dirty="0"/>
          </a:p>
          <a:p>
            <a:pPr marL="0" indent="0">
              <a:buNone/>
            </a:pPr>
            <a:r>
              <a:rPr lang="cs-CZ" dirty="0" err="1"/>
              <a:t>regulová</a:t>
            </a:r>
            <a:r>
              <a:rPr lang="cs-CZ" dirty="0"/>
              <a:t> činnost (znalci zapsaní v seznamu znalců a tlumočníků, znalecké ústavy, znalci ad hoc)</a:t>
            </a:r>
          </a:p>
          <a:p>
            <a:pPr marL="0" indent="0">
              <a:buNone/>
            </a:pPr>
            <a:endParaRPr lang="cs-CZ" dirty="0"/>
          </a:p>
          <a:p>
            <a:pPr marL="0" indent="0">
              <a:buNone/>
            </a:pPr>
            <a:r>
              <a:rPr lang="cs-CZ" dirty="0"/>
              <a:t>znalec ad hoc je osobou, která prostřednictvím svých odborných znalostí posuzuje určité skutečnosti osobám, které nemají potřebné odborné znalosti (kde chybí ustanovený obor) − z povahy věci však není úkolem znalce či znaleckého ústavu řešit právní otázky.</a:t>
            </a:r>
          </a:p>
          <a:p>
            <a:pPr marL="0" indent="0">
              <a:buNone/>
            </a:pPr>
            <a:endParaRPr lang="cs-CZ" dirty="0"/>
          </a:p>
        </p:txBody>
      </p:sp>
    </p:spTree>
    <p:extLst>
      <p:ext uri="{BB962C8B-B14F-4D97-AF65-F5344CB8AC3E}">
        <p14:creationId xmlns:p14="http://schemas.microsoft.com/office/powerpoint/2010/main" val="8185906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3D4E886-6469-7BD6-2495-37FB2DB48262}"/>
              </a:ext>
            </a:extLst>
          </p:cNvPr>
          <p:cNvSpPr>
            <a:spLocks noGrp="1"/>
          </p:cNvSpPr>
          <p:nvPr>
            <p:ph idx="1"/>
          </p:nvPr>
        </p:nvSpPr>
        <p:spPr>
          <a:xfrm>
            <a:off x="838200" y="785004"/>
            <a:ext cx="10515600" cy="5391959"/>
          </a:xfrm>
        </p:spPr>
        <p:txBody>
          <a:bodyPr>
            <a:normAutofit fontScale="62500" lnSpcReduction="20000"/>
          </a:bodyPr>
          <a:lstStyle/>
          <a:p>
            <a:pPr marL="0" indent="0">
              <a:buNone/>
            </a:pPr>
            <a:r>
              <a:rPr lang="cs-CZ" b="1" dirty="0"/>
              <a:t>Hypotéza spravedlivého světa</a:t>
            </a:r>
          </a:p>
          <a:p>
            <a:r>
              <a:rPr lang="cs-CZ" dirty="0"/>
              <a:t>Přesvědčení jednotlivce, že svět je bezpečný. Kde lidé dostanou, co si zaslouží. </a:t>
            </a:r>
          </a:p>
          <a:p>
            <a:r>
              <a:rPr lang="cs-CZ" dirty="0"/>
              <a:t>dobré věci se dějí dobrým lidem a špatné věci špatným lidem</a:t>
            </a:r>
          </a:p>
          <a:p>
            <a:r>
              <a:rPr lang="cs-CZ" dirty="0"/>
              <a:t>Pokud máme toto přesvědčení, tak přistupujeme k obětem, tak, že se stali obětí vlastní vinou.</a:t>
            </a:r>
          </a:p>
          <a:p>
            <a:r>
              <a:rPr lang="cs-CZ" dirty="0"/>
              <a:t>benefit pro nás: 	Svět je bezpečné místo. Existuje spravedlnost. </a:t>
            </a:r>
          </a:p>
          <a:p>
            <a:pPr marL="0" indent="0">
              <a:buNone/>
            </a:pPr>
            <a:r>
              <a:rPr lang="cs-CZ" b="1" dirty="0"/>
              <a:t>Atribuční chyba</a:t>
            </a:r>
          </a:p>
          <a:p>
            <a:r>
              <a:rPr lang="cs-CZ" dirty="0"/>
              <a:t>vnitřní - příčinou je chování ("Stal se někdo obětí loupeže? Tak je to kvůli jeho neopatrnosti, ne kvůli tomu, že je v nebezpečné čtvrti.")</a:t>
            </a:r>
          </a:p>
          <a:p>
            <a:r>
              <a:rPr lang="cs-CZ" dirty="0"/>
              <a:t>vnější - příčinou jsou okolnosti a prostředí ("On páchá násilí kvůli tomu, že to měl v dětství těžké.")</a:t>
            </a:r>
          </a:p>
          <a:p>
            <a:r>
              <a:rPr lang="cs-CZ" dirty="0"/>
              <a:t>Pokud u oběti projevíme atribuční chybu vnitřní a u pachatele pachateli vnější, tak oběť obviníme a pachatele omluvíme.</a:t>
            </a:r>
          </a:p>
          <a:p>
            <a:pPr marL="0" indent="0">
              <a:buNone/>
            </a:pPr>
            <a:r>
              <a:rPr lang="cs-CZ" b="1" dirty="0"/>
              <a:t>Teorie nezranitelnosti</a:t>
            </a:r>
          </a:p>
          <a:p>
            <a:r>
              <a:rPr lang="cs-CZ" dirty="0"/>
              <a:t>obvinění oběti = ochrana vlastních pocitů nezranitelnosti</a:t>
            </a:r>
          </a:p>
          <a:p>
            <a:r>
              <a:rPr lang="cs-CZ" dirty="0"/>
              <a:t>oběti jsou připomínkou naší vlastní zranitelnosti</a:t>
            </a:r>
          </a:p>
          <a:p>
            <a:r>
              <a:rPr lang="cs-CZ" dirty="0"/>
              <a:t>Jednotlivci nechtějí uvažovat o možnosti ztráty kontroly nad svým životem nebo tělem. Když přistoupí na to, že oběť útok sama vyvolala, vytvářejí falešný pocit bezpečí. To lidi ujišťuje, že pokud nebudou jednat jako oběť v době jejich útoku, budou nezranitelní. (důvod, </a:t>
            </a:r>
            <a:r>
              <a:rPr lang="cs-CZ" dirty="0" err="1"/>
              <a:t>proř</a:t>
            </a:r>
            <a:r>
              <a:rPr lang="cs-CZ" dirty="0"/>
              <a:t> tak rádi lidi sledují krimi?)</a:t>
            </a:r>
          </a:p>
          <a:p>
            <a:endParaRPr lang="cs-CZ" dirty="0"/>
          </a:p>
        </p:txBody>
      </p:sp>
    </p:spTree>
    <p:extLst>
      <p:ext uri="{BB962C8B-B14F-4D97-AF65-F5344CB8AC3E}">
        <p14:creationId xmlns:p14="http://schemas.microsoft.com/office/powerpoint/2010/main" val="9850063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683BCF-0563-3265-5DE2-CE35694F8440}"/>
              </a:ext>
            </a:extLst>
          </p:cNvPr>
          <p:cNvSpPr>
            <a:spLocks noGrp="1"/>
          </p:cNvSpPr>
          <p:nvPr>
            <p:ph type="title"/>
          </p:nvPr>
        </p:nvSpPr>
        <p:spPr/>
        <p:txBody>
          <a:bodyPr/>
          <a:lstStyle/>
          <a:p>
            <a:r>
              <a:rPr lang="cs-CZ" dirty="0"/>
              <a:t>Na co to má vliv?</a:t>
            </a:r>
          </a:p>
        </p:txBody>
      </p:sp>
      <p:sp>
        <p:nvSpPr>
          <p:cNvPr id="3" name="Zástupný obsah 2">
            <a:extLst>
              <a:ext uri="{FF2B5EF4-FFF2-40B4-BE49-F238E27FC236}">
                <a16:creationId xmlns:a16="http://schemas.microsoft.com/office/drawing/2014/main" id="{2AEC40B5-B9D2-0ACA-B43C-79D6D995263F}"/>
              </a:ext>
            </a:extLst>
          </p:cNvPr>
          <p:cNvSpPr>
            <a:spLocks noGrp="1"/>
          </p:cNvSpPr>
          <p:nvPr>
            <p:ph idx="1"/>
          </p:nvPr>
        </p:nvSpPr>
        <p:spPr/>
        <p:txBody>
          <a:bodyPr/>
          <a:lstStyle/>
          <a:p>
            <a:r>
              <a:rPr lang="cs-CZ" dirty="0"/>
              <a:t>Snížená kvalita života oběti</a:t>
            </a:r>
          </a:p>
          <a:p>
            <a:r>
              <a:rPr lang="cs-CZ" dirty="0"/>
              <a:t>Neochota nahlašovat TČ</a:t>
            </a:r>
          </a:p>
          <a:p>
            <a:r>
              <a:rPr lang="cs-CZ" dirty="0"/>
              <a:t>Neochota (i svědků) vypovídat</a:t>
            </a:r>
          </a:p>
          <a:p>
            <a:r>
              <a:rPr lang="cs-CZ" dirty="0"/>
              <a:t>Zlehčování závažnosti spáchaného skutku (a tím i trestu)</a:t>
            </a:r>
          </a:p>
        </p:txBody>
      </p:sp>
    </p:spTree>
    <p:extLst>
      <p:ext uri="{BB962C8B-B14F-4D97-AF65-F5344CB8AC3E}">
        <p14:creationId xmlns:p14="http://schemas.microsoft.com/office/powerpoint/2010/main" val="12902194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5F3B15-3F20-4E7C-AFF0-2BA909BB8256}"/>
              </a:ext>
            </a:extLst>
          </p:cNvPr>
          <p:cNvSpPr>
            <a:spLocks noGrp="1"/>
          </p:cNvSpPr>
          <p:nvPr>
            <p:ph type="title"/>
          </p:nvPr>
        </p:nvSpPr>
        <p:spPr/>
        <p:txBody>
          <a:bodyPr/>
          <a:lstStyle/>
          <a:p>
            <a:r>
              <a:rPr lang="cs-CZ" dirty="0"/>
              <a:t>Psychické dopady TČ na oběť</a:t>
            </a:r>
          </a:p>
        </p:txBody>
      </p:sp>
      <p:sp>
        <p:nvSpPr>
          <p:cNvPr id="3" name="Zástupný obsah 2">
            <a:extLst>
              <a:ext uri="{FF2B5EF4-FFF2-40B4-BE49-F238E27FC236}">
                <a16:creationId xmlns:a16="http://schemas.microsoft.com/office/drawing/2014/main" id="{7B0ABDA7-1EF4-4482-B71E-2740CF948E2D}"/>
              </a:ext>
            </a:extLst>
          </p:cNvPr>
          <p:cNvSpPr>
            <a:spLocks noGrp="1"/>
          </p:cNvSpPr>
          <p:nvPr>
            <p:ph idx="1"/>
          </p:nvPr>
        </p:nvSpPr>
        <p:spPr/>
        <p:txBody>
          <a:bodyPr>
            <a:normAutofit lnSpcReduction="10000"/>
          </a:bodyPr>
          <a:lstStyle/>
          <a:p>
            <a:pPr marL="514350" indent="-514350">
              <a:buFont typeface="+mj-lt"/>
              <a:buAutoNum type="arabicPeriod"/>
            </a:pPr>
            <a:r>
              <a:rPr lang="cs-CZ" dirty="0"/>
              <a:t>Šok, derealizace, depersonalizace, tělesná slabost</a:t>
            </a:r>
          </a:p>
          <a:p>
            <a:pPr marL="514350" indent="-514350">
              <a:buFont typeface="+mj-lt"/>
              <a:buAutoNum type="arabicPeriod"/>
            </a:pPr>
            <a:r>
              <a:rPr lang="cs-CZ" dirty="0"/>
              <a:t>Zaplavení emocemi strachu, hněvu, studu, stáhnutí se do sebe, vtíravé myšlenky, popření, deprese</a:t>
            </a:r>
          </a:p>
          <a:p>
            <a:pPr marL="514350" indent="-514350">
              <a:buFont typeface="+mj-lt"/>
              <a:buAutoNum type="arabicPeriod"/>
            </a:pPr>
            <a:r>
              <a:rPr lang="cs-CZ" dirty="0"/>
              <a:t>PTSD  (nemusí nastat) </a:t>
            </a:r>
          </a:p>
          <a:p>
            <a:pPr marL="457200" lvl="1" indent="0">
              <a:buNone/>
            </a:pPr>
            <a:r>
              <a:rPr lang="cs-CZ" i="1" dirty="0">
                <a:solidFill>
                  <a:schemeClr val="accent1"/>
                </a:solidFill>
              </a:rPr>
              <a:t>„pachatel způsobil PTSD – vyšší trest, je teda výhodnější útočit na vyrovnanější osoby?“</a:t>
            </a:r>
          </a:p>
          <a:p>
            <a:pPr marL="514350" indent="-514350">
              <a:buFont typeface="+mj-lt"/>
              <a:buAutoNum type="arabicPeriod"/>
            </a:pPr>
            <a:endParaRPr lang="cs-CZ" dirty="0"/>
          </a:p>
          <a:p>
            <a:pPr marL="0" indent="0">
              <a:buNone/>
            </a:pPr>
            <a:r>
              <a:rPr lang="cs-CZ" dirty="0"/>
              <a:t>Záleží na tom, jaké byly okolnosti činu, kde k tomu došlo (např. doma x venku), jaká je psychická odolnost oběti, rodinné zázemí, strach ze smrti při TČ</a:t>
            </a:r>
          </a:p>
          <a:p>
            <a:pPr marL="0" indent="0">
              <a:buNone/>
            </a:pPr>
            <a:endParaRPr lang="cs-CZ" dirty="0"/>
          </a:p>
        </p:txBody>
      </p:sp>
      <p:pic>
        <p:nvPicPr>
          <p:cNvPr id="4" name="Obrázek 3">
            <a:extLst>
              <a:ext uri="{FF2B5EF4-FFF2-40B4-BE49-F238E27FC236}">
                <a16:creationId xmlns:a16="http://schemas.microsoft.com/office/drawing/2014/main" id="{DCDEA3EE-6362-3ACD-E3B4-DB5D8F37AF8C}"/>
              </a:ext>
            </a:extLst>
          </p:cNvPr>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a14:imgEffect>
                  </a14:imgLayer>
                </a14:imgProps>
              </a:ext>
            </a:extLst>
          </a:blip>
          <a:stretch>
            <a:fillRect/>
          </a:stretch>
        </p:blipFill>
        <p:spPr>
          <a:xfrm>
            <a:off x="10644807" y="468087"/>
            <a:ext cx="897805" cy="913837"/>
          </a:xfrm>
          <a:prstGeom prst="rect">
            <a:avLst/>
          </a:prstGeom>
        </p:spPr>
      </p:pic>
    </p:spTree>
    <p:extLst>
      <p:ext uri="{BB962C8B-B14F-4D97-AF65-F5344CB8AC3E}">
        <p14:creationId xmlns:p14="http://schemas.microsoft.com/office/powerpoint/2010/main" val="25185739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text 4">
            <a:extLst>
              <a:ext uri="{FF2B5EF4-FFF2-40B4-BE49-F238E27FC236}">
                <a16:creationId xmlns:a16="http://schemas.microsoft.com/office/drawing/2014/main" id="{85307BBB-3F78-F001-D803-1ED20BC1791F}"/>
              </a:ext>
            </a:extLst>
          </p:cNvPr>
          <p:cNvSpPr>
            <a:spLocks noGrp="1"/>
          </p:cNvSpPr>
          <p:nvPr>
            <p:ph type="body" idx="1"/>
          </p:nvPr>
        </p:nvSpPr>
        <p:spPr>
          <a:xfrm>
            <a:off x="839788" y="468087"/>
            <a:ext cx="5157787" cy="823912"/>
          </a:xfrm>
        </p:spPr>
        <p:txBody>
          <a:bodyPr/>
          <a:lstStyle/>
          <a:p>
            <a:r>
              <a:rPr lang="cs-CZ" dirty="0"/>
              <a:t>PTSD</a:t>
            </a:r>
          </a:p>
        </p:txBody>
      </p:sp>
      <p:sp>
        <p:nvSpPr>
          <p:cNvPr id="6" name="Zástupný obsah 5">
            <a:extLst>
              <a:ext uri="{FF2B5EF4-FFF2-40B4-BE49-F238E27FC236}">
                <a16:creationId xmlns:a16="http://schemas.microsoft.com/office/drawing/2014/main" id="{682908EC-C347-262F-9FD3-64AD2E332F29}"/>
              </a:ext>
            </a:extLst>
          </p:cNvPr>
          <p:cNvSpPr>
            <a:spLocks noGrp="1"/>
          </p:cNvSpPr>
          <p:nvPr>
            <p:ph sz="half" idx="2"/>
          </p:nvPr>
        </p:nvSpPr>
        <p:spPr>
          <a:xfrm>
            <a:off x="839788" y="1381924"/>
            <a:ext cx="5157787" cy="4807739"/>
          </a:xfrm>
        </p:spPr>
        <p:txBody>
          <a:bodyPr>
            <a:normAutofit lnSpcReduction="10000"/>
          </a:bodyPr>
          <a:lstStyle/>
          <a:p>
            <a:endParaRPr lang="cs-CZ"/>
          </a:p>
        </p:txBody>
      </p:sp>
      <p:sp>
        <p:nvSpPr>
          <p:cNvPr id="7" name="Zástupný text 6">
            <a:extLst>
              <a:ext uri="{FF2B5EF4-FFF2-40B4-BE49-F238E27FC236}">
                <a16:creationId xmlns:a16="http://schemas.microsoft.com/office/drawing/2014/main" id="{4B2D696D-C1BF-7ABC-33DF-167FD0CCCF24}"/>
              </a:ext>
            </a:extLst>
          </p:cNvPr>
          <p:cNvSpPr>
            <a:spLocks noGrp="1"/>
          </p:cNvSpPr>
          <p:nvPr>
            <p:ph type="body" sz="quarter" idx="3"/>
          </p:nvPr>
        </p:nvSpPr>
        <p:spPr>
          <a:xfrm>
            <a:off x="6172200" y="468087"/>
            <a:ext cx="5183188" cy="823912"/>
          </a:xfrm>
        </p:spPr>
        <p:txBody>
          <a:bodyPr/>
          <a:lstStyle/>
          <a:p>
            <a:r>
              <a:rPr lang="cs-CZ" dirty="0"/>
              <a:t>C-PTSD</a:t>
            </a:r>
          </a:p>
        </p:txBody>
      </p:sp>
      <p:sp>
        <p:nvSpPr>
          <p:cNvPr id="8" name="Zástupný obsah 7">
            <a:extLst>
              <a:ext uri="{FF2B5EF4-FFF2-40B4-BE49-F238E27FC236}">
                <a16:creationId xmlns:a16="http://schemas.microsoft.com/office/drawing/2014/main" id="{208B7BFD-4D33-7AEC-6F02-1EAB42B1428B}"/>
              </a:ext>
            </a:extLst>
          </p:cNvPr>
          <p:cNvSpPr>
            <a:spLocks noGrp="1"/>
          </p:cNvSpPr>
          <p:nvPr>
            <p:ph sz="quarter" idx="4"/>
          </p:nvPr>
        </p:nvSpPr>
        <p:spPr>
          <a:xfrm>
            <a:off x="6172200" y="1381924"/>
            <a:ext cx="5183188" cy="4807739"/>
          </a:xfrm>
        </p:spPr>
        <p:txBody>
          <a:bodyPr>
            <a:normAutofit lnSpcReduction="10000"/>
          </a:bodyPr>
          <a:lstStyle/>
          <a:p>
            <a:r>
              <a:rPr lang="cs-CZ" dirty="0"/>
              <a:t>Chronické, dlouhotrvající</a:t>
            </a:r>
          </a:p>
          <a:p>
            <a:r>
              <a:rPr lang="cs-CZ" dirty="0"/>
              <a:t>Bez šance na únik</a:t>
            </a:r>
          </a:p>
          <a:p>
            <a:r>
              <a:rPr lang="cs-CZ" dirty="0"/>
              <a:t>Chronické opakované trauma </a:t>
            </a:r>
          </a:p>
          <a:p>
            <a:pPr lvl="1"/>
            <a:r>
              <a:rPr lang="cs-CZ" i="1" dirty="0"/>
              <a:t>(+ lze i v povolání? Policie, hasiči?)</a:t>
            </a:r>
          </a:p>
          <a:p>
            <a:r>
              <a:rPr lang="cs-CZ" dirty="0"/>
              <a:t>Často právě ve vztazích, pachatel je blízká osoba (DN, týrání, zanedbávání)</a:t>
            </a:r>
          </a:p>
          <a:p>
            <a:r>
              <a:rPr lang="cs-CZ" dirty="0"/>
              <a:t>Dále mučení, obchodování s lidmi, genocida, ...</a:t>
            </a:r>
          </a:p>
          <a:p>
            <a:endParaRPr lang="cs-CZ" dirty="0"/>
          </a:p>
          <a:p>
            <a:r>
              <a:rPr lang="cs-CZ" dirty="0"/>
              <a:t>Tendence k </a:t>
            </a:r>
            <a:r>
              <a:rPr lang="cs-CZ" dirty="0" err="1"/>
              <a:t>reviktimizaci</a:t>
            </a:r>
            <a:endParaRPr lang="cs-CZ" dirty="0"/>
          </a:p>
        </p:txBody>
      </p:sp>
      <p:pic>
        <p:nvPicPr>
          <p:cNvPr id="4" name="Obrázek 3">
            <a:extLst>
              <a:ext uri="{FF2B5EF4-FFF2-40B4-BE49-F238E27FC236}">
                <a16:creationId xmlns:a16="http://schemas.microsoft.com/office/drawing/2014/main" id="{DCDEA3EE-6362-3ACD-E3B4-DB5D8F37AF8C}"/>
              </a:ext>
            </a:extLst>
          </p:cNvPr>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a14:imgEffect>
                  </a14:imgLayer>
                </a14:imgProps>
              </a:ext>
            </a:extLst>
          </a:blip>
          <a:stretch>
            <a:fillRect/>
          </a:stretch>
        </p:blipFill>
        <p:spPr>
          <a:xfrm>
            <a:off x="10644807" y="468087"/>
            <a:ext cx="897805" cy="913837"/>
          </a:xfrm>
          <a:prstGeom prst="rect">
            <a:avLst/>
          </a:prstGeom>
        </p:spPr>
      </p:pic>
    </p:spTree>
    <p:extLst>
      <p:ext uri="{BB962C8B-B14F-4D97-AF65-F5344CB8AC3E}">
        <p14:creationId xmlns:p14="http://schemas.microsoft.com/office/powerpoint/2010/main" val="33532811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100C7C-AB52-1A31-55CE-202818CF5088}"/>
              </a:ext>
            </a:extLst>
          </p:cNvPr>
          <p:cNvSpPr>
            <a:spLocks noGrp="1"/>
          </p:cNvSpPr>
          <p:nvPr>
            <p:ph type="title"/>
          </p:nvPr>
        </p:nvSpPr>
        <p:spPr/>
        <p:txBody>
          <a:bodyPr>
            <a:normAutofit fontScale="90000"/>
          </a:bodyPr>
          <a:lstStyle/>
          <a:p>
            <a:r>
              <a:rPr lang="cs-CZ" dirty="0"/>
              <a:t>Domácí úkol</a:t>
            </a:r>
            <a:br>
              <a:rPr lang="cs-CZ" dirty="0"/>
            </a:br>
            <a:r>
              <a:rPr lang="en-US" b="1" i="0" dirty="0" err="1">
                <a:solidFill>
                  <a:schemeClr val="accent1"/>
                </a:solidFill>
                <a:effectLst/>
                <a:latin typeface="+mn-lt"/>
              </a:rPr>
              <a:t>Studie</a:t>
            </a:r>
            <a:r>
              <a:rPr lang="en-US" b="1" i="0" dirty="0">
                <a:solidFill>
                  <a:schemeClr val="accent1"/>
                </a:solidFill>
                <a:effectLst/>
                <a:latin typeface="+mn-lt"/>
              </a:rPr>
              <a:t> Adverse Childhood Experiences (ACE) </a:t>
            </a:r>
            <a:endParaRPr lang="cs-CZ" b="1" dirty="0">
              <a:solidFill>
                <a:schemeClr val="accent1"/>
              </a:solidFill>
              <a:latin typeface="+mn-lt"/>
            </a:endParaRPr>
          </a:p>
        </p:txBody>
      </p:sp>
      <p:sp>
        <p:nvSpPr>
          <p:cNvPr id="3" name="Zástupný obsah 2">
            <a:extLst>
              <a:ext uri="{FF2B5EF4-FFF2-40B4-BE49-F238E27FC236}">
                <a16:creationId xmlns:a16="http://schemas.microsoft.com/office/drawing/2014/main" id="{3CB75ACB-AECC-D3F0-775F-5D05432C3356}"/>
              </a:ext>
            </a:extLst>
          </p:cNvPr>
          <p:cNvSpPr>
            <a:spLocks noGrp="1"/>
          </p:cNvSpPr>
          <p:nvPr>
            <p:ph idx="1"/>
          </p:nvPr>
        </p:nvSpPr>
        <p:spPr/>
        <p:txBody>
          <a:bodyPr/>
          <a:lstStyle/>
          <a:p>
            <a:r>
              <a:rPr lang="cs-CZ" dirty="0">
                <a:hlinkClick r:id="rId2"/>
              </a:rPr>
              <a:t>https://cosiv.cz/cs/2021/10/14/ace-study-jak-negativni-zkusenosti-v-detstvi-ovlivnuji-nas-dalsi-zivot/</a:t>
            </a:r>
            <a:endParaRPr lang="cs-CZ" dirty="0"/>
          </a:p>
          <a:p>
            <a:endParaRPr lang="cs-CZ" dirty="0"/>
          </a:p>
          <a:p>
            <a:r>
              <a:rPr lang="cs-CZ" b="1" dirty="0">
                <a:solidFill>
                  <a:srgbClr val="333333"/>
                </a:solidFill>
                <a:latin typeface="PT Sans" panose="020B0503020203020204" pitchFamily="34" charset="-18"/>
              </a:rPr>
              <a:t>V</a:t>
            </a:r>
            <a:r>
              <a:rPr lang="cs-CZ" b="1" i="0" dirty="0">
                <a:solidFill>
                  <a:srgbClr val="333333"/>
                </a:solidFill>
                <a:effectLst/>
                <a:latin typeface="PT Sans" panose="020B0503020203020204" pitchFamily="34" charset="-18"/>
              </a:rPr>
              <a:t>liv negativních zkušeností v dětství </a:t>
            </a:r>
            <a:endParaRPr lang="cs-CZ" dirty="0"/>
          </a:p>
          <a:p>
            <a:endParaRPr lang="cs-CZ" dirty="0"/>
          </a:p>
        </p:txBody>
      </p:sp>
    </p:spTree>
    <p:extLst>
      <p:ext uri="{BB962C8B-B14F-4D97-AF65-F5344CB8AC3E}">
        <p14:creationId xmlns:p14="http://schemas.microsoft.com/office/powerpoint/2010/main" val="13041629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D0E76A-3FF3-CF45-70E6-07E9095AB7E5}"/>
              </a:ext>
            </a:extLst>
          </p:cNvPr>
          <p:cNvSpPr>
            <a:spLocks noGrp="1"/>
          </p:cNvSpPr>
          <p:nvPr>
            <p:ph type="title"/>
          </p:nvPr>
        </p:nvSpPr>
        <p:spPr/>
        <p:txBody>
          <a:bodyPr/>
          <a:lstStyle/>
          <a:p>
            <a:endParaRPr lang="cs-CZ"/>
          </a:p>
        </p:txBody>
      </p:sp>
      <p:pic>
        <p:nvPicPr>
          <p:cNvPr id="11" name="Zástupný obsah 10">
            <a:extLst>
              <a:ext uri="{FF2B5EF4-FFF2-40B4-BE49-F238E27FC236}">
                <a16:creationId xmlns:a16="http://schemas.microsoft.com/office/drawing/2014/main" id="{F8A6195A-6FB4-3523-2BD5-1486B96AC3CC}"/>
              </a:ext>
            </a:extLst>
          </p:cNvPr>
          <p:cNvPicPr>
            <a:picLocks noGrp="1" noChangeAspect="1"/>
          </p:cNvPicPr>
          <p:nvPr>
            <p:ph idx="1"/>
          </p:nvPr>
        </p:nvPicPr>
        <p:blipFill>
          <a:blip r:embed="rId2"/>
          <a:stretch>
            <a:fillRect/>
          </a:stretch>
        </p:blipFill>
        <p:spPr>
          <a:xfrm>
            <a:off x="5828412" y="2707291"/>
            <a:ext cx="6363588" cy="4105848"/>
          </a:xfrm>
        </p:spPr>
      </p:pic>
      <p:pic>
        <p:nvPicPr>
          <p:cNvPr id="5" name="Obrázek 4">
            <a:extLst>
              <a:ext uri="{FF2B5EF4-FFF2-40B4-BE49-F238E27FC236}">
                <a16:creationId xmlns:a16="http://schemas.microsoft.com/office/drawing/2014/main" id="{466F5C53-25CB-2428-561E-2B2EAF2E3A4D}"/>
              </a:ext>
            </a:extLst>
          </p:cNvPr>
          <p:cNvPicPr>
            <a:picLocks noChangeAspect="1"/>
          </p:cNvPicPr>
          <p:nvPr/>
        </p:nvPicPr>
        <p:blipFill>
          <a:blip r:embed="rId3"/>
          <a:stretch>
            <a:fillRect/>
          </a:stretch>
        </p:blipFill>
        <p:spPr>
          <a:xfrm>
            <a:off x="172278" y="135852"/>
            <a:ext cx="6315956" cy="1314633"/>
          </a:xfrm>
          <a:prstGeom prst="rect">
            <a:avLst/>
          </a:prstGeom>
        </p:spPr>
      </p:pic>
      <p:pic>
        <p:nvPicPr>
          <p:cNvPr id="7" name="Obrázek 6">
            <a:extLst>
              <a:ext uri="{FF2B5EF4-FFF2-40B4-BE49-F238E27FC236}">
                <a16:creationId xmlns:a16="http://schemas.microsoft.com/office/drawing/2014/main" id="{8704105E-AC9F-4C8D-97DF-0DC183598752}"/>
              </a:ext>
            </a:extLst>
          </p:cNvPr>
          <p:cNvPicPr>
            <a:picLocks noChangeAspect="1"/>
          </p:cNvPicPr>
          <p:nvPr/>
        </p:nvPicPr>
        <p:blipFill>
          <a:blip r:embed="rId4"/>
          <a:stretch>
            <a:fillRect/>
          </a:stretch>
        </p:blipFill>
        <p:spPr>
          <a:xfrm>
            <a:off x="172278" y="1483624"/>
            <a:ext cx="7668695" cy="1095528"/>
          </a:xfrm>
          <a:prstGeom prst="rect">
            <a:avLst/>
          </a:prstGeom>
        </p:spPr>
      </p:pic>
      <p:pic>
        <p:nvPicPr>
          <p:cNvPr id="9" name="Obrázek 8">
            <a:extLst>
              <a:ext uri="{FF2B5EF4-FFF2-40B4-BE49-F238E27FC236}">
                <a16:creationId xmlns:a16="http://schemas.microsoft.com/office/drawing/2014/main" id="{6A40AC9F-6EC6-1EDF-4694-6E6C9DE5F782}"/>
              </a:ext>
            </a:extLst>
          </p:cNvPr>
          <p:cNvPicPr>
            <a:picLocks noChangeAspect="1"/>
          </p:cNvPicPr>
          <p:nvPr/>
        </p:nvPicPr>
        <p:blipFill>
          <a:blip r:embed="rId5"/>
          <a:stretch>
            <a:fillRect/>
          </a:stretch>
        </p:blipFill>
        <p:spPr>
          <a:xfrm>
            <a:off x="172278" y="2612291"/>
            <a:ext cx="4639322" cy="1686160"/>
          </a:xfrm>
          <a:prstGeom prst="rect">
            <a:avLst/>
          </a:prstGeom>
        </p:spPr>
      </p:pic>
    </p:spTree>
    <p:extLst>
      <p:ext uri="{BB962C8B-B14F-4D97-AF65-F5344CB8AC3E}">
        <p14:creationId xmlns:p14="http://schemas.microsoft.com/office/powerpoint/2010/main" val="18116622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5E3553-5F41-7199-975D-A0FD4C96C201}"/>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00BCE2F-74BD-5EBD-B85D-AFE0B3B41C1A}"/>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51F73AB6-70B8-BD25-010B-DDB4D20D03E1}"/>
              </a:ext>
            </a:extLst>
          </p:cNvPr>
          <p:cNvPicPr>
            <a:picLocks noChangeAspect="1"/>
          </p:cNvPicPr>
          <p:nvPr/>
        </p:nvPicPr>
        <p:blipFill>
          <a:blip r:embed="rId2"/>
          <a:stretch>
            <a:fillRect/>
          </a:stretch>
        </p:blipFill>
        <p:spPr>
          <a:xfrm>
            <a:off x="1749287" y="912854"/>
            <a:ext cx="8844027" cy="5032292"/>
          </a:xfrm>
          <a:prstGeom prst="rect">
            <a:avLst/>
          </a:prstGeom>
        </p:spPr>
      </p:pic>
    </p:spTree>
    <p:extLst>
      <p:ext uri="{BB962C8B-B14F-4D97-AF65-F5344CB8AC3E}">
        <p14:creationId xmlns:p14="http://schemas.microsoft.com/office/powerpoint/2010/main" val="521798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6F5F25-2318-483E-9A94-8F7437EEC8DA}"/>
              </a:ext>
            </a:extLst>
          </p:cNvPr>
          <p:cNvSpPr>
            <a:spLocks noGrp="1"/>
          </p:cNvSpPr>
          <p:nvPr>
            <p:ph type="title"/>
          </p:nvPr>
        </p:nvSpPr>
        <p:spPr/>
        <p:txBody>
          <a:bodyPr/>
          <a:lstStyle/>
          <a:p>
            <a:r>
              <a:rPr lang="cs-CZ" dirty="0" err="1"/>
              <a:t>Viktimnost</a:t>
            </a:r>
            <a:r>
              <a:rPr lang="cs-CZ" dirty="0"/>
              <a:t> (?)</a:t>
            </a:r>
          </a:p>
        </p:txBody>
      </p:sp>
      <p:sp>
        <p:nvSpPr>
          <p:cNvPr id="3" name="Zástupný obsah 2">
            <a:extLst>
              <a:ext uri="{FF2B5EF4-FFF2-40B4-BE49-F238E27FC236}">
                <a16:creationId xmlns:a16="http://schemas.microsoft.com/office/drawing/2014/main" id="{7A6108E4-CFA6-42CB-8FCF-C8A8C46FFFFC}"/>
              </a:ext>
            </a:extLst>
          </p:cNvPr>
          <p:cNvSpPr>
            <a:spLocks noGrp="1"/>
          </p:cNvSpPr>
          <p:nvPr>
            <p:ph idx="1"/>
          </p:nvPr>
        </p:nvSpPr>
        <p:spPr/>
        <p:txBody>
          <a:bodyPr/>
          <a:lstStyle/>
          <a:p>
            <a:r>
              <a:rPr lang="cs-CZ" dirty="0"/>
              <a:t>Souhrn předpokladů, že se osoba stane obětí</a:t>
            </a:r>
          </a:p>
          <a:p>
            <a:endParaRPr lang="cs-CZ" dirty="0"/>
          </a:p>
          <a:p>
            <a:r>
              <a:rPr lang="cs-CZ" dirty="0"/>
              <a:t>Vyšší stupeň (index) </a:t>
            </a:r>
            <a:r>
              <a:rPr lang="cs-CZ" dirty="0" err="1"/>
              <a:t>viktimnosti</a:t>
            </a:r>
            <a:r>
              <a:rPr lang="cs-CZ" dirty="0"/>
              <a:t> najdeme např. u uživatelů drog, prostitutek,…)</a:t>
            </a:r>
          </a:p>
          <a:p>
            <a:endParaRPr lang="cs-CZ" dirty="0"/>
          </a:p>
          <a:p>
            <a:r>
              <a:rPr lang="cs-CZ" dirty="0"/>
              <a:t>Existují typologie obětí podle míry zavinění, podle povahy TČ</a:t>
            </a:r>
          </a:p>
          <a:p>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12518490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5F3B15-3F20-4E7C-AFF0-2BA909BB8256}"/>
              </a:ext>
            </a:extLst>
          </p:cNvPr>
          <p:cNvSpPr>
            <a:spLocks noGrp="1"/>
          </p:cNvSpPr>
          <p:nvPr>
            <p:ph type="title"/>
          </p:nvPr>
        </p:nvSpPr>
        <p:spPr/>
        <p:txBody>
          <a:bodyPr/>
          <a:lstStyle/>
          <a:p>
            <a:r>
              <a:rPr lang="cs-CZ" dirty="0"/>
              <a:t>„ona si za to mohla, koledovala si o to“ </a:t>
            </a:r>
          </a:p>
        </p:txBody>
      </p:sp>
      <p:sp>
        <p:nvSpPr>
          <p:cNvPr id="3" name="Zástupný obsah 2">
            <a:extLst>
              <a:ext uri="{FF2B5EF4-FFF2-40B4-BE49-F238E27FC236}">
                <a16:creationId xmlns:a16="http://schemas.microsoft.com/office/drawing/2014/main" id="{7B0ABDA7-1EF4-4482-B71E-2740CF948E2D}"/>
              </a:ext>
            </a:extLst>
          </p:cNvPr>
          <p:cNvSpPr>
            <a:spLocks noGrp="1"/>
          </p:cNvSpPr>
          <p:nvPr>
            <p:ph idx="1"/>
          </p:nvPr>
        </p:nvSpPr>
        <p:spPr/>
        <p:txBody>
          <a:bodyPr>
            <a:normAutofit fontScale="92500" lnSpcReduction="20000"/>
          </a:bodyPr>
          <a:lstStyle/>
          <a:p>
            <a:pPr marL="0" indent="0">
              <a:buNone/>
            </a:pPr>
            <a:r>
              <a:rPr lang="cs-CZ" dirty="0"/>
              <a:t>Mýty „ona se při znásilnění nebránila“</a:t>
            </a:r>
          </a:p>
          <a:p>
            <a:pPr marL="0" indent="0">
              <a:buNone/>
            </a:pPr>
            <a:r>
              <a:rPr lang="cs-CZ" dirty="0" err="1"/>
              <a:t>Pachetel</a:t>
            </a:r>
            <a:r>
              <a:rPr lang="cs-CZ" dirty="0"/>
              <a:t> </a:t>
            </a:r>
            <a:r>
              <a:rPr lang="cs-CZ" b="1" dirty="0"/>
              <a:t>nemá právo </a:t>
            </a:r>
            <a:r>
              <a:rPr lang="cs-CZ" dirty="0" err="1"/>
              <a:t>viktimizovat</a:t>
            </a:r>
            <a:r>
              <a:rPr lang="cs-CZ" dirty="0"/>
              <a:t> oběť</a:t>
            </a:r>
          </a:p>
          <a:p>
            <a:pPr marL="0" indent="0">
              <a:buNone/>
            </a:pPr>
            <a:endParaRPr lang="cs-CZ" dirty="0"/>
          </a:p>
          <a:p>
            <a:pPr marL="0" indent="0">
              <a:buNone/>
            </a:pPr>
            <a:endParaRPr lang="cs-CZ" dirty="0"/>
          </a:p>
          <a:p>
            <a:pPr marL="0" indent="0">
              <a:buNone/>
            </a:pPr>
            <a:r>
              <a:rPr lang="cs-CZ" dirty="0"/>
              <a:t>Viktimologické zavinění: podíl oběti na vzniku </a:t>
            </a:r>
            <a:r>
              <a:rPr lang="cs-CZ" dirty="0" err="1"/>
              <a:t>predeliktní</a:t>
            </a:r>
            <a:r>
              <a:rPr lang="cs-CZ" dirty="0"/>
              <a:t> situace, usnadnění pachatelova jednání (odemčené auto, otevřená kabelka, obyčejný zámek ve vstupních dveřích)</a:t>
            </a:r>
          </a:p>
          <a:p>
            <a:pPr marL="0" indent="0">
              <a:buNone/>
            </a:pPr>
            <a:endParaRPr lang="cs-CZ" dirty="0"/>
          </a:p>
          <a:p>
            <a:r>
              <a:rPr lang="cs-CZ" dirty="0">
                <a:solidFill>
                  <a:srgbClr val="FF0000"/>
                </a:solidFill>
              </a:rPr>
              <a:t>Diskuze: rozdíl mezi </a:t>
            </a:r>
            <a:r>
              <a:rPr lang="cs-CZ" dirty="0" err="1">
                <a:solidFill>
                  <a:srgbClr val="FF0000"/>
                </a:solidFill>
              </a:rPr>
              <a:t>viktimností</a:t>
            </a:r>
            <a:r>
              <a:rPr lang="cs-CZ" dirty="0">
                <a:solidFill>
                  <a:srgbClr val="FF0000"/>
                </a:solidFill>
              </a:rPr>
              <a:t> či viktimologickém zavinění a </a:t>
            </a:r>
            <a:r>
              <a:rPr lang="cs-CZ" dirty="0" err="1">
                <a:solidFill>
                  <a:srgbClr val="FF0000"/>
                </a:solidFill>
              </a:rPr>
              <a:t>victim</a:t>
            </a:r>
            <a:r>
              <a:rPr lang="cs-CZ" dirty="0">
                <a:solidFill>
                  <a:srgbClr val="FF0000"/>
                </a:solidFill>
              </a:rPr>
              <a:t> </a:t>
            </a:r>
            <a:r>
              <a:rPr lang="cs-CZ" dirty="0" err="1">
                <a:solidFill>
                  <a:srgbClr val="FF0000"/>
                </a:solidFill>
              </a:rPr>
              <a:t>blaming</a:t>
            </a:r>
            <a:r>
              <a:rPr lang="cs-CZ" dirty="0">
                <a:solidFill>
                  <a:srgbClr val="FF0000"/>
                </a:solidFill>
              </a:rPr>
              <a:t> </a:t>
            </a:r>
          </a:p>
          <a:p>
            <a:pPr lvl="1"/>
            <a:r>
              <a:rPr lang="cs-CZ" dirty="0"/>
              <a:t>(pojem </a:t>
            </a:r>
            <a:r>
              <a:rPr lang="cs-CZ" dirty="0" err="1"/>
              <a:t>victimhood</a:t>
            </a:r>
            <a:r>
              <a:rPr lang="cs-CZ" dirty="0"/>
              <a:t>, </a:t>
            </a:r>
            <a:r>
              <a:rPr lang="cs-CZ" dirty="0" err="1"/>
              <a:t>victim</a:t>
            </a:r>
            <a:r>
              <a:rPr lang="cs-CZ" dirty="0"/>
              <a:t> mentality)</a:t>
            </a:r>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40219003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F051A2-D11C-455E-93B6-B2B14FD96950}"/>
              </a:ext>
            </a:extLst>
          </p:cNvPr>
          <p:cNvSpPr>
            <a:spLocks noGrp="1"/>
          </p:cNvSpPr>
          <p:nvPr>
            <p:ph type="title"/>
          </p:nvPr>
        </p:nvSpPr>
        <p:spPr/>
        <p:txBody>
          <a:bodyPr/>
          <a:lstStyle/>
          <a:p>
            <a:r>
              <a:rPr lang="cs-CZ" dirty="0"/>
              <a:t>Typologie obětí </a:t>
            </a:r>
            <a:r>
              <a:rPr lang="cs-CZ" sz="1600" dirty="0"/>
              <a:t>(</a:t>
            </a:r>
            <a:r>
              <a:rPr lang="cs-CZ" sz="1600" dirty="0" err="1"/>
              <a:t>Fattah</a:t>
            </a:r>
            <a:r>
              <a:rPr lang="cs-CZ" sz="1600" dirty="0"/>
              <a:t>; in Sochůrek, 2003)</a:t>
            </a:r>
            <a:endParaRPr lang="cs-CZ" dirty="0"/>
          </a:p>
        </p:txBody>
      </p:sp>
      <p:sp>
        <p:nvSpPr>
          <p:cNvPr id="3" name="Zástupný obsah 2">
            <a:extLst>
              <a:ext uri="{FF2B5EF4-FFF2-40B4-BE49-F238E27FC236}">
                <a16:creationId xmlns:a16="http://schemas.microsoft.com/office/drawing/2014/main" id="{A7332625-B1B1-4EE7-BEE2-9F939A685F2E}"/>
              </a:ext>
            </a:extLst>
          </p:cNvPr>
          <p:cNvSpPr>
            <a:spLocks noGrp="1"/>
          </p:cNvSpPr>
          <p:nvPr>
            <p:ph idx="1"/>
          </p:nvPr>
        </p:nvSpPr>
        <p:spPr/>
        <p:txBody>
          <a:bodyPr/>
          <a:lstStyle/>
          <a:p>
            <a:r>
              <a:rPr lang="cs-CZ" dirty="0"/>
              <a:t>Zúčastňující se  (interakce oběť-pachatel už před TČ)</a:t>
            </a:r>
          </a:p>
          <a:p>
            <a:r>
              <a:rPr lang="cs-CZ" dirty="0"/>
              <a:t>Nezúčastňující se (interakce oběť-pachatel jen při TČ)</a:t>
            </a:r>
          </a:p>
          <a:p>
            <a:r>
              <a:rPr lang="cs-CZ" dirty="0"/>
              <a:t>Provokující (podcenění nebezpečnosti, osobnostní faktory)</a:t>
            </a:r>
          </a:p>
          <a:p>
            <a:r>
              <a:rPr lang="cs-CZ" dirty="0"/>
              <a:t>Latentní (</a:t>
            </a:r>
            <a:r>
              <a:rPr lang="cs-CZ" dirty="0" err="1"/>
              <a:t>silent</a:t>
            </a:r>
            <a:r>
              <a:rPr lang="cs-CZ" dirty="0"/>
              <a:t> </a:t>
            </a:r>
            <a:r>
              <a:rPr lang="cs-CZ" dirty="0" err="1"/>
              <a:t>victim</a:t>
            </a:r>
            <a:r>
              <a:rPr lang="cs-CZ" dirty="0"/>
              <a:t>, není známá)</a:t>
            </a:r>
          </a:p>
          <a:p>
            <a:r>
              <a:rPr lang="cs-CZ" dirty="0"/>
              <a:t>Nepravá (měl jí být někdo jiný)</a:t>
            </a:r>
          </a:p>
          <a:p>
            <a:endParaRPr lang="cs-CZ" dirty="0"/>
          </a:p>
          <a:p>
            <a:endParaRPr lang="cs-CZ" dirty="0"/>
          </a:p>
        </p:txBody>
      </p:sp>
    </p:spTree>
    <p:extLst>
      <p:ext uri="{BB962C8B-B14F-4D97-AF65-F5344CB8AC3E}">
        <p14:creationId xmlns:p14="http://schemas.microsoft.com/office/powerpoint/2010/main" val="3453138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006FEE-054F-4F7A-AE08-00D3C6D53352}"/>
              </a:ext>
            </a:extLst>
          </p:cNvPr>
          <p:cNvSpPr>
            <a:spLocks noGrp="1"/>
          </p:cNvSpPr>
          <p:nvPr>
            <p:ph type="title"/>
          </p:nvPr>
        </p:nvSpPr>
        <p:spPr/>
        <p:txBody>
          <a:bodyPr/>
          <a:lstStyle/>
          <a:p>
            <a:r>
              <a:rPr lang="cs-CZ" dirty="0"/>
              <a:t>Specializace</a:t>
            </a:r>
          </a:p>
        </p:txBody>
      </p:sp>
      <p:sp>
        <p:nvSpPr>
          <p:cNvPr id="3" name="Zástupný obsah 2">
            <a:extLst>
              <a:ext uri="{FF2B5EF4-FFF2-40B4-BE49-F238E27FC236}">
                <a16:creationId xmlns:a16="http://schemas.microsoft.com/office/drawing/2014/main" id="{F51E495E-9828-4FB9-A301-B692B893C5A5}"/>
              </a:ext>
            </a:extLst>
          </p:cNvPr>
          <p:cNvSpPr>
            <a:spLocks noGrp="1"/>
          </p:cNvSpPr>
          <p:nvPr>
            <p:ph idx="1"/>
          </p:nvPr>
        </p:nvSpPr>
        <p:spPr/>
        <p:txBody>
          <a:bodyPr>
            <a:normAutofit fontScale="85000" lnSpcReduction="20000"/>
          </a:bodyPr>
          <a:lstStyle/>
          <a:p>
            <a:r>
              <a:rPr lang="cs-CZ" dirty="0"/>
              <a:t>OČTŘ neoslovují kteréhokoliv znalce psychologa, ale přihlížejí k jeho zvláštní specializaci.</a:t>
            </a:r>
          </a:p>
          <a:p>
            <a:r>
              <a:rPr lang="cs-CZ" dirty="0"/>
              <a:t>dříve Školství a kultura - nejvíce psychologů bez specializace. </a:t>
            </a:r>
          </a:p>
          <a:p>
            <a:endParaRPr lang="cs-CZ" dirty="0"/>
          </a:p>
          <a:p>
            <a:r>
              <a:rPr lang="cs-CZ" dirty="0"/>
              <a:t>Časté specializace</a:t>
            </a:r>
          </a:p>
          <a:p>
            <a:pPr lvl="1"/>
            <a:r>
              <a:rPr lang="cs-CZ" dirty="0"/>
              <a:t>klinická psychologie</a:t>
            </a:r>
          </a:p>
          <a:p>
            <a:pPr lvl="1"/>
            <a:r>
              <a:rPr lang="cs-CZ" dirty="0"/>
              <a:t>dětská psychologie či pedopsychologie</a:t>
            </a:r>
          </a:p>
          <a:p>
            <a:pPr lvl="1"/>
            <a:r>
              <a:rPr lang="cs-CZ" dirty="0"/>
              <a:t>dopravní psychologie </a:t>
            </a:r>
          </a:p>
          <a:p>
            <a:pPr lvl="1"/>
            <a:r>
              <a:rPr lang="cs-CZ" dirty="0"/>
              <a:t>forenzní psychologie </a:t>
            </a:r>
          </a:p>
          <a:p>
            <a:r>
              <a:rPr lang="cs-CZ" dirty="0"/>
              <a:t>Méně časté</a:t>
            </a:r>
          </a:p>
          <a:p>
            <a:pPr lvl="1"/>
            <a:r>
              <a:rPr lang="cs-CZ" dirty="0"/>
              <a:t>psychologie krizí a mimořádných událostí nebo </a:t>
            </a:r>
          </a:p>
          <a:p>
            <a:pPr lvl="1"/>
            <a:r>
              <a:rPr lang="cs-CZ" dirty="0"/>
              <a:t>psychologie ve sportovní činnosti</a:t>
            </a:r>
          </a:p>
          <a:p>
            <a:pPr lvl="1"/>
            <a:r>
              <a:rPr lang="cs-CZ" dirty="0"/>
              <a:t>sexuální psychologii</a:t>
            </a:r>
          </a:p>
        </p:txBody>
      </p:sp>
    </p:spTree>
    <p:extLst>
      <p:ext uri="{BB962C8B-B14F-4D97-AF65-F5344CB8AC3E}">
        <p14:creationId xmlns:p14="http://schemas.microsoft.com/office/powerpoint/2010/main" val="38155590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4261A5-3449-4470-AAF4-7B4668981431}"/>
              </a:ext>
            </a:extLst>
          </p:cNvPr>
          <p:cNvSpPr>
            <a:spLocks noGrp="1"/>
          </p:cNvSpPr>
          <p:nvPr>
            <p:ph type="title"/>
          </p:nvPr>
        </p:nvSpPr>
        <p:spPr/>
        <p:txBody>
          <a:bodyPr/>
          <a:lstStyle/>
          <a:p>
            <a:r>
              <a:rPr lang="cs-CZ" dirty="0"/>
              <a:t>Falešné oběti</a:t>
            </a:r>
          </a:p>
        </p:txBody>
      </p:sp>
      <p:sp>
        <p:nvSpPr>
          <p:cNvPr id="3" name="Zástupný obsah 2">
            <a:extLst>
              <a:ext uri="{FF2B5EF4-FFF2-40B4-BE49-F238E27FC236}">
                <a16:creationId xmlns:a16="http://schemas.microsoft.com/office/drawing/2014/main" id="{4C0927C1-2948-452A-9AA8-1EA507B12D8C}"/>
              </a:ext>
            </a:extLst>
          </p:cNvPr>
          <p:cNvSpPr>
            <a:spLocks noGrp="1"/>
          </p:cNvSpPr>
          <p:nvPr>
            <p:ph idx="1"/>
          </p:nvPr>
        </p:nvSpPr>
        <p:spPr/>
        <p:txBody>
          <a:bodyPr/>
          <a:lstStyle/>
          <a:p>
            <a:r>
              <a:rPr lang="cs-CZ" dirty="0"/>
              <a:t>Ví, že nejsou obětí</a:t>
            </a:r>
          </a:p>
          <a:p>
            <a:r>
              <a:rPr lang="cs-CZ" dirty="0"/>
              <a:t>Chtějí zisky (péče, pozornost, finanční podporu)</a:t>
            </a:r>
          </a:p>
          <a:p>
            <a:r>
              <a:rPr lang="cs-CZ" dirty="0"/>
              <a:t>Maskování jiných zkušeností (ztratí peníze – „byl jsem oloupen“)</a:t>
            </a:r>
          </a:p>
          <a:p>
            <a:r>
              <a:rPr lang="cs-CZ" dirty="0"/>
              <a:t>Maskování jiného TČ (zabití dítěte – únos)</a:t>
            </a:r>
          </a:p>
          <a:p>
            <a:r>
              <a:rPr lang="cs-CZ" dirty="0"/>
              <a:t>Pomsta (rozvody)</a:t>
            </a:r>
          </a:p>
          <a:p>
            <a:pPr lvl="1"/>
            <a:r>
              <a:rPr lang="cs-CZ" dirty="0"/>
              <a:t>Odborníci se rozcházejí, psychologické články vs. právnické</a:t>
            </a:r>
          </a:p>
          <a:p>
            <a:endParaRPr lang="cs-CZ" dirty="0"/>
          </a:p>
        </p:txBody>
      </p:sp>
    </p:spTree>
    <p:extLst>
      <p:ext uri="{BB962C8B-B14F-4D97-AF65-F5344CB8AC3E}">
        <p14:creationId xmlns:p14="http://schemas.microsoft.com/office/powerpoint/2010/main" val="19878716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4261A5-3449-4470-AAF4-7B4668981431}"/>
              </a:ext>
            </a:extLst>
          </p:cNvPr>
          <p:cNvSpPr>
            <a:spLocks noGrp="1"/>
          </p:cNvSpPr>
          <p:nvPr>
            <p:ph type="title"/>
          </p:nvPr>
        </p:nvSpPr>
        <p:spPr/>
        <p:txBody>
          <a:bodyPr/>
          <a:lstStyle/>
          <a:p>
            <a:r>
              <a:rPr lang="cs-CZ" dirty="0"/>
              <a:t>Nepravé oběti </a:t>
            </a:r>
            <a:r>
              <a:rPr lang="cs-CZ" sz="1800" dirty="0"/>
              <a:t>(Zbořilová; in Boukalová 2020)</a:t>
            </a:r>
            <a:endParaRPr lang="cs-CZ" dirty="0"/>
          </a:p>
        </p:txBody>
      </p:sp>
      <p:sp>
        <p:nvSpPr>
          <p:cNvPr id="3" name="Zástupný obsah 2">
            <a:extLst>
              <a:ext uri="{FF2B5EF4-FFF2-40B4-BE49-F238E27FC236}">
                <a16:creationId xmlns:a16="http://schemas.microsoft.com/office/drawing/2014/main" id="{4C0927C1-2948-452A-9AA8-1EA507B12D8C}"/>
              </a:ext>
            </a:extLst>
          </p:cNvPr>
          <p:cNvSpPr>
            <a:spLocks noGrp="1"/>
          </p:cNvSpPr>
          <p:nvPr>
            <p:ph idx="1"/>
          </p:nvPr>
        </p:nvSpPr>
        <p:spPr/>
        <p:txBody>
          <a:bodyPr/>
          <a:lstStyle/>
          <a:p>
            <a:r>
              <a:rPr lang="cs-CZ" dirty="0"/>
              <a:t>Nejsou obětí, ale myslí si, že jsou</a:t>
            </a:r>
          </a:p>
          <a:p>
            <a:r>
              <a:rPr lang="cs-CZ" dirty="0"/>
              <a:t>Např. málo peněz v dědictví</a:t>
            </a:r>
          </a:p>
          <a:p>
            <a:r>
              <a:rPr lang="cs-CZ" dirty="0"/>
              <a:t>Oběť nemorálního činu, ale ne TČ</a:t>
            </a:r>
          </a:p>
          <a:p>
            <a:endParaRPr lang="cs-CZ" dirty="0"/>
          </a:p>
        </p:txBody>
      </p:sp>
    </p:spTree>
    <p:extLst>
      <p:ext uri="{BB962C8B-B14F-4D97-AF65-F5344CB8AC3E}">
        <p14:creationId xmlns:p14="http://schemas.microsoft.com/office/powerpoint/2010/main" val="10473267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8FFDE3-D5CB-4E4D-9896-1CBDD6030A84}"/>
              </a:ext>
            </a:extLst>
          </p:cNvPr>
          <p:cNvSpPr>
            <a:spLocks noGrp="1"/>
          </p:cNvSpPr>
          <p:nvPr>
            <p:ph type="title"/>
          </p:nvPr>
        </p:nvSpPr>
        <p:spPr/>
        <p:txBody>
          <a:bodyPr/>
          <a:lstStyle/>
          <a:p>
            <a:r>
              <a:rPr lang="cs-CZ" dirty="0"/>
              <a:t>Mýty u oběti znásilnění</a:t>
            </a:r>
          </a:p>
        </p:txBody>
      </p:sp>
      <p:sp>
        <p:nvSpPr>
          <p:cNvPr id="3" name="Zástupný text 2">
            <a:extLst>
              <a:ext uri="{FF2B5EF4-FFF2-40B4-BE49-F238E27FC236}">
                <a16:creationId xmlns:a16="http://schemas.microsoft.com/office/drawing/2014/main" id="{775EC6A9-F8C7-4CC7-92A3-1B3580FFF95D}"/>
              </a:ext>
            </a:extLst>
          </p:cNvPr>
          <p:cNvSpPr>
            <a:spLocks noGrp="1"/>
          </p:cNvSpPr>
          <p:nvPr>
            <p:ph type="body" idx="1"/>
          </p:nvPr>
        </p:nvSpPr>
        <p:spPr/>
        <p:txBody>
          <a:bodyPr/>
          <a:lstStyle/>
          <a:p>
            <a:r>
              <a:rPr lang="cs-CZ" dirty="0"/>
              <a:t>Mýtus</a:t>
            </a:r>
          </a:p>
        </p:txBody>
      </p:sp>
      <p:sp>
        <p:nvSpPr>
          <p:cNvPr id="4" name="Zástupný obsah 3">
            <a:extLst>
              <a:ext uri="{FF2B5EF4-FFF2-40B4-BE49-F238E27FC236}">
                <a16:creationId xmlns:a16="http://schemas.microsoft.com/office/drawing/2014/main" id="{53F351D1-C47B-4BEA-B642-6C4A9E2FDE1F}"/>
              </a:ext>
            </a:extLst>
          </p:cNvPr>
          <p:cNvSpPr>
            <a:spLocks noGrp="1"/>
          </p:cNvSpPr>
          <p:nvPr>
            <p:ph sz="half" idx="2"/>
          </p:nvPr>
        </p:nvSpPr>
        <p:spPr/>
        <p:txBody>
          <a:bodyPr>
            <a:normAutofit fontScale="77500" lnSpcReduction="20000"/>
          </a:bodyPr>
          <a:lstStyle/>
          <a:p>
            <a:r>
              <a:rPr lang="cs-CZ" dirty="0"/>
              <a:t>Oběť a pachatel se neznají</a:t>
            </a:r>
          </a:p>
          <a:p>
            <a:r>
              <a:rPr lang="cs-CZ" dirty="0"/>
              <a:t>Pachatel je </a:t>
            </a:r>
            <a:r>
              <a:rPr lang="cs-CZ" dirty="0" err="1"/>
              <a:t>parafilik</a:t>
            </a:r>
            <a:endParaRPr lang="cs-CZ" dirty="0"/>
          </a:p>
          <a:p>
            <a:r>
              <a:rPr lang="cs-CZ" dirty="0"/>
              <a:t>Pachatel je nápadný chováním</a:t>
            </a:r>
          </a:p>
          <a:p>
            <a:r>
              <a:rPr lang="cs-CZ" dirty="0"/>
              <a:t>Oběť se zuřivě fyzicky brání</a:t>
            </a:r>
          </a:p>
          <a:p>
            <a:r>
              <a:rPr lang="cs-CZ" dirty="0"/>
              <a:t>Oběť po činu uteče</a:t>
            </a:r>
          </a:p>
          <a:p>
            <a:r>
              <a:rPr lang="cs-CZ" dirty="0"/>
              <a:t>Hned hlásí TČ OČTŘ</a:t>
            </a:r>
          </a:p>
          <a:p>
            <a:r>
              <a:rPr lang="cs-CZ" dirty="0"/>
              <a:t>Chce být sama a nemluvit o tom</a:t>
            </a:r>
          </a:p>
          <a:p>
            <a:r>
              <a:rPr lang="cs-CZ" dirty="0"/>
              <a:t>Ví, že se jí nic nestane, když to vydrží</a:t>
            </a:r>
          </a:p>
          <a:p>
            <a:r>
              <a:rPr lang="cs-CZ" dirty="0"/>
              <a:t>Oběť je vždy žena</a:t>
            </a:r>
          </a:p>
          <a:p>
            <a:endParaRPr lang="cs-CZ" dirty="0"/>
          </a:p>
        </p:txBody>
      </p:sp>
      <p:sp>
        <p:nvSpPr>
          <p:cNvPr id="5" name="Zástupný text 4">
            <a:extLst>
              <a:ext uri="{FF2B5EF4-FFF2-40B4-BE49-F238E27FC236}">
                <a16:creationId xmlns:a16="http://schemas.microsoft.com/office/drawing/2014/main" id="{1FBAA30F-708E-4B25-B1BC-BD238A4C3A79}"/>
              </a:ext>
            </a:extLst>
          </p:cNvPr>
          <p:cNvSpPr>
            <a:spLocks noGrp="1"/>
          </p:cNvSpPr>
          <p:nvPr>
            <p:ph type="body" sz="quarter" idx="3"/>
          </p:nvPr>
        </p:nvSpPr>
        <p:spPr/>
        <p:txBody>
          <a:bodyPr/>
          <a:lstStyle/>
          <a:p>
            <a:r>
              <a:rPr lang="cs-CZ" dirty="0"/>
              <a:t>Realita</a:t>
            </a:r>
          </a:p>
        </p:txBody>
      </p:sp>
      <p:sp>
        <p:nvSpPr>
          <p:cNvPr id="6" name="Zástupný obsah 5">
            <a:extLst>
              <a:ext uri="{FF2B5EF4-FFF2-40B4-BE49-F238E27FC236}">
                <a16:creationId xmlns:a16="http://schemas.microsoft.com/office/drawing/2014/main" id="{FEB1A91E-5B82-4EC0-9422-4DD170D2C0A6}"/>
              </a:ext>
            </a:extLst>
          </p:cNvPr>
          <p:cNvSpPr>
            <a:spLocks noGrp="1"/>
          </p:cNvSpPr>
          <p:nvPr>
            <p:ph sz="quarter" idx="4"/>
          </p:nvPr>
        </p:nvSpPr>
        <p:spPr/>
        <p:txBody>
          <a:bodyPr>
            <a:normAutofit fontScale="77500" lnSpcReduction="20000"/>
          </a:bodyPr>
          <a:lstStyle/>
          <a:p>
            <a:r>
              <a:rPr lang="cs-CZ" dirty="0"/>
              <a:t>Často pachatel z okruhu blízkých či známých</a:t>
            </a:r>
          </a:p>
          <a:p>
            <a:r>
              <a:rPr lang="cs-CZ" dirty="0"/>
              <a:t>Často právě není </a:t>
            </a:r>
            <a:r>
              <a:rPr lang="cs-CZ" dirty="0" err="1"/>
              <a:t>parafilik</a:t>
            </a:r>
            <a:endParaRPr lang="cs-CZ" dirty="0"/>
          </a:p>
          <a:p>
            <a:r>
              <a:rPr lang="cs-CZ" dirty="0"/>
              <a:t>Může být paralyzovaná, prosí</a:t>
            </a:r>
          </a:p>
          <a:p>
            <a:r>
              <a:rPr lang="cs-CZ" dirty="0"/>
              <a:t>Zmatená, strnulá, může komunikovat s pachatelem</a:t>
            </a:r>
          </a:p>
          <a:p>
            <a:r>
              <a:rPr lang="cs-CZ" dirty="0"/>
              <a:t>Oběť se chce umýt</a:t>
            </a:r>
          </a:p>
          <a:p>
            <a:r>
              <a:rPr lang="cs-CZ" dirty="0"/>
              <a:t>Potřebuje trpělivý přístup</a:t>
            </a:r>
          </a:p>
          <a:p>
            <a:r>
              <a:rPr lang="cs-CZ" dirty="0"/>
              <a:t>Strach o život, pocity hněvu a bezmoci</a:t>
            </a:r>
          </a:p>
          <a:p>
            <a:r>
              <a:rPr lang="cs-CZ" dirty="0"/>
              <a:t>Oběť může zažít fyziologicky orgasmus – pocity viny, studu</a:t>
            </a:r>
          </a:p>
        </p:txBody>
      </p:sp>
    </p:spTree>
    <p:extLst>
      <p:ext uri="{BB962C8B-B14F-4D97-AF65-F5344CB8AC3E}">
        <p14:creationId xmlns:p14="http://schemas.microsoft.com/office/powerpoint/2010/main" val="31167421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B720F5-2F8A-EDFD-201B-E1A642BAE35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C8EE48E-769B-0465-128F-FD5C028637BD}"/>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18393122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86C90B-0763-4FFA-A3C6-82A03999F890}"/>
              </a:ext>
            </a:extLst>
          </p:cNvPr>
          <p:cNvSpPr>
            <a:spLocks noGrp="1"/>
          </p:cNvSpPr>
          <p:nvPr>
            <p:ph type="title"/>
          </p:nvPr>
        </p:nvSpPr>
        <p:spPr/>
        <p:txBody>
          <a:bodyPr/>
          <a:lstStyle/>
          <a:p>
            <a:r>
              <a:rPr lang="cs-CZ" dirty="0"/>
              <a:t>Ukázka rekonstrukce na místě činu</a:t>
            </a:r>
          </a:p>
        </p:txBody>
      </p:sp>
      <p:sp>
        <p:nvSpPr>
          <p:cNvPr id="3" name="Zástupný obsah 2">
            <a:extLst>
              <a:ext uri="{FF2B5EF4-FFF2-40B4-BE49-F238E27FC236}">
                <a16:creationId xmlns:a16="http://schemas.microsoft.com/office/drawing/2014/main" id="{7A1AB986-BCDF-45F0-A68C-F8097AA4173D}"/>
              </a:ext>
            </a:extLst>
          </p:cNvPr>
          <p:cNvSpPr>
            <a:spLocks noGrp="1"/>
          </p:cNvSpPr>
          <p:nvPr>
            <p:ph idx="1"/>
          </p:nvPr>
        </p:nvSpPr>
        <p:spPr/>
        <p:txBody>
          <a:bodyPr/>
          <a:lstStyle/>
          <a:p>
            <a:r>
              <a:rPr lang="cs-CZ" dirty="0"/>
              <a:t>https://www.ceskatelevize.cz/porady/10993853591-legendy-kriminalistiky/318295350010003-novorocni-vrazda/</a:t>
            </a:r>
          </a:p>
        </p:txBody>
      </p:sp>
      <p:pic>
        <p:nvPicPr>
          <p:cNvPr id="5" name="Obrázek 4">
            <a:extLst>
              <a:ext uri="{FF2B5EF4-FFF2-40B4-BE49-F238E27FC236}">
                <a16:creationId xmlns:a16="http://schemas.microsoft.com/office/drawing/2014/main" id="{353DF040-8C6F-4D70-BFFC-918F2B01D628}"/>
              </a:ext>
            </a:extLst>
          </p:cNvPr>
          <p:cNvPicPr>
            <a:picLocks noChangeAspect="1"/>
          </p:cNvPicPr>
          <p:nvPr/>
        </p:nvPicPr>
        <p:blipFill rotWithShape="1">
          <a:blip r:embed="rId2"/>
          <a:srcRect l="2343" t="10972" r="42891" b="15000"/>
          <a:stretch/>
        </p:blipFill>
        <p:spPr>
          <a:xfrm>
            <a:off x="2581275" y="2905125"/>
            <a:ext cx="6677025" cy="5076826"/>
          </a:xfrm>
          <a:prstGeom prst="rect">
            <a:avLst/>
          </a:prstGeom>
        </p:spPr>
      </p:pic>
    </p:spTree>
    <p:extLst>
      <p:ext uri="{BB962C8B-B14F-4D97-AF65-F5344CB8AC3E}">
        <p14:creationId xmlns:p14="http://schemas.microsoft.com/office/powerpoint/2010/main" val="5538840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D9C7CB6-FC1A-C138-E0FA-618F2C128C2B}"/>
              </a:ext>
            </a:extLst>
          </p:cNvPr>
          <p:cNvSpPr>
            <a:spLocks noGrp="1"/>
          </p:cNvSpPr>
          <p:nvPr>
            <p:ph type="title"/>
          </p:nvPr>
        </p:nvSpPr>
        <p:spPr>
          <a:xfrm>
            <a:off x="1094095" y="851518"/>
            <a:ext cx="7026176" cy="1176066"/>
          </a:xfrm>
        </p:spPr>
        <p:txBody>
          <a:bodyPr vert="horz" lIns="91440" tIns="45720" rIns="91440" bIns="45720" rtlCol="0" anchor="b">
            <a:normAutofit/>
          </a:bodyPr>
          <a:lstStyle/>
          <a:p>
            <a:r>
              <a:rPr lang="cs-CZ" dirty="0"/>
              <a:t>Psychologické profilování</a:t>
            </a:r>
            <a:endParaRPr lang="en-US" kern="1200" dirty="0">
              <a:solidFill>
                <a:schemeClr val="tx1"/>
              </a:solidFill>
              <a:latin typeface="+mj-lt"/>
              <a:ea typeface="+mj-ea"/>
              <a:cs typeface="+mj-cs"/>
            </a:endParaRPr>
          </a:p>
        </p:txBody>
      </p:sp>
      <p:sp>
        <p:nvSpPr>
          <p:cNvPr id="11" name="Freeform: Shape 10">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Volný tvar: obrazec 5">
            <a:extLst>
              <a:ext uri="{FF2B5EF4-FFF2-40B4-BE49-F238E27FC236}">
                <a16:creationId xmlns:a16="http://schemas.microsoft.com/office/drawing/2014/main" id="{A4D815D0-BA05-664A-AF17-73860B477FE1}"/>
              </a:ext>
            </a:extLst>
          </p:cNvPr>
          <p:cNvSpPr/>
          <p:nvPr/>
        </p:nvSpPr>
        <p:spPr>
          <a:xfrm>
            <a:off x="8536919" y="4183708"/>
            <a:ext cx="1206499" cy="425626"/>
          </a:xfrm>
          <a:custGeom>
            <a:avLst/>
            <a:gdLst>
              <a:gd name="connsiteX0" fmla="*/ 1149526 w 1206499"/>
              <a:gd name="connsiteY0" fmla="*/ 261408 h 425626"/>
              <a:gd name="connsiteX1" fmla="*/ 1069093 w 1206499"/>
              <a:gd name="connsiteY1" fmla="*/ 70379 h 425626"/>
              <a:gd name="connsiteX2" fmla="*/ 1048985 w 1206499"/>
              <a:gd name="connsiteY2" fmla="*/ 50271 h 425626"/>
              <a:gd name="connsiteX3" fmla="*/ 70379 w 1206499"/>
              <a:gd name="connsiteY3" fmla="*/ 0 h 425626"/>
              <a:gd name="connsiteX4" fmla="*/ 60325 w 1206499"/>
              <a:gd name="connsiteY4" fmla="*/ 6703 h 425626"/>
              <a:gd name="connsiteX5" fmla="*/ 0 w 1206499"/>
              <a:gd name="connsiteY5" fmla="*/ 124001 h 425626"/>
              <a:gd name="connsiteX6" fmla="*/ 0 w 1206499"/>
              <a:gd name="connsiteY6" fmla="*/ 425626 h 425626"/>
              <a:gd name="connsiteX7" fmla="*/ 1206500 w 1206499"/>
              <a:gd name="connsiteY7" fmla="*/ 425626 h 425626"/>
              <a:gd name="connsiteX8" fmla="*/ 1206500 w 1206499"/>
              <a:gd name="connsiteY8" fmla="*/ 318382 h 425626"/>
              <a:gd name="connsiteX9" fmla="*/ 1149526 w 1206499"/>
              <a:gd name="connsiteY9" fmla="*/ 261408 h 42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499" h="425626">
                <a:moveTo>
                  <a:pt x="1149526" y="261408"/>
                </a:moveTo>
                <a:cubicBezTo>
                  <a:pt x="1099255" y="211137"/>
                  <a:pt x="1069093" y="140758"/>
                  <a:pt x="1069093" y="70379"/>
                </a:cubicBezTo>
                <a:lnTo>
                  <a:pt x="1048985" y="50271"/>
                </a:lnTo>
                <a:cubicBezTo>
                  <a:pt x="744008" y="237949"/>
                  <a:pt x="355247" y="217840"/>
                  <a:pt x="70379" y="0"/>
                </a:cubicBezTo>
                <a:lnTo>
                  <a:pt x="60325" y="6703"/>
                </a:lnTo>
                <a:cubicBezTo>
                  <a:pt x="23460" y="33514"/>
                  <a:pt x="0" y="77082"/>
                  <a:pt x="0" y="124001"/>
                </a:cubicBezTo>
                <a:lnTo>
                  <a:pt x="0" y="425626"/>
                </a:lnTo>
                <a:lnTo>
                  <a:pt x="1206500" y="425626"/>
                </a:lnTo>
                <a:lnTo>
                  <a:pt x="1206500" y="318382"/>
                </a:lnTo>
                <a:lnTo>
                  <a:pt x="1149526" y="261408"/>
                </a:lnTo>
                <a:close/>
              </a:path>
            </a:pathLst>
          </a:custGeom>
          <a:solidFill>
            <a:srgbClr val="000000"/>
          </a:solidFill>
          <a:ln w="33437" cap="flat">
            <a:noFill/>
            <a:prstDash val="solid"/>
            <a:miter/>
          </a:ln>
        </p:spPr>
        <p:txBody>
          <a:bodyPr rtlCol="0" anchor="ctr"/>
          <a:lstStyle/>
          <a:p>
            <a:endParaRPr lang="cs-CZ"/>
          </a:p>
        </p:txBody>
      </p:sp>
      <p:grpSp>
        <p:nvGrpSpPr>
          <p:cNvPr id="15" name="Skupina 14">
            <a:extLst>
              <a:ext uri="{FF2B5EF4-FFF2-40B4-BE49-F238E27FC236}">
                <a16:creationId xmlns:a16="http://schemas.microsoft.com/office/drawing/2014/main" id="{1CA35175-E00C-364C-98AF-BAFA96CA72F6}"/>
              </a:ext>
            </a:extLst>
          </p:cNvPr>
          <p:cNvGrpSpPr/>
          <p:nvPr/>
        </p:nvGrpSpPr>
        <p:grpSpPr>
          <a:xfrm>
            <a:off x="7732586" y="2729181"/>
            <a:ext cx="2815165" cy="2018885"/>
            <a:chOff x="7732586" y="2729181"/>
            <a:chExt cx="2815165" cy="2018885"/>
          </a:xfrm>
        </p:grpSpPr>
        <p:sp>
          <p:nvSpPr>
            <p:cNvPr id="7" name="Volný tvar: obrazec 6">
              <a:extLst>
                <a:ext uri="{FF2B5EF4-FFF2-40B4-BE49-F238E27FC236}">
                  <a16:creationId xmlns:a16="http://schemas.microsoft.com/office/drawing/2014/main" id="{B0279CAF-95B2-B874-9A4A-3CCD5B57AE97}"/>
                </a:ext>
              </a:extLst>
            </p:cNvPr>
            <p:cNvSpPr/>
            <p:nvPr/>
          </p:nvSpPr>
          <p:spPr>
            <a:xfrm>
              <a:off x="9766879" y="2852553"/>
              <a:ext cx="479902" cy="600552"/>
            </a:xfrm>
            <a:custGeom>
              <a:avLst/>
              <a:gdLst>
                <a:gd name="connsiteX0" fmla="*/ 227895 w 479902"/>
                <a:gd name="connsiteY0" fmla="*/ 600552 h 600552"/>
                <a:gd name="connsiteX1" fmla="*/ 475897 w 479902"/>
                <a:gd name="connsiteY1" fmla="*/ 252008 h 600552"/>
                <a:gd name="connsiteX2" fmla="*/ 127353 w 479902"/>
                <a:gd name="connsiteY2" fmla="*/ 4005 h 600552"/>
                <a:gd name="connsiteX3" fmla="*/ 0 w 479902"/>
                <a:gd name="connsiteY3" fmla="*/ 57627 h 600552"/>
                <a:gd name="connsiteX4" fmla="*/ 227895 w 479902"/>
                <a:gd name="connsiteY4" fmla="*/ 600552 h 6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902" h="600552">
                  <a:moveTo>
                    <a:pt x="227895" y="600552"/>
                  </a:moveTo>
                  <a:cubicBezTo>
                    <a:pt x="392113" y="573741"/>
                    <a:pt x="502708" y="416226"/>
                    <a:pt x="475897" y="252008"/>
                  </a:cubicBezTo>
                  <a:cubicBezTo>
                    <a:pt x="449086" y="87790"/>
                    <a:pt x="291571" y="-22806"/>
                    <a:pt x="127353" y="4005"/>
                  </a:cubicBezTo>
                  <a:cubicBezTo>
                    <a:pt x="80433" y="10708"/>
                    <a:pt x="36865" y="30816"/>
                    <a:pt x="0" y="57627"/>
                  </a:cubicBezTo>
                  <a:cubicBezTo>
                    <a:pt x="137407" y="205088"/>
                    <a:pt x="217840" y="396118"/>
                    <a:pt x="227895" y="600552"/>
                  </a:cubicBezTo>
                  <a:close/>
                </a:path>
              </a:pathLst>
            </a:custGeom>
            <a:solidFill>
              <a:srgbClr val="FF0000"/>
            </a:solidFill>
            <a:ln w="33437" cap="flat">
              <a:noFill/>
              <a:prstDash val="solid"/>
              <a:miter/>
            </a:ln>
          </p:spPr>
          <p:txBody>
            <a:bodyPr rtlCol="0" anchor="ctr"/>
            <a:lstStyle/>
            <a:p>
              <a:endParaRPr lang="cs-CZ"/>
            </a:p>
          </p:txBody>
        </p:sp>
        <p:sp>
          <p:nvSpPr>
            <p:cNvPr id="8" name="Volný tvar: obrazec 7">
              <a:extLst>
                <a:ext uri="{FF2B5EF4-FFF2-40B4-BE49-F238E27FC236}">
                  <a16:creationId xmlns:a16="http://schemas.microsoft.com/office/drawing/2014/main" id="{9688E829-7F67-B432-B3DB-2AF32A66B04A}"/>
                </a:ext>
              </a:extLst>
            </p:cNvPr>
            <p:cNvSpPr/>
            <p:nvPr/>
          </p:nvSpPr>
          <p:spPr>
            <a:xfrm>
              <a:off x="9867420" y="3540241"/>
              <a:ext cx="680331" cy="599898"/>
            </a:xfrm>
            <a:custGeom>
              <a:avLst/>
              <a:gdLst>
                <a:gd name="connsiteX0" fmla="*/ 620007 w 680331"/>
                <a:gd name="connsiteY0" fmla="*/ 177624 h 599898"/>
                <a:gd name="connsiteX1" fmla="*/ 325085 w 680331"/>
                <a:gd name="connsiteY1" fmla="*/ 36865 h 599898"/>
                <a:gd name="connsiteX2" fmla="*/ 127353 w 680331"/>
                <a:gd name="connsiteY2" fmla="*/ 0 h 599898"/>
                <a:gd name="connsiteX3" fmla="*/ 0 w 680331"/>
                <a:gd name="connsiteY3" fmla="*/ 408869 h 599898"/>
                <a:gd name="connsiteX4" fmla="*/ 20109 w 680331"/>
                <a:gd name="connsiteY4" fmla="*/ 428978 h 599898"/>
                <a:gd name="connsiteX5" fmla="*/ 211138 w 680331"/>
                <a:gd name="connsiteY5" fmla="*/ 509411 h 599898"/>
                <a:gd name="connsiteX6" fmla="*/ 301625 w 680331"/>
                <a:gd name="connsiteY6" fmla="*/ 599899 h 599898"/>
                <a:gd name="connsiteX7" fmla="*/ 680332 w 680331"/>
                <a:gd name="connsiteY7" fmla="*/ 599899 h 599898"/>
                <a:gd name="connsiteX8" fmla="*/ 680332 w 680331"/>
                <a:gd name="connsiteY8" fmla="*/ 298274 h 599898"/>
                <a:gd name="connsiteX9" fmla="*/ 620007 w 680331"/>
                <a:gd name="connsiteY9" fmla="*/ 177624 h 59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0331" h="599898">
                  <a:moveTo>
                    <a:pt x="620007" y="177624"/>
                  </a:moveTo>
                  <a:cubicBezTo>
                    <a:pt x="532871" y="110596"/>
                    <a:pt x="432329" y="60325"/>
                    <a:pt x="325085" y="36865"/>
                  </a:cubicBezTo>
                  <a:cubicBezTo>
                    <a:pt x="261408" y="16757"/>
                    <a:pt x="194381" y="6703"/>
                    <a:pt x="127353" y="0"/>
                  </a:cubicBezTo>
                  <a:cubicBezTo>
                    <a:pt x="120650" y="144110"/>
                    <a:pt x="77082" y="284868"/>
                    <a:pt x="0" y="408869"/>
                  </a:cubicBezTo>
                  <a:lnTo>
                    <a:pt x="20109" y="428978"/>
                  </a:lnTo>
                  <a:cubicBezTo>
                    <a:pt x="90488" y="428978"/>
                    <a:pt x="160867" y="459140"/>
                    <a:pt x="211138" y="509411"/>
                  </a:cubicBezTo>
                  <a:lnTo>
                    <a:pt x="301625" y="599899"/>
                  </a:lnTo>
                  <a:lnTo>
                    <a:pt x="680332" y="599899"/>
                  </a:lnTo>
                  <a:lnTo>
                    <a:pt x="680332" y="298274"/>
                  </a:lnTo>
                  <a:cubicBezTo>
                    <a:pt x="680332" y="251354"/>
                    <a:pt x="660224" y="204435"/>
                    <a:pt x="620007" y="177624"/>
                  </a:cubicBezTo>
                  <a:close/>
                </a:path>
              </a:pathLst>
            </a:custGeom>
            <a:solidFill>
              <a:srgbClr val="FF0000"/>
            </a:solidFill>
            <a:ln w="33437" cap="flat">
              <a:noFill/>
              <a:prstDash val="solid"/>
              <a:miter/>
            </a:ln>
          </p:spPr>
          <p:txBody>
            <a:bodyPr rtlCol="0" anchor="ctr"/>
            <a:lstStyle/>
            <a:p>
              <a:endParaRPr lang="cs-CZ"/>
            </a:p>
          </p:txBody>
        </p:sp>
        <p:sp>
          <p:nvSpPr>
            <p:cNvPr id="10" name="Volný tvar: obrazec 9">
              <a:extLst>
                <a:ext uri="{FF2B5EF4-FFF2-40B4-BE49-F238E27FC236}">
                  <a16:creationId xmlns:a16="http://schemas.microsoft.com/office/drawing/2014/main" id="{80633945-4F8C-BCF8-5691-9B3826446EEF}"/>
                </a:ext>
              </a:extLst>
            </p:cNvPr>
            <p:cNvSpPr/>
            <p:nvPr/>
          </p:nvSpPr>
          <p:spPr>
            <a:xfrm>
              <a:off x="8365998" y="2729181"/>
              <a:ext cx="2018861" cy="2018885"/>
            </a:xfrm>
            <a:custGeom>
              <a:avLst/>
              <a:gdLst>
                <a:gd name="connsiteX0" fmla="*/ 1960562 w 2018861"/>
                <a:gd name="connsiteY0" fmla="*/ 1709233 h 2018885"/>
                <a:gd name="connsiteX1" fmla="*/ 1645532 w 2018861"/>
                <a:gd name="connsiteY1" fmla="*/ 1390851 h 2018885"/>
                <a:gd name="connsiteX2" fmla="*/ 1484665 w 2018861"/>
                <a:gd name="connsiteY2" fmla="*/ 1343931 h 2018885"/>
                <a:gd name="connsiteX3" fmla="*/ 1370718 w 2018861"/>
                <a:gd name="connsiteY3" fmla="*/ 1233336 h 2018885"/>
                <a:gd name="connsiteX4" fmla="*/ 1528233 w 2018861"/>
                <a:gd name="connsiteY4" fmla="*/ 770844 h 2018885"/>
                <a:gd name="connsiteX5" fmla="*/ 764117 w 2018861"/>
                <a:gd name="connsiteY5" fmla="*/ 24 h 2018885"/>
                <a:gd name="connsiteX6" fmla="*/ 0 w 2018861"/>
                <a:gd name="connsiteY6" fmla="*/ 760790 h 2018885"/>
                <a:gd name="connsiteX7" fmla="*/ 764117 w 2018861"/>
                <a:gd name="connsiteY7" fmla="*/ 1531609 h 2018885"/>
                <a:gd name="connsiteX8" fmla="*/ 1233311 w 2018861"/>
                <a:gd name="connsiteY8" fmla="*/ 1374094 h 2018885"/>
                <a:gd name="connsiteX9" fmla="*/ 1347258 w 2018861"/>
                <a:gd name="connsiteY9" fmla="*/ 1484690 h 2018885"/>
                <a:gd name="connsiteX10" fmla="*/ 1394178 w 2018861"/>
                <a:gd name="connsiteY10" fmla="*/ 1645556 h 2018885"/>
                <a:gd name="connsiteX11" fmla="*/ 1712560 w 2018861"/>
                <a:gd name="connsiteY11" fmla="*/ 1963938 h 2018885"/>
                <a:gd name="connsiteX12" fmla="*/ 1963914 w 2018861"/>
                <a:gd name="connsiteY12" fmla="*/ 1970641 h 2018885"/>
                <a:gd name="connsiteX13" fmla="*/ 1970616 w 2018861"/>
                <a:gd name="connsiteY13" fmla="*/ 1719287 h 2018885"/>
                <a:gd name="connsiteX14" fmla="*/ 1960562 w 2018861"/>
                <a:gd name="connsiteY14" fmla="*/ 1709233 h 2018885"/>
                <a:gd name="connsiteX15" fmla="*/ 1960562 w 2018861"/>
                <a:gd name="connsiteY15" fmla="*/ 1709233 h 2018885"/>
                <a:gd name="connsiteX16" fmla="*/ 767468 w 2018861"/>
                <a:gd name="connsiteY16" fmla="*/ 157540 h 2018885"/>
                <a:gd name="connsiteX17" fmla="*/ 1377421 w 2018861"/>
                <a:gd name="connsiteY17" fmla="*/ 767492 h 2018885"/>
                <a:gd name="connsiteX18" fmla="*/ 1233311 w 2018861"/>
                <a:gd name="connsiteY18" fmla="*/ 1159605 h 2018885"/>
                <a:gd name="connsiteX19" fmla="*/ 1038931 w 2018861"/>
                <a:gd name="connsiteY19" fmla="*/ 1089226 h 2018885"/>
                <a:gd name="connsiteX20" fmla="*/ 760765 w 2018861"/>
                <a:gd name="connsiteY20" fmla="*/ 1045658 h 2018885"/>
                <a:gd name="connsiteX21" fmla="*/ 482600 w 2018861"/>
                <a:gd name="connsiteY21" fmla="*/ 1089226 h 2018885"/>
                <a:gd name="connsiteX22" fmla="*/ 301625 w 2018861"/>
                <a:gd name="connsiteY22" fmla="*/ 1162956 h 2018885"/>
                <a:gd name="connsiteX23" fmla="*/ 368653 w 2018861"/>
                <a:gd name="connsiteY23" fmla="*/ 305001 h 2018885"/>
                <a:gd name="connsiteX24" fmla="*/ 767468 w 2018861"/>
                <a:gd name="connsiteY24" fmla="*/ 157540 h 201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18861" h="2018885">
                  <a:moveTo>
                    <a:pt x="1960562" y="1709233"/>
                  </a:moveTo>
                  <a:lnTo>
                    <a:pt x="1645532" y="1390851"/>
                  </a:lnTo>
                  <a:cubicBezTo>
                    <a:pt x="1601964" y="1350634"/>
                    <a:pt x="1544990" y="1330526"/>
                    <a:pt x="1484665" y="1343931"/>
                  </a:cubicBezTo>
                  <a:lnTo>
                    <a:pt x="1370718" y="1233336"/>
                  </a:lnTo>
                  <a:cubicBezTo>
                    <a:pt x="1474611" y="1099280"/>
                    <a:pt x="1528233" y="938413"/>
                    <a:pt x="1528233" y="770844"/>
                  </a:cubicBezTo>
                  <a:cubicBezTo>
                    <a:pt x="1531585" y="348569"/>
                    <a:pt x="1189743" y="3376"/>
                    <a:pt x="764117" y="24"/>
                  </a:cubicBezTo>
                  <a:cubicBezTo>
                    <a:pt x="338490" y="-3327"/>
                    <a:pt x="0" y="338515"/>
                    <a:pt x="0" y="760790"/>
                  </a:cubicBezTo>
                  <a:cubicBezTo>
                    <a:pt x="0" y="1183065"/>
                    <a:pt x="338490" y="1528258"/>
                    <a:pt x="764117" y="1531609"/>
                  </a:cubicBezTo>
                  <a:cubicBezTo>
                    <a:pt x="931686" y="1531609"/>
                    <a:pt x="1095904" y="1477987"/>
                    <a:pt x="1233311" y="1374094"/>
                  </a:cubicBezTo>
                  <a:lnTo>
                    <a:pt x="1347258" y="1484690"/>
                  </a:lnTo>
                  <a:cubicBezTo>
                    <a:pt x="1337204" y="1541663"/>
                    <a:pt x="1353961" y="1601988"/>
                    <a:pt x="1394178" y="1645556"/>
                  </a:cubicBezTo>
                  <a:lnTo>
                    <a:pt x="1712560" y="1963938"/>
                  </a:lnTo>
                  <a:cubicBezTo>
                    <a:pt x="1779587" y="2034317"/>
                    <a:pt x="1893535" y="2037669"/>
                    <a:pt x="1963914" y="1970641"/>
                  </a:cubicBezTo>
                  <a:cubicBezTo>
                    <a:pt x="2034293" y="1903613"/>
                    <a:pt x="2037644" y="1789666"/>
                    <a:pt x="1970616" y="1719287"/>
                  </a:cubicBezTo>
                  <a:cubicBezTo>
                    <a:pt x="1967265" y="1715935"/>
                    <a:pt x="1963914" y="1712584"/>
                    <a:pt x="1960562" y="1709233"/>
                  </a:cubicBezTo>
                  <a:lnTo>
                    <a:pt x="1960562" y="1709233"/>
                  </a:lnTo>
                  <a:close/>
                  <a:moveTo>
                    <a:pt x="767468" y="157540"/>
                  </a:moveTo>
                  <a:cubicBezTo>
                    <a:pt x="1105958" y="157540"/>
                    <a:pt x="1377421" y="429002"/>
                    <a:pt x="1377421" y="767492"/>
                  </a:cubicBezTo>
                  <a:cubicBezTo>
                    <a:pt x="1377421" y="911602"/>
                    <a:pt x="1327150" y="1052360"/>
                    <a:pt x="1233311" y="1159605"/>
                  </a:cubicBezTo>
                  <a:cubicBezTo>
                    <a:pt x="1169635" y="1129442"/>
                    <a:pt x="1105958" y="1105983"/>
                    <a:pt x="1038931" y="1089226"/>
                  </a:cubicBezTo>
                  <a:cubicBezTo>
                    <a:pt x="948443" y="1062415"/>
                    <a:pt x="854604" y="1045658"/>
                    <a:pt x="760765" y="1045658"/>
                  </a:cubicBezTo>
                  <a:cubicBezTo>
                    <a:pt x="666926" y="1045658"/>
                    <a:pt x="573087" y="1062415"/>
                    <a:pt x="482600" y="1089226"/>
                  </a:cubicBezTo>
                  <a:cubicBezTo>
                    <a:pt x="418924" y="1105983"/>
                    <a:pt x="358599" y="1129442"/>
                    <a:pt x="301625" y="1162956"/>
                  </a:cubicBezTo>
                  <a:cubicBezTo>
                    <a:pt x="83785" y="908251"/>
                    <a:pt x="113947" y="522841"/>
                    <a:pt x="368653" y="305001"/>
                  </a:cubicBezTo>
                  <a:cubicBezTo>
                    <a:pt x="479249" y="207811"/>
                    <a:pt x="620007" y="157540"/>
                    <a:pt x="767468" y="157540"/>
                  </a:cubicBezTo>
                  <a:close/>
                </a:path>
              </a:pathLst>
            </a:custGeom>
            <a:solidFill>
              <a:srgbClr val="000000"/>
            </a:solidFill>
            <a:ln w="33437" cap="flat">
              <a:noFill/>
              <a:prstDash val="solid"/>
              <a:miter/>
            </a:ln>
          </p:spPr>
          <p:txBody>
            <a:bodyPr rtlCol="0" anchor="ctr"/>
            <a:lstStyle/>
            <a:p>
              <a:endParaRPr lang="cs-CZ"/>
            </a:p>
          </p:txBody>
        </p:sp>
        <p:sp>
          <p:nvSpPr>
            <p:cNvPr id="12" name="Volný tvar: obrazec 11">
              <a:extLst>
                <a:ext uri="{FF2B5EF4-FFF2-40B4-BE49-F238E27FC236}">
                  <a16:creationId xmlns:a16="http://schemas.microsoft.com/office/drawing/2014/main" id="{AC61D9FC-7407-C324-0890-DD664EA9A0C0}"/>
                </a:ext>
              </a:extLst>
            </p:cNvPr>
            <p:cNvSpPr/>
            <p:nvPr/>
          </p:nvSpPr>
          <p:spPr>
            <a:xfrm>
              <a:off x="8788273" y="3024127"/>
              <a:ext cx="676980" cy="676980"/>
            </a:xfrm>
            <a:custGeom>
              <a:avLst/>
              <a:gdLst>
                <a:gd name="connsiteX0" fmla="*/ 676981 w 676980"/>
                <a:gd name="connsiteY0" fmla="*/ 338490 h 676980"/>
                <a:gd name="connsiteX1" fmla="*/ 338490 w 676980"/>
                <a:gd name="connsiteY1" fmla="*/ 676980 h 676980"/>
                <a:gd name="connsiteX2" fmla="*/ 0 w 676980"/>
                <a:gd name="connsiteY2" fmla="*/ 338490 h 676980"/>
                <a:gd name="connsiteX3" fmla="*/ 338490 w 676980"/>
                <a:gd name="connsiteY3" fmla="*/ 0 h 676980"/>
                <a:gd name="connsiteX4" fmla="*/ 676981 w 676980"/>
                <a:gd name="connsiteY4" fmla="*/ 338490 h 676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980" h="676980">
                  <a:moveTo>
                    <a:pt x="676981" y="338490"/>
                  </a:moveTo>
                  <a:cubicBezTo>
                    <a:pt x="676981" y="525433"/>
                    <a:pt x="525433" y="676980"/>
                    <a:pt x="338490" y="676980"/>
                  </a:cubicBezTo>
                  <a:cubicBezTo>
                    <a:pt x="151547" y="676980"/>
                    <a:pt x="0" y="525433"/>
                    <a:pt x="0" y="338490"/>
                  </a:cubicBezTo>
                  <a:cubicBezTo>
                    <a:pt x="0" y="151547"/>
                    <a:pt x="151547" y="0"/>
                    <a:pt x="338490" y="0"/>
                  </a:cubicBezTo>
                  <a:cubicBezTo>
                    <a:pt x="525433" y="0"/>
                    <a:pt x="676981" y="151547"/>
                    <a:pt x="676981" y="338490"/>
                  </a:cubicBezTo>
                  <a:close/>
                </a:path>
              </a:pathLst>
            </a:custGeom>
            <a:solidFill>
              <a:srgbClr val="000000"/>
            </a:solidFill>
            <a:ln w="33437" cap="flat">
              <a:noFill/>
              <a:prstDash val="solid"/>
              <a:miter/>
            </a:ln>
          </p:spPr>
          <p:txBody>
            <a:bodyPr rtlCol="0" anchor="ctr"/>
            <a:lstStyle/>
            <a:p>
              <a:endParaRPr lang="cs-CZ"/>
            </a:p>
          </p:txBody>
        </p:sp>
        <p:sp>
          <p:nvSpPr>
            <p:cNvPr id="13" name="Volný tvar: obrazec 12">
              <a:extLst>
                <a:ext uri="{FF2B5EF4-FFF2-40B4-BE49-F238E27FC236}">
                  <a16:creationId xmlns:a16="http://schemas.microsoft.com/office/drawing/2014/main" id="{8A977BA1-5B19-B741-9FD2-276377413C4D}"/>
                </a:ext>
              </a:extLst>
            </p:cNvPr>
            <p:cNvSpPr/>
            <p:nvPr/>
          </p:nvSpPr>
          <p:spPr>
            <a:xfrm>
              <a:off x="7732586" y="3540241"/>
              <a:ext cx="774170" cy="599898"/>
            </a:xfrm>
            <a:custGeom>
              <a:avLst/>
              <a:gdLst>
                <a:gd name="connsiteX0" fmla="*/ 536222 w 774170"/>
                <a:gd name="connsiteY0" fmla="*/ 0 h 599898"/>
                <a:gd name="connsiteX1" fmla="*/ 355247 w 774170"/>
                <a:gd name="connsiteY1" fmla="*/ 36865 h 599898"/>
                <a:gd name="connsiteX2" fmla="*/ 60325 w 774170"/>
                <a:gd name="connsiteY2" fmla="*/ 177624 h 599898"/>
                <a:gd name="connsiteX3" fmla="*/ 0 w 774170"/>
                <a:gd name="connsiteY3" fmla="*/ 298274 h 599898"/>
                <a:gd name="connsiteX4" fmla="*/ 0 w 774170"/>
                <a:gd name="connsiteY4" fmla="*/ 599899 h 599898"/>
                <a:gd name="connsiteX5" fmla="*/ 723900 w 774170"/>
                <a:gd name="connsiteY5" fmla="*/ 599899 h 599898"/>
                <a:gd name="connsiteX6" fmla="*/ 774171 w 774170"/>
                <a:gd name="connsiteY6" fmla="*/ 549628 h 599898"/>
                <a:gd name="connsiteX7" fmla="*/ 536222 w 774170"/>
                <a:gd name="connsiteY7" fmla="*/ 0 h 59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170" h="599898">
                  <a:moveTo>
                    <a:pt x="536222" y="0"/>
                  </a:moveTo>
                  <a:cubicBezTo>
                    <a:pt x="475897" y="6703"/>
                    <a:pt x="415572" y="16757"/>
                    <a:pt x="355247" y="36865"/>
                  </a:cubicBezTo>
                  <a:cubicBezTo>
                    <a:pt x="251354" y="67028"/>
                    <a:pt x="150812" y="117299"/>
                    <a:pt x="60325" y="177624"/>
                  </a:cubicBezTo>
                  <a:cubicBezTo>
                    <a:pt x="20108" y="204435"/>
                    <a:pt x="0" y="251354"/>
                    <a:pt x="0" y="298274"/>
                  </a:cubicBezTo>
                  <a:lnTo>
                    <a:pt x="0" y="599899"/>
                  </a:lnTo>
                  <a:lnTo>
                    <a:pt x="723900" y="599899"/>
                  </a:lnTo>
                  <a:cubicBezTo>
                    <a:pt x="737306" y="579790"/>
                    <a:pt x="754062" y="563033"/>
                    <a:pt x="774171" y="549628"/>
                  </a:cubicBezTo>
                  <a:cubicBezTo>
                    <a:pt x="630061" y="398815"/>
                    <a:pt x="546276" y="204435"/>
                    <a:pt x="536222" y="0"/>
                  </a:cubicBezTo>
                  <a:close/>
                </a:path>
              </a:pathLst>
            </a:custGeom>
            <a:solidFill>
              <a:srgbClr val="000000"/>
            </a:solidFill>
            <a:ln w="33437" cap="flat">
              <a:noFill/>
              <a:prstDash val="solid"/>
              <a:miter/>
            </a:ln>
          </p:spPr>
          <p:txBody>
            <a:bodyPr rtlCol="0" anchor="ctr"/>
            <a:lstStyle/>
            <a:p>
              <a:endParaRPr lang="cs-CZ"/>
            </a:p>
          </p:txBody>
        </p:sp>
        <p:sp>
          <p:nvSpPr>
            <p:cNvPr id="14" name="Volný tvar: obrazec 13">
              <a:extLst>
                <a:ext uri="{FF2B5EF4-FFF2-40B4-BE49-F238E27FC236}">
                  <a16:creationId xmlns:a16="http://schemas.microsoft.com/office/drawing/2014/main" id="{2EF6C130-726F-0542-843A-9A01322E809E}"/>
                </a:ext>
              </a:extLst>
            </p:cNvPr>
            <p:cNvSpPr/>
            <p:nvPr/>
          </p:nvSpPr>
          <p:spPr>
            <a:xfrm>
              <a:off x="8032639" y="2851634"/>
              <a:ext cx="470766" cy="598119"/>
            </a:xfrm>
            <a:custGeom>
              <a:avLst/>
              <a:gdLst>
                <a:gd name="connsiteX0" fmla="*/ 236169 w 470766"/>
                <a:gd name="connsiteY0" fmla="*/ 598119 h 598119"/>
                <a:gd name="connsiteX1" fmla="*/ 470766 w 470766"/>
                <a:gd name="connsiteY1" fmla="*/ 51843 h 598119"/>
                <a:gd name="connsiteX2" fmla="*/ 51843 w 470766"/>
                <a:gd name="connsiteY2" fmla="*/ 135628 h 598119"/>
                <a:gd name="connsiteX3" fmla="*/ 135628 w 470766"/>
                <a:gd name="connsiteY3" fmla="*/ 554551 h 598119"/>
                <a:gd name="connsiteX4" fmla="*/ 236169 w 470766"/>
                <a:gd name="connsiteY4" fmla="*/ 598119 h 59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66" h="598119">
                  <a:moveTo>
                    <a:pt x="236169" y="598119"/>
                  </a:moveTo>
                  <a:cubicBezTo>
                    <a:pt x="246223" y="393685"/>
                    <a:pt x="330008" y="202655"/>
                    <a:pt x="470766" y="51843"/>
                  </a:cubicBezTo>
                  <a:cubicBezTo>
                    <a:pt x="333360" y="-41996"/>
                    <a:pt x="145682" y="-5131"/>
                    <a:pt x="51843" y="135628"/>
                  </a:cubicBezTo>
                  <a:cubicBezTo>
                    <a:pt x="-41996" y="276386"/>
                    <a:pt x="-5131" y="460712"/>
                    <a:pt x="135628" y="554551"/>
                  </a:cubicBezTo>
                  <a:cubicBezTo>
                    <a:pt x="165790" y="574660"/>
                    <a:pt x="199304" y="588065"/>
                    <a:pt x="236169" y="598119"/>
                  </a:cubicBezTo>
                  <a:close/>
                </a:path>
              </a:pathLst>
            </a:custGeom>
            <a:solidFill>
              <a:srgbClr val="000000"/>
            </a:solidFill>
            <a:ln w="33437" cap="flat">
              <a:noFill/>
              <a:prstDash val="solid"/>
              <a:miter/>
            </a:ln>
          </p:spPr>
          <p:txBody>
            <a:bodyPr rtlCol="0" anchor="ctr"/>
            <a:lstStyle/>
            <a:p>
              <a:endParaRPr lang="cs-CZ"/>
            </a:p>
          </p:txBody>
        </p:sp>
      </p:grpSp>
    </p:spTree>
    <p:extLst>
      <p:ext uri="{BB962C8B-B14F-4D97-AF65-F5344CB8AC3E}">
        <p14:creationId xmlns:p14="http://schemas.microsoft.com/office/powerpoint/2010/main" val="28962327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49F7B0-1766-4E75-81E6-1DAC53745682}"/>
              </a:ext>
            </a:extLst>
          </p:cNvPr>
          <p:cNvSpPr>
            <a:spLocks noGrp="1"/>
          </p:cNvSpPr>
          <p:nvPr>
            <p:ph type="title"/>
          </p:nvPr>
        </p:nvSpPr>
        <p:spPr/>
        <p:txBody>
          <a:bodyPr>
            <a:normAutofit/>
          </a:bodyPr>
          <a:lstStyle/>
          <a:p>
            <a:pPr marL="0" indent="0">
              <a:buNone/>
            </a:pPr>
            <a:r>
              <a:rPr lang="cs-CZ" sz="3600" dirty="0"/>
              <a:t>Psychologické profilování</a:t>
            </a:r>
          </a:p>
        </p:txBody>
      </p:sp>
      <p:sp>
        <p:nvSpPr>
          <p:cNvPr id="3" name="Zástupný obsah 2">
            <a:extLst>
              <a:ext uri="{FF2B5EF4-FFF2-40B4-BE49-F238E27FC236}">
                <a16:creationId xmlns:a16="http://schemas.microsoft.com/office/drawing/2014/main" id="{3C2C2D22-5C6B-41B1-AEC4-3B3C35E112A2}"/>
              </a:ext>
            </a:extLst>
          </p:cNvPr>
          <p:cNvSpPr>
            <a:spLocks noGrp="1"/>
          </p:cNvSpPr>
          <p:nvPr>
            <p:ph idx="1"/>
          </p:nvPr>
        </p:nvSpPr>
        <p:spPr/>
        <p:txBody>
          <a:bodyPr>
            <a:normAutofit fontScale="92500" lnSpcReduction="20000"/>
          </a:bodyPr>
          <a:lstStyle/>
          <a:p>
            <a:pPr marL="0" indent="0">
              <a:buNone/>
            </a:pPr>
            <a:r>
              <a:rPr lang="cs-CZ" dirty="0"/>
              <a:t>Existují spolehlivější forenzní disciplíny</a:t>
            </a:r>
          </a:p>
          <a:p>
            <a:pPr marL="0" indent="0">
              <a:buNone/>
            </a:pPr>
            <a:r>
              <a:rPr lang="cs-CZ" dirty="0"/>
              <a:t>(daktyloskopie, analýza DNA,  F. balistika, F. chemie, …)</a:t>
            </a:r>
          </a:p>
          <a:p>
            <a:pPr marL="0" indent="0">
              <a:buNone/>
            </a:pPr>
            <a:r>
              <a:rPr lang="cs-CZ" dirty="0"/>
              <a:t>Profilování spíše až metody druhé volby, když ostatní selhávají</a:t>
            </a:r>
          </a:p>
          <a:p>
            <a:pPr marL="0" indent="0">
              <a:buNone/>
            </a:pPr>
            <a:endParaRPr lang="cs-CZ" dirty="0"/>
          </a:p>
          <a:p>
            <a:pPr marL="0" indent="0">
              <a:buNone/>
            </a:pPr>
            <a:r>
              <a:rPr lang="cs-CZ" dirty="0"/>
              <a:t>Jedná se nejčastěji o profil neznámého pachatele (existuje i zaměření na pachatele známého, při únosech, společných sebevražd)</a:t>
            </a:r>
          </a:p>
          <a:p>
            <a:pPr marL="0" indent="0">
              <a:buNone/>
            </a:pPr>
            <a:r>
              <a:rPr lang="cs-CZ" sz="2800" dirty="0"/>
              <a:t>geografické profilování: </a:t>
            </a:r>
            <a:r>
              <a:rPr lang="cs-CZ" dirty="0"/>
              <a:t>Oblast, kde se vyskytují sérové TČ, snaha lokalizovat bydliště nebo další útok</a:t>
            </a:r>
          </a:p>
          <a:p>
            <a:pPr marL="0" indent="0">
              <a:buNone/>
            </a:pPr>
            <a:r>
              <a:rPr lang="cs-CZ" dirty="0"/>
              <a:t>Snaha o analýzu podle povahy TČ a způsobu provedení.</a:t>
            </a:r>
          </a:p>
          <a:p>
            <a:pPr marL="0" indent="0">
              <a:buNone/>
            </a:pPr>
            <a:endParaRPr lang="cs-CZ" dirty="0"/>
          </a:p>
          <a:p>
            <a:pPr marL="0" indent="0">
              <a:buNone/>
            </a:pPr>
            <a:r>
              <a:rPr lang="cs-CZ" dirty="0"/>
              <a:t>Výsledek je pravděpodobnostní povaha.</a:t>
            </a:r>
          </a:p>
          <a:p>
            <a:pPr marL="0" indent="0">
              <a:buNone/>
            </a:pPr>
            <a:endParaRPr lang="cs-CZ" dirty="0"/>
          </a:p>
          <a:p>
            <a:pPr marL="0" indent="0">
              <a:buNone/>
            </a:pPr>
            <a:endParaRPr lang="cs-CZ" dirty="0"/>
          </a:p>
        </p:txBody>
      </p:sp>
      <p:grpSp>
        <p:nvGrpSpPr>
          <p:cNvPr id="4" name="Skupina 3">
            <a:extLst>
              <a:ext uri="{FF2B5EF4-FFF2-40B4-BE49-F238E27FC236}">
                <a16:creationId xmlns:a16="http://schemas.microsoft.com/office/drawing/2014/main" id="{11E8E821-2069-0A8D-1937-59E24E855197}"/>
              </a:ext>
            </a:extLst>
          </p:cNvPr>
          <p:cNvGrpSpPr>
            <a:grpSpLocks noChangeAspect="1"/>
          </p:cNvGrpSpPr>
          <p:nvPr/>
        </p:nvGrpSpPr>
        <p:grpSpPr>
          <a:xfrm>
            <a:off x="10734204" y="721212"/>
            <a:ext cx="854823" cy="613388"/>
            <a:chOff x="7732586" y="2729181"/>
            <a:chExt cx="2815165" cy="2018885"/>
          </a:xfrm>
        </p:grpSpPr>
        <p:sp>
          <p:nvSpPr>
            <p:cNvPr id="5" name="Volný tvar: obrazec 4">
              <a:extLst>
                <a:ext uri="{FF2B5EF4-FFF2-40B4-BE49-F238E27FC236}">
                  <a16:creationId xmlns:a16="http://schemas.microsoft.com/office/drawing/2014/main" id="{7BD8FCD9-3E5C-7B40-97D1-3D9E429C6A14}"/>
                </a:ext>
              </a:extLst>
            </p:cNvPr>
            <p:cNvSpPr/>
            <p:nvPr/>
          </p:nvSpPr>
          <p:spPr>
            <a:xfrm>
              <a:off x="9766879" y="2852553"/>
              <a:ext cx="479902" cy="600552"/>
            </a:xfrm>
            <a:custGeom>
              <a:avLst/>
              <a:gdLst>
                <a:gd name="connsiteX0" fmla="*/ 227895 w 479902"/>
                <a:gd name="connsiteY0" fmla="*/ 600552 h 600552"/>
                <a:gd name="connsiteX1" fmla="*/ 475897 w 479902"/>
                <a:gd name="connsiteY1" fmla="*/ 252008 h 600552"/>
                <a:gd name="connsiteX2" fmla="*/ 127353 w 479902"/>
                <a:gd name="connsiteY2" fmla="*/ 4005 h 600552"/>
                <a:gd name="connsiteX3" fmla="*/ 0 w 479902"/>
                <a:gd name="connsiteY3" fmla="*/ 57627 h 600552"/>
                <a:gd name="connsiteX4" fmla="*/ 227895 w 479902"/>
                <a:gd name="connsiteY4" fmla="*/ 600552 h 6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902" h="600552">
                  <a:moveTo>
                    <a:pt x="227895" y="600552"/>
                  </a:moveTo>
                  <a:cubicBezTo>
                    <a:pt x="392113" y="573741"/>
                    <a:pt x="502708" y="416226"/>
                    <a:pt x="475897" y="252008"/>
                  </a:cubicBezTo>
                  <a:cubicBezTo>
                    <a:pt x="449086" y="87790"/>
                    <a:pt x="291571" y="-22806"/>
                    <a:pt x="127353" y="4005"/>
                  </a:cubicBezTo>
                  <a:cubicBezTo>
                    <a:pt x="80433" y="10708"/>
                    <a:pt x="36865" y="30816"/>
                    <a:pt x="0" y="57627"/>
                  </a:cubicBezTo>
                  <a:cubicBezTo>
                    <a:pt x="137407" y="205088"/>
                    <a:pt x="217840" y="396118"/>
                    <a:pt x="227895" y="600552"/>
                  </a:cubicBezTo>
                  <a:close/>
                </a:path>
              </a:pathLst>
            </a:custGeom>
            <a:solidFill>
              <a:srgbClr val="FF0000"/>
            </a:solidFill>
            <a:ln w="33437" cap="flat">
              <a:noFill/>
              <a:prstDash val="solid"/>
              <a:miter/>
            </a:ln>
          </p:spPr>
          <p:txBody>
            <a:bodyPr rtlCol="0" anchor="ctr"/>
            <a:lstStyle/>
            <a:p>
              <a:endParaRPr lang="cs-CZ"/>
            </a:p>
          </p:txBody>
        </p:sp>
        <p:sp>
          <p:nvSpPr>
            <p:cNvPr id="6" name="Volný tvar: obrazec 5">
              <a:extLst>
                <a:ext uri="{FF2B5EF4-FFF2-40B4-BE49-F238E27FC236}">
                  <a16:creationId xmlns:a16="http://schemas.microsoft.com/office/drawing/2014/main" id="{79D7A8F2-15B3-56AA-9446-CB438338B27F}"/>
                </a:ext>
              </a:extLst>
            </p:cNvPr>
            <p:cNvSpPr/>
            <p:nvPr/>
          </p:nvSpPr>
          <p:spPr>
            <a:xfrm>
              <a:off x="9867420" y="3540241"/>
              <a:ext cx="680331" cy="599898"/>
            </a:xfrm>
            <a:custGeom>
              <a:avLst/>
              <a:gdLst>
                <a:gd name="connsiteX0" fmla="*/ 620007 w 680331"/>
                <a:gd name="connsiteY0" fmla="*/ 177624 h 599898"/>
                <a:gd name="connsiteX1" fmla="*/ 325085 w 680331"/>
                <a:gd name="connsiteY1" fmla="*/ 36865 h 599898"/>
                <a:gd name="connsiteX2" fmla="*/ 127353 w 680331"/>
                <a:gd name="connsiteY2" fmla="*/ 0 h 599898"/>
                <a:gd name="connsiteX3" fmla="*/ 0 w 680331"/>
                <a:gd name="connsiteY3" fmla="*/ 408869 h 599898"/>
                <a:gd name="connsiteX4" fmla="*/ 20109 w 680331"/>
                <a:gd name="connsiteY4" fmla="*/ 428978 h 599898"/>
                <a:gd name="connsiteX5" fmla="*/ 211138 w 680331"/>
                <a:gd name="connsiteY5" fmla="*/ 509411 h 599898"/>
                <a:gd name="connsiteX6" fmla="*/ 301625 w 680331"/>
                <a:gd name="connsiteY6" fmla="*/ 599899 h 599898"/>
                <a:gd name="connsiteX7" fmla="*/ 680332 w 680331"/>
                <a:gd name="connsiteY7" fmla="*/ 599899 h 599898"/>
                <a:gd name="connsiteX8" fmla="*/ 680332 w 680331"/>
                <a:gd name="connsiteY8" fmla="*/ 298274 h 599898"/>
                <a:gd name="connsiteX9" fmla="*/ 620007 w 680331"/>
                <a:gd name="connsiteY9" fmla="*/ 177624 h 59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0331" h="599898">
                  <a:moveTo>
                    <a:pt x="620007" y="177624"/>
                  </a:moveTo>
                  <a:cubicBezTo>
                    <a:pt x="532871" y="110596"/>
                    <a:pt x="432329" y="60325"/>
                    <a:pt x="325085" y="36865"/>
                  </a:cubicBezTo>
                  <a:cubicBezTo>
                    <a:pt x="261408" y="16757"/>
                    <a:pt x="194381" y="6703"/>
                    <a:pt x="127353" y="0"/>
                  </a:cubicBezTo>
                  <a:cubicBezTo>
                    <a:pt x="120650" y="144110"/>
                    <a:pt x="77082" y="284868"/>
                    <a:pt x="0" y="408869"/>
                  </a:cubicBezTo>
                  <a:lnTo>
                    <a:pt x="20109" y="428978"/>
                  </a:lnTo>
                  <a:cubicBezTo>
                    <a:pt x="90488" y="428978"/>
                    <a:pt x="160867" y="459140"/>
                    <a:pt x="211138" y="509411"/>
                  </a:cubicBezTo>
                  <a:lnTo>
                    <a:pt x="301625" y="599899"/>
                  </a:lnTo>
                  <a:lnTo>
                    <a:pt x="680332" y="599899"/>
                  </a:lnTo>
                  <a:lnTo>
                    <a:pt x="680332" y="298274"/>
                  </a:lnTo>
                  <a:cubicBezTo>
                    <a:pt x="680332" y="251354"/>
                    <a:pt x="660224" y="204435"/>
                    <a:pt x="620007" y="177624"/>
                  </a:cubicBezTo>
                  <a:close/>
                </a:path>
              </a:pathLst>
            </a:custGeom>
            <a:solidFill>
              <a:srgbClr val="FF0000"/>
            </a:solidFill>
            <a:ln w="33437" cap="flat">
              <a:noFill/>
              <a:prstDash val="solid"/>
              <a:miter/>
            </a:ln>
          </p:spPr>
          <p:txBody>
            <a:bodyPr rtlCol="0" anchor="ctr"/>
            <a:lstStyle/>
            <a:p>
              <a:endParaRPr lang="cs-CZ"/>
            </a:p>
          </p:txBody>
        </p:sp>
        <p:sp>
          <p:nvSpPr>
            <p:cNvPr id="7" name="Volný tvar: obrazec 6">
              <a:extLst>
                <a:ext uri="{FF2B5EF4-FFF2-40B4-BE49-F238E27FC236}">
                  <a16:creationId xmlns:a16="http://schemas.microsoft.com/office/drawing/2014/main" id="{93739EA7-5F8A-9FAD-97C3-C69401E595CE}"/>
                </a:ext>
              </a:extLst>
            </p:cNvPr>
            <p:cNvSpPr/>
            <p:nvPr/>
          </p:nvSpPr>
          <p:spPr>
            <a:xfrm>
              <a:off x="8365998" y="2729181"/>
              <a:ext cx="2018861" cy="2018885"/>
            </a:xfrm>
            <a:custGeom>
              <a:avLst/>
              <a:gdLst>
                <a:gd name="connsiteX0" fmla="*/ 1960562 w 2018861"/>
                <a:gd name="connsiteY0" fmla="*/ 1709233 h 2018885"/>
                <a:gd name="connsiteX1" fmla="*/ 1645532 w 2018861"/>
                <a:gd name="connsiteY1" fmla="*/ 1390851 h 2018885"/>
                <a:gd name="connsiteX2" fmla="*/ 1484665 w 2018861"/>
                <a:gd name="connsiteY2" fmla="*/ 1343931 h 2018885"/>
                <a:gd name="connsiteX3" fmla="*/ 1370718 w 2018861"/>
                <a:gd name="connsiteY3" fmla="*/ 1233336 h 2018885"/>
                <a:gd name="connsiteX4" fmla="*/ 1528233 w 2018861"/>
                <a:gd name="connsiteY4" fmla="*/ 770844 h 2018885"/>
                <a:gd name="connsiteX5" fmla="*/ 764117 w 2018861"/>
                <a:gd name="connsiteY5" fmla="*/ 24 h 2018885"/>
                <a:gd name="connsiteX6" fmla="*/ 0 w 2018861"/>
                <a:gd name="connsiteY6" fmla="*/ 760790 h 2018885"/>
                <a:gd name="connsiteX7" fmla="*/ 764117 w 2018861"/>
                <a:gd name="connsiteY7" fmla="*/ 1531609 h 2018885"/>
                <a:gd name="connsiteX8" fmla="*/ 1233311 w 2018861"/>
                <a:gd name="connsiteY8" fmla="*/ 1374094 h 2018885"/>
                <a:gd name="connsiteX9" fmla="*/ 1347258 w 2018861"/>
                <a:gd name="connsiteY9" fmla="*/ 1484690 h 2018885"/>
                <a:gd name="connsiteX10" fmla="*/ 1394178 w 2018861"/>
                <a:gd name="connsiteY10" fmla="*/ 1645556 h 2018885"/>
                <a:gd name="connsiteX11" fmla="*/ 1712560 w 2018861"/>
                <a:gd name="connsiteY11" fmla="*/ 1963938 h 2018885"/>
                <a:gd name="connsiteX12" fmla="*/ 1963914 w 2018861"/>
                <a:gd name="connsiteY12" fmla="*/ 1970641 h 2018885"/>
                <a:gd name="connsiteX13" fmla="*/ 1970616 w 2018861"/>
                <a:gd name="connsiteY13" fmla="*/ 1719287 h 2018885"/>
                <a:gd name="connsiteX14" fmla="*/ 1960562 w 2018861"/>
                <a:gd name="connsiteY14" fmla="*/ 1709233 h 2018885"/>
                <a:gd name="connsiteX15" fmla="*/ 1960562 w 2018861"/>
                <a:gd name="connsiteY15" fmla="*/ 1709233 h 2018885"/>
                <a:gd name="connsiteX16" fmla="*/ 767468 w 2018861"/>
                <a:gd name="connsiteY16" fmla="*/ 157540 h 2018885"/>
                <a:gd name="connsiteX17" fmla="*/ 1377421 w 2018861"/>
                <a:gd name="connsiteY17" fmla="*/ 767492 h 2018885"/>
                <a:gd name="connsiteX18" fmla="*/ 1233311 w 2018861"/>
                <a:gd name="connsiteY18" fmla="*/ 1159605 h 2018885"/>
                <a:gd name="connsiteX19" fmla="*/ 1038931 w 2018861"/>
                <a:gd name="connsiteY19" fmla="*/ 1089226 h 2018885"/>
                <a:gd name="connsiteX20" fmla="*/ 760765 w 2018861"/>
                <a:gd name="connsiteY20" fmla="*/ 1045658 h 2018885"/>
                <a:gd name="connsiteX21" fmla="*/ 482600 w 2018861"/>
                <a:gd name="connsiteY21" fmla="*/ 1089226 h 2018885"/>
                <a:gd name="connsiteX22" fmla="*/ 301625 w 2018861"/>
                <a:gd name="connsiteY22" fmla="*/ 1162956 h 2018885"/>
                <a:gd name="connsiteX23" fmla="*/ 368653 w 2018861"/>
                <a:gd name="connsiteY23" fmla="*/ 305001 h 2018885"/>
                <a:gd name="connsiteX24" fmla="*/ 767468 w 2018861"/>
                <a:gd name="connsiteY24" fmla="*/ 157540 h 201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18861" h="2018885">
                  <a:moveTo>
                    <a:pt x="1960562" y="1709233"/>
                  </a:moveTo>
                  <a:lnTo>
                    <a:pt x="1645532" y="1390851"/>
                  </a:lnTo>
                  <a:cubicBezTo>
                    <a:pt x="1601964" y="1350634"/>
                    <a:pt x="1544990" y="1330526"/>
                    <a:pt x="1484665" y="1343931"/>
                  </a:cubicBezTo>
                  <a:lnTo>
                    <a:pt x="1370718" y="1233336"/>
                  </a:lnTo>
                  <a:cubicBezTo>
                    <a:pt x="1474611" y="1099280"/>
                    <a:pt x="1528233" y="938413"/>
                    <a:pt x="1528233" y="770844"/>
                  </a:cubicBezTo>
                  <a:cubicBezTo>
                    <a:pt x="1531585" y="348569"/>
                    <a:pt x="1189743" y="3376"/>
                    <a:pt x="764117" y="24"/>
                  </a:cubicBezTo>
                  <a:cubicBezTo>
                    <a:pt x="338490" y="-3327"/>
                    <a:pt x="0" y="338515"/>
                    <a:pt x="0" y="760790"/>
                  </a:cubicBezTo>
                  <a:cubicBezTo>
                    <a:pt x="0" y="1183065"/>
                    <a:pt x="338490" y="1528258"/>
                    <a:pt x="764117" y="1531609"/>
                  </a:cubicBezTo>
                  <a:cubicBezTo>
                    <a:pt x="931686" y="1531609"/>
                    <a:pt x="1095904" y="1477987"/>
                    <a:pt x="1233311" y="1374094"/>
                  </a:cubicBezTo>
                  <a:lnTo>
                    <a:pt x="1347258" y="1484690"/>
                  </a:lnTo>
                  <a:cubicBezTo>
                    <a:pt x="1337204" y="1541663"/>
                    <a:pt x="1353961" y="1601988"/>
                    <a:pt x="1394178" y="1645556"/>
                  </a:cubicBezTo>
                  <a:lnTo>
                    <a:pt x="1712560" y="1963938"/>
                  </a:lnTo>
                  <a:cubicBezTo>
                    <a:pt x="1779587" y="2034317"/>
                    <a:pt x="1893535" y="2037669"/>
                    <a:pt x="1963914" y="1970641"/>
                  </a:cubicBezTo>
                  <a:cubicBezTo>
                    <a:pt x="2034293" y="1903613"/>
                    <a:pt x="2037644" y="1789666"/>
                    <a:pt x="1970616" y="1719287"/>
                  </a:cubicBezTo>
                  <a:cubicBezTo>
                    <a:pt x="1967265" y="1715935"/>
                    <a:pt x="1963914" y="1712584"/>
                    <a:pt x="1960562" y="1709233"/>
                  </a:cubicBezTo>
                  <a:lnTo>
                    <a:pt x="1960562" y="1709233"/>
                  </a:lnTo>
                  <a:close/>
                  <a:moveTo>
                    <a:pt x="767468" y="157540"/>
                  </a:moveTo>
                  <a:cubicBezTo>
                    <a:pt x="1105958" y="157540"/>
                    <a:pt x="1377421" y="429002"/>
                    <a:pt x="1377421" y="767492"/>
                  </a:cubicBezTo>
                  <a:cubicBezTo>
                    <a:pt x="1377421" y="911602"/>
                    <a:pt x="1327150" y="1052360"/>
                    <a:pt x="1233311" y="1159605"/>
                  </a:cubicBezTo>
                  <a:cubicBezTo>
                    <a:pt x="1169635" y="1129442"/>
                    <a:pt x="1105958" y="1105983"/>
                    <a:pt x="1038931" y="1089226"/>
                  </a:cubicBezTo>
                  <a:cubicBezTo>
                    <a:pt x="948443" y="1062415"/>
                    <a:pt x="854604" y="1045658"/>
                    <a:pt x="760765" y="1045658"/>
                  </a:cubicBezTo>
                  <a:cubicBezTo>
                    <a:pt x="666926" y="1045658"/>
                    <a:pt x="573087" y="1062415"/>
                    <a:pt x="482600" y="1089226"/>
                  </a:cubicBezTo>
                  <a:cubicBezTo>
                    <a:pt x="418924" y="1105983"/>
                    <a:pt x="358599" y="1129442"/>
                    <a:pt x="301625" y="1162956"/>
                  </a:cubicBezTo>
                  <a:cubicBezTo>
                    <a:pt x="83785" y="908251"/>
                    <a:pt x="113947" y="522841"/>
                    <a:pt x="368653" y="305001"/>
                  </a:cubicBezTo>
                  <a:cubicBezTo>
                    <a:pt x="479249" y="207811"/>
                    <a:pt x="620007" y="157540"/>
                    <a:pt x="767468" y="157540"/>
                  </a:cubicBezTo>
                  <a:close/>
                </a:path>
              </a:pathLst>
            </a:custGeom>
            <a:solidFill>
              <a:srgbClr val="000000"/>
            </a:solidFill>
            <a:ln w="33437" cap="flat">
              <a:noFill/>
              <a:prstDash val="solid"/>
              <a:miter/>
            </a:ln>
          </p:spPr>
          <p:txBody>
            <a:bodyPr rtlCol="0" anchor="ctr"/>
            <a:lstStyle/>
            <a:p>
              <a:endParaRPr lang="cs-CZ"/>
            </a:p>
          </p:txBody>
        </p:sp>
        <p:sp>
          <p:nvSpPr>
            <p:cNvPr id="8" name="Volný tvar: obrazec 7">
              <a:extLst>
                <a:ext uri="{FF2B5EF4-FFF2-40B4-BE49-F238E27FC236}">
                  <a16:creationId xmlns:a16="http://schemas.microsoft.com/office/drawing/2014/main" id="{BC0244BE-C572-29A6-441D-80545DB3CD18}"/>
                </a:ext>
              </a:extLst>
            </p:cNvPr>
            <p:cNvSpPr/>
            <p:nvPr/>
          </p:nvSpPr>
          <p:spPr>
            <a:xfrm>
              <a:off x="8788273" y="3024127"/>
              <a:ext cx="676980" cy="676980"/>
            </a:xfrm>
            <a:custGeom>
              <a:avLst/>
              <a:gdLst>
                <a:gd name="connsiteX0" fmla="*/ 676981 w 676980"/>
                <a:gd name="connsiteY0" fmla="*/ 338490 h 676980"/>
                <a:gd name="connsiteX1" fmla="*/ 338490 w 676980"/>
                <a:gd name="connsiteY1" fmla="*/ 676980 h 676980"/>
                <a:gd name="connsiteX2" fmla="*/ 0 w 676980"/>
                <a:gd name="connsiteY2" fmla="*/ 338490 h 676980"/>
                <a:gd name="connsiteX3" fmla="*/ 338490 w 676980"/>
                <a:gd name="connsiteY3" fmla="*/ 0 h 676980"/>
                <a:gd name="connsiteX4" fmla="*/ 676981 w 676980"/>
                <a:gd name="connsiteY4" fmla="*/ 338490 h 676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980" h="676980">
                  <a:moveTo>
                    <a:pt x="676981" y="338490"/>
                  </a:moveTo>
                  <a:cubicBezTo>
                    <a:pt x="676981" y="525433"/>
                    <a:pt x="525433" y="676980"/>
                    <a:pt x="338490" y="676980"/>
                  </a:cubicBezTo>
                  <a:cubicBezTo>
                    <a:pt x="151547" y="676980"/>
                    <a:pt x="0" y="525433"/>
                    <a:pt x="0" y="338490"/>
                  </a:cubicBezTo>
                  <a:cubicBezTo>
                    <a:pt x="0" y="151547"/>
                    <a:pt x="151547" y="0"/>
                    <a:pt x="338490" y="0"/>
                  </a:cubicBezTo>
                  <a:cubicBezTo>
                    <a:pt x="525433" y="0"/>
                    <a:pt x="676981" y="151547"/>
                    <a:pt x="676981" y="338490"/>
                  </a:cubicBezTo>
                  <a:close/>
                </a:path>
              </a:pathLst>
            </a:custGeom>
            <a:solidFill>
              <a:srgbClr val="000000"/>
            </a:solidFill>
            <a:ln w="33437" cap="flat">
              <a:noFill/>
              <a:prstDash val="solid"/>
              <a:miter/>
            </a:ln>
          </p:spPr>
          <p:txBody>
            <a:bodyPr rtlCol="0" anchor="ctr"/>
            <a:lstStyle/>
            <a:p>
              <a:endParaRPr lang="cs-CZ"/>
            </a:p>
          </p:txBody>
        </p:sp>
        <p:sp>
          <p:nvSpPr>
            <p:cNvPr id="9" name="Volný tvar: obrazec 8">
              <a:extLst>
                <a:ext uri="{FF2B5EF4-FFF2-40B4-BE49-F238E27FC236}">
                  <a16:creationId xmlns:a16="http://schemas.microsoft.com/office/drawing/2014/main" id="{72F54116-540B-F32F-F4B2-480BA0543A21}"/>
                </a:ext>
              </a:extLst>
            </p:cNvPr>
            <p:cNvSpPr/>
            <p:nvPr/>
          </p:nvSpPr>
          <p:spPr>
            <a:xfrm>
              <a:off x="7732586" y="3540241"/>
              <a:ext cx="774170" cy="599898"/>
            </a:xfrm>
            <a:custGeom>
              <a:avLst/>
              <a:gdLst>
                <a:gd name="connsiteX0" fmla="*/ 536222 w 774170"/>
                <a:gd name="connsiteY0" fmla="*/ 0 h 599898"/>
                <a:gd name="connsiteX1" fmla="*/ 355247 w 774170"/>
                <a:gd name="connsiteY1" fmla="*/ 36865 h 599898"/>
                <a:gd name="connsiteX2" fmla="*/ 60325 w 774170"/>
                <a:gd name="connsiteY2" fmla="*/ 177624 h 599898"/>
                <a:gd name="connsiteX3" fmla="*/ 0 w 774170"/>
                <a:gd name="connsiteY3" fmla="*/ 298274 h 599898"/>
                <a:gd name="connsiteX4" fmla="*/ 0 w 774170"/>
                <a:gd name="connsiteY4" fmla="*/ 599899 h 599898"/>
                <a:gd name="connsiteX5" fmla="*/ 723900 w 774170"/>
                <a:gd name="connsiteY5" fmla="*/ 599899 h 599898"/>
                <a:gd name="connsiteX6" fmla="*/ 774171 w 774170"/>
                <a:gd name="connsiteY6" fmla="*/ 549628 h 599898"/>
                <a:gd name="connsiteX7" fmla="*/ 536222 w 774170"/>
                <a:gd name="connsiteY7" fmla="*/ 0 h 59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170" h="599898">
                  <a:moveTo>
                    <a:pt x="536222" y="0"/>
                  </a:moveTo>
                  <a:cubicBezTo>
                    <a:pt x="475897" y="6703"/>
                    <a:pt x="415572" y="16757"/>
                    <a:pt x="355247" y="36865"/>
                  </a:cubicBezTo>
                  <a:cubicBezTo>
                    <a:pt x="251354" y="67028"/>
                    <a:pt x="150812" y="117299"/>
                    <a:pt x="60325" y="177624"/>
                  </a:cubicBezTo>
                  <a:cubicBezTo>
                    <a:pt x="20108" y="204435"/>
                    <a:pt x="0" y="251354"/>
                    <a:pt x="0" y="298274"/>
                  </a:cubicBezTo>
                  <a:lnTo>
                    <a:pt x="0" y="599899"/>
                  </a:lnTo>
                  <a:lnTo>
                    <a:pt x="723900" y="599899"/>
                  </a:lnTo>
                  <a:cubicBezTo>
                    <a:pt x="737306" y="579790"/>
                    <a:pt x="754062" y="563033"/>
                    <a:pt x="774171" y="549628"/>
                  </a:cubicBezTo>
                  <a:cubicBezTo>
                    <a:pt x="630061" y="398815"/>
                    <a:pt x="546276" y="204435"/>
                    <a:pt x="536222" y="0"/>
                  </a:cubicBezTo>
                  <a:close/>
                </a:path>
              </a:pathLst>
            </a:custGeom>
            <a:solidFill>
              <a:srgbClr val="000000"/>
            </a:solidFill>
            <a:ln w="33437" cap="flat">
              <a:noFill/>
              <a:prstDash val="solid"/>
              <a:miter/>
            </a:ln>
          </p:spPr>
          <p:txBody>
            <a:bodyPr rtlCol="0" anchor="ctr"/>
            <a:lstStyle/>
            <a:p>
              <a:endParaRPr lang="cs-CZ"/>
            </a:p>
          </p:txBody>
        </p:sp>
        <p:sp>
          <p:nvSpPr>
            <p:cNvPr id="10" name="Volný tvar: obrazec 9">
              <a:extLst>
                <a:ext uri="{FF2B5EF4-FFF2-40B4-BE49-F238E27FC236}">
                  <a16:creationId xmlns:a16="http://schemas.microsoft.com/office/drawing/2014/main" id="{9A59B8FB-8E18-B6CD-7C4C-BCA7A47D3929}"/>
                </a:ext>
              </a:extLst>
            </p:cNvPr>
            <p:cNvSpPr/>
            <p:nvPr/>
          </p:nvSpPr>
          <p:spPr>
            <a:xfrm>
              <a:off x="8032639" y="2851634"/>
              <a:ext cx="470766" cy="598119"/>
            </a:xfrm>
            <a:custGeom>
              <a:avLst/>
              <a:gdLst>
                <a:gd name="connsiteX0" fmla="*/ 236169 w 470766"/>
                <a:gd name="connsiteY0" fmla="*/ 598119 h 598119"/>
                <a:gd name="connsiteX1" fmla="*/ 470766 w 470766"/>
                <a:gd name="connsiteY1" fmla="*/ 51843 h 598119"/>
                <a:gd name="connsiteX2" fmla="*/ 51843 w 470766"/>
                <a:gd name="connsiteY2" fmla="*/ 135628 h 598119"/>
                <a:gd name="connsiteX3" fmla="*/ 135628 w 470766"/>
                <a:gd name="connsiteY3" fmla="*/ 554551 h 598119"/>
                <a:gd name="connsiteX4" fmla="*/ 236169 w 470766"/>
                <a:gd name="connsiteY4" fmla="*/ 598119 h 59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66" h="598119">
                  <a:moveTo>
                    <a:pt x="236169" y="598119"/>
                  </a:moveTo>
                  <a:cubicBezTo>
                    <a:pt x="246223" y="393685"/>
                    <a:pt x="330008" y="202655"/>
                    <a:pt x="470766" y="51843"/>
                  </a:cubicBezTo>
                  <a:cubicBezTo>
                    <a:pt x="333360" y="-41996"/>
                    <a:pt x="145682" y="-5131"/>
                    <a:pt x="51843" y="135628"/>
                  </a:cubicBezTo>
                  <a:cubicBezTo>
                    <a:pt x="-41996" y="276386"/>
                    <a:pt x="-5131" y="460712"/>
                    <a:pt x="135628" y="554551"/>
                  </a:cubicBezTo>
                  <a:cubicBezTo>
                    <a:pt x="165790" y="574660"/>
                    <a:pt x="199304" y="588065"/>
                    <a:pt x="236169" y="598119"/>
                  </a:cubicBezTo>
                  <a:close/>
                </a:path>
              </a:pathLst>
            </a:custGeom>
            <a:solidFill>
              <a:srgbClr val="000000"/>
            </a:solidFill>
            <a:ln w="33437" cap="flat">
              <a:noFill/>
              <a:prstDash val="solid"/>
              <a:miter/>
            </a:ln>
          </p:spPr>
          <p:txBody>
            <a:bodyPr rtlCol="0" anchor="ctr"/>
            <a:lstStyle/>
            <a:p>
              <a:endParaRPr lang="cs-CZ"/>
            </a:p>
          </p:txBody>
        </p:sp>
      </p:grpSp>
    </p:spTree>
    <p:extLst>
      <p:ext uri="{BB962C8B-B14F-4D97-AF65-F5344CB8AC3E}">
        <p14:creationId xmlns:p14="http://schemas.microsoft.com/office/powerpoint/2010/main" val="11197746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49F7B0-1766-4E75-81E6-1DAC53745682}"/>
              </a:ext>
            </a:extLst>
          </p:cNvPr>
          <p:cNvSpPr>
            <a:spLocks noGrp="1"/>
          </p:cNvSpPr>
          <p:nvPr>
            <p:ph type="title"/>
          </p:nvPr>
        </p:nvSpPr>
        <p:spPr/>
        <p:txBody>
          <a:bodyPr>
            <a:normAutofit/>
          </a:bodyPr>
          <a:lstStyle/>
          <a:p>
            <a:pPr marL="0" indent="0">
              <a:buNone/>
            </a:pPr>
            <a:r>
              <a:rPr lang="cs-CZ" sz="3600" dirty="0"/>
              <a:t>Psychologické profilování</a:t>
            </a:r>
          </a:p>
        </p:txBody>
      </p:sp>
      <p:sp>
        <p:nvSpPr>
          <p:cNvPr id="3" name="Zástupný obsah 2">
            <a:extLst>
              <a:ext uri="{FF2B5EF4-FFF2-40B4-BE49-F238E27FC236}">
                <a16:creationId xmlns:a16="http://schemas.microsoft.com/office/drawing/2014/main" id="{3C2C2D22-5C6B-41B1-AEC4-3B3C35E112A2}"/>
              </a:ext>
            </a:extLst>
          </p:cNvPr>
          <p:cNvSpPr>
            <a:spLocks noGrp="1"/>
          </p:cNvSpPr>
          <p:nvPr>
            <p:ph idx="1"/>
          </p:nvPr>
        </p:nvSpPr>
        <p:spPr/>
        <p:txBody>
          <a:bodyPr>
            <a:normAutofit/>
          </a:bodyPr>
          <a:lstStyle/>
          <a:p>
            <a:pPr marL="0" indent="0">
              <a:buNone/>
            </a:pPr>
            <a:r>
              <a:rPr lang="cs-CZ" dirty="0"/>
              <a:t>Nedělá se např. u krádeže</a:t>
            </a:r>
          </a:p>
          <a:p>
            <a:pPr marL="0" indent="0">
              <a:buNone/>
            </a:pPr>
            <a:r>
              <a:rPr lang="cs-CZ" dirty="0"/>
              <a:t>Většinou u specifických TČ, jako je vražda, sexuálně motivovaná TČ, </a:t>
            </a:r>
          </a:p>
          <a:p>
            <a:pPr marL="0" indent="0">
              <a:buNone/>
            </a:pPr>
            <a:r>
              <a:rPr lang="cs-CZ" dirty="0"/>
              <a:t>Vychází se (spíše v zahraničí, u nás soudní znalci nebývají specializovaní) z lékařské dokumentace, pitevní zprávy, popisu místa činu, toxikologické zprávy, protokoly o výslechu, ...</a:t>
            </a:r>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p:txBody>
      </p:sp>
      <p:grpSp>
        <p:nvGrpSpPr>
          <p:cNvPr id="4" name="Skupina 3">
            <a:extLst>
              <a:ext uri="{FF2B5EF4-FFF2-40B4-BE49-F238E27FC236}">
                <a16:creationId xmlns:a16="http://schemas.microsoft.com/office/drawing/2014/main" id="{969704CC-7DFE-AE29-BDB2-2B11B9587CF8}"/>
              </a:ext>
            </a:extLst>
          </p:cNvPr>
          <p:cNvGrpSpPr>
            <a:grpSpLocks noChangeAspect="1"/>
          </p:cNvGrpSpPr>
          <p:nvPr/>
        </p:nvGrpSpPr>
        <p:grpSpPr>
          <a:xfrm>
            <a:off x="10734204" y="721212"/>
            <a:ext cx="854823" cy="613388"/>
            <a:chOff x="7732586" y="2729181"/>
            <a:chExt cx="2815165" cy="2018885"/>
          </a:xfrm>
        </p:grpSpPr>
        <p:sp>
          <p:nvSpPr>
            <p:cNvPr id="5" name="Volný tvar: obrazec 4">
              <a:extLst>
                <a:ext uri="{FF2B5EF4-FFF2-40B4-BE49-F238E27FC236}">
                  <a16:creationId xmlns:a16="http://schemas.microsoft.com/office/drawing/2014/main" id="{1D893CDF-588D-1889-E74E-861816471F6C}"/>
                </a:ext>
              </a:extLst>
            </p:cNvPr>
            <p:cNvSpPr/>
            <p:nvPr/>
          </p:nvSpPr>
          <p:spPr>
            <a:xfrm>
              <a:off x="9766879" y="2852553"/>
              <a:ext cx="479902" cy="600552"/>
            </a:xfrm>
            <a:custGeom>
              <a:avLst/>
              <a:gdLst>
                <a:gd name="connsiteX0" fmla="*/ 227895 w 479902"/>
                <a:gd name="connsiteY0" fmla="*/ 600552 h 600552"/>
                <a:gd name="connsiteX1" fmla="*/ 475897 w 479902"/>
                <a:gd name="connsiteY1" fmla="*/ 252008 h 600552"/>
                <a:gd name="connsiteX2" fmla="*/ 127353 w 479902"/>
                <a:gd name="connsiteY2" fmla="*/ 4005 h 600552"/>
                <a:gd name="connsiteX3" fmla="*/ 0 w 479902"/>
                <a:gd name="connsiteY3" fmla="*/ 57627 h 600552"/>
                <a:gd name="connsiteX4" fmla="*/ 227895 w 479902"/>
                <a:gd name="connsiteY4" fmla="*/ 600552 h 6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902" h="600552">
                  <a:moveTo>
                    <a:pt x="227895" y="600552"/>
                  </a:moveTo>
                  <a:cubicBezTo>
                    <a:pt x="392113" y="573741"/>
                    <a:pt x="502708" y="416226"/>
                    <a:pt x="475897" y="252008"/>
                  </a:cubicBezTo>
                  <a:cubicBezTo>
                    <a:pt x="449086" y="87790"/>
                    <a:pt x="291571" y="-22806"/>
                    <a:pt x="127353" y="4005"/>
                  </a:cubicBezTo>
                  <a:cubicBezTo>
                    <a:pt x="80433" y="10708"/>
                    <a:pt x="36865" y="30816"/>
                    <a:pt x="0" y="57627"/>
                  </a:cubicBezTo>
                  <a:cubicBezTo>
                    <a:pt x="137407" y="205088"/>
                    <a:pt x="217840" y="396118"/>
                    <a:pt x="227895" y="600552"/>
                  </a:cubicBezTo>
                  <a:close/>
                </a:path>
              </a:pathLst>
            </a:custGeom>
            <a:solidFill>
              <a:srgbClr val="FF0000"/>
            </a:solidFill>
            <a:ln w="33437" cap="flat">
              <a:noFill/>
              <a:prstDash val="solid"/>
              <a:miter/>
            </a:ln>
          </p:spPr>
          <p:txBody>
            <a:bodyPr rtlCol="0" anchor="ctr"/>
            <a:lstStyle/>
            <a:p>
              <a:endParaRPr lang="cs-CZ"/>
            </a:p>
          </p:txBody>
        </p:sp>
        <p:sp>
          <p:nvSpPr>
            <p:cNvPr id="6" name="Volný tvar: obrazec 5">
              <a:extLst>
                <a:ext uri="{FF2B5EF4-FFF2-40B4-BE49-F238E27FC236}">
                  <a16:creationId xmlns:a16="http://schemas.microsoft.com/office/drawing/2014/main" id="{0974AD98-2EF8-5925-7199-0E37AE70440C}"/>
                </a:ext>
              </a:extLst>
            </p:cNvPr>
            <p:cNvSpPr/>
            <p:nvPr/>
          </p:nvSpPr>
          <p:spPr>
            <a:xfrm>
              <a:off x="9867420" y="3540241"/>
              <a:ext cx="680331" cy="599898"/>
            </a:xfrm>
            <a:custGeom>
              <a:avLst/>
              <a:gdLst>
                <a:gd name="connsiteX0" fmla="*/ 620007 w 680331"/>
                <a:gd name="connsiteY0" fmla="*/ 177624 h 599898"/>
                <a:gd name="connsiteX1" fmla="*/ 325085 w 680331"/>
                <a:gd name="connsiteY1" fmla="*/ 36865 h 599898"/>
                <a:gd name="connsiteX2" fmla="*/ 127353 w 680331"/>
                <a:gd name="connsiteY2" fmla="*/ 0 h 599898"/>
                <a:gd name="connsiteX3" fmla="*/ 0 w 680331"/>
                <a:gd name="connsiteY3" fmla="*/ 408869 h 599898"/>
                <a:gd name="connsiteX4" fmla="*/ 20109 w 680331"/>
                <a:gd name="connsiteY4" fmla="*/ 428978 h 599898"/>
                <a:gd name="connsiteX5" fmla="*/ 211138 w 680331"/>
                <a:gd name="connsiteY5" fmla="*/ 509411 h 599898"/>
                <a:gd name="connsiteX6" fmla="*/ 301625 w 680331"/>
                <a:gd name="connsiteY6" fmla="*/ 599899 h 599898"/>
                <a:gd name="connsiteX7" fmla="*/ 680332 w 680331"/>
                <a:gd name="connsiteY7" fmla="*/ 599899 h 599898"/>
                <a:gd name="connsiteX8" fmla="*/ 680332 w 680331"/>
                <a:gd name="connsiteY8" fmla="*/ 298274 h 599898"/>
                <a:gd name="connsiteX9" fmla="*/ 620007 w 680331"/>
                <a:gd name="connsiteY9" fmla="*/ 177624 h 59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0331" h="599898">
                  <a:moveTo>
                    <a:pt x="620007" y="177624"/>
                  </a:moveTo>
                  <a:cubicBezTo>
                    <a:pt x="532871" y="110596"/>
                    <a:pt x="432329" y="60325"/>
                    <a:pt x="325085" y="36865"/>
                  </a:cubicBezTo>
                  <a:cubicBezTo>
                    <a:pt x="261408" y="16757"/>
                    <a:pt x="194381" y="6703"/>
                    <a:pt x="127353" y="0"/>
                  </a:cubicBezTo>
                  <a:cubicBezTo>
                    <a:pt x="120650" y="144110"/>
                    <a:pt x="77082" y="284868"/>
                    <a:pt x="0" y="408869"/>
                  </a:cubicBezTo>
                  <a:lnTo>
                    <a:pt x="20109" y="428978"/>
                  </a:lnTo>
                  <a:cubicBezTo>
                    <a:pt x="90488" y="428978"/>
                    <a:pt x="160867" y="459140"/>
                    <a:pt x="211138" y="509411"/>
                  </a:cubicBezTo>
                  <a:lnTo>
                    <a:pt x="301625" y="599899"/>
                  </a:lnTo>
                  <a:lnTo>
                    <a:pt x="680332" y="599899"/>
                  </a:lnTo>
                  <a:lnTo>
                    <a:pt x="680332" y="298274"/>
                  </a:lnTo>
                  <a:cubicBezTo>
                    <a:pt x="680332" y="251354"/>
                    <a:pt x="660224" y="204435"/>
                    <a:pt x="620007" y="177624"/>
                  </a:cubicBezTo>
                  <a:close/>
                </a:path>
              </a:pathLst>
            </a:custGeom>
            <a:solidFill>
              <a:srgbClr val="FF0000"/>
            </a:solidFill>
            <a:ln w="33437" cap="flat">
              <a:noFill/>
              <a:prstDash val="solid"/>
              <a:miter/>
            </a:ln>
          </p:spPr>
          <p:txBody>
            <a:bodyPr rtlCol="0" anchor="ctr"/>
            <a:lstStyle/>
            <a:p>
              <a:endParaRPr lang="cs-CZ"/>
            </a:p>
          </p:txBody>
        </p:sp>
        <p:sp>
          <p:nvSpPr>
            <p:cNvPr id="7" name="Volný tvar: obrazec 6">
              <a:extLst>
                <a:ext uri="{FF2B5EF4-FFF2-40B4-BE49-F238E27FC236}">
                  <a16:creationId xmlns:a16="http://schemas.microsoft.com/office/drawing/2014/main" id="{FBBACC6A-7074-CC46-2683-A2AF56A7787A}"/>
                </a:ext>
              </a:extLst>
            </p:cNvPr>
            <p:cNvSpPr/>
            <p:nvPr/>
          </p:nvSpPr>
          <p:spPr>
            <a:xfrm>
              <a:off x="8365998" y="2729181"/>
              <a:ext cx="2018861" cy="2018885"/>
            </a:xfrm>
            <a:custGeom>
              <a:avLst/>
              <a:gdLst>
                <a:gd name="connsiteX0" fmla="*/ 1960562 w 2018861"/>
                <a:gd name="connsiteY0" fmla="*/ 1709233 h 2018885"/>
                <a:gd name="connsiteX1" fmla="*/ 1645532 w 2018861"/>
                <a:gd name="connsiteY1" fmla="*/ 1390851 h 2018885"/>
                <a:gd name="connsiteX2" fmla="*/ 1484665 w 2018861"/>
                <a:gd name="connsiteY2" fmla="*/ 1343931 h 2018885"/>
                <a:gd name="connsiteX3" fmla="*/ 1370718 w 2018861"/>
                <a:gd name="connsiteY3" fmla="*/ 1233336 h 2018885"/>
                <a:gd name="connsiteX4" fmla="*/ 1528233 w 2018861"/>
                <a:gd name="connsiteY4" fmla="*/ 770844 h 2018885"/>
                <a:gd name="connsiteX5" fmla="*/ 764117 w 2018861"/>
                <a:gd name="connsiteY5" fmla="*/ 24 h 2018885"/>
                <a:gd name="connsiteX6" fmla="*/ 0 w 2018861"/>
                <a:gd name="connsiteY6" fmla="*/ 760790 h 2018885"/>
                <a:gd name="connsiteX7" fmla="*/ 764117 w 2018861"/>
                <a:gd name="connsiteY7" fmla="*/ 1531609 h 2018885"/>
                <a:gd name="connsiteX8" fmla="*/ 1233311 w 2018861"/>
                <a:gd name="connsiteY8" fmla="*/ 1374094 h 2018885"/>
                <a:gd name="connsiteX9" fmla="*/ 1347258 w 2018861"/>
                <a:gd name="connsiteY9" fmla="*/ 1484690 h 2018885"/>
                <a:gd name="connsiteX10" fmla="*/ 1394178 w 2018861"/>
                <a:gd name="connsiteY10" fmla="*/ 1645556 h 2018885"/>
                <a:gd name="connsiteX11" fmla="*/ 1712560 w 2018861"/>
                <a:gd name="connsiteY11" fmla="*/ 1963938 h 2018885"/>
                <a:gd name="connsiteX12" fmla="*/ 1963914 w 2018861"/>
                <a:gd name="connsiteY12" fmla="*/ 1970641 h 2018885"/>
                <a:gd name="connsiteX13" fmla="*/ 1970616 w 2018861"/>
                <a:gd name="connsiteY13" fmla="*/ 1719287 h 2018885"/>
                <a:gd name="connsiteX14" fmla="*/ 1960562 w 2018861"/>
                <a:gd name="connsiteY14" fmla="*/ 1709233 h 2018885"/>
                <a:gd name="connsiteX15" fmla="*/ 1960562 w 2018861"/>
                <a:gd name="connsiteY15" fmla="*/ 1709233 h 2018885"/>
                <a:gd name="connsiteX16" fmla="*/ 767468 w 2018861"/>
                <a:gd name="connsiteY16" fmla="*/ 157540 h 2018885"/>
                <a:gd name="connsiteX17" fmla="*/ 1377421 w 2018861"/>
                <a:gd name="connsiteY17" fmla="*/ 767492 h 2018885"/>
                <a:gd name="connsiteX18" fmla="*/ 1233311 w 2018861"/>
                <a:gd name="connsiteY18" fmla="*/ 1159605 h 2018885"/>
                <a:gd name="connsiteX19" fmla="*/ 1038931 w 2018861"/>
                <a:gd name="connsiteY19" fmla="*/ 1089226 h 2018885"/>
                <a:gd name="connsiteX20" fmla="*/ 760765 w 2018861"/>
                <a:gd name="connsiteY20" fmla="*/ 1045658 h 2018885"/>
                <a:gd name="connsiteX21" fmla="*/ 482600 w 2018861"/>
                <a:gd name="connsiteY21" fmla="*/ 1089226 h 2018885"/>
                <a:gd name="connsiteX22" fmla="*/ 301625 w 2018861"/>
                <a:gd name="connsiteY22" fmla="*/ 1162956 h 2018885"/>
                <a:gd name="connsiteX23" fmla="*/ 368653 w 2018861"/>
                <a:gd name="connsiteY23" fmla="*/ 305001 h 2018885"/>
                <a:gd name="connsiteX24" fmla="*/ 767468 w 2018861"/>
                <a:gd name="connsiteY24" fmla="*/ 157540 h 201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18861" h="2018885">
                  <a:moveTo>
                    <a:pt x="1960562" y="1709233"/>
                  </a:moveTo>
                  <a:lnTo>
                    <a:pt x="1645532" y="1390851"/>
                  </a:lnTo>
                  <a:cubicBezTo>
                    <a:pt x="1601964" y="1350634"/>
                    <a:pt x="1544990" y="1330526"/>
                    <a:pt x="1484665" y="1343931"/>
                  </a:cubicBezTo>
                  <a:lnTo>
                    <a:pt x="1370718" y="1233336"/>
                  </a:lnTo>
                  <a:cubicBezTo>
                    <a:pt x="1474611" y="1099280"/>
                    <a:pt x="1528233" y="938413"/>
                    <a:pt x="1528233" y="770844"/>
                  </a:cubicBezTo>
                  <a:cubicBezTo>
                    <a:pt x="1531585" y="348569"/>
                    <a:pt x="1189743" y="3376"/>
                    <a:pt x="764117" y="24"/>
                  </a:cubicBezTo>
                  <a:cubicBezTo>
                    <a:pt x="338490" y="-3327"/>
                    <a:pt x="0" y="338515"/>
                    <a:pt x="0" y="760790"/>
                  </a:cubicBezTo>
                  <a:cubicBezTo>
                    <a:pt x="0" y="1183065"/>
                    <a:pt x="338490" y="1528258"/>
                    <a:pt x="764117" y="1531609"/>
                  </a:cubicBezTo>
                  <a:cubicBezTo>
                    <a:pt x="931686" y="1531609"/>
                    <a:pt x="1095904" y="1477987"/>
                    <a:pt x="1233311" y="1374094"/>
                  </a:cubicBezTo>
                  <a:lnTo>
                    <a:pt x="1347258" y="1484690"/>
                  </a:lnTo>
                  <a:cubicBezTo>
                    <a:pt x="1337204" y="1541663"/>
                    <a:pt x="1353961" y="1601988"/>
                    <a:pt x="1394178" y="1645556"/>
                  </a:cubicBezTo>
                  <a:lnTo>
                    <a:pt x="1712560" y="1963938"/>
                  </a:lnTo>
                  <a:cubicBezTo>
                    <a:pt x="1779587" y="2034317"/>
                    <a:pt x="1893535" y="2037669"/>
                    <a:pt x="1963914" y="1970641"/>
                  </a:cubicBezTo>
                  <a:cubicBezTo>
                    <a:pt x="2034293" y="1903613"/>
                    <a:pt x="2037644" y="1789666"/>
                    <a:pt x="1970616" y="1719287"/>
                  </a:cubicBezTo>
                  <a:cubicBezTo>
                    <a:pt x="1967265" y="1715935"/>
                    <a:pt x="1963914" y="1712584"/>
                    <a:pt x="1960562" y="1709233"/>
                  </a:cubicBezTo>
                  <a:lnTo>
                    <a:pt x="1960562" y="1709233"/>
                  </a:lnTo>
                  <a:close/>
                  <a:moveTo>
                    <a:pt x="767468" y="157540"/>
                  </a:moveTo>
                  <a:cubicBezTo>
                    <a:pt x="1105958" y="157540"/>
                    <a:pt x="1377421" y="429002"/>
                    <a:pt x="1377421" y="767492"/>
                  </a:cubicBezTo>
                  <a:cubicBezTo>
                    <a:pt x="1377421" y="911602"/>
                    <a:pt x="1327150" y="1052360"/>
                    <a:pt x="1233311" y="1159605"/>
                  </a:cubicBezTo>
                  <a:cubicBezTo>
                    <a:pt x="1169635" y="1129442"/>
                    <a:pt x="1105958" y="1105983"/>
                    <a:pt x="1038931" y="1089226"/>
                  </a:cubicBezTo>
                  <a:cubicBezTo>
                    <a:pt x="948443" y="1062415"/>
                    <a:pt x="854604" y="1045658"/>
                    <a:pt x="760765" y="1045658"/>
                  </a:cubicBezTo>
                  <a:cubicBezTo>
                    <a:pt x="666926" y="1045658"/>
                    <a:pt x="573087" y="1062415"/>
                    <a:pt x="482600" y="1089226"/>
                  </a:cubicBezTo>
                  <a:cubicBezTo>
                    <a:pt x="418924" y="1105983"/>
                    <a:pt x="358599" y="1129442"/>
                    <a:pt x="301625" y="1162956"/>
                  </a:cubicBezTo>
                  <a:cubicBezTo>
                    <a:pt x="83785" y="908251"/>
                    <a:pt x="113947" y="522841"/>
                    <a:pt x="368653" y="305001"/>
                  </a:cubicBezTo>
                  <a:cubicBezTo>
                    <a:pt x="479249" y="207811"/>
                    <a:pt x="620007" y="157540"/>
                    <a:pt x="767468" y="157540"/>
                  </a:cubicBezTo>
                  <a:close/>
                </a:path>
              </a:pathLst>
            </a:custGeom>
            <a:solidFill>
              <a:srgbClr val="000000"/>
            </a:solidFill>
            <a:ln w="33437" cap="flat">
              <a:noFill/>
              <a:prstDash val="solid"/>
              <a:miter/>
            </a:ln>
          </p:spPr>
          <p:txBody>
            <a:bodyPr rtlCol="0" anchor="ctr"/>
            <a:lstStyle/>
            <a:p>
              <a:endParaRPr lang="cs-CZ"/>
            </a:p>
          </p:txBody>
        </p:sp>
        <p:sp>
          <p:nvSpPr>
            <p:cNvPr id="8" name="Volný tvar: obrazec 7">
              <a:extLst>
                <a:ext uri="{FF2B5EF4-FFF2-40B4-BE49-F238E27FC236}">
                  <a16:creationId xmlns:a16="http://schemas.microsoft.com/office/drawing/2014/main" id="{8A231A8A-41E0-2B4A-BE0C-9C6B24B0520F}"/>
                </a:ext>
              </a:extLst>
            </p:cNvPr>
            <p:cNvSpPr/>
            <p:nvPr/>
          </p:nvSpPr>
          <p:spPr>
            <a:xfrm>
              <a:off x="8788273" y="3024127"/>
              <a:ext cx="676980" cy="676980"/>
            </a:xfrm>
            <a:custGeom>
              <a:avLst/>
              <a:gdLst>
                <a:gd name="connsiteX0" fmla="*/ 676981 w 676980"/>
                <a:gd name="connsiteY0" fmla="*/ 338490 h 676980"/>
                <a:gd name="connsiteX1" fmla="*/ 338490 w 676980"/>
                <a:gd name="connsiteY1" fmla="*/ 676980 h 676980"/>
                <a:gd name="connsiteX2" fmla="*/ 0 w 676980"/>
                <a:gd name="connsiteY2" fmla="*/ 338490 h 676980"/>
                <a:gd name="connsiteX3" fmla="*/ 338490 w 676980"/>
                <a:gd name="connsiteY3" fmla="*/ 0 h 676980"/>
                <a:gd name="connsiteX4" fmla="*/ 676981 w 676980"/>
                <a:gd name="connsiteY4" fmla="*/ 338490 h 676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980" h="676980">
                  <a:moveTo>
                    <a:pt x="676981" y="338490"/>
                  </a:moveTo>
                  <a:cubicBezTo>
                    <a:pt x="676981" y="525433"/>
                    <a:pt x="525433" y="676980"/>
                    <a:pt x="338490" y="676980"/>
                  </a:cubicBezTo>
                  <a:cubicBezTo>
                    <a:pt x="151547" y="676980"/>
                    <a:pt x="0" y="525433"/>
                    <a:pt x="0" y="338490"/>
                  </a:cubicBezTo>
                  <a:cubicBezTo>
                    <a:pt x="0" y="151547"/>
                    <a:pt x="151547" y="0"/>
                    <a:pt x="338490" y="0"/>
                  </a:cubicBezTo>
                  <a:cubicBezTo>
                    <a:pt x="525433" y="0"/>
                    <a:pt x="676981" y="151547"/>
                    <a:pt x="676981" y="338490"/>
                  </a:cubicBezTo>
                  <a:close/>
                </a:path>
              </a:pathLst>
            </a:custGeom>
            <a:solidFill>
              <a:srgbClr val="000000"/>
            </a:solidFill>
            <a:ln w="33437" cap="flat">
              <a:noFill/>
              <a:prstDash val="solid"/>
              <a:miter/>
            </a:ln>
          </p:spPr>
          <p:txBody>
            <a:bodyPr rtlCol="0" anchor="ctr"/>
            <a:lstStyle/>
            <a:p>
              <a:endParaRPr lang="cs-CZ"/>
            </a:p>
          </p:txBody>
        </p:sp>
        <p:sp>
          <p:nvSpPr>
            <p:cNvPr id="9" name="Volný tvar: obrazec 8">
              <a:extLst>
                <a:ext uri="{FF2B5EF4-FFF2-40B4-BE49-F238E27FC236}">
                  <a16:creationId xmlns:a16="http://schemas.microsoft.com/office/drawing/2014/main" id="{C0119B2B-3DAD-68CD-3D13-F6837D89FE6E}"/>
                </a:ext>
              </a:extLst>
            </p:cNvPr>
            <p:cNvSpPr/>
            <p:nvPr/>
          </p:nvSpPr>
          <p:spPr>
            <a:xfrm>
              <a:off x="7732586" y="3540241"/>
              <a:ext cx="774170" cy="599898"/>
            </a:xfrm>
            <a:custGeom>
              <a:avLst/>
              <a:gdLst>
                <a:gd name="connsiteX0" fmla="*/ 536222 w 774170"/>
                <a:gd name="connsiteY0" fmla="*/ 0 h 599898"/>
                <a:gd name="connsiteX1" fmla="*/ 355247 w 774170"/>
                <a:gd name="connsiteY1" fmla="*/ 36865 h 599898"/>
                <a:gd name="connsiteX2" fmla="*/ 60325 w 774170"/>
                <a:gd name="connsiteY2" fmla="*/ 177624 h 599898"/>
                <a:gd name="connsiteX3" fmla="*/ 0 w 774170"/>
                <a:gd name="connsiteY3" fmla="*/ 298274 h 599898"/>
                <a:gd name="connsiteX4" fmla="*/ 0 w 774170"/>
                <a:gd name="connsiteY4" fmla="*/ 599899 h 599898"/>
                <a:gd name="connsiteX5" fmla="*/ 723900 w 774170"/>
                <a:gd name="connsiteY5" fmla="*/ 599899 h 599898"/>
                <a:gd name="connsiteX6" fmla="*/ 774171 w 774170"/>
                <a:gd name="connsiteY6" fmla="*/ 549628 h 599898"/>
                <a:gd name="connsiteX7" fmla="*/ 536222 w 774170"/>
                <a:gd name="connsiteY7" fmla="*/ 0 h 59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170" h="599898">
                  <a:moveTo>
                    <a:pt x="536222" y="0"/>
                  </a:moveTo>
                  <a:cubicBezTo>
                    <a:pt x="475897" y="6703"/>
                    <a:pt x="415572" y="16757"/>
                    <a:pt x="355247" y="36865"/>
                  </a:cubicBezTo>
                  <a:cubicBezTo>
                    <a:pt x="251354" y="67028"/>
                    <a:pt x="150812" y="117299"/>
                    <a:pt x="60325" y="177624"/>
                  </a:cubicBezTo>
                  <a:cubicBezTo>
                    <a:pt x="20108" y="204435"/>
                    <a:pt x="0" y="251354"/>
                    <a:pt x="0" y="298274"/>
                  </a:cubicBezTo>
                  <a:lnTo>
                    <a:pt x="0" y="599899"/>
                  </a:lnTo>
                  <a:lnTo>
                    <a:pt x="723900" y="599899"/>
                  </a:lnTo>
                  <a:cubicBezTo>
                    <a:pt x="737306" y="579790"/>
                    <a:pt x="754062" y="563033"/>
                    <a:pt x="774171" y="549628"/>
                  </a:cubicBezTo>
                  <a:cubicBezTo>
                    <a:pt x="630061" y="398815"/>
                    <a:pt x="546276" y="204435"/>
                    <a:pt x="536222" y="0"/>
                  </a:cubicBezTo>
                  <a:close/>
                </a:path>
              </a:pathLst>
            </a:custGeom>
            <a:solidFill>
              <a:srgbClr val="000000"/>
            </a:solidFill>
            <a:ln w="33437" cap="flat">
              <a:noFill/>
              <a:prstDash val="solid"/>
              <a:miter/>
            </a:ln>
          </p:spPr>
          <p:txBody>
            <a:bodyPr rtlCol="0" anchor="ctr"/>
            <a:lstStyle/>
            <a:p>
              <a:endParaRPr lang="cs-CZ"/>
            </a:p>
          </p:txBody>
        </p:sp>
        <p:sp>
          <p:nvSpPr>
            <p:cNvPr id="10" name="Volný tvar: obrazec 9">
              <a:extLst>
                <a:ext uri="{FF2B5EF4-FFF2-40B4-BE49-F238E27FC236}">
                  <a16:creationId xmlns:a16="http://schemas.microsoft.com/office/drawing/2014/main" id="{D9467EA3-60EA-5B1A-C9E3-3F1D00D7521E}"/>
                </a:ext>
              </a:extLst>
            </p:cNvPr>
            <p:cNvSpPr/>
            <p:nvPr/>
          </p:nvSpPr>
          <p:spPr>
            <a:xfrm>
              <a:off x="8032639" y="2851634"/>
              <a:ext cx="470766" cy="598119"/>
            </a:xfrm>
            <a:custGeom>
              <a:avLst/>
              <a:gdLst>
                <a:gd name="connsiteX0" fmla="*/ 236169 w 470766"/>
                <a:gd name="connsiteY0" fmla="*/ 598119 h 598119"/>
                <a:gd name="connsiteX1" fmla="*/ 470766 w 470766"/>
                <a:gd name="connsiteY1" fmla="*/ 51843 h 598119"/>
                <a:gd name="connsiteX2" fmla="*/ 51843 w 470766"/>
                <a:gd name="connsiteY2" fmla="*/ 135628 h 598119"/>
                <a:gd name="connsiteX3" fmla="*/ 135628 w 470766"/>
                <a:gd name="connsiteY3" fmla="*/ 554551 h 598119"/>
                <a:gd name="connsiteX4" fmla="*/ 236169 w 470766"/>
                <a:gd name="connsiteY4" fmla="*/ 598119 h 59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66" h="598119">
                  <a:moveTo>
                    <a:pt x="236169" y="598119"/>
                  </a:moveTo>
                  <a:cubicBezTo>
                    <a:pt x="246223" y="393685"/>
                    <a:pt x="330008" y="202655"/>
                    <a:pt x="470766" y="51843"/>
                  </a:cubicBezTo>
                  <a:cubicBezTo>
                    <a:pt x="333360" y="-41996"/>
                    <a:pt x="145682" y="-5131"/>
                    <a:pt x="51843" y="135628"/>
                  </a:cubicBezTo>
                  <a:cubicBezTo>
                    <a:pt x="-41996" y="276386"/>
                    <a:pt x="-5131" y="460712"/>
                    <a:pt x="135628" y="554551"/>
                  </a:cubicBezTo>
                  <a:cubicBezTo>
                    <a:pt x="165790" y="574660"/>
                    <a:pt x="199304" y="588065"/>
                    <a:pt x="236169" y="598119"/>
                  </a:cubicBezTo>
                  <a:close/>
                </a:path>
              </a:pathLst>
            </a:custGeom>
            <a:solidFill>
              <a:srgbClr val="000000"/>
            </a:solidFill>
            <a:ln w="33437" cap="flat">
              <a:noFill/>
              <a:prstDash val="solid"/>
              <a:miter/>
            </a:ln>
          </p:spPr>
          <p:txBody>
            <a:bodyPr rtlCol="0" anchor="ctr"/>
            <a:lstStyle/>
            <a:p>
              <a:endParaRPr lang="cs-CZ"/>
            </a:p>
          </p:txBody>
        </p:sp>
      </p:grpSp>
    </p:spTree>
    <p:extLst>
      <p:ext uri="{BB962C8B-B14F-4D97-AF65-F5344CB8AC3E}">
        <p14:creationId xmlns:p14="http://schemas.microsoft.com/office/powerpoint/2010/main" val="20684777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49F7B0-1766-4E75-81E6-1DAC53745682}"/>
              </a:ext>
            </a:extLst>
          </p:cNvPr>
          <p:cNvSpPr>
            <a:spLocks noGrp="1"/>
          </p:cNvSpPr>
          <p:nvPr>
            <p:ph type="title"/>
          </p:nvPr>
        </p:nvSpPr>
        <p:spPr/>
        <p:txBody>
          <a:bodyPr>
            <a:normAutofit/>
          </a:bodyPr>
          <a:lstStyle/>
          <a:p>
            <a:pPr marL="0" indent="0">
              <a:buNone/>
            </a:pPr>
            <a:r>
              <a:rPr lang="cs-CZ" sz="3600" dirty="0"/>
              <a:t>Jedná se o pravděpodobnost!</a:t>
            </a:r>
          </a:p>
        </p:txBody>
      </p:sp>
      <p:sp>
        <p:nvSpPr>
          <p:cNvPr id="3" name="Zástupný obsah 2">
            <a:extLst>
              <a:ext uri="{FF2B5EF4-FFF2-40B4-BE49-F238E27FC236}">
                <a16:creationId xmlns:a16="http://schemas.microsoft.com/office/drawing/2014/main" id="{3C2C2D22-5C6B-41B1-AEC4-3B3C35E112A2}"/>
              </a:ext>
            </a:extLst>
          </p:cNvPr>
          <p:cNvSpPr>
            <a:spLocks noGrp="1"/>
          </p:cNvSpPr>
          <p:nvPr>
            <p:ph idx="1"/>
          </p:nvPr>
        </p:nvSpPr>
        <p:spPr/>
        <p:txBody>
          <a:bodyPr>
            <a:normAutofit/>
          </a:bodyPr>
          <a:lstStyle/>
          <a:p>
            <a:pPr marL="0" indent="0">
              <a:buNone/>
            </a:pPr>
            <a:endParaRPr lang="cs-CZ" dirty="0"/>
          </a:p>
        </p:txBody>
      </p:sp>
      <p:grpSp>
        <p:nvGrpSpPr>
          <p:cNvPr id="4" name="Skupina 3">
            <a:extLst>
              <a:ext uri="{FF2B5EF4-FFF2-40B4-BE49-F238E27FC236}">
                <a16:creationId xmlns:a16="http://schemas.microsoft.com/office/drawing/2014/main" id="{4F3B9256-4C8E-98C8-617D-6164515A4A20}"/>
              </a:ext>
            </a:extLst>
          </p:cNvPr>
          <p:cNvGrpSpPr>
            <a:grpSpLocks noChangeAspect="1"/>
          </p:cNvGrpSpPr>
          <p:nvPr/>
        </p:nvGrpSpPr>
        <p:grpSpPr>
          <a:xfrm>
            <a:off x="10734204" y="721212"/>
            <a:ext cx="854823" cy="613388"/>
            <a:chOff x="7732586" y="2729181"/>
            <a:chExt cx="2815165" cy="2018885"/>
          </a:xfrm>
        </p:grpSpPr>
        <p:sp>
          <p:nvSpPr>
            <p:cNvPr id="5" name="Volný tvar: obrazec 4">
              <a:extLst>
                <a:ext uri="{FF2B5EF4-FFF2-40B4-BE49-F238E27FC236}">
                  <a16:creationId xmlns:a16="http://schemas.microsoft.com/office/drawing/2014/main" id="{389DE696-5CE9-A904-13A6-EE83C07119D7}"/>
                </a:ext>
              </a:extLst>
            </p:cNvPr>
            <p:cNvSpPr/>
            <p:nvPr/>
          </p:nvSpPr>
          <p:spPr>
            <a:xfrm>
              <a:off x="9766879" y="2852553"/>
              <a:ext cx="479902" cy="600552"/>
            </a:xfrm>
            <a:custGeom>
              <a:avLst/>
              <a:gdLst>
                <a:gd name="connsiteX0" fmla="*/ 227895 w 479902"/>
                <a:gd name="connsiteY0" fmla="*/ 600552 h 600552"/>
                <a:gd name="connsiteX1" fmla="*/ 475897 w 479902"/>
                <a:gd name="connsiteY1" fmla="*/ 252008 h 600552"/>
                <a:gd name="connsiteX2" fmla="*/ 127353 w 479902"/>
                <a:gd name="connsiteY2" fmla="*/ 4005 h 600552"/>
                <a:gd name="connsiteX3" fmla="*/ 0 w 479902"/>
                <a:gd name="connsiteY3" fmla="*/ 57627 h 600552"/>
                <a:gd name="connsiteX4" fmla="*/ 227895 w 479902"/>
                <a:gd name="connsiteY4" fmla="*/ 600552 h 6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902" h="600552">
                  <a:moveTo>
                    <a:pt x="227895" y="600552"/>
                  </a:moveTo>
                  <a:cubicBezTo>
                    <a:pt x="392113" y="573741"/>
                    <a:pt x="502708" y="416226"/>
                    <a:pt x="475897" y="252008"/>
                  </a:cubicBezTo>
                  <a:cubicBezTo>
                    <a:pt x="449086" y="87790"/>
                    <a:pt x="291571" y="-22806"/>
                    <a:pt x="127353" y="4005"/>
                  </a:cubicBezTo>
                  <a:cubicBezTo>
                    <a:pt x="80433" y="10708"/>
                    <a:pt x="36865" y="30816"/>
                    <a:pt x="0" y="57627"/>
                  </a:cubicBezTo>
                  <a:cubicBezTo>
                    <a:pt x="137407" y="205088"/>
                    <a:pt x="217840" y="396118"/>
                    <a:pt x="227895" y="600552"/>
                  </a:cubicBezTo>
                  <a:close/>
                </a:path>
              </a:pathLst>
            </a:custGeom>
            <a:solidFill>
              <a:srgbClr val="FF0000"/>
            </a:solidFill>
            <a:ln w="33437" cap="flat">
              <a:noFill/>
              <a:prstDash val="solid"/>
              <a:miter/>
            </a:ln>
          </p:spPr>
          <p:txBody>
            <a:bodyPr rtlCol="0" anchor="ctr"/>
            <a:lstStyle/>
            <a:p>
              <a:endParaRPr lang="cs-CZ"/>
            </a:p>
          </p:txBody>
        </p:sp>
        <p:sp>
          <p:nvSpPr>
            <p:cNvPr id="6" name="Volný tvar: obrazec 5">
              <a:extLst>
                <a:ext uri="{FF2B5EF4-FFF2-40B4-BE49-F238E27FC236}">
                  <a16:creationId xmlns:a16="http://schemas.microsoft.com/office/drawing/2014/main" id="{923052F3-520A-27D1-4DFC-797AAA05C314}"/>
                </a:ext>
              </a:extLst>
            </p:cNvPr>
            <p:cNvSpPr/>
            <p:nvPr/>
          </p:nvSpPr>
          <p:spPr>
            <a:xfrm>
              <a:off x="9867420" y="3540241"/>
              <a:ext cx="680331" cy="599898"/>
            </a:xfrm>
            <a:custGeom>
              <a:avLst/>
              <a:gdLst>
                <a:gd name="connsiteX0" fmla="*/ 620007 w 680331"/>
                <a:gd name="connsiteY0" fmla="*/ 177624 h 599898"/>
                <a:gd name="connsiteX1" fmla="*/ 325085 w 680331"/>
                <a:gd name="connsiteY1" fmla="*/ 36865 h 599898"/>
                <a:gd name="connsiteX2" fmla="*/ 127353 w 680331"/>
                <a:gd name="connsiteY2" fmla="*/ 0 h 599898"/>
                <a:gd name="connsiteX3" fmla="*/ 0 w 680331"/>
                <a:gd name="connsiteY3" fmla="*/ 408869 h 599898"/>
                <a:gd name="connsiteX4" fmla="*/ 20109 w 680331"/>
                <a:gd name="connsiteY4" fmla="*/ 428978 h 599898"/>
                <a:gd name="connsiteX5" fmla="*/ 211138 w 680331"/>
                <a:gd name="connsiteY5" fmla="*/ 509411 h 599898"/>
                <a:gd name="connsiteX6" fmla="*/ 301625 w 680331"/>
                <a:gd name="connsiteY6" fmla="*/ 599899 h 599898"/>
                <a:gd name="connsiteX7" fmla="*/ 680332 w 680331"/>
                <a:gd name="connsiteY7" fmla="*/ 599899 h 599898"/>
                <a:gd name="connsiteX8" fmla="*/ 680332 w 680331"/>
                <a:gd name="connsiteY8" fmla="*/ 298274 h 599898"/>
                <a:gd name="connsiteX9" fmla="*/ 620007 w 680331"/>
                <a:gd name="connsiteY9" fmla="*/ 177624 h 59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0331" h="599898">
                  <a:moveTo>
                    <a:pt x="620007" y="177624"/>
                  </a:moveTo>
                  <a:cubicBezTo>
                    <a:pt x="532871" y="110596"/>
                    <a:pt x="432329" y="60325"/>
                    <a:pt x="325085" y="36865"/>
                  </a:cubicBezTo>
                  <a:cubicBezTo>
                    <a:pt x="261408" y="16757"/>
                    <a:pt x="194381" y="6703"/>
                    <a:pt x="127353" y="0"/>
                  </a:cubicBezTo>
                  <a:cubicBezTo>
                    <a:pt x="120650" y="144110"/>
                    <a:pt x="77082" y="284868"/>
                    <a:pt x="0" y="408869"/>
                  </a:cubicBezTo>
                  <a:lnTo>
                    <a:pt x="20109" y="428978"/>
                  </a:lnTo>
                  <a:cubicBezTo>
                    <a:pt x="90488" y="428978"/>
                    <a:pt x="160867" y="459140"/>
                    <a:pt x="211138" y="509411"/>
                  </a:cubicBezTo>
                  <a:lnTo>
                    <a:pt x="301625" y="599899"/>
                  </a:lnTo>
                  <a:lnTo>
                    <a:pt x="680332" y="599899"/>
                  </a:lnTo>
                  <a:lnTo>
                    <a:pt x="680332" y="298274"/>
                  </a:lnTo>
                  <a:cubicBezTo>
                    <a:pt x="680332" y="251354"/>
                    <a:pt x="660224" y="204435"/>
                    <a:pt x="620007" y="177624"/>
                  </a:cubicBezTo>
                  <a:close/>
                </a:path>
              </a:pathLst>
            </a:custGeom>
            <a:solidFill>
              <a:srgbClr val="FF0000"/>
            </a:solidFill>
            <a:ln w="33437" cap="flat">
              <a:noFill/>
              <a:prstDash val="solid"/>
              <a:miter/>
            </a:ln>
          </p:spPr>
          <p:txBody>
            <a:bodyPr rtlCol="0" anchor="ctr"/>
            <a:lstStyle/>
            <a:p>
              <a:endParaRPr lang="cs-CZ"/>
            </a:p>
          </p:txBody>
        </p:sp>
        <p:sp>
          <p:nvSpPr>
            <p:cNvPr id="7" name="Volný tvar: obrazec 6">
              <a:extLst>
                <a:ext uri="{FF2B5EF4-FFF2-40B4-BE49-F238E27FC236}">
                  <a16:creationId xmlns:a16="http://schemas.microsoft.com/office/drawing/2014/main" id="{8DD32B44-449F-8F12-6ECF-D87154AF3151}"/>
                </a:ext>
              </a:extLst>
            </p:cNvPr>
            <p:cNvSpPr/>
            <p:nvPr/>
          </p:nvSpPr>
          <p:spPr>
            <a:xfrm>
              <a:off x="8365998" y="2729181"/>
              <a:ext cx="2018861" cy="2018885"/>
            </a:xfrm>
            <a:custGeom>
              <a:avLst/>
              <a:gdLst>
                <a:gd name="connsiteX0" fmla="*/ 1960562 w 2018861"/>
                <a:gd name="connsiteY0" fmla="*/ 1709233 h 2018885"/>
                <a:gd name="connsiteX1" fmla="*/ 1645532 w 2018861"/>
                <a:gd name="connsiteY1" fmla="*/ 1390851 h 2018885"/>
                <a:gd name="connsiteX2" fmla="*/ 1484665 w 2018861"/>
                <a:gd name="connsiteY2" fmla="*/ 1343931 h 2018885"/>
                <a:gd name="connsiteX3" fmla="*/ 1370718 w 2018861"/>
                <a:gd name="connsiteY3" fmla="*/ 1233336 h 2018885"/>
                <a:gd name="connsiteX4" fmla="*/ 1528233 w 2018861"/>
                <a:gd name="connsiteY4" fmla="*/ 770844 h 2018885"/>
                <a:gd name="connsiteX5" fmla="*/ 764117 w 2018861"/>
                <a:gd name="connsiteY5" fmla="*/ 24 h 2018885"/>
                <a:gd name="connsiteX6" fmla="*/ 0 w 2018861"/>
                <a:gd name="connsiteY6" fmla="*/ 760790 h 2018885"/>
                <a:gd name="connsiteX7" fmla="*/ 764117 w 2018861"/>
                <a:gd name="connsiteY7" fmla="*/ 1531609 h 2018885"/>
                <a:gd name="connsiteX8" fmla="*/ 1233311 w 2018861"/>
                <a:gd name="connsiteY8" fmla="*/ 1374094 h 2018885"/>
                <a:gd name="connsiteX9" fmla="*/ 1347258 w 2018861"/>
                <a:gd name="connsiteY9" fmla="*/ 1484690 h 2018885"/>
                <a:gd name="connsiteX10" fmla="*/ 1394178 w 2018861"/>
                <a:gd name="connsiteY10" fmla="*/ 1645556 h 2018885"/>
                <a:gd name="connsiteX11" fmla="*/ 1712560 w 2018861"/>
                <a:gd name="connsiteY11" fmla="*/ 1963938 h 2018885"/>
                <a:gd name="connsiteX12" fmla="*/ 1963914 w 2018861"/>
                <a:gd name="connsiteY12" fmla="*/ 1970641 h 2018885"/>
                <a:gd name="connsiteX13" fmla="*/ 1970616 w 2018861"/>
                <a:gd name="connsiteY13" fmla="*/ 1719287 h 2018885"/>
                <a:gd name="connsiteX14" fmla="*/ 1960562 w 2018861"/>
                <a:gd name="connsiteY14" fmla="*/ 1709233 h 2018885"/>
                <a:gd name="connsiteX15" fmla="*/ 1960562 w 2018861"/>
                <a:gd name="connsiteY15" fmla="*/ 1709233 h 2018885"/>
                <a:gd name="connsiteX16" fmla="*/ 767468 w 2018861"/>
                <a:gd name="connsiteY16" fmla="*/ 157540 h 2018885"/>
                <a:gd name="connsiteX17" fmla="*/ 1377421 w 2018861"/>
                <a:gd name="connsiteY17" fmla="*/ 767492 h 2018885"/>
                <a:gd name="connsiteX18" fmla="*/ 1233311 w 2018861"/>
                <a:gd name="connsiteY18" fmla="*/ 1159605 h 2018885"/>
                <a:gd name="connsiteX19" fmla="*/ 1038931 w 2018861"/>
                <a:gd name="connsiteY19" fmla="*/ 1089226 h 2018885"/>
                <a:gd name="connsiteX20" fmla="*/ 760765 w 2018861"/>
                <a:gd name="connsiteY20" fmla="*/ 1045658 h 2018885"/>
                <a:gd name="connsiteX21" fmla="*/ 482600 w 2018861"/>
                <a:gd name="connsiteY21" fmla="*/ 1089226 h 2018885"/>
                <a:gd name="connsiteX22" fmla="*/ 301625 w 2018861"/>
                <a:gd name="connsiteY22" fmla="*/ 1162956 h 2018885"/>
                <a:gd name="connsiteX23" fmla="*/ 368653 w 2018861"/>
                <a:gd name="connsiteY23" fmla="*/ 305001 h 2018885"/>
                <a:gd name="connsiteX24" fmla="*/ 767468 w 2018861"/>
                <a:gd name="connsiteY24" fmla="*/ 157540 h 201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18861" h="2018885">
                  <a:moveTo>
                    <a:pt x="1960562" y="1709233"/>
                  </a:moveTo>
                  <a:lnTo>
                    <a:pt x="1645532" y="1390851"/>
                  </a:lnTo>
                  <a:cubicBezTo>
                    <a:pt x="1601964" y="1350634"/>
                    <a:pt x="1544990" y="1330526"/>
                    <a:pt x="1484665" y="1343931"/>
                  </a:cubicBezTo>
                  <a:lnTo>
                    <a:pt x="1370718" y="1233336"/>
                  </a:lnTo>
                  <a:cubicBezTo>
                    <a:pt x="1474611" y="1099280"/>
                    <a:pt x="1528233" y="938413"/>
                    <a:pt x="1528233" y="770844"/>
                  </a:cubicBezTo>
                  <a:cubicBezTo>
                    <a:pt x="1531585" y="348569"/>
                    <a:pt x="1189743" y="3376"/>
                    <a:pt x="764117" y="24"/>
                  </a:cubicBezTo>
                  <a:cubicBezTo>
                    <a:pt x="338490" y="-3327"/>
                    <a:pt x="0" y="338515"/>
                    <a:pt x="0" y="760790"/>
                  </a:cubicBezTo>
                  <a:cubicBezTo>
                    <a:pt x="0" y="1183065"/>
                    <a:pt x="338490" y="1528258"/>
                    <a:pt x="764117" y="1531609"/>
                  </a:cubicBezTo>
                  <a:cubicBezTo>
                    <a:pt x="931686" y="1531609"/>
                    <a:pt x="1095904" y="1477987"/>
                    <a:pt x="1233311" y="1374094"/>
                  </a:cubicBezTo>
                  <a:lnTo>
                    <a:pt x="1347258" y="1484690"/>
                  </a:lnTo>
                  <a:cubicBezTo>
                    <a:pt x="1337204" y="1541663"/>
                    <a:pt x="1353961" y="1601988"/>
                    <a:pt x="1394178" y="1645556"/>
                  </a:cubicBezTo>
                  <a:lnTo>
                    <a:pt x="1712560" y="1963938"/>
                  </a:lnTo>
                  <a:cubicBezTo>
                    <a:pt x="1779587" y="2034317"/>
                    <a:pt x="1893535" y="2037669"/>
                    <a:pt x="1963914" y="1970641"/>
                  </a:cubicBezTo>
                  <a:cubicBezTo>
                    <a:pt x="2034293" y="1903613"/>
                    <a:pt x="2037644" y="1789666"/>
                    <a:pt x="1970616" y="1719287"/>
                  </a:cubicBezTo>
                  <a:cubicBezTo>
                    <a:pt x="1967265" y="1715935"/>
                    <a:pt x="1963914" y="1712584"/>
                    <a:pt x="1960562" y="1709233"/>
                  </a:cubicBezTo>
                  <a:lnTo>
                    <a:pt x="1960562" y="1709233"/>
                  </a:lnTo>
                  <a:close/>
                  <a:moveTo>
                    <a:pt x="767468" y="157540"/>
                  </a:moveTo>
                  <a:cubicBezTo>
                    <a:pt x="1105958" y="157540"/>
                    <a:pt x="1377421" y="429002"/>
                    <a:pt x="1377421" y="767492"/>
                  </a:cubicBezTo>
                  <a:cubicBezTo>
                    <a:pt x="1377421" y="911602"/>
                    <a:pt x="1327150" y="1052360"/>
                    <a:pt x="1233311" y="1159605"/>
                  </a:cubicBezTo>
                  <a:cubicBezTo>
                    <a:pt x="1169635" y="1129442"/>
                    <a:pt x="1105958" y="1105983"/>
                    <a:pt x="1038931" y="1089226"/>
                  </a:cubicBezTo>
                  <a:cubicBezTo>
                    <a:pt x="948443" y="1062415"/>
                    <a:pt x="854604" y="1045658"/>
                    <a:pt x="760765" y="1045658"/>
                  </a:cubicBezTo>
                  <a:cubicBezTo>
                    <a:pt x="666926" y="1045658"/>
                    <a:pt x="573087" y="1062415"/>
                    <a:pt x="482600" y="1089226"/>
                  </a:cubicBezTo>
                  <a:cubicBezTo>
                    <a:pt x="418924" y="1105983"/>
                    <a:pt x="358599" y="1129442"/>
                    <a:pt x="301625" y="1162956"/>
                  </a:cubicBezTo>
                  <a:cubicBezTo>
                    <a:pt x="83785" y="908251"/>
                    <a:pt x="113947" y="522841"/>
                    <a:pt x="368653" y="305001"/>
                  </a:cubicBezTo>
                  <a:cubicBezTo>
                    <a:pt x="479249" y="207811"/>
                    <a:pt x="620007" y="157540"/>
                    <a:pt x="767468" y="157540"/>
                  </a:cubicBezTo>
                  <a:close/>
                </a:path>
              </a:pathLst>
            </a:custGeom>
            <a:solidFill>
              <a:srgbClr val="000000"/>
            </a:solidFill>
            <a:ln w="33437" cap="flat">
              <a:noFill/>
              <a:prstDash val="solid"/>
              <a:miter/>
            </a:ln>
          </p:spPr>
          <p:txBody>
            <a:bodyPr rtlCol="0" anchor="ctr"/>
            <a:lstStyle/>
            <a:p>
              <a:endParaRPr lang="cs-CZ"/>
            </a:p>
          </p:txBody>
        </p:sp>
        <p:sp>
          <p:nvSpPr>
            <p:cNvPr id="8" name="Volný tvar: obrazec 7">
              <a:extLst>
                <a:ext uri="{FF2B5EF4-FFF2-40B4-BE49-F238E27FC236}">
                  <a16:creationId xmlns:a16="http://schemas.microsoft.com/office/drawing/2014/main" id="{82A16AEB-E836-BF82-F97A-32B090F4D391}"/>
                </a:ext>
              </a:extLst>
            </p:cNvPr>
            <p:cNvSpPr/>
            <p:nvPr/>
          </p:nvSpPr>
          <p:spPr>
            <a:xfrm>
              <a:off x="8788273" y="3024127"/>
              <a:ext cx="676980" cy="676980"/>
            </a:xfrm>
            <a:custGeom>
              <a:avLst/>
              <a:gdLst>
                <a:gd name="connsiteX0" fmla="*/ 676981 w 676980"/>
                <a:gd name="connsiteY0" fmla="*/ 338490 h 676980"/>
                <a:gd name="connsiteX1" fmla="*/ 338490 w 676980"/>
                <a:gd name="connsiteY1" fmla="*/ 676980 h 676980"/>
                <a:gd name="connsiteX2" fmla="*/ 0 w 676980"/>
                <a:gd name="connsiteY2" fmla="*/ 338490 h 676980"/>
                <a:gd name="connsiteX3" fmla="*/ 338490 w 676980"/>
                <a:gd name="connsiteY3" fmla="*/ 0 h 676980"/>
                <a:gd name="connsiteX4" fmla="*/ 676981 w 676980"/>
                <a:gd name="connsiteY4" fmla="*/ 338490 h 676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980" h="676980">
                  <a:moveTo>
                    <a:pt x="676981" y="338490"/>
                  </a:moveTo>
                  <a:cubicBezTo>
                    <a:pt x="676981" y="525433"/>
                    <a:pt x="525433" y="676980"/>
                    <a:pt x="338490" y="676980"/>
                  </a:cubicBezTo>
                  <a:cubicBezTo>
                    <a:pt x="151547" y="676980"/>
                    <a:pt x="0" y="525433"/>
                    <a:pt x="0" y="338490"/>
                  </a:cubicBezTo>
                  <a:cubicBezTo>
                    <a:pt x="0" y="151547"/>
                    <a:pt x="151547" y="0"/>
                    <a:pt x="338490" y="0"/>
                  </a:cubicBezTo>
                  <a:cubicBezTo>
                    <a:pt x="525433" y="0"/>
                    <a:pt x="676981" y="151547"/>
                    <a:pt x="676981" y="338490"/>
                  </a:cubicBezTo>
                  <a:close/>
                </a:path>
              </a:pathLst>
            </a:custGeom>
            <a:solidFill>
              <a:srgbClr val="000000"/>
            </a:solidFill>
            <a:ln w="33437" cap="flat">
              <a:noFill/>
              <a:prstDash val="solid"/>
              <a:miter/>
            </a:ln>
          </p:spPr>
          <p:txBody>
            <a:bodyPr rtlCol="0" anchor="ctr"/>
            <a:lstStyle/>
            <a:p>
              <a:endParaRPr lang="cs-CZ"/>
            </a:p>
          </p:txBody>
        </p:sp>
        <p:sp>
          <p:nvSpPr>
            <p:cNvPr id="9" name="Volný tvar: obrazec 8">
              <a:extLst>
                <a:ext uri="{FF2B5EF4-FFF2-40B4-BE49-F238E27FC236}">
                  <a16:creationId xmlns:a16="http://schemas.microsoft.com/office/drawing/2014/main" id="{273739E2-198A-58BE-58AD-4C9105FFCC5B}"/>
                </a:ext>
              </a:extLst>
            </p:cNvPr>
            <p:cNvSpPr/>
            <p:nvPr/>
          </p:nvSpPr>
          <p:spPr>
            <a:xfrm>
              <a:off x="7732586" y="3540241"/>
              <a:ext cx="774170" cy="599898"/>
            </a:xfrm>
            <a:custGeom>
              <a:avLst/>
              <a:gdLst>
                <a:gd name="connsiteX0" fmla="*/ 536222 w 774170"/>
                <a:gd name="connsiteY0" fmla="*/ 0 h 599898"/>
                <a:gd name="connsiteX1" fmla="*/ 355247 w 774170"/>
                <a:gd name="connsiteY1" fmla="*/ 36865 h 599898"/>
                <a:gd name="connsiteX2" fmla="*/ 60325 w 774170"/>
                <a:gd name="connsiteY2" fmla="*/ 177624 h 599898"/>
                <a:gd name="connsiteX3" fmla="*/ 0 w 774170"/>
                <a:gd name="connsiteY3" fmla="*/ 298274 h 599898"/>
                <a:gd name="connsiteX4" fmla="*/ 0 w 774170"/>
                <a:gd name="connsiteY4" fmla="*/ 599899 h 599898"/>
                <a:gd name="connsiteX5" fmla="*/ 723900 w 774170"/>
                <a:gd name="connsiteY5" fmla="*/ 599899 h 599898"/>
                <a:gd name="connsiteX6" fmla="*/ 774171 w 774170"/>
                <a:gd name="connsiteY6" fmla="*/ 549628 h 599898"/>
                <a:gd name="connsiteX7" fmla="*/ 536222 w 774170"/>
                <a:gd name="connsiteY7" fmla="*/ 0 h 59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170" h="599898">
                  <a:moveTo>
                    <a:pt x="536222" y="0"/>
                  </a:moveTo>
                  <a:cubicBezTo>
                    <a:pt x="475897" y="6703"/>
                    <a:pt x="415572" y="16757"/>
                    <a:pt x="355247" y="36865"/>
                  </a:cubicBezTo>
                  <a:cubicBezTo>
                    <a:pt x="251354" y="67028"/>
                    <a:pt x="150812" y="117299"/>
                    <a:pt x="60325" y="177624"/>
                  </a:cubicBezTo>
                  <a:cubicBezTo>
                    <a:pt x="20108" y="204435"/>
                    <a:pt x="0" y="251354"/>
                    <a:pt x="0" y="298274"/>
                  </a:cubicBezTo>
                  <a:lnTo>
                    <a:pt x="0" y="599899"/>
                  </a:lnTo>
                  <a:lnTo>
                    <a:pt x="723900" y="599899"/>
                  </a:lnTo>
                  <a:cubicBezTo>
                    <a:pt x="737306" y="579790"/>
                    <a:pt x="754062" y="563033"/>
                    <a:pt x="774171" y="549628"/>
                  </a:cubicBezTo>
                  <a:cubicBezTo>
                    <a:pt x="630061" y="398815"/>
                    <a:pt x="546276" y="204435"/>
                    <a:pt x="536222" y="0"/>
                  </a:cubicBezTo>
                  <a:close/>
                </a:path>
              </a:pathLst>
            </a:custGeom>
            <a:solidFill>
              <a:srgbClr val="000000"/>
            </a:solidFill>
            <a:ln w="33437" cap="flat">
              <a:noFill/>
              <a:prstDash val="solid"/>
              <a:miter/>
            </a:ln>
          </p:spPr>
          <p:txBody>
            <a:bodyPr rtlCol="0" anchor="ctr"/>
            <a:lstStyle/>
            <a:p>
              <a:endParaRPr lang="cs-CZ"/>
            </a:p>
          </p:txBody>
        </p:sp>
        <p:sp>
          <p:nvSpPr>
            <p:cNvPr id="10" name="Volný tvar: obrazec 9">
              <a:extLst>
                <a:ext uri="{FF2B5EF4-FFF2-40B4-BE49-F238E27FC236}">
                  <a16:creationId xmlns:a16="http://schemas.microsoft.com/office/drawing/2014/main" id="{62D7F3E2-9F99-90DE-72A2-C7FF36629049}"/>
                </a:ext>
              </a:extLst>
            </p:cNvPr>
            <p:cNvSpPr/>
            <p:nvPr/>
          </p:nvSpPr>
          <p:spPr>
            <a:xfrm>
              <a:off x="8032639" y="2851634"/>
              <a:ext cx="470766" cy="598119"/>
            </a:xfrm>
            <a:custGeom>
              <a:avLst/>
              <a:gdLst>
                <a:gd name="connsiteX0" fmla="*/ 236169 w 470766"/>
                <a:gd name="connsiteY0" fmla="*/ 598119 h 598119"/>
                <a:gd name="connsiteX1" fmla="*/ 470766 w 470766"/>
                <a:gd name="connsiteY1" fmla="*/ 51843 h 598119"/>
                <a:gd name="connsiteX2" fmla="*/ 51843 w 470766"/>
                <a:gd name="connsiteY2" fmla="*/ 135628 h 598119"/>
                <a:gd name="connsiteX3" fmla="*/ 135628 w 470766"/>
                <a:gd name="connsiteY3" fmla="*/ 554551 h 598119"/>
                <a:gd name="connsiteX4" fmla="*/ 236169 w 470766"/>
                <a:gd name="connsiteY4" fmla="*/ 598119 h 59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66" h="598119">
                  <a:moveTo>
                    <a:pt x="236169" y="598119"/>
                  </a:moveTo>
                  <a:cubicBezTo>
                    <a:pt x="246223" y="393685"/>
                    <a:pt x="330008" y="202655"/>
                    <a:pt x="470766" y="51843"/>
                  </a:cubicBezTo>
                  <a:cubicBezTo>
                    <a:pt x="333360" y="-41996"/>
                    <a:pt x="145682" y="-5131"/>
                    <a:pt x="51843" y="135628"/>
                  </a:cubicBezTo>
                  <a:cubicBezTo>
                    <a:pt x="-41996" y="276386"/>
                    <a:pt x="-5131" y="460712"/>
                    <a:pt x="135628" y="554551"/>
                  </a:cubicBezTo>
                  <a:cubicBezTo>
                    <a:pt x="165790" y="574660"/>
                    <a:pt x="199304" y="588065"/>
                    <a:pt x="236169" y="598119"/>
                  </a:cubicBezTo>
                  <a:close/>
                </a:path>
              </a:pathLst>
            </a:custGeom>
            <a:solidFill>
              <a:srgbClr val="000000"/>
            </a:solidFill>
            <a:ln w="33437" cap="flat">
              <a:noFill/>
              <a:prstDash val="solid"/>
              <a:miter/>
            </a:ln>
          </p:spPr>
          <p:txBody>
            <a:bodyPr rtlCol="0" anchor="ctr"/>
            <a:lstStyle/>
            <a:p>
              <a:endParaRPr lang="cs-CZ"/>
            </a:p>
          </p:txBody>
        </p:sp>
      </p:grpSp>
    </p:spTree>
    <p:extLst>
      <p:ext uri="{BB962C8B-B14F-4D97-AF65-F5344CB8AC3E}">
        <p14:creationId xmlns:p14="http://schemas.microsoft.com/office/powerpoint/2010/main" val="18337757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49F7B0-1766-4E75-81E6-1DAC53745682}"/>
              </a:ext>
            </a:extLst>
          </p:cNvPr>
          <p:cNvSpPr>
            <a:spLocks noGrp="1"/>
          </p:cNvSpPr>
          <p:nvPr>
            <p:ph type="title"/>
          </p:nvPr>
        </p:nvSpPr>
        <p:spPr/>
        <p:txBody>
          <a:bodyPr>
            <a:normAutofit/>
          </a:bodyPr>
          <a:lstStyle/>
          <a:p>
            <a:pPr marL="0" indent="0">
              <a:buNone/>
            </a:pPr>
            <a:r>
              <a:rPr lang="cs-CZ" sz="3600" dirty="0"/>
              <a:t>Co se může objevit v profilu?</a:t>
            </a:r>
          </a:p>
        </p:txBody>
      </p:sp>
      <p:sp>
        <p:nvSpPr>
          <p:cNvPr id="3" name="Zástupný obsah 2">
            <a:extLst>
              <a:ext uri="{FF2B5EF4-FFF2-40B4-BE49-F238E27FC236}">
                <a16:creationId xmlns:a16="http://schemas.microsoft.com/office/drawing/2014/main" id="{3C2C2D22-5C6B-41B1-AEC4-3B3C35E112A2}"/>
              </a:ext>
            </a:extLst>
          </p:cNvPr>
          <p:cNvSpPr>
            <a:spLocks noGrp="1"/>
          </p:cNvSpPr>
          <p:nvPr>
            <p:ph idx="1"/>
          </p:nvPr>
        </p:nvSpPr>
        <p:spPr/>
        <p:txBody>
          <a:bodyPr>
            <a:normAutofit/>
          </a:bodyPr>
          <a:lstStyle/>
          <a:p>
            <a:pPr marL="0" indent="0">
              <a:buNone/>
            </a:pPr>
            <a:endParaRPr lang="cs-CZ" dirty="0"/>
          </a:p>
        </p:txBody>
      </p:sp>
      <p:grpSp>
        <p:nvGrpSpPr>
          <p:cNvPr id="4" name="Skupina 3">
            <a:extLst>
              <a:ext uri="{FF2B5EF4-FFF2-40B4-BE49-F238E27FC236}">
                <a16:creationId xmlns:a16="http://schemas.microsoft.com/office/drawing/2014/main" id="{EF675727-9EEC-B510-2848-1AB7CEF63130}"/>
              </a:ext>
            </a:extLst>
          </p:cNvPr>
          <p:cNvGrpSpPr>
            <a:grpSpLocks noChangeAspect="1"/>
          </p:cNvGrpSpPr>
          <p:nvPr/>
        </p:nvGrpSpPr>
        <p:grpSpPr>
          <a:xfrm>
            <a:off x="10734204" y="721212"/>
            <a:ext cx="854823" cy="613388"/>
            <a:chOff x="7732586" y="2729181"/>
            <a:chExt cx="2815165" cy="2018885"/>
          </a:xfrm>
        </p:grpSpPr>
        <p:sp>
          <p:nvSpPr>
            <p:cNvPr id="5" name="Volný tvar: obrazec 4">
              <a:extLst>
                <a:ext uri="{FF2B5EF4-FFF2-40B4-BE49-F238E27FC236}">
                  <a16:creationId xmlns:a16="http://schemas.microsoft.com/office/drawing/2014/main" id="{51B241C1-1FA2-DD4E-7B06-E4975A00DF62}"/>
                </a:ext>
              </a:extLst>
            </p:cNvPr>
            <p:cNvSpPr/>
            <p:nvPr/>
          </p:nvSpPr>
          <p:spPr>
            <a:xfrm>
              <a:off x="9766879" y="2852553"/>
              <a:ext cx="479902" cy="600552"/>
            </a:xfrm>
            <a:custGeom>
              <a:avLst/>
              <a:gdLst>
                <a:gd name="connsiteX0" fmla="*/ 227895 w 479902"/>
                <a:gd name="connsiteY0" fmla="*/ 600552 h 600552"/>
                <a:gd name="connsiteX1" fmla="*/ 475897 w 479902"/>
                <a:gd name="connsiteY1" fmla="*/ 252008 h 600552"/>
                <a:gd name="connsiteX2" fmla="*/ 127353 w 479902"/>
                <a:gd name="connsiteY2" fmla="*/ 4005 h 600552"/>
                <a:gd name="connsiteX3" fmla="*/ 0 w 479902"/>
                <a:gd name="connsiteY3" fmla="*/ 57627 h 600552"/>
                <a:gd name="connsiteX4" fmla="*/ 227895 w 479902"/>
                <a:gd name="connsiteY4" fmla="*/ 600552 h 6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902" h="600552">
                  <a:moveTo>
                    <a:pt x="227895" y="600552"/>
                  </a:moveTo>
                  <a:cubicBezTo>
                    <a:pt x="392113" y="573741"/>
                    <a:pt x="502708" y="416226"/>
                    <a:pt x="475897" y="252008"/>
                  </a:cubicBezTo>
                  <a:cubicBezTo>
                    <a:pt x="449086" y="87790"/>
                    <a:pt x="291571" y="-22806"/>
                    <a:pt x="127353" y="4005"/>
                  </a:cubicBezTo>
                  <a:cubicBezTo>
                    <a:pt x="80433" y="10708"/>
                    <a:pt x="36865" y="30816"/>
                    <a:pt x="0" y="57627"/>
                  </a:cubicBezTo>
                  <a:cubicBezTo>
                    <a:pt x="137407" y="205088"/>
                    <a:pt x="217840" y="396118"/>
                    <a:pt x="227895" y="600552"/>
                  </a:cubicBezTo>
                  <a:close/>
                </a:path>
              </a:pathLst>
            </a:custGeom>
            <a:solidFill>
              <a:srgbClr val="FF0000"/>
            </a:solidFill>
            <a:ln w="33437" cap="flat">
              <a:noFill/>
              <a:prstDash val="solid"/>
              <a:miter/>
            </a:ln>
          </p:spPr>
          <p:txBody>
            <a:bodyPr rtlCol="0" anchor="ctr"/>
            <a:lstStyle/>
            <a:p>
              <a:endParaRPr lang="cs-CZ"/>
            </a:p>
          </p:txBody>
        </p:sp>
        <p:sp>
          <p:nvSpPr>
            <p:cNvPr id="6" name="Volný tvar: obrazec 5">
              <a:extLst>
                <a:ext uri="{FF2B5EF4-FFF2-40B4-BE49-F238E27FC236}">
                  <a16:creationId xmlns:a16="http://schemas.microsoft.com/office/drawing/2014/main" id="{96734DBA-3F20-3A42-41C7-EE9AEAE7BEFF}"/>
                </a:ext>
              </a:extLst>
            </p:cNvPr>
            <p:cNvSpPr/>
            <p:nvPr/>
          </p:nvSpPr>
          <p:spPr>
            <a:xfrm>
              <a:off x="9867420" y="3540241"/>
              <a:ext cx="680331" cy="599898"/>
            </a:xfrm>
            <a:custGeom>
              <a:avLst/>
              <a:gdLst>
                <a:gd name="connsiteX0" fmla="*/ 620007 w 680331"/>
                <a:gd name="connsiteY0" fmla="*/ 177624 h 599898"/>
                <a:gd name="connsiteX1" fmla="*/ 325085 w 680331"/>
                <a:gd name="connsiteY1" fmla="*/ 36865 h 599898"/>
                <a:gd name="connsiteX2" fmla="*/ 127353 w 680331"/>
                <a:gd name="connsiteY2" fmla="*/ 0 h 599898"/>
                <a:gd name="connsiteX3" fmla="*/ 0 w 680331"/>
                <a:gd name="connsiteY3" fmla="*/ 408869 h 599898"/>
                <a:gd name="connsiteX4" fmla="*/ 20109 w 680331"/>
                <a:gd name="connsiteY4" fmla="*/ 428978 h 599898"/>
                <a:gd name="connsiteX5" fmla="*/ 211138 w 680331"/>
                <a:gd name="connsiteY5" fmla="*/ 509411 h 599898"/>
                <a:gd name="connsiteX6" fmla="*/ 301625 w 680331"/>
                <a:gd name="connsiteY6" fmla="*/ 599899 h 599898"/>
                <a:gd name="connsiteX7" fmla="*/ 680332 w 680331"/>
                <a:gd name="connsiteY7" fmla="*/ 599899 h 599898"/>
                <a:gd name="connsiteX8" fmla="*/ 680332 w 680331"/>
                <a:gd name="connsiteY8" fmla="*/ 298274 h 599898"/>
                <a:gd name="connsiteX9" fmla="*/ 620007 w 680331"/>
                <a:gd name="connsiteY9" fmla="*/ 177624 h 59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0331" h="599898">
                  <a:moveTo>
                    <a:pt x="620007" y="177624"/>
                  </a:moveTo>
                  <a:cubicBezTo>
                    <a:pt x="532871" y="110596"/>
                    <a:pt x="432329" y="60325"/>
                    <a:pt x="325085" y="36865"/>
                  </a:cubicBezTo>
                  <a:cubicBezTo>
                    <a:pt x="261408" y="16757"/>
                    <a:pt x="194381" y="6703"/>
                    <a:pt x="127353" y="0"/>
                  </a:cubicBezTo>
                  <a:cubicBezTo>
                    <a:pt x="120650" y="144110"/>
                    <a:pt x="77082" y="284868"/>
                    <a:pt x="0" y="408869"/>
                  </a:cubicBezTo>
                  <a:lnTo>
                    <a:pt x="20109" y="428978"/>
                  </a:lnTo>
                  <a:cubicBezTo>
                    <a:pt x="90488" y="428978"/>
                    <a:pt x="160867" y="459140"/>
                    <a:pt x="211138" y="509411"/>
                  </a:cubicBezTo>
                  <a:lnTo>
                    <a:pt x="301625" y="599899"/>
                  </a:lnTo>
                  <a:lnTo>
                    <a:pt x="680332" y="599899"/>
                  </a:lnTo>
                  <a:lnTo>
                    <a:pt x="680332" y="298274"/>
                  </a:lnTo>
                  <a:cubicBezTo>
                    <a:pt x="680332" y="251354"/>
                    <a:pt x="660224" y="204435"/>
                    <a:pt x="620007" y="177624"/>
                  </a:cubicBezTo>
                  <a:close/>
                </a:path>
              </a:pathLst>
            </a:custGeom>
            <a:solidFill>
              <a:srgbClr val="FF0000"/>
            </a:solidFill>
            <a:ln w="33437" cap="flat">
              <a:noFill/>
              <a:prstDash val="solid"/>
              <a:miter/>
            </a:ln>
          </p:spPr>
          <p:txBody>
            <a:bodyPr rtlCol="0" anchor="ctr"/>
            <a:lstStyle/>
            <a:p>
              <a:endParaRPr lang="cs-CZ"/>
            </a:p>
          </p:txBody>
        </p:sp>
        <p:sp>
          <p:nvSpPr>
            <p:cNvPr id="7" name="Volný tvar: obrazec 6">
              <a:extLst>
                <a:ext uri="{FF2B5EF4-FFF2-40B4-BE49-F238E27FC236}">
                  <a16:creationId xmlns:a16="http://schemas.microsoft.com/office/drawing/2014/main" id="{EB5E433E-9B68-2F4B-8F64-EB4FAC501980}"/>
                </a:ext>
              </a:extLst>
            </p:cNvPr>
            <p:cNvSpPr/>
            <p:nvPr/>
          </p:nvSpPr>
          <p:spPr>
            <a:xfrm>
              <a:off x="8365998" y="2729181"/>
              <a:ext cx="2018861" cy="2018885"/>
            </a:xfrm>
            <a:custGeom>
              <a:avLst/>
              <a:gdLst>
                <a:gd name="connsiteX0" fmla="*/ 1960562 w 2018861"/>
                <a:gd name="connsiteY0" fmla="*/ 1709233 h 2018885"/>
                <a:gd name="connsiteX1" fmla="*/ 1645532 w 2018861"/>
                <a:gd name="connsiteY1" fmla="*/ 1390851 h 2018885"/>
                <a:gd name="connsiteX2" fmla="*/ 1484665 w 2018861"/>
                <a:gd name="connsiteY2" fmla="*/ 1343931 h 2018885"/>
                <a:gd name="connsiteX3" fmla="*/ 1370718 w 2018861"/>
                <a:gd name="connsiteY3" fmla="*/ 1233336 h 2018885"/>
                <a:gd name="connsiteX4" fmla="*/ 1528233 w 2018861"/>
                <a:gd name="connsiteY4" fmla="*/ 770844 h 2018885"/>
                <a:gd name="connsiteX5" fmla="*/ 764117 w 2018861"/>
                <a:gd name="connsiteY5" fmla="*/ 24 h 2018885"/>
                <a:gd name="connsiteX6" fmla="*/ 0 w 2018861"/>
                <a:gd name="connsiteY6" fmla="*/ 760790 h 2018885"/>
                <a:gd name="connsiteX7" fmla="*/ 764117 w 2018861"/>
                <a:gd name="connsiteY7" fmla="*/ 1531609 h 2018885"/>
                <a:gd name="connsiteX8" fmla="*/ 1233311 w 2018861"/>
                <a:gd name="connsiteY8" fmla="*/ 1374094 h 2018885"/>
                <a:gd name="connsiteX9" fmla="*/ 1347258 w 2018861"/>
                <a:gd name="connsiteY9" fmla="*/ 1484690 h 2018885"/>
                <a:gd name="connsiteX10" fmla="*/ 1394178 w 2018861"/>
                <a:gd name="connsiteY10" fmla="*/ 1645556 h 2018885"/>
                <a:gd name="connsiteX11" fmla="*/ 1712560 w 2018861"/>
                <a:gd name="connsiteY11" fmla="*/ 1963938 h 2018885"/>
                <a:gd name="connsiteX12" fmla="*/ 1963914 w 2018861"/>
                <a:gd name="connsiteY12" fmla="*/ 1970641 h 2018885"/>
                <a:gd name="connsiteX13" fmla="*/ 1970616 w 2018861"/>
                <a:gd name="connsiteY13" fmla="*/ 1719287 h 2018885"/>
                <a:gd name="connsiteX14" fmla="*/ 1960562 w 2018861"/>
                <a:gd name="connsiteY14" fmla="*/ 1709233 h 2018885"/>
                <a:gd name="connsiteX15" fmla="*/ 1960562 w 2018861"/>
                <a:gd name="connsiteY15" fmla="*/ 1709233 h 2018885"/>
                <a:gd name="connsiteX16" fmla="*/ 767468 w 2018861"/>
                <a:gd name="connsiteY16" fmla="*/ 157540 h 2018885"/>
                <a:gd name="connsiteX17" fmla="*/ 1377421 w 2018861"/>
                <a:gd name="connsiteY17" fmla="*/ 767492 h 2018885"/>
                <a:gd name="connsiteX18" fmla="*/ 1233311 w 2018861"/>
                <a:gd name="connsiteY18" fmla="*/ 1159605 h 2018885"/>
                <a:gd name="connsiteX19" fmla="*/ 1038931 w 2018861"/>
                <a:gd name="connsiteY19" fmla="*/ 1089226 h 2018885"/>
                <a:gd name="connsiteX20" fmla="*/ 760765 w 2018861"/>
                <a:gd name="connsiteY20" fmla="*/ 1045658 h 2018885"/>
                <a:gd name="connsiteX21" fmla="*/ 482600 w 2018861"/>
                <a:gd name="connsiteY21" fmla="*/ 1089226 h 2018885"/>
                <a:gd name="connsiteX22" fmla="*/ 301625 w 2018861"/>
                <a:gd name="connsiteY22" fmla="*/ 1162956 h 2018885"/>
                <a:gd name="connsiteX23" fmla="*/ 368653 w 2018861"/>
                <a:gd name="connsiteY23" fmla="*/ 305001 h 2018885"/>
                <a:gd name="connsiteX24" fmla="*/ 767468 w 2018861"/>
                <a:gd name="connsiteY24" fmla="*/ 157540 h 201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18861" h="2018885">
                  <a:moveTo>
                    <a:pt x="1960562" y="1709233"/>
                  </a:moveTo>
                  <a:lnTo>
                    <a:pt x="1645532" y="1390851"/>
                  </a:lnTo>
                  <a:cubicBezTo>
                    <a:pt x="1601964" y="1350634"/>
                    <a:pt x="1544990" y="1330526"/>
                    <a:pt x="1484665" y="1343931"/>
                  </a:cubicBezTo>
                  <a:lnTo>
                    <a:pt x="1370718" y="1233336"/>
                  </a:lnTo>
                  <a:cubicBezTo>
                    <a:pt x="1474611" y="1099280"/>
                    <a:pt x="1528233" y="938413"/>
                    <a:pt x="1528233" y="770844"/>
                  </a:cubicBezTo>
                  <a:cubicBezTo>
                    <a:pt x="1531585" y="348569"/>
                    <a:pt x="1189743" y="3376"/>
                    <a:pt x="764117" y="24"/>
                  </a:cubicBezTo>
                  <a:cubicBezTo>
                    <a:pt x="338490" y="-3327"/>
                    <a:pt x="0" y="338515"/>
                    <a:pt x="0" y="760790"/>
                  </a:cubicBezTo>
                  <a:cubicBezTo>
                    <a:pt x="0" y="1183065"/>
                    <a:pt x="338490" y="1528258"/>
                    <a:pt x="764117" y="1531609"/>
                  </a:cubicBezTo>
                  <a:cubicBezTo>
                    <a:pt x="931686" y="1531609"/>
                    <a:pt x="1095904" y="1477987"/>
                    <a:pt x="1233311" y="1374094"/>
                  </a:cubicBezTo>
                  <a:lnTo>
                    <a:pt x="1347258" y="1484690"/>
                  </a:lnTo>
                  <a:cubicBezTo>
                    <a:pt x="1337204" y="1541663"/>
                    <a:pt x="1353961" y="1601988"/>
                    <a:pt x="1394178" y="1645556"/>
                  </a:cubicBezTo>
                  <a:lnTo>
                    <a:pt x="1712560" y="1963938"/>
                  </a:lnTo>
                  <a:cubicBezTo>
                    <a:pt x="1779587" y="2034317"/>
                    <a:pt x="1893535" y="2037669"/>
                    <a:pt x="1963914" y="1970641"/>
                  </a:cubicBezTo>
                  <a:cubicBezTo>
                    <a:pt x="2034293" y="1903613"/>
                    <a:pt x="2037644" y="1789666"/>
                    <a:pt x="1970616" y="1719287"/>
                  </a:cubicBezTo>
                  <a:cubicBezTo>
                    <a:pt x="1967265" y="1715935"/>
                    <a:pt x="1963914" y="1712584"/>
                    <a:pt x="1960562" y="1709233"/>
                  </a:cubicBezTo>
                  <a:lnTo>
                    <a:pt x="1960562" y="1709233"/>
                  </a:lnTo>
                  <a:close/>
                  <a:moveTo>
                    <a:pt x="767468" y="157540"/>
                  </a:moveTo>
                  <a:cubicBezTo>
                    <a:pt x="1105958" y="157540"/>
                    <a:pt x="1377421" y="429002"/>
                    <a:pt x="1377421" y="767492"/>
                  </a:cubicBezTo>
                  <a:cubicBezTo>
                    <a:pt x="1377421" y="911602"/>
                    <a:pt x="1327150" y="1052360"/>
                    <a:pt x="1233311" y="1159605"/>
                  </a:cubicBezTo>
                  <a:cubicBezTo>
                    <a:pt x="1169635" y="1129442"/>
                    <a:pt x="1105958" y="1105983"/>
                    <a:pt x="1038931" y="1089226"/>
                  </a:cubicBezTo>
                  <a:cubicBezTo>
                    <a:pt x="948443" y="1062415"/>
                    <a:pt x="854604" y="1045658"/>
                    <a:pt x="760765" y="1045658"/>
                  </a:cubicBezTo>
                  <a:cubicBezTo>
                    <a:pt x="666926" y="1045658"/>
                    <a:pt x="573087" y="1062415"/>
                    <a:pt x="482600" y="1089226"/>
                  </a:cubicBezTo>
                  <a:cubicBezTo>
                    <a:pt x="418924" y="1105983"/>
                    <a:pt x="358599" y="1129442"/>
                    <a:pt x="301625" y="1162956"/>
                  </a:cubicBezTo>
                  <a:cubicBezTo>
                    <a:pt x="83785" y="908251"/>
                    <a:pt x="113947" y="522841"/>
                    <a:pt x="368653" y="305001"/>
                  </a:cubicBezTo>
                  <a:cubicBezTo>
                    <a:pt x="479249" y="207811"/>
                    <a:pt x="620007" y="157540"/>
                    <a:pt x="767468" y="157540"/>
                  </a:cubicBezTo>
                  <a:close/>
                </a:path>
              </a:pathLst>
            </a:custGeom>
            <a:solidFill>
              <a:srgbClr val="000000"/>
            </a:solidFill>
            <a:ln w="33437" cap="flat">
              <a:noFill/>
              <a:prstDash val="solid"/>
              <a:miter/>
            </a:ln>
          </p:spPr>
          <p:txBody>
            <a:bodyPr rtlCol="0" anchor="ctr"/>
            <a:lstStyle/>
            <a:p>
              <a:endParaRPr lang="cs-CZ"/>
            </a:p>
          </p:txBody>
        </p:sp>
        <p:sp>
          <p:nvSpPr>
            <p:cNvPr id="8" name="Volný tvar: obrazec 7">
              <a:extLst>
                <a:ext uri="{FF2B5EF4-FFF2-40B4-BE49-F238E27FC236}">
                  <a16:creationId xmlns:a16="http://schemas.microsoft.com/office/drawing/2014/main" id="{BCC043C8-71E1-E0DF-B5FC-4A77F7E1F046}"/>
                </a:ext>
              </a:extLst>
            </p:cNvPr>
            <p:cNvSpPr/>
            <p:nvPr/>
          </p:nvSpPr>
          <p:spPr>
            <a:xfrm>
              <a:off x="8788273" y="3024127"/>
              <a:ext cx="676980" cy="676980"/>
            </a:xfrm>
            <a:custGeom>
              <a:avLst/>
              <a:gdLst>
                <a:gd name="connsiteX0" fmla="*/ 676981 w 676980"/>
                <a:gd name="connsiteY0" fmla="*/ 338490 h 676980"/>
                <a:gd name="connsiteX1" fmla="*/ 338490 w 676980"/>
                <a:gd name="connsiteY1" fmla="*/ 676980 h 676980"/>
                <a:gd name="connsiteX2" fmla="*/ 0 w 676980"/>
                <a:gd name="connsiteY2" fmla="*/ 338490 h 676980"/>
                <a:gd name="connsiteX3" fmla="*/ 338490 w 676980"/>
                <a:gd name="connsiteY3" fmla="*/ 0 h 676980"/>
                <a:gd name="connsiteX4" fmla="*/ 676981 w 676980"/>
                <a:gd name="connsiteY4" fmla="*/ 338490 h 676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980" h="676980">
                  <a:moveTo>
                    <a:pt x="676981" y="338490"/>
                  </a:moveTo>
                  <a:cubicBezTo>
                    <a:pt x="676981" y="525433"/>
                    <a:pt x="525433" y="676980"/>
                    <a:pt x="338490" y="676980"/>
                  </a:cubicBezTo>
                  <a:cubicBezTo>
                    <a:pt x="151547" y="676980"/>
                    <a:pt x="0" y="525433"/>
                    <a:pt x="0" y="338490"/>
                  </a:cubicBezTo>
                  <a:cubicBezTo>
                    <a:pt x="0" y="151547"/>
                    <a:pt x="151547" y="0"/>
                    <a:pt x="338490" y="0"/>
                  </a:cubicBezTo>
                  <a:cubicBezTo>
                    <a:pt x="525433" y="0"/>
                    <a:pt x="676981" y="151547"/>
                    <a:pt x="676981" y="338490"/>
                  </a:cubicBezTo>
                  <a:close/>
                </a:path>
              </a:pathLst>
            </a:custGeom>
            <a:solidFill>
              <a:srgbClr val="000000"/>
            </a:solidFill>
            <a:ln w="33437" cap="flat">
              <a:noFill/>
              <a:prstDash val="solid"/>
              <a:miter/>
            </a:ln>
          </p:spPr>
          <p:txBody>
            <a:bodyPr rtlCol="0" anchor="ctr"/>
            <a:lstStyle/>
            <a:p>
              <a:endParaRPr lang="cs-CZ"/>
            </a:p>
          </p:txBody>
        </p:sp>
        <p:sp>
          <p:nvSpPr>
            <p:cNvPr id="9" name="Volný tvar: obrazec 8">
              <a:extLst>
                <a:ext uri="{FF2B5EF4-FFF2-40B4-BE49-F238E27FC236}">
                  <a16:creationId xmlns:a16="http://schemas.microsoft.com/office/drawing/2014/main" id="{90BF75F1-66D6-E056-4D37-3AC5C5D4DD9F}"/>
                </a:ext>
              </a:extLst>
            </p:cNvPr>
            <p:cNvSpPr/>
            <p:nvPr/>
          </p:nvSpPr>
          <p:spPr>
            <a:xfrm>
              <a:off x="7732586" y="3540241"/>
              <a:ext cx="774170" cy="599898"/>
            </a:xfrm>
            <a:custGeom>
              <a:avLst/>
              <a:gdLst>
                <a:gd name="connsiteX0" fmla="*/ 536222 w 774170"/>
                <a:gd name="connsiteY0" fmla="*/ 0 h 599898"/>
                <a:gd name="connsiteX1" fmla="*/ 355247 w 774170"/>
                <a:gd name="connsiteY1" fmla="*/ 36865 h 599898"/>
                <a:gd name="connsiteX2" fmla="*/ 60325 w 774170"/>
                <a:gd name="connsiteY2" fmla="*/ 177624 h 599898"/>
                <a:gd name="connsiteX3" fmla="*/ 0 w 774170"/>
                <a:gd name="connsiteY3" fmla="*/ 298274 h 599898"/>
                <a:gd name="connsiteX4" fmla="*/ 0 w 774170"/>
                <a:gd name="connsiteY4" fmla="*/ 599899 h 599898"/>
                <a:gd name="connsiteX5" fmla="*/ 723900 w 774170"/>
                <a:gd name="connsiteY5" fmla="*/ 599899 h 599898"/>
                <a:gd name="connsiteX6" fmla="*/ 774171 w 774170"/>
                <a:gd name="connsiteY6" fmla="*/ 549628 h 599898"/>
                <a:gd name="connsiteX7" fmla="*/ 536222 w 774170"/>
                <a:gd name="connsiteY7" fmla="*/ 0 h 59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170" h="599898">
                  <a:moveTo>
                    <a:pt x="536222" y="0"/>
                  </a:moveTo>
                  <a:cubicBezTo>
                    <a:pt x="475897" y="6703"/>
                    <a:pt x="415572" y="16757"/>
                    <a:pt x="355247" y="36865"/>
                  </a:cubicBezTo>
                  <a:cubicBezTo>
                    <a:pt x="251354" y="67028"/>
                    <a:pt x="150812" y="117299"/>
                    <a:pt x="60325" y="177624"/>
                  </a:cubicBezTo>
                  <a:cubicBezTo>
                    <a:pt x="20108" y="204435"/>
                    <a:pt x="0" y="251354"/>
                    <a:pt x="0" y="298274"/>
                  </a:cubicBezTo>
                  <a:lnTo>
                    <a:pt x="0" y="599899"/>
                  </a:lnTo>
                  <a:lnTo>
                    <a:pt x="723900" y="599899"/>
                  </a:lnTo>
                  <a:cubicBezTo>
                    <a:pt x="737306" y="579790"/>
                    <a:pt x="754062" y="563033"/>
                    <a:pt x="774171" y="549628"/>
                  </a:cubicBezTo>
                  <a:cubicBezTo>
                    <a:pt x="630061" y="398815"/>
                    <a:pt x="546276" y="204435"/>
                    <a:pt x="536222" y="0"/>
                  </a:cubicBezTo>
                  <a:close/>
                </a:path>
              </a:pathLst>
            </a:custGeom>
            <a:solidFill>
              <a:srgbClr val="000000"/>
            </a:solidFill>
            <a:ln w="33437" cap="flat">
              <a:noFill/>
              <a:prstDash val="solid"/>
              <a:miter/>
            </a:ln>
          </p:spPr>
          <p:txBody>
            <a:bodyPr rtlCol="0" anchor="ctr"/>
            <a:lstStyle/>
            <a:p>
              <a:endParaRPr lang="cs-CZ"/>
            </a:p>
          </p:txBody>
        </p:sp>
        <p:sp>
          <p:nvSpPr>
            <p:cNvPr id="10" name="Volný tvar: obrazec 9">
              <a:extLst>
                <a:ext uri="{FF2B5EF4-FFF2-40B4-BE49-F238E27FC236}">
                  <a16:creationId xmlns:a16="http://schemas.microsoft.com/office/drawing/2014/main" id="{0166FB2F-FBCD-3909-B2A2-EBB1F0388FF4}"/>
                </a:ext>
              </a:extLst>
            </p:cNvPr>
            <p:cNvSpPr/>
            <p:nvPr/>
          </p:nvSpPr>
          <p:spPr>
            <a:xfrm>
              <a:off x="8032639" y="2851634"/>
              <a:ext cx="470766" cy="598119"/>
            </a:xfrm>
            <a:custGeom>
              <a:avLst/>
              <a:gdLst>
                <a:gd name="connsiteX0" fmla="*/ 236169 w 470766"/>
                <a:gd name="connsiteY0" fmla="*/ 598119 h 598119"/>
                <a:gd name="connsiteX1" fmla="*/ 470766 w 470766"/>
                <a:gd name="connsiteY1" fmla="*/ 51843 h 598119"/>
                <a:gd name="connsiteX2" fmla="*/ 51843 w 470766"/>
                <a:gd name="connsiteY2" fmla="*/ 135628 h 598119"/>
                <a:gd name="connsiteX3" fmla="*/ 135628 w 470766"/>
                <a:gd name="connsiteY3" fmla="*/ 554551 h 598119"/>
                <a:gd name="connsiteX4" fmla="*/ 236169 w 470766"/>
                <a:gd name="connsiteY4" fmla="*/ 598119 h 59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66" h="598119">
                  <a:moveTo>
                    <a:pt x="236169" y="598119"/>
                  </a:moveTo>
                  <a:cubicBezTo>
                    <a:pt x="246223" y="393685"/>
                    <a:pt x="330008" y="202655"/>
                    <a:pt x="470766" y="51843"/>
                  </a:cubicBezTo>
                  <a:cubicBezTo>
                    <a:pt x="333360" y="-41996"/>
                    <a:pt x="145682" y="-5131"/>
                    <a:pt x="51843" y="135628"/>
                  </a:cubicBezTo>
                  <a:cubicBezTo>
                    <a:pt x="-41996" y="276386"/>
                    <a:pt x="-5131" y="460712"/>
                    <a:pt x="135628" y="554551"/>
                  </a:cubicBezTo>
                  <a:cubicBezTo>
                    <a:pt x="165790" y="574660"/>
                    <a:pt x="199304" y="588065"/>
                    <a:pt x="236169" y="598119"/>
                  </a:cubicBezTo>
                  <a:close/>
                </a:path>
              </a:pathLst>
            </a:custGeom>
            <a:solidFill>
              <a:srgbClr val="000000"/>
            </a:solidFill>
            <a:ln w="33437" cap="flat">
              <a:noFill/>
              <a:prstDash val="solid"/>
              <a:miter/>
            </a:ln>
          </p:spPr>
          <p:txBody>
            <a:bodyPr rtlCol="0" anchor="ctr"/>
            <a:lstStyle/>
            <a:p>
              <a:endParaRPr lang="cs-CZ"/>
            </a:p>
          </p:txBody>
        </p:sp>
      </p:grpSp>
    </p:spTree>
    <p:extLst>
      <p:ext uri="{BB962C8B-B14F-4D97-AF65-F5344CB8AC3E}">
        <p14:creationId xmlns:p14="http://schemas.microsoft.com/office/powerpoint/2010/main" val="1726626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006FEE-054F-4F7A-AE08-00D3C6D53352}"/>
              </a:ext>
            </a:extLst>
          </p:cNvPr>
          <p:cNvSpPr>
            <a:spLocks noGrp="1"/>
          </p:cNvSpPr>
          <p:nvPr>
            <p:ph type="title"/>
          </p:nvPr>
        </p:nvSpPr>
        <p:spPr/>
        <p:txBody>
          <a:bodyPr/>
          <a:lstStyle/>
          <a:p>
            <a:r>
              <a:rPr lang="cs-CZ" dirty="0"/>
              <a:t>Požadavky na znalce</a:t>
            </a:r>
          </a:p>
        </p:txBody>
      </p:sp>
      <p:sp>
        <p:nvSpPr>
          <p:cNvPr id="3" name="Zástupný obsah 2">
            <a:extLst>
              <a:ext uri="{FF2B5EF4-FFF2-40B4-BE49-F238E27FC236}">
                <a16:creationId xmlns:a16="http://schemas.microsoft.com/office/drawing/2014/main" id="{F51E495E-9828-4FB9-A301-B692B893C5A5}"/>
              </a:ext>
            </a:extLst>
          </p:cNvPr>
          <p:cNvSpPr>
            <a:spLocks noGrp="1"/>
          </p:cNvSpPr>
          <p:nvPr>
            <p:ph idx="1"/>
          </p:nvPr>
        </p:nvSpPr>
        <p:spPr/>
        <p:txBody>
          <a:bodyPr>
            <a:normAutofit/>
          </a:bodyPr>
          <a:lstStyle/>
          <a:p>
            <a:r>
              <a:rPr lang="cs-CZ" dirty="0"/>
              <a:t>Znalecký zákon neuvádí, co přesně je myšleno pod pojmem zkušenosti.</a:t>
            </a:r>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19377466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49F7B0-1766-4E75-81E6-1DAC53745682}"/>
              </a:ext>
            </a:extLst>
          </p:cNvPr>
          <p:cNvSpPr>
            <a:spLocks noGrp="1"/>
          </p:cNvSpPr>
          <p:nvPr>
            <p:ph type="title"/>
          </p:nvPr>
        </p:nvSpPr>
        <p:spPr/>
        <p:txBody>
          <a:bodyPr>
            <a:normAutofit/>
          </a:bodyPr>
          <a:lstStyle/>
          <a:p>
            <a:pPr marL="0" indent="0">
              <a:buNone/>
            </a:pPr>
            <a:r>
              <a:rPr lang="cs-CZ" sz="3600" dirty="0"/>
              <a:t>Co se může objevit v profilu?</a:t>
            </a:r>
          </a:p>
        </p:txBody>
      </p:sp>
      <p:sp>
        <p:nvSpPr>
          <p:cNvPr id="3" name="Zástupný obsah 2">
            <a:extLst>
              <a:ext uri="{FF2B5EF4-FFF2-40B4-BE49-F238E27FC236}">
                <a16:creationId xmlns:a16="http://schemas.microsoft.com/office/drawing/2014/main" id="{3C2C2D22-5C6B-41B1-AEC4-3B3C35E112A2}"/>
              </a:ext>
            </a:extLst>
          </p:cNvPr>
          <p:cNvSpPr>
            <a:spLocks noGrp="1"/>
          </p:cNvSpPr>
          <p:nvPr>
            <p:ph sz="half" idx="1"/>
          </p:nvPr>
        </p:nvSpPr>
        <p:spPr/>
        <p:txBody>
          <a:bodyPr>
            <a:normAutofit lnSpcReduction="10000"/>
          </a:bodyPr>
          <a:lstStyle/>
          <a:p>
            <a:pPr marL="0" indent="0">
              <a:buNone/>
            </a:pPr>
            <a:r>
              <a:rPr lang="cs-CZ" dirty="0"/>
              <a:t>Pohlaví</a:t>
            </a:r>
          </a:p>
          <a:p>
            <a:pPr marL="0" indent="0">
              <a:buNone/>
            </a:pPr>
            <a:r>
              <a:rPr lang="cs-CZ" dirty="0"/>
              <a:t>Přibližný věk</a:t>
            </a:r>
          </a:p>
          <a:p>
            <a:pPr marL="0" indent="0">
              <a:buNone/>
            </a:pPr>
            <a:r>
              <a:rPr lang="cs-CZ" dirty="0"/>
              <a:t>Rodinný stav</a:t>
            </a:r>
          </a:p>
          <a:p>
            <a:pPr marL="0" indent="0">
              <a:buNone/>
            </a:pPr>
            <a:r>
              <a:rPr lang="cs-CZ" dirty="0"/>
              <a:t>Vzdělání</a:t>
            </a:r>
          </a:p>
          <a:p>
            <a:pPr marL="0" indent="0">
              <a:buNone/>
            </a:pPr>
            <a:r>
              <a:rPr lang="cs-CZ" dirty="0"/>
              <a:t>Předpokládaný intelekt</a:t>
            </a:r>
          </a:p>
          <a:p>
            <a:pPr marL="0" indent="0">
              <a:buNone/>
            </a:pPr>
            <a:r>
              <a:rPr lang="cs-CZ" dirty="0"/>
              <a:t>Profese</a:t>
            </a:r>
          </a:p>
          <a:p>
            <a:pPr marL="0" indent="0">
              <a:buNone/>
            </a:pPr>
            <a:r>
              <a:rPr lang="cs-CZ" dirty="0"/>
              <a:t>Sexuální zralost</a:t>
            </a:r>
          </a:p>
          <a:p>
            <a:pPr marL="0" indent="0">
              <a:buNone/>
            </a:pPr>
            <a:r>
              <a:rPr lang="cs-CZ" dirty="0"/>
              <a:t>Kriminální minulost</a:t>
            </a:r>
          </a:p>
          <a:p>
            <a:pPr marL="0" indent="0">
              <a:buNone/>
            </a:pPr>
            <a:r>
              <a:rPr lang="cs-CZ" dirty="0"/>
              <a:t>Pravděpodobnost opakování TČ</a:t>
            </a:r>
          </a:p>
        </p:txBody>
      </p:sp>
      <p:sp>
        <p:nvSpPr>
          <p:cNvPr id="4" name="Zástupný obsah 3">
            <a:extLst>
              <a:ext uri="{FF2B5EF4-FFF2-40B4-BE49-F238E27FC236}">
                <a16:creationId xmlns:a16="http://schemas.microsoft.com/office/drawing/2014/main" id="{502C78AD-6844-475B-A3A3-7038FFE0B864}"/>
              </a:ext>
            </a:extLst>
          </p:cNvPr>
          <p:cNvSpPr>
            <a:spLocks noGrp="1"/>
          </p:cNvSpPr>
          <p:nvPr>
            <p:ph sz="half" idx="2"/>
          </p:nvPr>
        </p:nvSpPr>
        <p:spPr/>
        <p:txBody>
          <a:bodyPr>
            <a:normAutofit lnSpcReduction="10000"/>
          </a:bodyPr>
          <a:lstStyle/>
          <a:p>
            <a:r>
              <a:rPr lang="cs-CZ" dirty="0"/>
              <a:t>Vztah pachatele s obětí</a:t>
            </a:r>
          </a:p>
          <a:p>
            <a:r>
              <a:rPr lang="cs-CZ" dirty="0"/>
              <a:t>Aktuální psychický stav v době spáchání TČ</a:t>
            </a:r>
          </a:p>
          <a:p>
            <a:r>
              <a:rPr lang="cs-CZ" dirty="0"/>
              <a:t>Motivace</a:t>
            </a:r>
          </a:p>
          <a:p>
            <a:r>
              <a:rPr lang="cs-CZ" dirty="0"/>
              <a:t>Deviantní fantazie</a:t>
            </a:r>
          </a:p>
          <a:p>
            <a:endParaRPr lang="cs-CZ" dirty="0"/>
          </a:p>
          <a:p>
            <a:endParaRPr lang="cs-CZ" dirty="0"/>
          </a:p>
        </p:txBody>
      </p:sp>
      <p:grpSp>
        <p:nvGrpSpPr>
          <p:cNvPr id="5" name="Skupina 4">
            <a:extLst>
              <a:ext uri="{FF2B5EF4-FFF2-40B4-BE49-F238E27FC236}">
                <a16:creationId xmlns:a16="http://schemas.microsoft.com/office/drawing/2014/main" id="{A95F15E2-38CB-1CF7-A8D2-FB4CF3DB9ABC}"/>
              </a:ext>
            </a:extLst>
          </p:cNvPr>
          <p:cNvGrpSpPr>
            <a:grpSpLocks noChangeAspect="1"/>
          </p:cNvGrpSpPr>
          <p:nvPr/>
        </p:nvGrpSpPr>
        <p:grpSpPr>
          <a:xfrm>
            <a:off x="10734204" y="721212"/>
            <a:ext cx="854823" cy="613388"/>
            <a:chOff x="7732586" y="2729181"/>
            <a:chExt cx="2815165" cy="2018885"/>
          </a:xfrm>
        </p:grpSpPr>
        <p:sp>
          <p:nvSpPr>
            <p:cNvPr id="6" name="Volný tvar: obrazec 5">
              <a:extLst>
                <a:ext uri="{FF2B5EF4-FFF2-40B4-BE49-F238E27FC236}">
                  <a16:creationId xmlns:a16="http://schemas.microsoft.com/office/drawing/2014/main" id="{8ADDB356-1341-40D6-9637-EE95FD1DBA2D}"/>
                </a:ext>
              </a:extLst>
            </p:cNvPr>
            <p:cNvSpPr/>
            <p:nvPr/>
          </p:nvSpPr>
          <p:spPr>
            <a:xfrm>
              <a:off x="9766879" y="2852553"/>
              <a:ext cx="479902" cy="600552"/>
            </a:xfrm>
            <a:custGeom>
              <a:avLst/>
              <a:gdLst>
                <a:gd name="connsiteX0" fmla="*/ 227895 w 479902"/>
                <a:gd name="connsiteY0" fmla="*/ 600552 h 600552"/>
                <a:gd name="connsiteX1" fmla="*/ 475897 w 479902"/>
                <a:gd name="connsiteY1" fmla="*/ 252008 h 600552"/>
                <a:gd name="connsiteX2" fmla="*/ 127353 w 479902"/>
                <a:gd name="connsiteY2" fmla="*/ 4005 h 600552"/>
                <a:gd name="connsiteX3" fmla="*/ 0 w 479902"/>
                <a:gd name="connsiteY3" fmla="*/ 57627 h 600552"/>
                <a:gd name="connsiteX4" fmla="*/ 227895 w 479902"/>
                <a:gd name="connsiteY4" fmla="*/ 600552 h 6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902" h="600552">
                  <a:moveTo>
                    <a:pt x="227895" y="600552"/>
                  </a:moveTo>
                  <a:cubicBezTo>
                    <a:pt x="392113" y="573741"/>
                    <a:pt x="502708" y="416226"/>
                    <a:pt x="475897" y="252008"/>
                  </a:cubicBezTo>
                  <a:cubicBezTo>
                    <a:pt x="449086" y="87790"/>
                    <a:pt x="291571" y="-22806"/>
                    <a:pt x="127353" y="4005"/>
                  </a:cubicBezTo>
                  <a:cubicBezTo>
                    <a:pt x="80433" y="10708"/>
                    <a:pt x="36865" y="30816"/>
                    <a:pt x="0" y="57627"/>
                  </a:cubicBezTo>
                  <a:cubicBezTo>
                    <a:pt x="137407" y="205088"/>
                    <a:pt x="217840" y="396118"/>
                    <a:pt x="227895" y="600552"/>
                  </a:cubicBezTo>
                  <a:close/>
                </a:path>
              </a:pathLst>
            </a:custGeom>
            <a:solidFill>
              <a:srgbClr val="FF0000"/>
            </a:solidFill>
            <a:ln w="33437" cap="flat">
              <a:noFill/>
              <a:prstDash val="solid"/>
              <a:miter/>
            </a:ln>
          </p:spPr>
          <p:txBody>
            <a:bodyPr rtlCol="0" anchor="ctr"/>
            <a:lstStyle/>
            <a:p>
              <a:endParaRPr lang="cs-CZ"/>
            </a:p>
          </p:txBody>
        </p:sp>
        <p:sp>
          <p:nvSpPr>
            <p:cNvPr id="7" name="Volný tvar: obrazec 6">
              <a:extLst>
                <a:ext uri="{FF2B5EF4-FFF2-40B4-BE49-F238E27FC236}">
                  <a16:creationId xmlns:a16="http://schemas.microsoft.com/office/drawing/2014/main" id="{BBA90504-7A23-3244-92C7-C2EF204032AB}"/>
                </a:ext>
              </a:extLst>
            </p:cNvPr>
            <p:cNvSpPr/>
            <p:nvPr/>
          </p:nvSpPr>
          <p:spPr>
            <a:xfrm>
              <a:off x="9867420" y="3540241"/>
              <a:ext cx="680331" cy="599898"/>
            </a:xfrm>
            <a:custGeom>
              <a:avLst/>
              <a:gdLst>
                <a:gd name="connsiteX0" fmla="*/ 620007 w 680331"/>
                <a:gd name="connsiteY0" fmla="*/ 177624 h 599898"/>
                <a:gd name="connsiteX1" fmla="*/ 325085 w 680331"/>
                <a:gd name="connsiteY1" fmla="*/ 36865 h 599898"/>
                <a:gd name="connsiteX2" fmla="*/ 127353 w 680331"/>
                <a:gd name="connsiteY2" fmla="*/ 0 h 599898"/>
                <a:gd name="connsiteX3" fmla="*/ 0 w 680331"/>
                <a:gd name="connsiteY3" fmla="*/ 408869 h 599898"/>
                <a:gd name="connsiteX4" fmla="*/ 20109 w 680331"/>
                <a:gd name="connsiteY4" fmla="*/ 428978 h 599898"/>
                <a:gd name="connsiteX5" fmla="*/ 211138 w 680331"/>
                <a:gd name="connsiteY5" fmla="*/ 509411 h 599898"/>
                <a:gd name="connsiteX6" fmla="*/ 301625 w 680331"/>
                <a:gd name="connsiteY6" fmla="*/ 599899 h 599898"/>
                <a:gd name="connsiteX7" fmla="*/ 680332 w 680331"/>
                <a:gd name="connsiteY7" fmla="*/ 599899 h 599898"/>
                <a:gd name="connsiteX8" fmla="*/ 680332 w 680331"/>
                <a:gd name="connsiteY8" fmla="*/ 298274 h 599898"/>
                <a:gd name="connsiteX9" fmla="*/ 620007 w 680331"/>
                <a:gd name="connsiteY9" fmla="*/ 177624 h 59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0331" h="599898">
                  <a:moveTo>
                    <a:pt x="620007" y="177624"/>
                  </a:moveTo>
                  <a:cubicBezTo>
                    <a:pt x="532871" y="110596"/>
                    <a:pt x="432329" y="60325"/>
                    <a:pt x="325085" y="36865"/>
                  </a:cubicBezTo>
                  <a:cubicBezTo>
                    <a:pt x="261408" y="16757"/>
                    <a:pt x="194381" y="6703"/>
                    <a:pt x="127353" y="0"/>
                  </a:cubicBezTo>
                  <a:cubicBezTo>
                    <a:pt x="120650" y="144110"/>
                    <a:pt x="77082" y="284868"/>
                    <a:pt x="0" y="408869"/>
                  </a:cubicBezTo>
                  <a:lnTo>
                    <a:pt x="20109" y="428978"/>
                  </a:lnTo>
                  <a:cubicBezTo>
                    <a:pt x="90488" y="428978"/>
                    <a:pt x="160867" y="459140"/>
                    <a:pt x="211138" y="509411"/>
                  </a:cubicBezTo>
                  <a:lnTo>
                    <a:pt x="301625" y="599899"/>
                  </a:lnTo>
                  <a:lnTo>
                    <a:pt x="680332" y="599899"/>
                  </a:lnTo>
                  <a:lnTo>
                    <a:pt x="680332" y="298274"/>
                  </a:lnTo>
                  <a:cubicBezTo>
                    <a:pt x="680332" y="251354"/>
                    <a:pt x="660224" y="204435"/>
                    <a:pt x="620007" y="177624"/>
                  </a:cubicBezTo>
                  <a:close/>
                </a:path>
              </a:pathLst>
            </a:custGeom>
            <a:solidFill>
              <a:srgbClr val="FF0000"/>
            </a:solidFill>
            <a:ln w="33437" cap="flat">
              <a:noFill/>
              <a:prstDash val="solid"/>
              <a:miter/>
            </a:ln>
          </p:spPr>
          <p:txBody>
            <a:bodyPr rtlCol="0" anchor="ctr"/>
            <a:lstStyle/>
            <a:p>
              <a:endParaRPr lang="cs-CZ"/>
            </a:p>
          </p:txBody>
        </p:sp>
        <p:sp>
          <p:nvSpPr>
            <p:cNvPr id="8" name="Volný tvar: obrazec 7">
              <a:extLst>
                <a:ext uri="{FF2B5EF4-FFF2-40B4-BE49-F238E27FC236}">
                  <a16:creationId xmlns:a16="http://schemas.microsoft.com/office/drawing/2014/main" id="{32160592-1B89-8C47-2751-67789195FCB5}"/>
                </a:ext>
              </a:extLst>
            </p:cNvPr>
            <p:cNvSpPr/>
            <p:nvPr/>
          </p:nvSpPr>
          <p:spPr>
            <a:xfrm>
              <a:off x="8365998" y="2729181"/>
              <a:ext cx="2018861" cy="2018885"/>
            </a:xfrm>
            <a:custGeom>
              <a:avLst/>
              <a:gdLst>
                <a:gd name="connsiteX0" fmla="*/ 1960562 w 2018861"/>
                <a:gd name="connsiteY0" fmla="*/ 1709233 h 2018885"/>
                <a:gd name="connsiteX1" fmla="*/ 1645532 w 2018861"/>
                <a:gd name="connsiteY1" fmla="*/ 1390851 h 2018885"/>
                <a:gd name="connsiteX2" fmla="*/ 1484665 w 2018861"/>
                <a:gd name="connsiteY2" fmla="*/ 1343931 h 2018885"/>
                <a:gd name="connsiteX3" fmla="*/ 1370718 w 2018861"/>
                <a:gd name="connsiteY3" fmla="*/ 1233336 h 2018885"/>
                <a:gd name="connsiteX4" fmla="*/ 1528233 w 2018861"/>
                <a:gd name="connsiteY4" fmla="*/ 770844 h 2018885"/>
                <a:gd name="connsiteX5" fmla="*/ 764117 w 2018861"/>
                <a:gd name="connsiteY5" fmla="*/ 24 h 2018885"/>
                <a:gd name="connsiteX6" fmla="*/ 0 w 2018861"/>
                <a:gd name="connsiteY6" fmla="*/ 760790 h 2018885"/>
                <a:gd name="connsiteX7" fmla="*/ 764117 w 2018861"/>
                <a:gd name="connsiteY7" fmla="*/ 1531609 h 2018885"/>
                <a:gd name="connsiteX8" fmla="*/ 1233311 w 2018861"/>
                <a:gd name="connsiteY8" fmla="*/ 1374094 h 2018885"/>
                <a:gd name="connsiteX9" fmla="*/ 1347258 w 2018861"/>
                <a:gd name="connsiteY9" fmla="*/ 1484690 h 2018885"/>
                <a:gd name="connsiteX10" fmla="*/ 1394178 w 2018861"/>
                <a:gd name="connsiteY10" fmla="*/ 1645556 h 2018885"/>
                <a:gd name="connsiteX11" fmla="*/ 1712560 w 2018861"/>
                <a:gd name="connsiteY11" fmla="*/ 1963938 h 2018885"/>
                <a:gd name="connsiteX12" fmla="*/ 1963914 w 2018861"/>
                <a:gd name="connsiteY12" fmla="*/ 1970641 h 2018885"/>
                <a:gd name="connsiteX13" fmla="*/ 1970616 w 2018861"/>
                <a:gd name="connsiteY13" fmla="*/ 1719287 h 2018885"/>
                <a:gd name="connsiteX14" fmla="*/ 1960562 w 2018861"/>
                <a:gd name="connsiteY14" fmla="*/ 1709233 h 2018885"/>
                <a:gd name="connsiteX15" fmla="*/ 1960562 w 2018861"/>
                <a:gd name="connsiteY15" fmla="*/ 1709233 h 2018885"/>
                <a:gd name="connsiteX16" fmla="*/ 767468 w 2018861"/>
                <a:gd name="connsiteY16" fmla="*/ 157540 h 2018885"/>
                <a:gd name="connsiteX17" fmla="*/ 1377421 w 2018861"/>
                <a:gd name="connsiteY17" fmla="*/ 767492 h 2018885"/>
                <a:gd name="connsiteX18" fmla="*/ 1233311 w 2018861"/>
                <a:gd name="connsiteY18" fmla="*/ 1159605 h 2018885"/>
                <a:gd name="connsiteX19" fmla="*/ 1038931 w 2018861"/>
                <a:gd name="connsiteY19" fmla="*/ 1089226 h 2018885"/>
                <a:gd name="connsiteX20" fmla="*/ 760765 w 2018861"/>
                <a:gd name="connsiteY20" fmla="*/ 1045658 h 2018885"/>
                <a:gd name="connsiteX21" fmla="*/ 482600 w 2018861"/>
                <a:gd name="connsiteY21" fmla="*/ 1089226 h 2018885"/>
                <a:gd name="connsiteX22" fmla="*/ 301625 w 2018861"/>
                <a:gd name="connsiteY22" fmla="*/ 1162956 h 2018885"/>
                <a:gd name="connsiteX23" fmla="*/ 368653 w 2018861"/>
                <a:gd name="connsiteY23" fmla="*/ 305001 h 2018885"/>
                <a:gd name="connsiteX24" fmla="*/ 767468 w 2018861"/>
                <a:gd name="connsiteY24" fmla="*/ 157540 h 201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18861" h="2018885">
                  <a:moveTo>
                    <a:pt x="1960562" y="1709233"/>
                  </a:moveTo>
                  <a:lnTo>
                    <a:pt x="1645532" y="1390851"/>
                  </a:lnTo>
                  <a:cubicBezTo>
                    <a:pt x="1601964" y="1350634"/>
                    <a:pt x="1544990" y="1330526"/>
                    <a:pt x="1484665" y="1343931"/>
                  </a:cubicBezTo>
                  <a:lnTo>
                    <a:pt x="1370718" y="1233336"/>
                  </a:lnTo>
                  <a:cubicBezTo>
                    <a:pt x="1474611" y="1099280"/>
                    <a:pt x="1528233" y="938413"/>
                    <a:pt x="1528233" y="770844"/>
                  </a:cubicBezTo>
                  <a:cubicBezTo>
                    <a:pt x="1531585" y="348569"/>
                    <a:pt x="1189743" y="3376"/>
                    <a:pt x="764117" y="24"/>
                  </a:cubicBezTo>
                  <a:cubicBezTo>
                    <a:pt x="338490" y="-3327"/>
                    <a:pt x="0" y="338515"/>
                    <a:pt x="0" y="760790"/>
                  </a:cubicBezTo>
                  <a:cubicBezTo>
                    <a:pt x="0" y="1183065"/>
                    <a:pt x="338490" y="1528258"/>
                    <a:pt x="764117" y="1531609"/>
                  </a:cubicBezTo>
                  <a:cubicBezTo>
                    <a:pt x="931686" y="1531609"/>
                    <a:pt x="1095904" y="1477987"/>
                    <a:pt x="1233311" y="1374094"/>
                  </a:cubicBezTo>
                  <a:lnTo>
                    <a:pt x="1347258" y="1484690"/>
                  </a:lnTo>
                  <a:cubicBezTo>
                    <a:pt x="1337204" y="1541663"/>
                    <a:pt x="1353961" y="1601988"/>
                    <a:pt x="1394178" y="1645556"/>
                  </a:cubicBezTo>
                  <a:lnTo>
                    <a:pt x="1712560" y="1963938"/>
                  </a:lnTo>
                  <a:cubicBezTo>
                    <a:pt x="1779587" y="2034317"/>
                    <a:pt x="1893535" y="2037669"/>
                    <a:pt x="1963914" y="1970641"/>
                  </a:cubicBezTo>
                  <a:cubicBezTo>
                    <a:pt x="2034293" y="1903613"/>
                    <a:pt x="2037644" y="1789666"/>
                    <a:pt x="1970616" y="1719287"/>
                  </a:cubicBezTo>
                  <a:cubicBezTo>
                    <a:pt x="1967265" y="1715935"/>
                    <a:pt x="1963914" y="1712584"/>
                    <a:pt x="1960562" y="1709233"/>
                  </a:cubicBezTo>
                  <a:lnTo>
                    <a:pt x="1960562" y="1709233"/>
                  </a:lnTo>
                  <a:close/>
                  <a:moveTo>
                    <a:pt x="767468" y="157540"/>
                  </a:moveTo>
                  <a:cubicBezTo>
                    <a:pt x="1105958" y="157540"/>
                    <a:pt x="1377421" y="429002"/>
                    <a:pt x="1377421" y="767492"/>
                  </a:cubicBezTo>
                  <a:cubicBezTo>
                    <a:pt x="1377421" y="911602"/>
                    <a:pt x="1327150" y="1052360"/>
                    <a:pt x="1233311" y="1159605"/>
                  </a:cubicBezTo>
                  <a:cubicBezTo>
                    <a:pt x="1169635" y="1129442"/>
                    <a:pt x="1105958" y="1105983"/>
                    <a:pt x="1038931" y="1089226"/>
                  </a:cubicBezTo>
                  <a:cubicBezTo>
                    <a:pt x="948443" y="1062415"/>
                    <a:pt x="854604" y="1045658"/>
                    <a:pt x="760765" y="1045658"/>
                  </a:cubicBezTo>
                  <a:cubicBezTo>
                    <a:pt x="666926" y="1045658"/>
                    <a:pt x="573087" y="1062415"/>
                    <a:pt x="482600" y="1089226"/>
                  </a:cubicBezTo>
                  <a:cubicBezTo>
                    <a:pt x="418924" y="1105983"/>
                    <a:pt x="358599" y="1129442"/>
                    <a:pt x="301625" y="1162956"/>
                  </a:cubicBezTo>
                  <a:cubicBezTo>
                    <a:pt x="83785" y="908251"/>
                    <a:pt x="113947" y="522841"/>
                    <a:pt x="368653" y="305001"/>
                  </a:cubicBezTo>
                  <a:cubicBezTo>
                    <a:pt x="479249" y="207811"/>
                    <a:pt x="620007" y="157540"/>
                    <a:pt x="767468" y="157540"/>
                  </a:cubicBezTo>
                  <a:close/>
                </a:path>
              </a:pathLst>
            </a:custGeom>
            <a:solidFill>
              <a:srgbClr val="000000"/>
            </a:solidFill>
            <a:ln w="33437" cap="flat">
              <a:noFill/>
              <a:prstDash val="solid"/>
              <a:miter/>
            </a:ln>
          </p:spPr>
          <p:txBody>
            <a:bodyPr rtlCol="0" anchor="ctr"/>
            <a:lstStyle/>
            <a:p>
              <a:endParaRPr lang="cs-CZ"/>
            </a:p>
          </p:txBody>
        </p:sp>
        <p:sp>
          <p:nvSpPr>
            <p:cNvPr id="9" name="Volný tvar: obrazec 8">
              <a:extLst>
                <a:ext uri="{FF2B5EF4-FFF2-40B4-BE49-F238E27FC236}">
                  <a16:creationId xmlns:a16="http://schemas.microsoft.com/office/drawing/2014/main" id="{76A7437B-AF6F-DB4C-EEE4-7D8E3F4FFA39}"/>
                </a:ext>
              </a:extLst>
            </p:cNvPr>
            <p:cNvSpPr/>
            <p:nvPr/>
          </p:nvSpPr>
          <p:spPr>
            <a:xfrm>
              <a:off x="8788273" y="3024127"/>
              <a:ext cx="676980" cy="676980"/>
            </a:xfrm>
            <a:custGeom>
              <a:avLst/>
              <a:gdLst>
                <a:gd name="connsiteX0" fmla="*/ 676981 w 676980"/>
                <a:gd name="connsiteY0" fmla="*/ 338490 h 676980"/>
                <a:gd name="connsiteX1" fmla="*/ 338490 w 676980"/>
                <a:gd name="connsiteY1" fmla="*/ 676980 h 676980"/>
                <a:gd name="connsiteX2" fmla="*/ 0 w 676980"/>
                <a:gd name="connsiteY2" fmla="*/ 338490 h 676980"/>
                <a:gd name="connsiteX3" fmla="*/ 338490 w 676980"/>
                <a:gd name="connsiteY3" fmla="*/ 0 h 676980"/>
                <a:gd name="connsiteX4" fmla="*/ 676981 w 676980"/>
                <a:gd name="connsiteY4" fmla="*/ 338490 h 676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980" h="676980">
                  <a:moveTo>
                    <a:pt x="676981" y="338490"/>
                  </a:moveTo>
                  <a:cubicBezTo>
                    <a:pt x="676981" y="525433"/>
                    <a:pt x="525433" y="676980"/>
                    <a:pt x="338490" y="676980"/>
                  </a:cubicBezTo>
                  <a:cubicBezTo>
                    <a:pt x="151547" y="676980"/>
                    <a:pt x="0" y="525433"/>
                    <a:pt x="0" y="338490"/>
                  </a:cubicBezTo>
                  <a:cubicBezTo>
                    <a:pt x="0" y="151547"/>
                    <a:pt x="151547" y="0"/>
                    <a:pt x="338490" y="0"/>
                  </a:cubicBezTo>
                  <a:cubicBezTo>
                    <a:pt x="525433" y="0"/>
                    <a:pt x="676981" y="151547"/>
                    <a:pt x="676981" y="338490"/>
                  </a:cubicBezTo>
                  <a:close/>
                </a:path>
              </a:pathLst>
            </a:custGeom>
            <a:solidFill>
              <a:srgbClr val="000000"/>
            </a:solidFill>
            <a:ln w="33437" cap="flat">
              <a:noFill/>
              <a:prstDash val="solid"/>
              <a:miter/>
            </a:ln>
          </p:spPr>
          <p:txBody>
            <a:bodyPr rtlCol="0" anchor="ctr"/>
            <a:lstStyle/>
            <a:p>
              <a:endParaRPr lang="cs-CZ"/>
            </a:p>
          </p:txBody>
        </p:sp>
        <p:sp>
          <p:nvSpPr>
            <p:cNvPr id="10" name="Volný tvar: obrazec 9">
              <a:extLst>
                <a:ext uri="{FF2B5EF4-FFF2-40B4-BE49-F238E27FC236}">
                  <a16:creationId xmlns:a16="http://schemas.microsoft.com/office/drawing/2014/main" id="{DAF69F53-99C9-293A-32A3-5C75FDD77654}"/>
                </a:ext>
              </a:extLst>
            </p:cNvPr>
            <p:cNvSpPr/>
            <p:nvPr/>
          </p:nvSpPr>
          <p:spPr>
            <a:xfrm>
              <a:off x="7732586" y="3540241"/>
              <a:ext cx="774170" cy="599898"/>
            </a:xfrm>
            <a:custGeom>
              <a:avLst/>
              <a:gdLst>
                <a:gd name="connsiteX0" fmla="*/ 536222 w 774170"/>
                <a:gd name="connsiteY0" fmla="*/ 0 h 599898"/>
                <a:gd name="connsiteX1" fmla="*/ 355247 w 774170"/>
                <a:gd name="connsiteY1" fmla="*/ 36865 h 599898"/>
                <a:gd name="connsiteX2" fmla="*/ 60325 w 774170"/>
                <a:gd name="connsiteY2" fmla="*/ 177624 h 599898"/>
                <a:gd name="connsiteX3" fmla="*/ 0 w 774170"/>
                <a:gd name="connsiteY3" fmla="*/ 298274 h 599898"/>
                <a:gd name="connsiteX4" fmla="*/ 0 w 774170"/>
                <a:gd name="connsiteY4" fmla="*/ 599899 h 599898"/>
                <a:gd name="connsiteX5" fmla="*/ 723900 w 774170"/>
                <a:gd name="connsiteY5" fmla="*/ 599899 h 599898"/>
                <a:gd name="connsiteX6" fmla="*/ 774171 w 774170"/>
                <a:gd name="connsiteY6" fmla="*/ 549628 h 599898"/>
                <a:gd name="connsiteX7" fmla="*/ 536222 w 774170"/>
                <a:gd name="connsiteY7" fmla="*/ 0 h 59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170" h="599898">
                  <a:moveTo>
                    <a:pt x="536222" y="0"/>
                  </a:moveTo>
                  <a:cubicBezTo>
                    <a:pt x="475897" y="6703"/>
                    <a:pt x="415572" y="16757"/>
                    <a:pt x="355247" y="36865"/>
                  </a:cubicBezTo>
                  <a:cubicBezTo>
                    <a:pt x="251354" y="67028"/>
                    <a:pt x="150812" y="117299"/>
                    <a:pt x="60325" y="177624"/>
                  </a:cubicBezTo>
                  <a:cubicBezTo>
                    <a:pt x="20108" y="204435"/>
                    <a:pt x="0" y="251354"/>
                    <a:pt x="0" y="298274"/>
                  </a:cubicBezTo>
                  <a:lnTo>
                    <a:pt x="0" y="599899"/>
                  </a:lnTo>
                  <a:lnTo>
                    <a:pt x="723900" y="599899"/>
                  </a:lnTo>
                  <a:cubicBezTo>
                    <a:pt x="737306" y="579790"/>
                    <a:pt x="754062" y="563033"/>
                    <a:pt x="774171" y="549628"/>
                  </a:cubicBezTo>
                  <a:cubicBezTo>
                    <a:pt x="630061" y="398815"/>
                    <a:pt x="546276" y="204435"/>
                    <a:pt x="536222" y="0"/>
                  </a:cubicBezTo>
                  <a:close/>
                </a:path>
              </a:pathLst>
            </a:custGeom>
            <a:solidFill>
              <a:srgbClr val="000000"/>
            </a:solidFill>
            <a:ln w="33437" cap="flat">
              <a:noFill/>
              <a:prstDash val="solid"/>
              <a:miter/>
            </a:ln>
          </p:spPr>
          <p:txBody>
            <a:bodyPr rtlCol="0" anchor="ctr"/>
            <a:lstStyle/>
            <a:p>
              <a:endParaRPr lang="cs-CZ"/>
            </a:p>
          </p:txBody>
        </p:sp>
        <p:sp>
          <p:nvSpPr>
            <p:cNvPr id="11" name="Volný tvar: obrazec 10">
              <a:extLst>
                <a:ext uri="{FF2B5EF4-FFF2-40B4-BE49-F238E27FC236}">
                  <a16:creationId xmlns:a16="http://schemas.microsoft.com/office/drawing/2014/main" id="{08AB15F7-661A-A3BB-F28D-352A7741850D}"/>
                </a:ext>
              </a:extLst>
            </p:cNvPr>
            <p:cNvSpPr/>
            <p:nvPr/>
          </p:nvSpPr>
          <p:spPr>
            <a:xfrm>
              <a:off x="8032639" y="2851634"/>
              <a:ext cx="470766" cy="598119"/>
            </a:xfrm>
            <a:custGeom>
              <a:avLst/>
              <a:gdLst>
                <a:gd name="connsiteX0" fmla="*/ 236169 w 470766"/>
                <a:gd name="connsiteY0" fmla="*/ 598119 h 598119"/>
                <a:gd name="connsiteX1" fmla="*/ 470766 w 470766"/>
                <a:gd name="connsiteY1" fmla="*/ 51843 h 598119"/>
                <a:gd name="connsiteX2" fmla="*/ 51843 w 470766"/>
                <a:gd name="connsiteY2" fmla="*/ 135628 h 598119"/>
                <a:gd name="connsiteX3" fmla="*/ 135628 w 470766"/>
                <a:gd name="connsiteY3" fmla="*/ 554551 h 598119"/>
                <a:gd name="connsiteX4" fmla="*/ 236169 w 470766"/>
                <a:gd name="connsiteY4" fmla="*/ 598119 h 59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66" h="598119">
                  <a:moveTo>
                    <a:pt x="236169" y="598119"/>
                  </a:moveTo>
                  <a:cubicBezTo>
                    <a:pt x="246223" y="393685"/>
                    <a:pt x="330008" y="202655"/>
                    <a:pt x="470766" y="51843"/>
                  </a:cubicBezTo>
                  <a:cubicBezTo>
                    <a:pt x="333360" y="-41996"/>
                    <a:pt x="145682" y="-5131"/>
                    <a:pt x="51843" y="135628"/>
                  </a:cubicBezTo>
                  <a:cubicBezTo>
                    <a:pt x="-41996" y="276386"/>
                    <a:pt x="-5131" y="460712"/>
                    <a:pt x="135628" y="554551"/>
                  </a:cubicBezTo>
                  <a:cubicBezTo>
                    <a:pt x="165790" y="574660"/>
                    <a:pt x="199304" y="588065"/>
                    <a:pt x="236169" y="598119"/>
                  </a:cubicBezTo>
                  <a:close/>
                </a:path>
              </a:pathLst>
            </a:custGeom>
            <a:solidFill>
              <a:srgbClr val="000000"/>
            </a:solidFill>
            <a:ln w="33437" cap="flat">
              <a:noFill/>
              <a:prstDash val="solid"/>
              <a:miter/>
            </a:ln>
          </p:spPr>
          <p:txBody>
            <a:bodyPr rtlCol="0" anchor="ctr"/>
            <a:lstStyle/>
            <a:p>
              <a:endParaRPr lang="cs-CZ"/>
            </a:p>
          </p:txBody>
        </p:sp>
      </p:grpSp>
    </p:spTree>
    <p:extLst>
      <p:ext uri="{BB962C8B-B14F-4D97-AF65-F5344CB8AC3E}">
        <p14:creationId xmlns:p14="http://schemas.microsoft.com/office/powerpoint/2010/main" val="25058508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A017F7-8015-4D17-9794-7F238EAD8683}"/>
              </a:ext>
            </a:extLst>
          </p:cNvPr>
          <p:cNvSpPr>
            <a:spLocks noGrp="1"/>
          </p:cNvSpPr>
          <p:nvPr>
            <p:ph type="title"/>
          </p:nvPr>
        </p:nvSpPr>
        <p:spPr/>
        <p:txBody>
          <a:bodyPr/>
          <a:lstStyle/>
          <a:p>
            <a:r>
              <a:rPr lang="cs-CZ" dirty="0"/>
              <a:t>Postupy profilování u TČ znásilnění</a:t>
            </a:r>
          </a:p>
        </p:txBody>
      </p:sp>
      <p:sp>
        <p:nvSpPr>
          <p:cNvPr id="3" name="Zástupný obsah 2">
            <a:extLst>
              <a:ext uri="{FF2B5EF4-FFF2-40B4-BE49-F238E27FC236}">
                <a16:creationId xmlns:a16="http://schemas.microsoft.com/office/drawing/2014/main" id="{39886CE7-FEDB-435F-9959-334D0678F1F0}"/>
              </a:ext>
            </a:extLst>
          </p:cNvPr>
          <p:cNvSpPr>
            <a:spLocks noGrp="1"/>
          </p:cNvSpPr>
          <p:nvPr>
            <p:ph idx="1"/>
          </p:nvPr>
        </p:nvSpPr>
        <p:spPr/>
        <p:txBody>
          <a:bodyPr/>
          <a:lstStyle/>
          <a:p>
            <a:r>
              <a:rPr lang="cs-CZ" dirty="0"/>
              <a:t>Dle postupu v KS, autorka doc. Čírtkové</a:t>
            </a:r>
          </a:p>
        </p:txBody>
      </p:sp>
    </p:spTree>
    <p:extLst>
      <p:ext uri="{BB962C8B-B14F-4D97-AF65-F5344CB8AC3E}">
        <p14:creationId xmlns:p14="http://schemas.microsoft.com/office/powerpoint/2010/main" val="41049552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86979F-6896-4A5F-8B40-1F78D49A60B8}"/>
              </a:ext>
            </a:extLst>
          </p:cNvPr>
          <p:cNvSpPr>
            <a:spLocks noGrp="1"/>
          </p:cNvSpPr>
          <p:nvPr>
            <p:ph type="title"/>
          </p:nvPr>
        </p:nvSpPr>
        <p:spPr/>
        <p:txBody>
          <a:bodyPr/>
          <a:lstStyle/>
          <a:p>
            <a:r>
              <a:rPr lang="cs-CZ" dirty="0"/>
              <a:t>Metodika</a:t>
            </a:r>
          </a:p>
        </p:txBody>
      </p:sp>
      <p:sp>
        <p:nvSpPr>
          <p:cNvPr id="3" name="Zástupný obsah 2">
            <a:extLst>
              <a:ext uri="{FF2B5EF4-FFF2-40B4-BE49-F238E27FC236}">
                <a16:creationId xmlns:a16="http://schemas.microsoft.com/office/drawing/2014/main" id="{BA703486-3068-4F4B-B679-560AECA398B5}"/>
              </a:ext>
            </a:extLst>
          </p:cNvPr>
          <p:cNvSpPr>
            <a:spLocks noGrp="1"/>
          </p:cNvSpPr>
          <p:nvPr>
            <p:ph idx="1"/>
          </p:nvPr>
        </p:nvSpPr>
        <p:spPr/>
        <p:txBody>
          <a:bodyPr/>
          <a:lstStyle/>
          <a:p>
            <a:r>
              <a:rPr lang="cs-CZ" dirty="0" err="1"/>
              <a:t>Deliktově</a:t>
            </a:r>
            <a:r>
              <a:rPr lang="cs-CZ" dirty="0"/>
              <a:t>-specifická profilování</a:t>
            </a:r>
          </a:p>
          <a:p>
            <a:endParaRPr lang="cs-CZ" dirty="0"/>
          </a:p>
          <a:p>
            <a:r>
              <a:rPr lang="cs-CZ" dirty="0"/>
              <a:t>U znásilnění pachatel projevuje:</a:t>
            </a:r>
          </a:p>
          <a:p>
            <a:pPr lvl="1"/>
            <a:r>
              <a:rPr lang="cs-CZ" dirty="0"/>
              <a:t>Fyzické chování (násilí)</a:t>
            </a:r>
          </a:p>
          <a:p>
            <a:pPr lvl="1"/>
            <a:r>
              <a:rPr lang="cs-CZ" dirty="0"/>
              <a:t>Řečové chování (komunikace)</a:t>
            </a:r>
          </a:p>
          <a:p>
            <a:pPr lvl="1"/>
            <a:r>
              <a:rPr lang="cs-CZ" dirty="0"/>
              <a:t>Sexuální chování</a:t>
            </a:r>
          </a:p>
          <a:p>
            <a:endParaRPr lang="cs-CZ" dirty="0"/>
          </a:p>
          <a:p>
            <a:endParaRPr lang="cs-CZ" dirty="0"/>
          </a:p>
        </p:txBody>
      </p:sp>
    </p:spTree>
    <p:extLst>
      <p:ext uri="{BB962C8B-B14F-4D97-AF65-F5344CB8AC3E}">
        <p14:creationId xmlns:p14="http://schemas.microsoft.com/office/powerpoint/2010/main" val="38683412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09E334-A403-4978-B62A-FC7D581C29B7}"/>
              </a:ext>
            </a:extLst>
          </p:cNvPr>
          <p:cNvSpPr>
            <a:spLocks noGrp="1"/>
          </p:cNvSpPr>
          <p:nvPr>
            <p:ph type="title"/>
          </p:nvPr>
        </p:nvSpPr>
        <p:spPr/>
        <p:txBody>
          <a:bodyPr/>
          <a:lstStyle/>
          <a:p>
            <a:r>
              <a:rPr lang="cs-CZ" dirty="0"/>
              <a:t>Jakou metodu použil P při přiblížení se k oběti?</a:t>
            </a:r>
          </a:p>
        </p:txBody>
      </p:sp>
      <p:sp>
        <p:nvSpPr>
          <p:cNvPr id="3" name="Zástupný obsah 2">
            <a:extLst>
              <a:ext uri="{FF2B5EF4-FFF2-40B4-BE49-F238E27FC236}">
                <a16:creationId xmlns:a16="http://schemas.microsoft.com/office/drawing/2014/main" id="{6B254BEB-3B48-4E65-B40E-9B8D1AD667B3}"/>
              </a:ext>
            </a:extLst>
          </p:cNvPr>
          <p:cNvSpPr>
            <a:spLocks noGrp="1"/>
          </p:cNvSpPr>
          <p:nvPr>
            <p:ph idx="1"/>
          </p:nvPr>
        </p:nvSpPr>
        <p:spPr/>
        <p:txBody>
          <a:bodyPr/>
          <a:lstStyle/>
          <a:p>
            <a:r>
              <a:rPr lang="cs-CZ" dirty="0"/>
              <a:t>Lest</a:t>
            </a:r>
          </a:p>
          <a:p>
            <a:pPr lvl="1"/>
            <a:r>
              <a:rPr lang="cs-CZ" dirty="0"/>
              <a:t>Klam, inscenace. Např. se ptá na cestu, žádá o pomoc, nabízí pomoc, říká, že je policista v civilu, … Agrese je až má oběť pod kontrolou (např. ve vozidle). Vyžaduje komunikační dovednosti.</a:t>
            </a:r>
          </a:p>
          <a:p>
            <a:r>
              <a:rPr lang="cs-CZ" dirty="0"/>
              <a:t>Bleskový útok</a:t>
            </a:r>
          </a:p>
          <a:p>
            <a:pPr lvl="1"/>
            <a:r>
              <a:rPr lang="cs-CZ" dirty="0"/>
              <a:t>P se přiblíží a pacifikuje oběť ihned (strhnutí na zem, rána do hlavy,…)</a:t>
            </a:r>
          </a:p>
          <a:p>
            <a:r>
              <a:rPr lang="cs-CZ" dirty="0"/>
              <a:t>Překvapivý útok</a:t>
            </a:r>
          </a:p>
          <a:p>
            <a:pPr lvl="1"/>
            <a:r>
              <a:rPr lang="cs-CZ" dirty="0"/>
              <a:t>Využívá moment překvapení. Čeká u vchodu, „číhá“ u výtahu, vkrade se do bytu. Oběť byla pravděpodobně vytipována a sledována. P se spíše vyzná a pohybuje v dané lokalitě.</a:t>
            </a:r>
          </a:p>
        </p:txBody>
      </p:sp>
    </p:spTree>
    <p:extLst>
      <p:ext uri="{BB962C8B-B14F-4D97-AF65-F5344CB8AC3E}">
        <p14:creationId xmlns:p14="http://schemas.microsoft.com/office/powerpoint/2010/main" val="1409158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FED3A0-EDB1-46E5-9918-044C954874B9}"/>
              </a:ext>
            </a:extLst>
          </p:cNvPr>
          <p:cNvSpPr>
            <a:spLocks noGrp="1"/>
          </p:cNvSpPr>
          <p:nvPr>
            <p:ph type="title"/>
          </p:nvPr>
        </p:nvSpPr>
        <p:spPr/>
        <p:txBody>
          <a:bodyPr/>
          <a:lstStyle/>
          <a:p>
            <a:r>
              <a:rPr lang="cs-CZ" dirty="0"/>
              <a:t>Jak kontroluje P svoji oběť poté, co získá převahu?</a:t>
            </a:r>
          </a:p>
        </p:txBody>
      </p:sp>
      <p:sp>
        <p:nvSpPr>
          <p:cNvPr id="3" name="Zástupný obsah 2">
            <a:extLst>
              <a:ext uri="{FF2B5EF4-FFF2-40B4-BE49-F238E27FC236}">
                <a16:creationId xmlns:a16="http://schemas.microsoft.com/office/drawing/2014/main" id="{BFE7307D-5368-4302-9969-D36CE98F5602}"/>
              </a:ext>
            </a:extLst>
          </p:cNvPr>
          <p:cNvSpPr>
            <a:spLocks noGrp="1"/>
          </p:cNvSpPr>
          <p:nvPr>
            <p:ph idx="1"/>
          </p:nvPr>
        </p:nvSpPr>
        <p:spPr/>
        <p:txBody>
          <a:bodyPr>
            <a:normAutofit/>
          </a:bodyPr>
          <a:lstStyle/>
          <a:p>
            <a:pPr marL="0" indent="0">
              <a:buNone/>
            </a:pPr>
            <a:r>
              <a:rPr lang="cs-CZ" dirty="0"/>
              <a:t>Odvíjí se od osobnosti P i oběti</a:t>
            </a:r>
          </a:p>
          <a:p>
            <a:r>
              <a:rPr lang="cs-CZ" dirty="0"/>
              <a:t>Pouhá přítomnost (někdy stačí pouze to)</a:t>
            </a:r>
          </a:p>
          <a:p>
            <a:r>
              <a:rPr lang="cs-CZ" dirty="0"/>
              <a:t>Slovní vyhrožování</a:t>
            </a:r>
          </a:p>
          <a:p>
            <a:r>
              <a:rPr lang="cs-CZ" dirty="0"/>
              <a:t>Demonstrování zbraně</a:t>
            </a:r>
          </a:p>
          <a:p>
            <a:r>
              <a:rPr lang="cs-CZ" dirty="0"/>
              <a:t>Fyzické násilí (slouží k udržení oběti nebo je nadbytečné, surové?, slouží k trestání, ponížení, trýznění, devalvaci oběti?)</a:t>
            </a:r>
          </a:p>
          <a:p>
            <a:endParaRPr lang="cs-CZ" dirty="0"/>
          </a:p>
          <a:p>
            <a:pPr marL="0" indent="0">
              <a:buNone/>
            </a:pPr>
            <a:r>
              <a:rPr lang="cs-CZ" dirty="0"/>
              <a:t>Např. „brutální násilí“ – existuje objektivní hodnocení stupně násilí podle metodik profilování</a:t>
            </a:r>
          </a:p>
          <a:p>
            <a:endParaRPr lang="cs-CZ" dirty="0"/>
          </a:p>
        </p:txBody>
      </p:sp>
    </p:spTree>
    <p:extLst>
      <p:ext uri="{BB962C8B-B14F-4D97-AF65-F5344CB8AC3E}">
        <p14:creationId xmlns:p14="http://schemas.microsoft.com/office/powerpoint/2010/main" val="18404881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EA4F24-3DDA-4A31-B12A-9FB682D9F3C2}"/>
              </a:ext>
            </a:extLst>
          </p:cNvPr>
          <p:cNvSpPr>
            <a:spLocks noGrp="1"/>
          </p:cNvSpPr>
          <p:nvPr>
            <p:ph type="title"/>
          </p:nvPr>
        </p:nvSpPr>
        <p:spPr/>
        <p:txBody>
          <a:bodyPr/>
          <a:lstStyle/>
          <a:p>
            <a:r>
              <a:rPr lang="cs-CZ" dirty="0"/>
              <a:t>Jak reaguje P na případný odpor oběti?</a:t>
            </a:r>
          </a:p>
        </p:txBody>
      </p:sp>
      <p:sp>
        <p:nvSpPr>
          <p:cNvPr id="3" name="Zástupný obsah 2">
            <a:extLst>
              <a:ext uri="{FF2B5EF4-FFF2-40B4-BE49-F238E27FC236}">
                <a16:creationId xmlns:a16="http://schemas.microsoft.com/office/drawing/2014/main" id="{DC87116D-08FC-42F2-B369-5CDEEF8CA0E5}"/>
              </a:ext>
            </a:extLst>
          </p:cNvPr>
          <p:cNvSpPr>
            <a:spLocks noGrp="1"/>
          </p:cNvSpPr>
          <p:nvPr>
            <p:ph idx="1"/>
          </p:nvPr>
        </p:nvSpPr>
        <p:spPr/>
        <p:txBody>
          <a:bodyPr/>
          <a:lstStyle/>
          <a:p>
            <a:r>
              <a:rPr lang="cs-CZ" dirty="0"/>
              <a:t>Vzdá to</a:t>
            </a:r>
          </a:p>
          <a:p>
            <a:r>
              <a:rPr lang="cs-CZ" dirty="0"/>
              <a:t>Usiluje o kompromis (místo styku felace)</a:t>
            </a:r>
          </a:p>
          <a:p>
            <a:r>
              <a:rPr lang="cs-CZ" dirty="0"/>
              <a:t>Uteče</a:t>
            </a:r>
          </a:p>
          <a:p>
            <a:r>
              <a:rPr lang="cs-CZ" dirty="0"/>
              <a:t>Vyhrožuje</a:t>
            </a:r>
          </a:p>
          <a:p>
            <a:r>
              <a:rPr lang="cs-CZ" dirty="0"/>
              <a:t>Je agresivní</a:t>
            </a:r>
          </a:p>
          <a:p>
            <a:endParaRPr lang="cs-CZ" dirty="0"/>
          </a:p>
          <a:p>
            <a:endParaRPr lang="cs-CZ" dirty="0"/>
          </a:p>
        </p:txBody>
      </p:sp>
    </p:spTree>
    <p:extLst>
      <p:ext uri="{BB962C8B-B14F-4D97-AF65-F5344CB8AC3E}">
        <p14:creationId xmlns:p14="http://schemas.microsoft.com/office/powerpoint/2010/main" val="28335439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5A00C0-B1A1-4BF0-A50B-4131AFEC055E}"/>
              </a:ext>
            </a:extLst>
          </p:cNvPr>
          <p:cNvSpPr>
            <a:spLocks noGrp="1"/>
          </p:cNvSpPr>
          <p:nvPr>
            <p:ph type="title"/>
          </p:nvPr>
        </p:nvSpPr>
        <p:spPr/>
        <p:txBody>
          <a:bodyPr/>
          <a:lstStyle/>
          <a:p>
            <a:r>
              <a:rPr lang="cs-CZ" dirty="0"/>
              <a:t>Objevily se u P v průběhu činu sexuální poruchy?</a:t>
            </a:r>
          </a:p>
        </p:txBody>
      </p:sp>
      <p:sp>
        <p:nvSpPr>
          <p:cNvPr id="3" name="Zástupný obsah 2">
            <a:extLst>
              <a:ext uri="{FF2B5EF4-FFF2-40B4-BE49-F238E27FC236}">
                <a16:creationId xmlns:a16="http://schemas.microsoft.com/office/drawing/2014/main" id="{A46C9F44-E360-492F-9BD6-CCECA6DD2DEC}"/>
              </a:ext>
            </a:extLst>
          </p:cNvPr>
          <p:cNvSpPr>
            <a:spLocks noGrp="1"/>
          </p:cNvSpPr>
          <p:nvPr>
            <p:ph idx="1"/>
          </p:nvPr>
        </p:nvSpPr>
        <p:spPr/>
        <p:txBody>
          <a:bodyPr/>
          <a:lstStyle/>
          <a:p>
            <a:r>
              <a:rPr lang="cs-CZ" dirty="0"/>
              <a:t>Obtížné – oběti se o tom obtížně hovoří a nevěnuje tomu v průběhu pozornost. </a:t>
            </a:r>
          </a:p>
        </p:txBody>
      </p:sp>
    </p:spTree>
    <p:extLst>
      <p:ext uri="{BB962C8B-B14F-4D97-AF65-F5344CB8AC3E}">
        <p14:creationId xmlns:p14="http://schemas.microsoft.com/office/powerpoint/2010/main" val="3917159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D16D0F-A9F4-4C94-AAA0-58F9EE4B54A4}"/>
              </a:ext>
            </a:extLst>
          </p:cNvPr>
          <p:cNvSpPr>
            <a:spLocks noGrp="1"/>
          </p:cNvSpPr>
          <p:nvPr>
            <p:ph type="title"/>
          </p:nvPr>
        </p:nvSpPr>
        <p:spPr/>
        <p:txBody>
          <a:bodyPr/>
          <a:lstStyle/>
          <a:p>
            <a:r>
              <a:rPr lang="cs-CZ" dirty="0"/>
              <a:t>V jaké posloupnosti se odehrávalo sexuální násilí? </a:t>
            </a:r>
          </a:p>
        </p:txBody>
      </p:sp>
      <p:sp>
        <p:nvSpPr>
          <p:cNvPr id="3" name="Zástupný obsah 2">
            <a:extLst>
              <a:ext uri="{FF2B5EF4-FFF2-40B4-BE49-F238E27FC236}">
                <a16:creationId xmlns:a16="http://schemas.microsoft.com/office/drawing/2014/main" id="{6CB43B1A-57C7-4148-BD8A-66CB23F4E915}"/>
              </a:ext>
            </a:extLst>
          </p:cNvPr>
          <p:cNvSpPr>
            <a:spLocks noGrp="1"/>
          </p:cNvSpPr>
          <p:nvPr>
            <p:ph idx="1"/>
          </p:nvPr>
        </p:nvSpPr>
        <p:spPr/>
        <p:txBody>
          <a:bodyPr/>
          <a:lstStyle/>
          <a:p>
            <a:r>
              <a:rPr lang="cs-CZ" dirty="0"/>
              <a:t>Posloupnost, střídání praktik, </a:t>
            </a:r>
          </a:p>
          <a:p>
            <a:r>
              <a:rPr lang="cs-CZ" dirty="0"/>
              <a:t>Psycholog se snaží rozklíčovat, zda jde o </a:t>
            </a:r>
          </a:p>
          <a:p>
            <a:pPr lvl="1"/>
            <a:r>
              <a:rPr lang="cs-CZ" dirty="0"/>
              <a:t>Kompenzování</a:t>
            </a:r>
          </a:p>
          <a:p>
            <a:pPr lvl="1"/>
            <a:r>
              <a:rPr lang="cs-CZ" dirty="0" err="1"/>
              <a:t>Sebepotvrzování</a:t>
            </a:r>
            <a:endParaRPr lang="cs-CZ" dirty="0"/>
          </a:p>
          <a:p>
            <a:pPr lvl="1"/>
            <a:r>
              <a:rPr lang="cs-CZ" dirty="0"/>
              <a:t>Vztek vůči obětem</a:t>
            </a:r>
          </a:p>
          <a:p>
            <a:pPr lvl="1"/>
            <a:r>
              <a:rPr lang="cs-CZ" dirty="0"/>
              <a:t>Sadismus</a:t>
            </a:r>
          </a:p>
          <a:p>
            <a:pPr lvl="1"/>
            <a:r>
              <a:rPr lang="cs-CZ" dirty="0"/>
              <a:t>…</a:t>
            </a:r>
          </a:p>
          <a:p>
            <a:pPr lvl="1"/>
            <a:endParaRPr lang="cs-CZ" dirty="0"/>
          </a:p>
        </p:txBody>
      </p:sp>
    </p:spTree>
    <p:extLst>
      <p:ext uri="{BB962C8B-B14F-4D97-AF65-F5344CB8AC3E}">
        <p14:creationId xmlns:p14="http://schemas.microsoft.com/office/powerpoint/2010/main" val="8517454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CC6BCD-6098-43A6-92EC-24CC6A406AE3}"/>
              </a:ext>
            </a:extLst>
          </p:cNvPr>
          <p:cNvSpPr>
            <a:spLocks noGrp="1"/>
          </p:cNvSpPr>
          <p:nvPr>
            <p:ph type="title"/>
          </p:nvPr>
        </p:nvSpPr>
        <p:spPr/>
        <p:txBody>
          <a:bodyPr/>
          <a:lstStyle/>
          <a:p>
            <a:r>
              <a:rPr lang="cs-CZ" dirty="0"/>
              <a:t>Co říkal „</a:t>
            </a:r>
            <a:r>
              <a:rPr lang="cs-CZ" dirty="0" err="1"/>
              <a:t>znásilňovač</a:t>
            </a:r>
            <a:r>
              <a:rPr lang="cs-CZ" dirty="0"/>
              <a:t>“?</a:t>
            </a:r>
          </a:p>
        </p:txBody>
      </p:sp>
      <p:sp>
        <p:nvSpPr>
          <p:cNvPr id="3" name="Zástupný obsah 2">
            <a:extLst>
              <a:ext uri="{FF2B5EF4-FFF2-40B4-BE49-F238E27FC236}">
                <a16:creationId xmlns:a16="http://schemas.microsoft.com/office/drawing/2014/main" id="{3F8A942D-233D-4A8B-A176-37007F5CE581}"/>
              </a:ext>
            </a:extLst>
          </p:cNvPr>
          <p:cNvSpPr>
            <a:spLocks noGrp="1"/>
          </p:cNvSpPr>
          <p:nvPr>
            <p:ph idx="1"/>
          </p:nvPr>
        </p:nvSpPr>
        <p:spPr/>
        <p:txBody>
          <a:bodyPr/>
          <a:lstStyle/>
          <a:p>
            <a:r>
              <a:rPr lang="cs-CZ" dirty="0"/>
              <a:t>Pokus o udržení moci a uklidnění oběti</a:t>
            </a:r>
          </a:p>
          <a:p>
            <a:pPr lvl="1"/>
            <a:r>
              <a:rPr lang="cs-CZ" dirty="0"/>
              <a:t>„Když budeš poslušná, nic se ti nestane.“</a:t>
            </a:r>
          </a:p>
          <a:p>
            <a:r>
              <a:rPr lang="cs-CZ" dirty="0"/>
              <a:t>Výhružky</a:t>
            </a:r>
          </a:p>
          <a:p>
            <a:pPr lvl="1"/>
            <a:r>
              <a:rPr lang="cs-CZ" dirty="0"/>
              <a:t>„Dělej to co chci, jinak tě zraním.“</a:t>
            </a:r>
          </a:p>
          <a:p>
            <a:r>
              <a:rPr lang="cs-CZ" dirty="0"/>
              <a:t>Hostilita vůči ženám – agresivní řečové chování</a:t>
            </a:r>
          </a:p>
          <a:p>
            <a:r>
              <a:rPr lang="cs-CZ" dirty="0"/>
              <a:t>Pasivní </a:t>
            </a:r>
            <a:r>
              <a:rPr lang="cs-CZ" dirty="0" err="1"/>
              <a:t>pseudogentlemanský</a:t>
            </a:r>
            <a:r>
              <a:rPr lang="cs-CZ" dirty="0"/>
              <a:t> styl, omluvy a komplimenty – spíše bez psycho a </a:t>
            </a:r>
            <a:r>
              <a:rPr lang="cs-CZ" dirty="0" err="1"/>
              <a:t>sociopatických</a:t>
            </a:r>
            <a:r>
              <a:rPr lang="cs-CZ" dirty="0"/>
              <a:t> rysů</a:t>
            </a:r>
          </a:p>
          <a:p>
            <a:endParaRPr lang="cs-CZ" dirty="0"/>
          </a:p>
        </p:txBody>
      </p:sp>
    </p:spTree>
    <p:extLst>
      <p:ext uri="{BB962C8B-B14F-4D97-AF65-F5344CB8AC3E}">
        <p14:creationId xmlns:p14="http://schemas.microsoft.com/office/powerpoint/2010/main" val="32987387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D8F1D1-69D3-4458-9805-712216587BE7}"/>
              </a:ext>
            </a:extLst>
          </p:cNvPr>
          <p:cNvSpPr>
            <a:spLocks noGrp="1"/>
          </p:cNvSpPr>
          <p:nvPr>
            <p:ph type="title"/>
          </p:nvPr>
        </p:nvSpPr>
        <p:spPr/>
        <p:txBody>
          <a:bodyPr/>
          <a:lstStyle/>
          <a:p>
            <a:r>
              <a:rPr lang="cs-CZ" dirty="0"/>
              <a:t>Co chtěl P, aby říkala oběť?</a:t>
            </a:r>
          </a:p>
        </p:txBody>
      </p:sp>
      <p:sp>
        <p:nvSpPr>
          <p:cNvPr id="3" name="Zástupný obsah 2">
            <a:extLst>
              <a:ext uri="{FF2B5EF4-FFF2-40B4-BE49-F238E27FC236}">
                <a16:creationId xmlns:a16="http://schemas.microsoft.com/office/drawing/2014/main" id="{C839D0CD-1766-4992-823A-51EA9DF6AA55}"/>
              </a:ext>
            </a:extLst>
          </p:cNvPr>
          <p:cNvSpPr>
            <a:spLocks noGrp="1"/>
          </p:cNvSpPr>
          <p:nvPr>
            <p:ph idx="1"/>
          </p:nvPr>
        </p:nvSpPr>
        <p:spPr/>
        <p:txBody>
          <a:bodyPr/>
          <a:lstStyle/>
          <a:p>
            <a:r>
              <a:rPr lang="cs-CZ" dirty="0"/>
              <a:t>Žádá ocenění</a:t>
            </a:r>
          </a:p>
          <a:p>
            <a:pPr lvl="1"/>
            <a:r>
              <a:rPr lang="cs-CZ" dirty="0"/>
              <a:t>Touha po posílení sebevědomí, zmrzačená potřeba blízkosti.</a:t>
            </a:r>
          </a:p>
          <a:p>
            <a:r>
              <a:rPr lang="cs-CZ" dirty="0"/>
              <a:t>Nutí oběť křičet, žebrat o smilování</a:t>
            </a:r>
          </a:p>
          <a:p>
            <a:pPr lvl="1"/>
            <a:r>
              <a:rPr lang="cs-CZ" dirty="0"/>
              <a:t>Sadismus, touha dominovat.</a:t>
            </a:r>
          </a:p>
          <a:p>
            <a:r>
              <a:rPr lang="cs-CZ" dirty="0"/>
              <a:t>Nařizuje, aby o sobě mluvila špatně</a:t>
            </a:r>
          </a:p>
          <a:p>
            <a:pPr lvl="1"/>
            <a:r>
              <a:rPr lang="cs-CZ" dirty="0"/>
              <a:t>Nenávist, zlost, vztek.</a:t>
            </a:r>
          </a:p>
        </p:txBody>
      </p:sp>
    </p:spTree>
    <p:extLst>
      <p:ext uri="{BB962C8B-B14F-4D97-AF65-F5344CB8AC3E}">
        <p14:creationId xmlns:p14="http://schemas.microsoft.com/office/powerpoint/2010/main" val="1513745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6CD1FB-48E1-517C-F356-8F719B1FA48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5E39861-AA51-4556-A791-A2AED04A8F72}"/>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989C5116-5FAD-411E-D93B-D4A1A5FCE4A4}"/>
              </a:ext>
            </a:extLst>
          </p:cNvPr>
          <p:cNvPicPr>
            <a:picLocks noChangeAspect="1"/>
          </p:cNvPicPr>
          <p:nvPr/>
        </p:nvPicPr>
        <p:blipFill>
          <a:blip r:embed="rId2"/>
          <a:stretch>
            <a:fillRect/>
          </a:stretch>
        </p:blipFill>
        <p:spPr>
          <a:xfrm>
            <a:off x="1112299" y="681036"/>
            <a:ext cx="9592446" cy="5221923"/>
          </a:xfrm>
          <a:prstGeom prst="rect">
            <a:avLst/>
          </a:prstGeom>
        </p:spPr>
      </p:pic>
    </p:spTree>
    <p:extLst>
      <p:ext uri="{BB962C8B-B14F-4D97-AF65-F5344CB8AC3E}">
        <p14:creationId xmlns:p14="http://schemas.microsoft.com/office/powerpoint/2010/main" val="25508654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EEA3EE-F8B0-441F-9ABA-D1D3D5150311}"/>
              </a:ext>
            </a:extLst>
          </p:cNvPr>
          <p:cNvSpPr>
            <a:spLocks noGrp="1"/>
          </p:cNvSpPr>
          <p:nvPr>
            <p:ph type="title"/>
          </p:nvPr>
        </p:nvSpPr>
        <p:spPr/>
        <p:txBody>
          <a:bodyPr>
            <a:normAutofit/>
          </a:bodyPr>
          <a:lstStyle/>
          <a:p>
            <a:r>
              <a:rPr lang="cs-CZ" sz="4000" dirty="0"/>
              <a:t>Došlo v průběhu znásilněné ke změně chování P?</a:t>
            </a:r>
          </a:p>
        </p:txBody>
      </p:sp>
      <p:sp>
        <p:nvSpPr>
          <p:cNvPr id="3" name="Zástupný obsah 2">
            <a:extLst>
              <a:ext uri="{FF2B5EF4-FFF2-40B4-BE49-F238E27FC236}">
                <a16:creationId xmlns:a16="http://schemas.microsoft.com/office/drawing/2014/main" id="{3C3DE7BD-957E-4AE2-B7EC-1FEA265D65CD}"/>
              </a:ext>
            </a:extLst>
          </p:cNvPr>
          <p:cNvSpPr>
            <a:spLocks noGrp="1"/>
          </p:cNvSpPr>
          <p:nvPr>
            <p:ph idx="1"/>
          </p:nvPr>
        </p:nvSpPr>
        <p:spPr/>
        <p:txBody>
          <a:bodyPr/>
          <a:lstStyle/>
          <a:p>
            <a:r>
              <a:rPr lang="cs-CZ" dirty="0"/>
              <a:t>Důvody: sexuální poruchy, vnější rušivé faktory, odpor k oběti, provokace oběti, konec znásilnění.</a:t>
            </a:r>
          </a:p>
          <a:p>
            <a:r>
              <a:rPr lang="cs-CZ" dirty="0"/>
              <a:t>Jak maskuje svoji identitu?</a:t>
            </a:r>
          </a:p>
          <a:p>
            <a:r>
              <a:rPr lang="cs-CZ" dirty="0"/>
              <a:t>Likviduje stopy (např. odnáší použitý prezervativ)?</a:t>
            </a:r>
          </a:p>
          <a:p>
            <a:endParaRPr lang="cs-CZ" dirty="0"/>
          </a:p>
        </p:txBody>
      </p:sp>
    </p:spTree>
    <p:extLst>
      <p:ext uri="{BB962C8B-B14F-4D97-AF65-F5344CB8AC3E}">
        <p14:creationId xmlns:p14="http://schemas.microsoft.com/office/powerpoint/2010/main" val="30319206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D0AC73-EF19-4234-A57A-C97C6F307E95}"/>
              </a:ext>
            </a:extLst>
          </p:cNvPr>
          <p:cNvSpPr>
            <a:spLocks noGrp="1"/>
          </p:cNvSpPr>
          <p:nvPr>
            <p:ph type="title"/>
          </p:nvPr>
        </p:nvSpPr>
        <p:spPr/>
        <p:txBody>
          <a:bodyPr/>
          <a:lstStyle/>
          <a:p>
            <a:r>
              <a:rPr lang="cs-CZ" dirty="0"/>
              <a:t>Zda a co vzal P s sebou?</a:t>
            </a:r>
          </a:p>
        </p:txBody>
      </p:sp>
      <p:sp>
        <p:nvSpPr>
          <p:cNvPr id="3" name="Zástupný obsah 2">
            <a:extLst>
              <a:ext uri="{FF2B5EF4-FFF2-40B4-BE49-F238E27FC236}">
                <a16:creationId xmlns:a16="http://schemas.microsoft.com/office/drawing/2014/main" id="{AFAA29A5-5A31-4B78-BE5F-422AA9F9F539}"/>
              </a:ext>
            </a:extLst>
          </p:cNvPr>
          <p:cNvSpPr>
            <a:spLocks noGrp="1"/>
          </p:cNvSpPr>
          <p:nvPr>
            <p:ph idx="1"/>
          </p:nvPr>
        </p:nvSpPr>
        <p:spPr/>
        <p:txBody>
          <a:bodyPr/>
          <a:lstStyle/>
          <a:p>
            <a:r>
              <a:rPr lang="cs-CZ" dirty="0"/>
              <a:t>Stopy a důkazy (čeho se dotýkal)</a:t>
            </a:r>
          </a:p>
          <a:p>
            <a:r>
              <a:rPr lang="cs-CZ" dirty="0"/>
              <a:t>Cennosti (svědčí pro nezaměstnanost, špatně placenou práci, lze usuzovat i na věk, mladší berou i těžší a nápadné předměty)</a:t>
            </a:r>
          </a:p>
          <a:p>
            <a:r>
              <a:rPr lang="cs-CZ" dirty="0"/>
              <a:t>Osobní věci (parafilie? Sériový pachatel, může používat pro fantazie a vzpomínky? Bere je, aby je později vracel a tím zastrašil oběť, provokoval policii nebo veřejnost?)</a:t>
            </a:r>
          </a:p>
        </p:txBody>
      </p:sp>
    </p:spTree>
    <p:extLst>
      <p:ext uri="{BB962C8B-B14F-4D97-AF65-F5344CB8AC3E}">
        <p14:creationId xmlns:p14="http://schemas.microsoft.com/office/powerpoint/2010/main" val="6502918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60D587-715D-4DAE-863B-4F2FD9A68F73}"/>
              </a:ext>
            </a:extLst>
          </p:cNvPr>
          <p:cNvSpPr>
            <a:spLocks noGrp="1"/>
          </p:cNvSpPr>
          <p:nvPr>
            <p:ph type="title"/>
          </p:nvPr>
        </p:nvSpPr>
        <p:spPr/>
        <p:txBody>
          <a:bodyPr/>
          <a:lstStyle/>
          <a:p>
            <a:r>
              <a:rPr lang="cs-CZ" dirty="0"/>
              <a:t>Zaregistrovala oběť před činem nějaké nápadnosti?</a:t>
            </a:r>
          </a:p>
        </p:txBody>
      </p:sp>
      <p:sp>
        <p:nvSpPr>
          <p:cNvPr id="3" name="Zástupný obsah 2">
            <a:extLst>
              <a:ext uri="{FF2B5EF4-FFF2-40B4-BE49-F238E27FC236}">
                <a16:creationId xmlns:a16="http://schemas.microsoft.com/office/drawing/2014/main" id="{596DDB85-586F-42F1-AF04-C434596E2560}"/>
              </a:ext>
            </a:extLst>
          </p:cNvPr>
          <p:cNvSpPr>
            <a:spLocks noGrp="1"/>
          </p:cNvSpPr>
          <p:nvPr>
            <p:ph idx="1"/>
          </p:nvPr>
        </p:nvSpPr>
        <p:spPr/>
        <p:txBody>
          <a:bodyPr/>
          <a:lstStyle/>
          <a:p>
            <a:r>
              <a:rPr lang="cs-CZ" dirty="0"/>
              <a:t>Cítila se být sledována?</a:t>
            </a:r>
          </a:p>
          <a:p>
            <a:r>
              <a:rPr lang="cs-CZ" dirty="0"/>
              <a:t>Vybral si pachatel zranitelnou oběť (matka s kočárem, seniorka, …)</a:t>
            </a:r>
          </a:p>
          <a:p>
            <a:r>
              <a:rPr lang="cs-CZ" dirty="0"/>
              <a:t>Všimla si např. v okolí nějakých domovních prodejců? Jsou v poslední době v dané lokalitě častější krádeže, loupeže?</a:t>
            </a:r>
          </a:p>
        </p:txBody>
      </p:sp>
    </p:spTree>
    <p:extLst>
      <p:ext uri="{BB962C8B-B14F-4D97-AF65-F5344CB8AC3E}">
        <p14:creationId xmlns:p14="http://schemas.microsoft.com/office/powerpoint/2010/main" val="40961498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5F542-399E-4102-8AE9-D358E8A367C3}"/>
              </a:ext>
            </a:extLst>
          </p:cNvPr>
          <p:cNvSpPr>
            <a:spLocks noGrp="1"/>
          </p:cNvSpPr>
          <p:nvPr>
            <p:ph type="title"/>
          </p:nvPr>
        </p:nvSpPr>
        <p:spPr/>
        <p:txBody>
          <a:bodyPr/>
          <a:lstStyle/>
          <a:p>
            <a:r>
              <a:rPr lang="cs-CZ" dirty="0"/>
              <a:t>Alternativa profilování</a:t>
            </a:r>
          </a:p>
        </p:txBody>
      </p:sp>
      <p:sp>
        <p:nvSpPr>
          <p:cNvPr id="3" name="Zástupný obsah 2">
            <a:extLst>
              <a:ext uri="{FF2B5EF4-FFF2-40B4-BE49-F238E27FC236}">
                <a16:creationId xmlns:a16="http://schemas.microsoft.com/office/drawing/2014/main" id="{4ECBABB7-618D-4806-978E-34CA122840BB}"/>
              </a:ext>
            </a:extLst>
          </p:cNvPr>
          <p:cNvSpPr>
            <a:spLocks noGrp="1"/>
          </p:cNvSpPr>
          <p:nvPr>
            <p:ph idx="1"/>
          </p:nvPr>
        </p:nvSpPr>
        <p:spPr/>
        <p:txBody>
          <a:bodyPr/>
          <a:lstStyle/>
          <a:p>
            <a:r>
              <a:rPr lang="cs-CZ" dirty="0"/>
              <a:t>Psychologická analýza a komparace jednotlivých skutků podle behaviorálních komponent (např. při sériových skutků).</a:t>
            </a:r>
          </a:p>
          <a:p>
            <a:endParaRPr lang="cs-CZ" dirty="0"/>
          </a:p>
          <a:p>
            <a:r>
              <a:rPr lang="cs-CZ" dirty="0"/>
              <a:t>Kazuistika</a:t>
            </a:r>
          </a:p>
          <a:p>
            <a:r>
              <a:rPr lang="cs-CZ" dirty="0"/>
              <a:t>9 znásilnění, jeden region, podobné provedení, 1994-2005.</a:t>
            </a:r>
          </a:p>
          <a:p>
            <a:r>
              <a:rPr lang="cs-CZ" dirty="0"/>
              <a:t>Dělá vše jeden pachatel?</a:t>
            </a:r>
          </a:p>
        </p:txBody>
      </p:sp>
      <p:pic>
        <p:nvPicPr>
          <p:cNvPr id="4" name="Zástupný obsah 11" descr="Motocykl se souvislou výplní">
            <a:extLst>
              <a:ext uri="{FF2B5EF4-FFF2-40B4-BE49-F238E27FC236}">
                <a16:creationId xmlns:a16="http://schemas.microsoft.com/office/drawing/2014/main" id="{2C944057-8185-DAF0-1B34-800CBEEA5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14176" y="4001294"/>
            <a:ext cx="2242931" cy="2242931"/>
          </a:xfrm>
          <a:prstGeom prst="rect">
            <a:avLst/>
          </a:prstGeom>
        </p:spPr>
      </p:pic>
    </p:spTree>
    <p:extLst>
      <p:ext uri="{BB962C8B-B14F-4D97-AF65-F5344CB8AC3E}">
        <p14:creationId xmlns:p14="http://schemas.microsoft.com/office/powerpoint/2010/main" val="4600262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FF671F-89A8-4782-91EA-B0B64080716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4F667C5-CC95-4771-A2E1-87073402898A}"/>
              </a:ext>
            </a:extLst>
          </p:cNvPr>
          <p:cNvSpPr>
            <a:spLocks noGrp="1"/>
          </p:cNvSpPr>
          <p:nvPr>
            <p:ph idx="1"/>
          </p:nvPr>
        </p:nvSpPr>
        <p:spPr/>
        <p:txBody>
          <a:bodyPr/>
          <a:lstStyle/>
          <a:p>
            <a:r>
              <a:rPr lang="cs-CZ" dirty="0"/>
              <a:t>Noční a brzké ranní hodiny, pachatel na motorce, projel kolem ženy, pak se vrátil a zeptal se na cestu k benzínce a pak agresivně zaútočil</a:t>
            </a:r>
          </a:p>
          <a:p>
            <a:r>
              <a:rPr lang="cs-CZ" dirty="0"/>
              <a:t>Odvlekl motocykl i ženu mimo cestu, tam ji znásilnil. Po krátké souloži vyhrožoval a zastrašoval, aby čin nenahlásila.</a:t>
            </a:r>
          </a:p>
          <a:p>
            <a:r>
              <a:rPr lang="cs-CZ" dirty="0"/>
              <a:t>U tří skutků zajištěno stejné DNA ze spermatu, byl vytipován (shodou okolností) podezřelý, u kterého se potvrdila shoda DNA. Vzat to VV, obvinění popíral. </a:t>
            </a:r>
          </a:p>
          <a:p>
            <a:r>
              <a:rPr lang="cs-CZ" dirty="0"/>
              <a:t>Rekognice u obětí nebyly možné (časová prodleva, helma)</a:t>
            </a:r>
          </a:p>
          <a:p>
            <a:endParaRPr lang="cs-CZ" dirty="0"/>
          </a:p>
          <a:p>
            <a:endParaRPr lang="cs-CZ" dirty="0"/>
          </a:p>
        </p:txBody>
      </p:sp>
      <p:pic>
        <p:nvPicPr>
          <p:cNvPr id="4" name="Zástupný obsah 11" descr="Motocykl se souvislou výplní">
            <a:extLst>
              <a:ext uri="{FF2B5EF4-FFF2-40B4-BE49-F238E27FC236}">
                <a16:creationId xmlns:a16="http://schemas.microsoft.com/office/drawing/2014/main" id="{814DD0DD-C8BA-2720-099F-55916AC3A5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11741" y="284059"/>
            <a:ext cx="1336019" cy="1336019"/>
          </a:xfrm>
          <a:prstGeom prst="rect">
            <a:avLst/>
          </a:prstGeom>
        </p:spPr>
      </p:pic>
    </p:spTree>
    <p:extLst>
      <p:ext uri="{BB962C8B-B14F-4D97-AF65-F5344CB8AC3E}">
        <p14:creationId xmlns:p14="http://schemas.microsoft.com/office/powerpoint/2010/main" val="16479645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74CBB0-1F59-4F3E-9116-95C2DF5A3C6B}"/>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60FBE5D0-11C0-489B-86D2-623F40F16023}"/>
              </a:ext>
            </a:extLst>
          </p:cNvPr>
          <p:cNvSpPr>
            <a:spLocks noGrp="1"/>
          </p:cNvSpPr>
          <p:nvPr>
            <p:ph idx="1"/>
          </p:nvPr>
        </p:nvSpPr>
        <p:spPr/>
        <p:txBody>
          <a:bodyPr/>
          <a:lstStyle/>
          <a:p>
            <a:r>
              <a:rPr lang="cs-CZ" dirty="0"/>
              <a:t>vzorce chování a modus </a:t>
            </a:r>
            <a:r>
              <a:rPr lang="cs-CZ" dirty="0" err="1"/>
              <a:t>operandi</a:t>
            </a:r>
            <a:r>
              <a:rPr lang="cs-CZ" dirty="0"/>
              <a:t>:</a:t>
            </a:r>
          </a:p>
          <a:p>
            <a:pPr lvl="1"/>
            <a:r>
              <a:rPr lang="cs-CZ" dirty="0"/>
              <a:t>porovnání, vyjádření k podobnosti či shodě</a:t>
            </a:r>
          </a:p>
          <a:p>
            <a:pPr lvl="1"/>
            <a:r>
              <a:rPr lang="cs-CZ" dirty="0"/>
              <a:t>Vyvíjely se nějak a jak?</a:t>
            </a:r>
          </a:p>
          <a:p>
            <a:pPr lvl="1"/>
            <a:r>
              <a:rPr lang="cs-CZ" dirty="0"/>
              <a:t>Určit, zda se z FP hlediska může jednat o stejného pachatele.</a:t>
            </a:r>
          </a:p>
          <a:p>
            <a:pPr lvl="1"/>
            <a:endParaRPr lang="cs-CZ" dirty="0"/>
          </a:p>
          <a:p>
            <a:pPr marL="0" indent="0">
              <a:buNone/>
            </a:pPr>
            <a:r>
              <a:rPr lang="cs-CZ" dirty="0"/>
              <a:t>Použita metodika profilování u znásilnění.</a:t>
            </a:r>
          </a:p>
          <a:p>
            <a:endParaRPr lang="cs-CZ" dirty="0"/>
          </a:p>
        </p:txBody>
      </p:sp>
    </p:spTree>
    <p:extLst>
      <p:ext uri="{BB962C8B-B14F-4D97-AF65-F5344CB8AC3E}">
        <p14:creationId xmlns:p14="http://schemas.microsoft.com/office/powerpoint/2010/main" val="8825000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A7C7F1-DCEA-4712-B8FC-D96C5DDD58DC}"/>
              </a:ext>
            </a:extLst>
          </p:cNvPr>
          <p:cNvSpPr>
            <a:spLocks noGrp="1"/>
          </p:cNvSpPr>
          <p:nvPr>
            <p:ph type="title"/>
          </p:nvPr>
        </p:nvSpPr>
        <p:spPr/>
        <p:txBody>
          <a:bodyPr/>
          <a:lstStyle/>
          <a:p>
            <a:r>
              <a:rPr lang="cs-CZ" dirty="0"/>
              <a:t>Rozdělení vzorce chování</a:t>
            </a:r>
          </a:p>
        </p:txBody>
      </p:sp>
      <p:sp>
        <p:nvSpPr>
          <p:cNvPr id="3" name="Zástupný obsah 2">
            <a:extLst>
              <a:ext uri="{FF2B5EF4-FFF2-40B4-BE49-F238E27FC236}">
                <a16:creationId xmlns:a16="http://schemas.microsoft.com/office/drawing/2014/main" id="{AF09C304-BAF8-45F7-A93F-D585D7B530EE}"/>
              </a:ext>
            </a:extLst>
          </p:cNvPr>
          <p:cNvSpPr>
            <a:spLocks noGrp="1"/>
          </p:cNvSpPr>
          <p:nvPr>
            <p:ph idx="1"/>
          </p:nvPr>
        </p:nvSpPr>
        <p:spPr/>
        <p:txBody>
          <a:bodyPr>
            <a:normAutofit fontScale="85000" lnSpcReduction="20000"/>
          </a:bodyPr>
          <a:lstStyle/>
          <a:p>
            <a:r>
              <a:rPr lang="cs-CZ" dirty="0"/>
              <a:t>Časový faktor, preferovaná doba útoku na oběť</a:t>
            </a:r>
          </a:p>
          <a:p>
            <a:r>
              <a:rPr lang="cs-CZ" dirty="0"/>
              <a:t>Způsob navázání kontaktu s obětí (jak ji vyhledává, jak navazuje kontakt)</a:t>
            </a:r>
          </a:p>
          <a:p>
            <a:r>
              <a:rPr lang="cs-CZ" dirty="0"/>
              <a:t>Styl komunikace s obětí</a:t>
            </a:r>
          </a:p>
          <a:p>
            <a:r>
              <a:rPr lang="cs-CZ" dirty="0"/>
              <a:t>Stupeň násilí</a:t>
            </a:r>
          </a:p>
          <a:p>
            <a:r>
              <a:rPr lang="cs-CZ" dirty="0"/>
              <a:t>Kontrolování oběti</a:t>
            </a:r>
          </a:p>
          <a:p>
            <a:r>
              <a:rPr lang="cs-CZ" dirty="0"/>
              <a:t>Reakce P na odpor oběti (eskalace násilí?)</a:t>
            </a:r>
          </a:p>
          <a:p>
            <a:r>
              <a:rPr lang="cs-CZ" dirty="0"/>
              <a:t>Sexuální nápadnosti</a:t>
            </a:r>
          </a:p>
          <a:p>
            <a:r>
              <a:rPr lang="cs-CZ" dirty="0"/>
              <a:t>Posloupnost sexuálního jednání pachatele</a:t>
            </a:r>
          </a:p>
          <a:p>
            <a:r>
              <a:rPr lang="cs-CZ" dirty="0"/>
              <a:t>Řečové chování (co říká, co chce, aby říkala oběť)</a:t>
            </a:r>
          </a:p>
          <a:p>
            <a:r>
              <a:rPr lang="cs-CZ" dirty="0"/>
              <a:t>Změny chování v průběhu znásilnění vyvolané okolnostmi</a:t>
            </a:r>
          </a:p>
          <a:p>
            <a:r>
              <a:rPr lang="cs-CZ" dirty="0"/>
              <a:t>Další informace k interakci s obětí</a:t>
            </a:r>
          </a:p>
          <a:p>
            <a:endParaRPr lang="cs-CZ" dirty="0"/>
          </a:p>
          <a:p>
            <a:endParaRPr lang="cs-CZ" dirty="0"/>
          </a:p>
        </p:txBody>
      </p:sp>
    </p:spTree>
    <p:extLst>
      <p:ext uri="{BB962C8B-B14F-4D97-AF65-F5344CB8AC3E}">
        <p14:creationId xmlns:p14="http://schemas.microsoft.com/office/powerpoint/2010/main" val="29324506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8D4F89-3425-46B2-8AA1-0555DA05FA0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A5B122B-2221-4487-B4C7-F14F9AFDF5EC}"/>
              </a:ext>
            </a:extLst>
          </p:cNvPr>
          <p:cNvSpPr>
            <a:spLocks noGrp="1"/>
          </p:cNvSpPr>
          <p:nvPr>
            <p:ph idx="1"/>
          </p:nvPr>
        </p:nvSpPr>
        <p:spPr/>
        <p:txBody>
          <a:bodyPr/>
          <a:lstStyle/>
          <a:p>
            <a:r>
              <a:rPr lang="cs-CZ" dirty="0"/>
              <a:t>To bylo porovnáváno.</a:t>
            </a:r>
          </a:p>
          <a:p>
            <a:r>
              <a:rPr lang="cs-CZ" dirty="0"/>
              <a:t>Zdroje – výpovědi obětí a protokoly z místa činu</a:t>
            </a:r>
          </a:p>
          <a:p>
            <a:r>
              <a:rPr lang="cs-CZ" dirty="0"/>
              <a:t>Příklad </a:t>
            </a:r>
            <a:r>
              <a:rPr lang="cs-CZ" i="1" dirty="0"/>
              <a:t>„navázání kontaktu“</a:t>
            </a:r>
          </a:p>
        </p:txBody>
      </p:sp>
    </p:spTree>
    <p:extLst>
      <p:ext uri="{BB962C8B-B14F-4D97-AF65-F5344CB8AC3E}">
        <p14:creationId xmlns:p14="http://schemas.microsoft.com/office/powerpoint/2010/main" val="1101072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FB3F5D-78EA-4045-8444-0B631D59618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F47F3AC-1A5C-49C3-B4FA-DD56485BDE11}"/>
              </a:ext>
            </a:extLst>
          </p:cNvPr>
          <p:cNvSpPr>
            <a:spLocks noGrp="1"/>
          </p:cNvSpPr>
          <p:nvPr>
            <p:ph idx="1"/>
          </p:nvPr>
        </p:nvSpPr>
        <p:spPr/>
        <p:txBody>
          <a:bodyPr/>
          <a:lstStyle/>
          <a:p>
            <a:r>
              <a:rPr lang="cs-CZ" dirty="0"/>
              <a:t>Ve všech případech používá jízdu na motocyklu.</a:t>
            </a:r>
          </a:p>
          <a:p>
            <a:r>
              <a:rPr lang="cs-CZ" dirty="0"/>
              <a:t>Ve všech případech – osamělá žena ve volném terénu, poslední případ, dvě dívky.</a:t>
            </a:r>
          </a:p>
          <a:p>
            <a:r>
              <a:rPr lang="cs-CZ" dirty="0"/>
              <a:t>V 7 z 9 případů shodné iniciační řečové projevy. V dalších dvou případech – žena si sama stopla P, žena houbařka, přepadává ji.</a:t>
            </a:r>
          </a:p>
          <a:p>
            <a:pPr lvl="1"/>
            <a:r>
              <a:rPr lang="cs-CZ" dirty="0"/>
              <a:t>„Kudy na…?“ „Kde je…?“</a:t>
            </a:r>
          </a:p>
          <a:p>
            <a:endParaRPr lang="cs-CZ" dirty="0"/>
          </a:p>
        </p:txBody>
      </p:sp>
    </p:spTree>
    <p:extLst>
      <p:ext uri="{BB962C8B-B14F-4D97-AF65-F5344CB8AC3E}">
        <p14:creationId xmlns:p14="http://schemas.microsoft.com/office/powerpoint/2010/main" val="17180325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E26A5E-C5E7-4E93-92B3-0104C536175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0B2FD73-8537-44A9-86A4-0DA463F59C8A}"/>
              </a:ext>
            </a:extLst>
          </p:cNvPr>
          <p:cNvSpPr>
            <a:spLocks noGrp="1"/>
          </p:cNvSpPr>
          <p:nvPr>
            <p:ph idx="1"/>
          </p:nvPr>
        </p:nvSpPr>
        <p:spPr/>
        <p:txBody>
          <a:bodyPr/>
          <a:lstStyle/>
          <a:p>
            <a:r>
              <a:rPr lang="cs-CZ" dirty="0"/>
              <a:t>Faktor eskalace</a:t>
            </a:r>
          </a:p>
          <a:p>
            <a:r>
              <a:rPr lang="cs-CZ" dirty="0"/>
              <a:t>7. skutek – zavádění předmětu do těla oběti.</a:t>
            </a:r>
          </a:p>
          <a:p>
            <a:r>
              <a:rPr lang="cs-CZ" dirty="0"/>
              <a:t>9. skutek – dvě oběti současně.</a:t>
            </a:r>
          </a:p>
          <a:p>
            <a:endParaRPr lang="cs-CZ" dirty="0"/>
          </a:p>
          <a:p>
            <a:r>
              <a:rPr lang="cs-CZ" dirty="0"/>
              <a:t>(od 5. skutku problémy s erekcí, širší </a:t>
            </a:r>
            <a:r>
              <a:rPr lang="cs-CZ"/>
              <a:t>rejstřík interakcí s obětí)</a:t>
            </a:r>
          </a:p>
        </p:txBody>
      </p:sp>
    </p:spTree>
    <p:extLst>
      <p:ext uri="{BB962C8B-B14F-4D97-AF65-F5344CB8AC3E}">
        <p14:creationId xmlns:p14="http://schemas.microsoft.com/office/powerpoint/2010/main" val="306373425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7788</Words>
  <Application>Microsoft Office PowerPoint</Application>
  <PresentationFormat>Širokoúhlá obrazovka</PresentationFormat>
  <Paragraphs>1003</Paragraphs>
  <Slides>167</Slides>
  <Notes>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167</vt:i4>
      </vt:variant>
    </vt:vector>
  </HeadingPairs>
  <TitlesOfParts>
    <vt:vector size="176" baseType="lpstr">
      <vt:lpstr>-apple-system</vt:lpstr>
      <vt:lpstr>Arial</vt:lpstr>
      <vt:lpstr>Arial</vt:lpstr>
      <vt:lpstr>Calibri</vt:lpstr>
      <vt:lpstr>Calibri Light</vt:lpstr>
      <vt:lpstr>Georgia</vt:lpstr>
      <vt:lpstr>Lucida Grande</vt:lpstr>
      <vt:lpstr>PT Sans</vt:lpstr>
      <vt:lpstr>Motiv Office</vt:lpstr>
      <vt:lpstr>Prezentace aplikace PowerPoint</vt:lpstr>
      <vt:lpstr>Prezentace aplikace PowerPoint</vt:lpstr>
      <vt:lpstr>Soudně znalecké posudky</vt:lpstr>
      <vt:lpstr>Znalec – klinická psychologie</vt:lpstr>
      <vt:lpstr>3 Tz 139/2000</vt:lpstr>
      <vt:lpstr>Co znalec dělá?</vt:lpstr>
      <vt:lpstr>Specializace</vt:lpstr>
      <vt:lpstr>Požadavky na znalce</vt:lpstr>
      <vt:lpstr>Prezentace aplikace PowerPoint</vt:lpstr>
      <vt:lpstr>Prezentace aplikace PowerPoint</vt:lpstr>
      <vt:lpstr>Struktura a obsah znaleckého posudku Formální náležitosti</vt:lpstr>
      <vt:lpstr>Struktura a obsah znaleckého posudku Obsahové náležitosti</vt:lpstr>
      <vt:lpstr>Otázky položené zadavatelem (Chmelík, 2005)</vt:lpstr>
      <vt:lpstr>Otázky položené zadavatelem (Chmelík, 2005)</vt:lpstr>
      <vt:lpstr>K čemu se zpravidla psycholog vyjadřuje? (Čírtková, 1998)</vt:lpstr>
      <vt:lpstr>K čemu se zpravidla psycholog vyjadřuje? </vt:lpstr>
      <vt:lpstr>Příklady otázek zadávané psychologům</vt:lpstr>
      <vt:lpstr>Příklady otázek zadávané psychiatrům</vt:lpstr>
      <vt:lpstr>Rozdíly</vt:lpstr>
      <vt:lpstr>Odborné vyjádření vs. znalecký posudek</vt:lpstr>
      <vt:lpstr>Struktura posudku</vt:lpstr>
      <vt:lpstr>Ukázka struktury znaleckého posudku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Kritéria pro výběr psychologických testů ve forenzní praxi</vt:lpstr>
      <vt:lpstr>Výpis ze spisového materiálu – co to je?</vt:lpstr>
      <vt:lpstr>Jak probíhá vyšetření – klinická část</vt:lpstr>
      <vt:lpstr>Co zahrnuje Kriminální anamnéza</vt:lpstr>
      <vt:lpstr>Prezentace aplikace PowerPoint</vt:lpstr>
      <vt:lpstr>Kriminalistická psychologie</vt:lpstr>
      <vt:lpstr>Prezentace aplikace PowerPoint</vt:lpstr>
      <vt:lpstr>Práce policejního psychologa</vt:lpstr>
      <vt:lpstr>Činnosti policejního psychologa</vt:lpstr>
      <vt:lpstr>Kde policejního psychologa hledat? </vt:lpstr>
      <vt:lpstr>Co policejní psycholog nabízí</vt:lpstr>
      <vt:lpstr>Co policejní psycholog nabízí</vt:lpstr>
      <vt:lpstr>Psychologická pomoc obětem závažné trestné činnosti a mimořádných událostí </vt:lpstr>
      <vt:lpstr>Posttraumatická intervenční péče (PIP)</vt:lpstr>
      <vt:lpstr>Posttraumatická intervenční péče (PIP)</vt:lpstr>
      <vt:lpstr>Tým PIP</vt:lpstr>
      <vt:lpstr>Příklady intervencí PIP Úmrtí policisty při dopravní nehodě</vt:lpstr>
      <vt:lpstr>Psychologická služba Ministerstva vnitra</vt:lpstr>
      <vt:lpstr>Viktimologie</vt:lpstr>
      <vt:lpstr>Viktimologie</vt:lpstr>
      <vt:lpstr>Zvlášť zranitelná oběť</vt:lpstr>
      <vt:lpstr>Zvlášť zranitelná oběť má právo na</vt:lpstr>
      <vt:lpstr>Viktimizace</vt:lpstr>
      <vt:lpstr>Viktimizace</vt:lpstr>
      <vt:lpstr>Pachatel a oběť v jednom?</vt:lpstr>
      <vt:lpstr>Prezentace aplikace PowerPoint</vt:lpstr>
      <vt:lpstr>Victim blaming</vt:lpstr>
      <vt:lpstr>Prezentace aplikace PowerPoint</vt:lpstr>
      <vt:lpstr>Na co to má vliv?</vt:lpstr>
      <vt:lpstr>Psychické dopady TČ na oběť</vt:lpstr>
      <vt:lpstr>Prezentace aplikace PowerPoint</vt:lpstr>
      <vt:lpstr>Domácí úkol Studie Adverse Childhood Experiences (ACE) </vt:lpstr>
      <vt:lpstr>Prezentace aplikace PowerPoint</vt:lpstr>
      <vt:lpstr>Prezentace aplikace PowerPoint</vt:lpstr>
      <vt:lpstr>Viktimnost (?)</vt:lpstr>
      <vt:lpstr>„ona si za to mohla, koledovala si o to“ </vt:lpstr>
      <vt:lpstr>Typologie obětí (Fattah; in Sochůrek, 2003)</vt:lpstr>
      <vt:lpstr>Falešné oběti</vt:lpstr>
      <vt:lpstr>Nepravé oběti (Zbořilová; in Boukalová 2020)</vt:lpstr>
      <vt:lpstr>Mýty u oběti znásilnění</vt:lpstr>
      <vt:lpstr>Prezentace aplikace PowerPoint</vt:lpstr>
      <vt:lpstr>Ukázka rekonstrukce na místě činu</vt:lpstr>
      <vt:lpstr>Psychologické profilování</vt:lpstr>
      <vt:lpstr>Psychologické profilování</vt:lpstr>
      <vt:lpstr>Psychologické profilování</vt:lpstr>
      <vt:lpstr>Jedná se o pravděpodobnost!</vt:lpstr>
      <vt:lpstr>Co se může objevit v profilu?</vt:lpstr>
      <vt:lpstr>Co se může objevit v profilu?</vt:lpstr>
      <vt:lpstr>Postupy profilování u TČ znásilnění</vt:lpstr>
      <vt:lpstr>Metodika</vt:lpstr>
      <vt:lpstr>Jakou metodu použil P při přiblížení se k oběti?</vt:lpstr>
      <vt:lpstr>Jak kontroluje P svoji oběť poté, co získá převahu?</vt:lpstr>
      <vt:lpstr>Jak reaguje P na případný odpor oběti?</vt:lpstr>
      <vt:lpstr>Objevily se u P v průběhu činu sexuální poruchy?</vt:lpstr>
      <vt:lpstr>V jaké posloupnosti se odehrávalo sexuální násilí? </vt:lpstr>
      <vt:lpstr>Co říkal „znásilňovač“?</vt:lpstr>
      <vt:lpstr>Co chtěl P, aby říkala oběť?</vt:lpstr>
      <vt:lpstr>Došlo v průběhu znásilněné ke změně chování P?</vt:lpstr>
      <vt:lpstr>Zda a co vzal P s sebou?</vt:lpstr>
      <vt:lpstr>Zaregistrovala oběť před činem nějaké nápadnosti?</vt:lpstr>
      <vt:lpstr>Alternativa profilování</vt:lpstr>
      <vt:lpstr>Prezentace aplikace PowerPoint</vt:lpstr>
      <vt:lpstr>Prezentace aplikace PowerPoint</vt:lpstr>
      <vt:lpstr>Rozdělení vzorce chování</vt:lpstr>
      <vt:lpstr>Prezentace aplikace PowerPoint</vt:lpstr>
      <vt:lpstr>Prezentace aplikace PowerPoint</vt:lpstr>
      <vt:lpstr>Prezentace aplikace PowerPoint</vt:lpstr>
      <vt:lpstr>Prezentace aplikace PowerPoint</vt:lpstr>
      <vt:lpstr>Psychologická pitva</vt:lpstr>
      <vt:lpstr>Výslech a výpověď</vt:lpstr>
      <vt:lpstr>Výslech a výpověď</vt:lpstr>
      <vt:lpstr>Psychologie výpovědi</vt:lpstr>
      <vt:lpstr>Prezentace aplikace PowerPoint</vt:lpstr>
      <vt:lpstr>Některé výslechové techniky</vt:lpstr>
      <vt:lpstr>Výpověď je paměťový výkon</vt:lpstr>
      <vt:lpstr>Ebbinghoussova křivka zapomínání</vt:lpstr>
      <vt:lpstr>Cvičení</vt:lpstr>
      <vt:lpstr>Cvičení</vt:lpstr>
      <vt:lpstr>Frederick Bartlett byl jeden z prvních, kdo se začali věnovat rekonstruktivní paměti. </vt:lpstr>
      <vt:lpstr>Druhy výslechu podle procesního postavení vyslýchaných osob na výslech </vt:lpstr>
      <vt:lpstr>Druhy výslechu Podle osobnostních zvláštností na výslech</vt:lpstr>
      <vt:lpstr>Jak ve zkratce vypadá výslech?</vt:lpstr>
      <vt:lpstr>Příprava výslechu</vt:lpstr>
      <vt:lpstr>Stádia výslechu</vt:lpstr>
      <vt:lpstr>Specifikum výslechu dětí</vt:lpstr>
      <vt:lpstr>Výslech dětí – místnost, pomůcky</vt:lpstr>
      <vt:lpstr>Prezentace aplikace PowerPoint</vt:lpstr>
      <vt:lpstr>Prezentace aplikace PowerPoint</vt:lpstr>
      <vt:lpstr>Panenky Jája a Pája</vt:lpstr>
      <vt:lpstr>Zásady práce s panenkami Jája a Pája</vt:lpstr>
      <vt:lpstr>Chyby</vt:lpstr>
      <vt:lpstr>Prezentace aplikace PowerPoint</vt:lpstr>
      <vt:lpstr>Posuzování věrohodnosti</vt:lpstr>
      <vt:lpstr>Posuzování věrohodnosti</vt:lpstr>
      <vt:lpstr>Posuzování věrohodnosti</vt:lpstr>
      <vt:lpstr>Posuzování věrohodnosti</vt:lpstr>
      <vt:lpstr>Posuzování věrohodnosti</vt:lpstr>
      <vt:lpstr>Posuzování věrohodnosti</vt:lpstr>
      <vt:lpstr>Posuzování věrohodnosti</vt:lpstr>
      <vt:lpstr>SVA (Statement Validity Assessment) Analýza validity výpovědi (standardizace u TČ sexuálního zneužívání dítěte)</vt:lpstr>
      <vt:lpstr>1. Analýza případu</vt:lpstr>
      <vt:lpstr>2. Semi-strukturované interview</vt:lpstr>
      <vt:lpstr>3. Kriteriální analýza obsahu (CBCA) Criteria-Based Content Analysis</vt:lpstr>
      <vt:lpstr>3. Kriteriální analýza obsahu (CBCA) Criteria-Based Content Analysis</vt:lpstr>
      <vt:lpstr>Prezentace aplikace PowerPoint</vt:lpstr>
      <vt:lpstr>4. Analýza validity - Validity Check List</vt:lpstr>
      <vt:lpstr>Specifická věrohodnost</vt:lpstr>
      <vt:lpstr>Lživá nebo nepravdivá výpověď</vt:lpstr>
      <vt:lpstr>Lživá nebo nepravdivá výpověď</vt:lpstr>
      <vt:lpstr>Lež </vt:lpstr>
      <vt:lpstr>Lež </vt:lpstr>
      <vt:lpstr>Křivě vypovídající</vt:lpstr>
      <vt:lpstr>Prezentace aplikace PowerPoint</vt:lpstr>
      <vt:lpstr>Sexuální zneužívání dětí  (CSA child sexual abuse)</vt:lpstr>
      <vt:lpstr>Prevalence (liší se podle druhu výzkumů)</vt:lpstr>
      <vt:lpstr>Halfarová, S. (2002). Sexuální zneužívání dětí a jeho následky.</vt:lpstr>
      <vt:lpstr>Prezentace aplikace PowerPoint</vt:lpstr>
      <vt:lpstr>Falešné obvinění - důsledky</vt:lpstr>
      <vt:lpstr>Teoretický model cest k nepravdivým obviněním z CSA (O’Donohue et al., op. cit., s. 257–273.)</vt:lpstr>
      <vt:lpstr>1. Nesprávná interpretace nesexuálních událostí nebo konfabulace</vt:lpstr>
      <vt:lpstr>2. Problematický výslech, manipulace</vt:lpstr>
      <vt:lpstr>3. Poruchy chování u dětí, poruchy psychického vývoje</vt:lpstr>
      <vt:lpstr>4. Patologie dospělého (rodiče, ZZ)</vt:lpstr>
      <vt:lpstr>5. Sugestivní kontakty</vt:lpstr>
      <vt:lpstr>6. Dítě lže</vt:lpstr>
      <vt:lpstr>Doznání – co k němu může vést?</vt:lpstr>
      <vt:lpstr>Doznání – co k němu může vést?</vt:lpstr>
      <vt:lpstr>Prezentace aplikace PowerPoint</vt:lpstr>
      <vt:lpstr>Ukázka analýzy (Kubík, 2017)</vt:lpstr>
      <vt:lpstr>Kognitivní interview</vt:lpstr>
      <vt:lpstr>Klasické kognitivní interview</vt:lpstr>
      <vt:lpstr>Rozšířené kognitivní interview </vt:lpstr>
      <vt:lpstr>Struktura CI</vt:lpstr>
      <vt:lpstr>Struktura CI</vt:lpstr>
      <vt:lpstr>Struktura 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Eva Vášová</dc:creator>
  <cp:lastModifiedBy>Eva Vášová</cp:lastModifiedBy>
  <cp:revision>46</cp:revision>
  <dcterms:created xsi:type="dcterms:W3CDTF">2021-10-20T11:34:21Z</dcterms:created>
  <dcterms:modified xsi:type="dcterms:W3CDTF">2023-10-03T13:54:21Z</dcterms:modified>
</cp:coreProperties>
</file>