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E0033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úrovně 1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  <a:lvl2pPr marL="1005839" indent="-434339" algn="ctr">
              <a:spcBef>
                <a:spcPts val="0"/>
              </a:spcBef>
              <a:buBlip>
                <a:blip r:embed="rId2"/>
              </a:buBlip>
              <a:defRPr i="1" sz="3800"/>
            </a:lvl2pPr>
            <a:lvl3pPr marL="1577339" indent="-434339" algn="ctr">
              <a:spcBef>
                <a:spcPts val="0"/>
              </a:spcBef>
              <a:buBlip>
                <a:blip r:embed="rId2"/>
              </a:buBlip>
              <a:defRPr i="1" sz="3800"/>
            </a:lvl3pPr>
            <a:lvl4pPr marL="2148839" indent="-434339" algn="ctr">
              <a:spcBef>
                <a:spcPts val="0"/>
              </a:spcBef>
              <a:buBlip>
                <a:blip r:embed="rId2"/>
              </a:buBlip>
              <a:defRPr i="1" sz="3800"/>
            </a:lvl4pPr>
            <a:lvl5pPr marL="2720339" indent="-434339" algn="ctr">
              <a:spcBef>
                <a:spcPts val="0"/>
              </a:spcBef>
              <a:buBlip>
                <a:blip r:embed="rId2"/>
              </a:buBlip>
              <a:defRPr i="1" sz="3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„Sem napište citát.“"/>
          <p:cNvSpPr txBox="1"/>
          <p:nvPr>
            <p:ph type="body" sz="quarter" idx="21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400"/>
              </a:spcBef>
              <a:buSzTx/>
              <a:buNone/>
            </a:pPr>
          </a:p>
        </p:txBody>
      </p:sp>
      <p:sp>
        <p:nvSpPr>
          <p:cNvPr id="9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etailní záběr bílých květů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šíř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tailní záběr bílých květů"/>
          <p:cNvSpPr/>
          <p:nvPr>
            <p:ph type="pic" idx="21"/>
          </p:nvPr>
        </p:nvSpPr>
        <p:spPr>
          <a:xfrm>
            <a:off x="3309982" y="33171"/>
            <a:ext cx="17747598" cy="11813245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2" name="Text úrovně 1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/>
          <p:nvPr>
            <p:ph type="sldNum" sz="quarter" idx="2"/>
          </p:nvPr>
        </p:nvSpPr>
        <p:spPr>
          <a:xfrm>
            <a:off x="11937207" y="12839700"/>
            <a:ext cx="485776" cy="558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etailní záběr bílých květů"/>
          <p:cNvSpPr/>
          <p:nvPr>
            <p:ph type="pic" sz="half" idx="21"/>
          </p:nvPr>
        </p:nvSpPr>
        <p:spPr>
          <a:xfrm>
            <a:off x="12004703" y="595563"/>
            <a:ext cx="10083802" cy="12461139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0" name="Text úrovně 1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etailní záběr bílých květů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ě 1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etailní záběr bílých květů"/>
          <p:cNvSpPr/>
          <p:nvPr>
            <p:ph type="pic" idx="21"/>
          </p:nvPr>
        </p:nvSpPr>
        <p:spPr>
          <a:xfrm>
            <a:off x="2184400" y="-997138"/>
            <a:ext cx="12649203" cy="15631356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Černobílá fotka s detailním záběrem kuželovitého květu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Černobílá fotka s detailním záběrem květu sedmikrásky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37207" y="12865100"/>
            <a:ext cx="485776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SM TÝDNŮ S MINDFULNES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OSM TÝDNŮ S MINDFULNESS</a:t>
            </a:r>
          </a:p>
        </p:txBody>
      </p:sp>
      <p:sp>
        <p:nvSpPr>
          <p:cNvPr id="120" name="Bc. Zuzana Zimová, Bc. Hilda Raczková"/>
          <p:cNvSpPr txBox="1"/>
          <p:nvPr>
            <p:ph type="subTitle" sz="quarter" idx="1"/>
          </p:nvPr>
        </p:nvSpPr>
        <p:spPr>
          <a:xfrm>
            <a:off x="-7081343" y="12443926"/>
            <a:ext cx="21437602" cy="2032002"/>
          </a:xfrm>
          <a:prstGeom prst="rect">
            <a:avLst/>
          </a:prstGeom>
        </p:spPr>
        <p:txBody>
          <a:bodyPr/>
          <a:lstStyle/>
          <a:p>
            <a:pPr/>
            <a:r>
              <a:t>Mgr. Zuzana Zimová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ěkuju za pozornost a hezký večer!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Děkuju za pozornost a hezký večer!!!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Výzkum odol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to všechno začalo </a:t>
            </a:r>
          </a:p>
        </p:txBody>
      </p:sp>
      <p:sp>
        <p:nvSpPr>
          <p:cNvPr id="123" name="Univerzita obrany v Hradci Králov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b="1" sz="4250"/>
            </a:pPr>
            <a:r>
              <a:t>Výzkum odolnosti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Univerzita obrany v Hradci Králové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4 podmínky: 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Otužování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Spánková hygiena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Intermittent fasting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Mindfulness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růbě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Průběh</a:t>
            </a:r>
          </a:p>
        </p:txBody>
      </p:sp>
      <p:sp>
        <p:nvSpPr>
          <p:cNvPr id="126" name="Prezenční setkání: 4.10. a 22.11. v 16:00 a 18:0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74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Prezenční setkání: 26.09. a 28.11. v 18:00 (učebna B2.23)</a:t>
            </a:r>
          </a:p>
          <a:p>
            <a:pPr marL="47674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Online setkání: 3.10., 10.10., 17.10., 24.10., 31.10., 7.11., 14.11., 21.11. vždy v </a:t>
            </a:r>
            <a:r>
              <a:rPr b="1">
                <a:solidFill>
                  <a:srgbClr val="F33632"/>
                </a:solidFill>
              </a:rPr>
              <a:t>18:00</a:t>
            </a:r>
            <a:r>
              <a:t> přes MS Teams</a:t>
            </a:r>
          </a:p>
          <a:p>
            <a:pPr marL="47674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Každý týden pročíst interaktivní osnovu a “plnit” formální a neformální meditace</a:t>
            </a:r>
          </a:p>
          <a:p>
            <a:pPr marL="47674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Každý týden napsat sebereflexi na uplynulý meditační týden </a:t>
            </a:r>
          </a:p>
          <a:p>
            <a:pPr lvl="1" marL="96823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V jedné reflexi musí být popsána i neformální meditace</a:t>
            </a:r>
          </a:p>
          <a:p>
            <a:pPr lvl="1" marL="96823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Reflexe poslat vždy do pondělí (konec uplynulého meditačního týdne) na můj email </a:t>
            </a:r>
          </a:p>
          <a:p>
            <a:pPr marL="476745" indent="-476745" defTabSz="688632">
              <a:spcBef>
                <a:spcPts val="4200"/>
              </a:spcBef>
              <a:buBlip>
                <a:blip r:embed="rId2"/>
              </a:buBlip>
              <a:defRPr sz="4128"/>
            </a:pPr>
            <a:r>
              <a:t>2 možné absence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teraktivní osno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Interaktivní osnova</a:t>
            </a:r>
          </a:p>
        </p:txBody>
      </p:sp>
      <p:sp>
        <p:nvSpPr>
          <p:cNvPr id="129" name="Souhrn daného meditačního týd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Souhrn daného meditačního týdne</a:t>
            </a:r>
          </a:p>
          <a:p>
            <a:pPr>
              <a:buBlip>
                <a:blip r:embed="rId2"/>
              </a:buBlip>
            </a:pPr>
            <a:r>
              <a:t>Vložené nahrávky řízených meditací + “domácí úkoly” aneb neformální meditace</a:t>
            </a:r>
          </a:p>
          <a:p>
            <a:pPr>
              <a:buBlip>
                <a:blip r:embed="rId2"/>
              </a:buBlip>
            </a:pPr>
            <a:r>
              <a:t>Diskuzní fórum, kam můžete napsat cokoliv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FPF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MFPFW</a:t>
            </a:r>
          </a:p>
        </p:txBody>
      </p:sp>
      <p:sp>
        <p:nvSpPr>
          <p:cNvPr id="132" name="1979 Jon Kabat-Zinn MBSR -&gt; MBCT -&gt; MBCT-L -&gt; MFPF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1979 Jon Kabat-Zinn MBSR -&gt; MBCT -&gt; MBCT-L -&gt; MFPFW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skuze ve skupiná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Diskuze ve skupinách</a:t>
            </a:r>
          </a:p>
        </p:txBody>
      </p:sp>
      <p:sp>
        <p:nvSpPr>
          <p:cNvPr id="135" name="Co je to meditace mindful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 je to meditace mindfulness</a:t>
            </a:r>
          </a:p>
          <a:p>
            <a:pPr>
              <a:buBlip>
                <a:blip r:embed="rId2"/>
              </a:buBlip>
            </a:pPr>
            <a:r>
              <a:t>Jaké benefity meditace mindfulness přináší</a:t>
            </a:r>
          </a:p>
          <a:p>
            <a:pPr>
              <a:buBlip>
                <a:blip r:embed="rId2"/>
              </a:buBlip>
            </a:pPr>
            <a:r>
              <a:t>Jaká jsou vaše očekávání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editace Mindful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Meditace Mindfulness</a:t>
            </a:r>
          </a:p>
        </p:txBody>
      </p:sp>
      <p:sp>
        <p:nvSpPr>
          <p:cNvPr id="138" name="Přítomný okamži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Přítomný okamžik</a:t>
            </a:r>
          </a:p>
          <a:p>
            <a:pPr>
              <a:buBlip>
                <a:blip r:embed="rId2"/>
              </a:buBlip>
            </a:pPr>
            <a:r>
              <a:t>Uvědomování si (regulace pozornosti)</a:t>
            </a:r>
          </a:p>
          <a:p>
            <a:pPr>
              <a:buBlip>
                <a:blip r:embed="rId2"/>
              </a:buBlip>
            </a:pPr>
            <a:r>
              <a:t>Přijetí</a:t>
            </a:r>
          </a:p>
          <a:p>
            <a:pPr>
              <a:buBlip>
                <a:blip r:embed="rId2"/>
              </a:buBlip>
            </a:pPr>
            <a:r>
              <a:t>Otevřenost, Zvědavost (mysl začátečníka)</a:t>
            </a:r>
          </a:p>
          <a:p>
            <a:pPr>
              <a:buBlip>
                <a:blip r:embed="rId2"/>
              </a:buBlip>
            </a:pPr>
            <a:r>
              <a:t>Laskavost, soucit</a:t>
            </a:r>
          </a:p>
          <a:p>
            <a:pPr>
              <a:buBlip>
                <a:blip r:embed="rId2"/>
              </a:buBlip>
            </a:pPr>
            <a:r>
              <a:t>Trpělivost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ruhy medit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Druhy meditace</a:t>
            </a:r>
          </a:p>
        </p:txBody>
      </p:sp>
      <p:sp>
        <p:nvSpPr>
          <p:cNvPr id="141" name="Matha bhavan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Matha bhavana</a:t>
            </a:r>
          </a:p>
          <a:p>
            <a:pPr lvl="1" marL="96011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Mysl zaměřená na daný objekt - přivedení mysli k tomuto objektu pokaždé, když se mysl někam zatoulá  </a:t>
            </a:r>
          </a:p>
          <a:p>
            <a:pPr marL="48005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Vipassana bhavana</a:t>
            </a:r>
          </a:p>
          <a:p>
            <a:pPr lvl="1" marL="96011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Předmětem pozornosti se stává to, co se v nás v aktuální chvíli odehrává (myšlenky, pocity..)</a:t>
            </a:r>
          </a:p>
          <a:p>
            <a:pPr marL="48005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Metta bhavana</a:t>
            </a:r>
          </a:p>
          <a:p>
            <a:pPr lvl="1" marL="96011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Opakování frází laskavosti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tázky???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Otázky????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