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6" r:id="rId3"/>
    <p:sldId id="27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12192000" cy="6858000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-3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Podnadpis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95DF0-F46F-4050-A7B3-0BB294DE141E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70D5C-25EB-43BB-9FDB-8F05D8C0EB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620-A710-4C84-9579-F67508470D4A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23C5-729A-4F68-BBA0-AD53D78719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zvislý text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30002-179E-4511-A51D-6F6B16154E2F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50092-6597-4F1B-B7DE-159200E3DF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EF001-02B0-41FE-86F0-07AAB3BDEADC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C6F42-680A-46B5-A1A2-88F3A9AE6E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6E4E2-13F2-4214-9374-DC6C14EF619E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D95DC-47E7-48FE-BA2A-CD8AE185DF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objekt pre obsah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94669-EF28-46D6-BF1A-8BDEB9F7CDB7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A39A9-5A74-4A85-95A7-09F9A9B6F6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text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5" name="Zástupný text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7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439F4-B703-4FC1-AB83-40773090F9D7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8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7E7E9-E002-4821-A91B-4A7F3053DD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31B67-7851-4072-8D5F-E52E28176972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4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EF9A-BFCD-41EA-9009-7F60EFAA64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A67EE-0941-4690-89B3-4CB9BE57F56F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3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16B9A-297D-46A2-B35F-66B1A1C031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sah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4" name="Zástupný text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8071D-3E59-4CF6-B58B-9DC35E3F3F7F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ABB42-9204-4953-9D7D-AA5724DE16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cs-CZ"/>
          </a:p>
        </p:txBody>
      </p:sp>
      <p:sp>
        <p:nvSpPr>
          <p:cNvPr id="3" name="Zástupný objekt pre obrázok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D127F-AE2D-4960-95C8-E35B0315E310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6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E756C-665A-4955-A3A5-28881DD08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objekt pre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Kliknutím upravte štýl predlohy nadpisu</a:t>
            </a:r>
            <a:endParaRPr lang="cs-CZ" smtClean="0"/>
          </a:p>
        </p:txBody>
      </p:sp>
      <p:sp>
        <p:nvSpPr>
          <p:cNvPr id="1027" name="Zástupný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cs-CZ" smtClean="0"/>
          </a:p>
        </p:txBody>
      </p:sp>
      <p:sp>
        <p:nvSpPr>
          <p:cNvPr id="4" name="Zástupný objekt pre dátum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0A60AB-E11D-4668-ADB3-9C74757A044D}" type="datetimeFigureOut">
              <a:rPr lang="cs-CZ"/>
              <a:pPr>
                <a:defRPr/>
              </a:pPr>
              <a:t>20.09.2023</a:t>
            </a:fld>
            <a:endParaRPr lang="cs-CZ"/>
          </a:p>
        </p:txBody>
      </p:sp>
      <p:sp>
        <p:nvSpPr>
          <p:cNvPr id="5" name="Zástupný objekt pre pätu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objekt pre číslo snímky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B1E3CA-2B1F-4AF8-8A9E-5B8ACB406D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Exnerův komprehenzivní systém ROR v klinické praxi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Mgr. Marek Orenčák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Administrácia – uvedenie metódy</a:t>
            </a:r>
          </a:p>
        </p:txBody>
      </p:sp>
      <p:sp>
        <p:nvSpPr>
          <p:cNvPr id="2253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Vhodné je opýtať sa na začiatku, či pacient má skúsenosť s ROR: „</a:t>
            </a:r>
            <a:r>
              <a:rPr lang="cs-CZ" i="1" smtClean="0"/>
              <a:t>Teď budeme dělat Roschachův test inkoustových skvrn. Slyšel jste o něm někdy, nebo jste jej už někdy dělal?“</a:t>
            </a:r>
          </a:p>
          <a:p>
            <a:r>
              <a:rPr lang="cs-CZ" smtClean="0"/>
              <a:t>Ak s ním má skúsenosti, overiť si kedy ho robil, popr. sa opýtať aké to bolo, aký bol účel vyšetrenia atď.</a:t>
            </a:r>
          </a:p>
          <a:p>
            <a:r>
              <a:rPr lang="cs-CZ" smtClean="0"/>
              <a:t>Pokiaľ ROR nikdy nerobil, tak ho uvedieme krátkym vysvetlením: </a:t>
            </a:r>
            <a:r>
              <a:rPr lang="cs-CZ" i="1" smtClean="0"/>
              <a:t>„Je to řada inkoustových skvrn, které vám budu ukazovat, a já po vás chci, abyste mi řekl, co to může být.“</a:t>
            </a:r>
            <a:endParaRPr lang="cs-CZ" smtClean="0"/>
          </a:p>
          <a:p>
            <a:r>
              <a:rPr lang="cs-CZ" smtClean="0"/>
              <a:t>Je potrebné zdôrazniť, že neexistujú správne a nesprávne odpovede, ale že rôzni ľudia vidia rôzne veci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Administrácia – uvedenie metódy</a:t>
            </a:r>
          </a:p>
        </p:txBody>
      </p:sp>
      <p:sp>
        <p:nvSpPr>
          <p:cNvPr id="2355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 prípade ďalších otázok pacienta odkázať na koniec vyšetrenia, kedy dostane priestor na ich zodpovedanie</a:t>
            </a:r>
          </a:p>
          <a:p>
            <a:endParaRPr lang="cs-CZ" smtClean="0"/>
          </a:p>
          <a:p>
            <a:r>
              <a:rPr lang="cs-CZ" smtClean="0"/>
              <a:t>Pred uvedením metódy je dôležité pacienta ukľudniť, zmierniť mu úzkosť a čo najviac obmedziť jeho stres z toho, že je testovaný</a:t>
            </a:r>
          </a:p>
          <a:p>
            <a:endParaRPr lang="cs-CZ" smtClean="0"/>
          </a:p>
          <a:p>
            <a:r>
              <a:rPr lang="cs-CZ" smtClean="0"/>
              <a:t>Samotnej administrácii ROR však vždy musí predchádzať anamnestický rozhovor, ktorý facilituje vytvorenie pracovného spojenectva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Administrácia - inštrukcia</a:t>
            </a:r>
          </a:p>
        </p:txBody>
      </p:sp>
      <p:sp>
        <p:nvSpPr>
          <p:cNvPr id="2457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Pri podaní prvej tabule dávam inštrukciu: „</a:t>
            </a:r>
            <a:r>
              <a:rPr lang="cs-CZ" i="1" smtClean="0"/>
              <a:t>Co to může být?</a:t>
            </a:r>
            <a:r>
              <a:rPr lang="cs-CZ" smtClean="0"/>
              <a:t>“ – to je exnerovská inštrukcia</a:t>
            </a:r>
          </a:p>
          <a:p>
            <a:endParaRPr lang="cs-CZ" smtClean="0"/>
          </a:p>
          <a:p>
            <a:r>
              <a:rPr lang="cs-CZ" smtClean="0"/>
              <a:t>V praxi, hlavne pri úzkostnejších, menej spolupracujúcich pacientoch, alebo pri pacientoch so závažnejšou psychopatológiou sa osvedčuje inštrukciu doplniť: „</a:t>
            </a:r>
            <a:r>
              <a:rPr lang="cs-CZ" i="1" smtClean="0"/>
              <a:t>Na co se to podobá?</a:t>
            </a:r>
            <a:r>
              <a:rPr lang="cs-CZ" smtClean="0"/>
              <a:t>“</a:t>
            </a:r>
          </a:p>
          <a:p>
            <a:endParaRPr lang="cs-CZ" smtClean="0"/>
          </a:p>
          <a:p>
            <a:r>
              <a:rPr lang="cs-CZ" smtClean="0"/>
              <a:t>Ak chceme u pac. povzbudiť projekciu, tak je vhodné sa opýtať: „</a:t>
            </a:r>
            <a:r>
              <a:rPr lang="cs-CZ" i="1" smtClean="0"/>
              <a:t>Co vám to připomína?</a:t>
            </a:r>
            <a:r>
              <a:rPr lang="cs-CZ" smtClean="0"/>
              <a:t>“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Administrácia</a:t>
            </a:r>
          </a:p>
        </p:txBody>
      </p:sp>
      <p:sp>
        <p:nvSpPr>
          <p:cNvPr id="2560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 smtClean="0"/>
              <a:t>V prípade, že pac. dá na I. kartu iba jednu odpoveď, tak ho povzbudím: „</a:t>
            </a:r>
            <a:r>
              <a:rPr lang="cs-CZ" sz="2600" i="1" smtClean="0"/>
              <a:t>Nechte si dost času a dobře se podívejte. Jsem si jist, že najdete ještě něco dalšího</a:t>
            </a:r>
            <a:r>
              <a:rPr lang="cs-CZ" sz="2600" smtClean="0"/>
              <a:t>“</a:t>
            </a:r>
          </a:p>
          <a:p>
            <a:pPr>
              <a:lnSpc>
                <a:spcPct val="80000"/>
              </a:lnSpc>
            </a:pPr>
            <a:r>
              <a:rPr lang="cs-CZ" sz="2600" smtClean="0"/>
              <a:t>Osvedčuje sa použiť aj formulku: „</a:t>
            </a:r>
            <a:r>
              <a:rPr lang="cs-CZ" sz="2600" i="1" smtClean="0"/>
              <a:t>Většina lidí vidí na každé kartě víc věcí</a:t>
            </a:r>
            <a:r>
              <a:rPr lang="cs-CZ" sz="2600" smtClean="0"/>
              <a:t>“ </a:t>
            </a:r>
          </a:p>
          <a:p>
            <a:pPr>
              <a:lnSpc>
                <a:spcPct val="80000"/>
              </a:lnSpc>
            </a:pPr>
            <a:r>
              <a:rPr lang="cs-CZ" sz="2600" smtClean="0"/>
              <a:t>Ak dá 2 alebo 3 odpovede a pýta sa, či to stačí, tak odpovídáme: „</a:t>
            </a:r>
            <a:r>
              <a:rPr lang="cs-CZ" sz="2600" i="1" smtClean="0"/>
              <a:t>To záleží na vás</a:t>
            </a:r>
            <a:r>
              <a:rPr lang="cs-CZ" sz="2600" smtClean="0"/>
              <a:t>“</a:t>
            </a:r>
          </a:p>
          <a:p>
            <a:pPr>
              <a:lnSpc>
                <a:spcPct val="80000"/>
              </a:lnSpc>
            </a:pPr>
            <a:r>
              <a:rPr lang="cs-CZ" sz="2600" smtClean="0"/>
              <a:t>V prípade, že dá viac ako 5 odpovedí na prvú kartu, tak do toho môžeme zasiahnuť a prejsť na ďalšiu kartu, overilo sa, že viac ako 5 odpovedí na kartu nemá interpretačný význam</a:t>
            </a:r>
          </a:p>
          <a:p>
            <a:pPr>
              <a:lnSpc>
                <a:spcPct val="80000"/>
              </a:lnSpc>
            </a:pPr>
            <a:r>
              <a:rPr lang="cs-CZ" sz="2600" smtClean="0"/>
              <a:t>Cieľom je získať minimálne 14 odpovedí, aby bol protokol validný, ale nie viac ako 50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Zaznamenávanie odpovedí</a:t>
            </a:r>
          </a:p>
        </p:txBody>
      </p:sp>
      <p:sp>
        <p:nvSpPr>
          <p:cNvPr id="2662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Každú odpoveď zapisujeme verbatim, teda od slova do slova presne tak, ako ju povedal pacient</a:t>
            </a:r>
          </a:p>
          <a:p>
            <a:endParaRPr lang="cs-CZ" smtClean="0"/>
          </a:p>
          <a:p>
            <a:r>
              <a:rPr lang="cs-CZ" smtClean="0"/>
              <a:t>Môžeme ho požiadať o zopakovanie odpovede, ak nestíhame, popr. ho požiadať, aby hovoril pomalšie</a:t>
            </a:r>
          </a:p>
          <a:p>
            <a:endParaRPr lang="cs-CZ" smtClean="0"/>
          </a:p>
          <a:p>
            <a:r>
              <a:rPr lang="cs-CZ" smtClean="0"/>
              <a:t>Odporúča sa používať skratky pri zápise často sa opakujúcich slov (M-muž, Z-žena, tsp-to se podobá atď.)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Zaznamenávanie odpovedí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Číslo karty </a:t>
            </a:r>
            <a:r>
              <a:rPr lang="cs-CZ" dirty="0" err="1"/>
              <a:t>sa</a:t>
            </a:r>
            <a:r>
              <a:rPr lang="cs-CZ" dirty="0"/>
              <a:t> označuje vždy </a:t>
            </a:r>
            <a:r>
              <a:rPr lang="cs-CZ" dirty="0" err="1"/>
              <a:t>rímskou</a:t>
            </a:r>
            <a:r>
              <a:rPr lang="cs-CZ" dirty="0"/>
              <a:t> </a:t>
            </a:r>
            <a:r>
              <a:rPr lang="cs-CZ" dirty="0" err="1"/>
              <a:t>číslicou</a:t>
            </a:r>
            <a:r>
              <a:rPr lang="cs-CZ" dirty="0"/>
              <a:t>, teda I-X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Čísla </a:t>
            </a:r>
            <a:r>
              <a:rPr lang="cs-CZ" dirty="0" err="1"/>
              <a:t>odpovedí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značia</a:t>
            </a:r>
            <a:r>
              <a:rPr lang="cs-CZ" dirty="0"/>
              <a:t> arabskými </a:t>
            </a:r>
            <a:r>
              <a:rPr lang="cs-CZ" dirty="0" err="1"/>
              <a:t>číslicami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Pod každou </a:t>
            </a:r>
            <a:r>
              <a:rPr lang="cs-CZ" dirty="0" err="1"/>
              <a:t>odpoveďou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odporúča</a:t>
            </a:r>
            <a:r>
              <a:rPr lang="cs-CZ" dirty="0"/>
              <a:t> nechať si </a:t>
            </a:r>
            <a:r>
              <a:rPr lang="cs-CZ" dirty="0" err="1"/>
              <a:t>priestor</a:t>
            </a:r>
            <a:r>
              <a:rPr lang="cs-CZ" dirty="0"/>
              <a:t> na zápis </a:t>
            </a:r>
            <a:r>
              <a:rPr lang="cs-CZ" dirty="0" err="1"/>
              <a:t>inquiry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Zápis </a:t>
            </a:r>
            <a:r>
              <a:rPr lang="cs-CZ" dirty="0" err="1"/>
              <a:t>môže</a:t>
            </a:r>
            <a:r>
              <a:rPr lang="cs-CZ" dirty="0"/>
              <a:t> </a:t>
            </a:r>
            <a:r>
              <a:rPr lang="cs-CZ" dirty="0" err="1"/>
              <a:t>vyzerať</a:t>
            </a:r>
            <a:r>
              <a:rPr lang="cs-CZ" dirty="0"/>
              <a:t> </a:t>
            </a:r>
            <a:r>
              <a:rPr lang="cs-CZ" dirty="0" err="1"/>
              <a:t>nasledovne</a:t>
            </a:r>
            <a:r>
              <a:rPr lang="cs-CZ" dirty="0"/>
              <a:t>:</a:t>
            </a:r>
          </a:p>
          <a:p>
            <a:pPr marL="571500" indent="-571500" fontAlgn="auto">
              <a:spcAft>
                <a:spcPts val="0"/>
              </a:spcAft>
              <a:buFont typeface="Arial" panose="020B0604020202020204" pitchFamily="34" charset="0"/>
              <a:buAutoNum type="romanUcPeriod"/>
              <a:defRPr/>
            </a:pPr>
            <a:r>
              <a:rPr lang="cs-CZ" dirty="0"/>
              <a:t>1. Motýl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INQ: celé jako motýl, s těma </a:t>
            </a:r>
            <a:r>
              <a:rPr lang="cs-CZ" dirty="0" err="1"/>
              <a:t>křídlama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2. Maska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       INQ: tohle jako maska a to bílé jako oči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dirty="0"/>
              <a:t>II.    3. Dva medvědi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Zaznamenávanie odpovedí</a:t>
            </a:r>
          </a:p>
        </p:txBody>
      </p:sp>
      <p:sp>
        <p:nvSpPr>
          <p:cNvPr id="2867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Snažíme sa zachytiť aj komentáre pacienta: „</a:t>
            </a:r>
            <a:r>
              <a:rPr lang="cs-CZ" i="1" smtClean="0"/>
              <a:t>Ten je ošklivý</a:t>
            </a:r>
            <a:r>
              <a:rPr lang="cs-CZ" smtClean="0"/>
              <a:t>“, „</a:t>
            </a:r>
            <a:r>
              <a:rPr lang="cs-CZ" i="1" smtClean="0"/>
              <a:t>Tady je moc barev</a:t>
            </a:r>
            <a:r>
              <a:rPr lang="cs-CZ" smtClean="0"/>
              <a:t>“</a:t>
            </a:r>
          </a:p>
          <a:p>
            <a:r>
              <a:rPr lang="cs-CZ" smtClean="0"/>
              <a:t>Niekedy môžu mať interpretačný význam</a:t>
            </a:r>
          </a:p>
          <a:p>
            <a:r>
              <a:rPr lang="cs-CZ" smtClean="0"/>
              <a:t>Do záznamu zapisujeme aj polohu karty, napríklad pomocou písmen ABCD, kedy A – je základná poloha, B je karta otočená nabok po smere hodinových ručičiek, C – je karta obrátená dole hlavou a D – je karta otočená do strany proti smeru hodinových ručičiek</a:t>
            </a:r>
          </a:p>
          <a:p>
            <a:r>
              <a:rPr lang="cs-CZ" smtClean="0"/>
              <a:t>Do záznamu sa odporúča zapísať aj odhad časovej latencie pri prvej odpovedi na kartu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Inquiry</a:t>
            </a:r>
          </a:p>
        </p:txBody>
      </p:sp>
      <p:sp>
        <p:nvSpPr>
          <p:cNvPr id="2969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Najdôležitejšia súčasť administrácie</a:t>
            </a:r>
          </a:p>
          <a:p>
            <a:r>
              <a:rPr lang="cs-CZ" smtClean="0"/>
              <a:t>Slúži nám k tomu, aby sme dokázali čo najpresnejšie skórovať odpovede pacienta</a:t>
            </a:r>
          </a:p>
          <a:p>
            <a:r>
              <a:rPr lang="cs-CZ" smtClean="0"/>
              <a:t>Potrebujeme porozumieť tomu </a:t>
            </a:r>
            <a:r>
              <a:rPr lang="cs-CZ" i="1" smtClean="0"/>
              <a:t>ako</a:t>
            </a:r>
            <a:r>
              <a:rPr lang="cs-CZ" smtClean="0"/>
              <a:t> a </a:t>
            </a:r>
            <a:r>
              <a:rPr lang="cs-CZ" i="1" smtClean="0"/>
              <a:t>prečo</a:t>
            </a:r>
            <a:r>
              <a:rPr lang="cs-CZ" smtClean="0"/>
              <a:t> to pacient videl na karte</a:t>
            </a:r>
          </a:p>
          <a:p>
            <a:r>
              <a:rPr lang="cs-CZ" smtClean="0"/>
              <a:t>S pac. preberáme odpovede, ktoré sme získali v asociačnej fáze, nevyžadujeme od neho nové odpovede</a:t>
            </a:r>
          </a:p>
          <a:p>
            <a:r>
              <a:rPr lang="cs-CZ" smtClean="0"/>
              <a:t>Je veľmi dôležité pac. správne pripraviť na inquiry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Inquiry	</a:t>
            </a:r>
          </a:p>
        </p:txBody>
      </p:sp>
      <p:sp>
        <p:nvSpPr>
          <p:cNvPr id="3072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Štandardná inštrukcia pre pac.: „</a:t>
            </a:r>
            <a:r>
              <a:rPr lang="cs-CZ" i="1" smtClean="0"/>
              <a:t>Teď si tabule znovu projdeme. Chci pochopit to, co jste řekl, že jste viděl a ujistit se, že to vidím jak vy. Projdeme si postupně všechny vaše odpovědi. Já vám přečtu, co jste uvedl, a pak vám požádám, abyste mi ukázal, kde to na té skvrně je a potom abyste mi sdělil, čím vám to tu věc připomnělo, aby to viděl tak jako vy. Rozumíte tomu?“</a:t>
            </a:r>
          </a:p>
          <a:p>
            <a:r>
              <a:rPr lang="cs-CZ" smtClean="0"/>
              <a:t>Je vhodné pac. uistiť, že od neho už nepotrebujeme nové odpovede, ale prejdeme si tie, ktoré nám dal a že to potrebujeme vidieť „jeho očami“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Inquiry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Následne</a:t>
            </a:r>
            <a:r>
              <a:rPr lang="cs-CZ" dirty="0"/>
              <a:t> pac. dáme do ruky </a:t>
            </a:r>
            <a:r>
              <a:rPr lang="cs-CZ" dirty="0" err="1"/>
              <a:t>prvú</a:t>
            </a:r>
            <a:r>
              <a:rPr lang="cs-CZ" dirty="0"/>
              <a:t> </a:t>
            </a:r>
            <a:r>
              <a:rPr lang="cs-CZ" dirty="0" err="1"/>
              <a:t>tabuľu</a:t>
            </a:r>
            <a:r>
              <a:rPr lang="cs-CZ" dirty="0"/>
              <a:t> a </a:t>
            </a:r>
            <a:r>
              <a:rPr lang="cs-CZ" dirty="0" err="1"/>
              <a:t>doslovne</a:t>
            </a:r>
            <a:r>
              <a:rPr lang="cs-CZ" dirty="0"/>
              <a:t> mu </a:t>
            </a:r>
            <a:r>
              <a:rPr lang="cs-CZ" dirty="0" err="1"/>
              <a:t>prečítame</a:t>
            </a:r>
            <a:r>
              <a:rPr lang="cs-CZ" dirty="0"/>
              <a:t> jeho </a:t>
            </a:r>
            <a:r>
              <a:rPr lang="cs-CZ" dirty="0" err="1"/>
              <a:t>prvú</a:t>
            </a:r>
            <a:r>
              <a:rPr lang="cs-CZ" dirty="0"/>
              <a:t> </a:t>
            </a:r>
            <a:r>
              <a:rPr lang="cs-CZ" dirty="0" err="1"/>
              <a:t>odpoveď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Sledujeme či pochopil </a:t>
            </a:r>
            <a:r>
              <a:rPr lang="cs-CZ" dirty="0" err="1"/>
              <a:t>inštrukciu</a:t>
            </a:r>
            <a:r>
              <a:rPr lang="cs-CZ" dirty="0"/>
              <a:t>, teda či </a:t>
            </a:r>
            <a:r>
              <a:rPr lang="cs-CZ" dirty="0" err="1"/>
              <a:t>sa</a:t>
            </a:r>
            <a:r>
              <a:rPr lang="cs-CZ" dirty="0"/>
              <a:t> nám </a:t>
            </a:r>
            <a:r>
              <a:rPr lang="cs-CZ" dirty="0" err="1"/>
              <a:t>odpoveď</a:t>
            </a:r>
            <a:r>
              <a:rPr lang="cs-CZ" dirty="0"/>
              <a:t> snaží </a:t>
            </a:r>
            <a:r>
              <a:rPr lang="cs-CZ" dirty="0" err="1"/>
              <a:t>ukázať</a:t>
            </a:r>
            <a:r>
              <a:rPr lang="cs-CZ" dirty="0"/>
              <a:t>, </a:t>
            </a:r>
            <a:r>
              <a:rPr lang="cs-CZ" dirty="0" err="1"/>
              <a:t>vysvetliť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Postupne</a:t>
            </a:r>
            <a:r>
              <a:rPr lang="cs-CZ" dirty="0"/>
              <a:t> </a:t>
            </a:r>
            <a:r>
              <a:rPr lang="cs-CZ" dirty="0" err="1"/>
              <a:t>prechádzame</a:t>
            </a:r>
            <a:r>
              <a:rPr lang="cs-CZ" dirty="0"/>
              <a:t> </a:t>
            </a:r>
            <a:r>
              <a:rPr lang="cs-CZ" dirty="0" err="1"/>
              <a:t>všetky</a:t>
            </a:r>
            <a:r>
              <a:rPr lang="cs-CZ" dirty="0"/>
              <a:t> </a:t>
            </a:r>
            <a:r>
              <a:rPr lang="cs-CZ" dirty="0" err="1"/>
              <a:t>odpovede</a:t>
            </a:r>
            <a:r>
              <a:rPr lang="cs-CZ" dirty="0"/>
              <a:t> v poradí, v </a:t>
            </a:r>
            <a:r>
              <a:rPr lang="cs-CZ" dirty="0" err="1"/>
              <a:t>akom</a:t>
            </a:r>
            <a:r>
              <a:rPr lang="cs-CZ" dirty="0"/>
              <a:t> </a:t>
            </a:r>
            <a:r>
              <a:rPr lang="cs-CZ" dirty="0" err="1"/>
              <a:t>ich</a:t>
            </a:r>
            <a:r>
              <a:rPr lang="cs-CZ" dirty="0"/>
              <a:t> </a:t>
            </a:r>
            <a:r>
              <a:rPr lang="cs-CZ" dirty="0" err="1"/>
              <a:t>hovoril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Pomáhame</a:t>
            </a:r>
            <a:r>
              <a:rPr lang="cs-CZ" dirty="0"/>
              <a:t> si nedirektivními otázkami: „</a:t>
            </a:r>
            <a:r>
              <a:rPr lang="cs-CZ" i="1" dirty="0"/>
              <a:t>Nevím, jestli to vidím tak jako vy, pomozte mi</a:t>
            </a:r>
            <a:r>
              <a:rPr lang="cs-CZ" dirty="0"/>
              <a:t>“, „</a:t>
            </a:r>
            <a:r>
              <a:rPr lang="cs-CZ" i="1" dirty="0"/>
              <a:t>Nevím, čím vám to připomnělo ____</a:t>
            </a:r>
            <a:r>
              <a:rPr lang="cs-CZ" dirty="0"/>
              <a:t>“.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Plán výuky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Administrácia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Lokalizácia</a:t>
            </a:r>
            <a:r>
              <a:rPr lang="cs-CZ" dirty="0"/>
              <a:t> a vývojová kvalita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Determinanty a formová kvalita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Obsahy a </a:t>
            </a:r>
            <a:r>
              <a:rPr lang="cs-CZ" dirty="0" err="1"/>
              <a:t>populárne</a:t>
            </a:r>
            <a:r>
              <a:rPr lang="cs-CZ" dirty="0"/>
              <a:t> </a:t>
            </a:r>
            <a:r>
              <a:rPr lang="cs-CZ" dirty="0" err="1"/>
              <a:t>odpovede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Organizačná aktivita a </a:t>
            </a:r>
            <a:r>
              <a:rPr lang="cs-CZ" dirty="0" err="1"/>
              <a:t>špeciálne</a:t>
            </a:r>
            <a:r>
              <a:rPr lang="cs-CZ" dirty="0"/>
              <a:t> skóry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Štrukturálny</a:t>
            </a:r>
            <a:r>
              <a:rPr lang="cs-CZ" dirty="0"/>
              <a:t> </a:t>
            </a:r>
            <a:r>
              <a:rPr lang="cs-CZ" dirty="0" err="1"/>
              <a:t>súhrn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Interpretácia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Klinická </a:t>
            </a:r>
            <a:r>
              <a:rPr lang="cs-CZ" dirty="0" err="1"/>
              <a:t>interpretácia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Aplikácia</a:t>
            </a:r>
            <a:r>
              <a:rPr lang="cs-CZ" dirty="0"/>
              <a:t> ROR v klinicko-</a:t>
            </a:r>
            <a:r>
              <a:rPr lang="cs-CZ" dirty="0" err="1"/>
              <a:t>psychologickej</a:t>
            </a:r>
            <a:r>
              <a:rPr lang="cs-CZ" dirty="0"/>
              <a:t> praxi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Inquiry – kľúčové slová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Kľučové</a:t>
            </a:r>
            <a:r>
              <a:rPr lang="cs-CZ" dirty="0"/>
              <a:t> </a:t>
            </a:r>
            <a:r>
              <a:rPr lang="cs-CZ" dirty="0" err="1"/>
              <a:t>slová</a:t>
            </a:r>
            <a:r>
              <a:rPr lang="cs-CZ" dirty="0"/>
              <a:t> sú výrazy, </a:t>
            </a:r>
            <a:r>
              <a:rPr lang="cs-CZ" dirty="0" err="1"/>
              <a:t>ktoré</a:t>
            </a:r>
            <a:r>
              <a:rPr lang="cs-CZ" dirty="0"/>
              <a:t> pacient </a:t>
            </a:r>
            <a:r>
              <a:rPr lang="cs-CZ" dirty="0" err="1"/>
              <a:t>uviedol</a:t>
            </a:r>
            <a:r>
              <a:rPr lang="cs-CZ" dirty="0"/>
              <a:t> v </a:t>
            </a:r>
            <a:r>
              <a:rPr lang="cs-CZ" dirty="0" err="1"/>
              <a:t>reakčnej</a:t>
            </a:r>
            <a:r>
              <a:rPr lang="cs-CZ" dirty="0"/>
              <a:t> fáze </a:t>
            </a:r>
            <a:r>
              <a:rPr lang="cs-CZ" dirty="0" err="1"/>
              <a:t>alebo</a:t>
            </a:r>
            <a:r>
              <a:rPr lang="cs-CZ" dirty="0"/>
              <a:t> na </a:t>
            </a:r>
            <a:r>
              <a:rPr lang="cs-CZ" dirty="0" err="1"/>
              <a:t>začiatku</a:t>
            </a:r>
            <a:r>
              <a:rPr lang="cs-CZ" dirty="0"/>
              <a:t> </a:t>
            </a:r>
            <a:r>
              <a:rPr lang="cs-CZ" dirty="0" err="1"/>
              <a:t>inquiry</a:t>
            </a:r>
            <a:r>
              <a:rPr lang="cs-CZ" dirty="0"/>
              <a:t> a </a:t>
            </a:r>
            <a:r>
              <a:rPr lang="cs-CZ" dirty="0" err="1"/>
              <a:t>naznačujú</a:t>
            </a:r>
            <a:r>
              <a:rPr lang="cs-CZ" dirty="0"/>
              <a:t> </a:t>
            </a:r>
            <a:r>
              <a:rPr lang="cs-CZ" dirty="0" err="1"/>
              <a:t>možnosť</a:t>
            </a:r>
            <a:r>
              <a:rPr lang="cs-CZ" dirty="0"/>
              <a:t> výskytu determinanty, </a:t>
            </a:r>
            <a:r>
              <a:rPr lang="cs-CZ" dirty="0" err="1"/>
              <a:t>ktorá</a:t>
            </a:r>
            <a:r>
              <a:rPr lang="cs-CZ" dirty="0"/>
              <a:t> ale </a:t>
            </a:r>
            <a:r>
              <a:rPr lang="cs-CZ" dirty="0" err="1"/>
              <a:t>nie</a:t>
            </a:r>
            <a:r>
              <a:rPr lang="cs-CZ" dirty="0"/>
              <a:t> je </a:t>
            </a:r>
            <a:r>
              <a:rPr lang="cs-CZ" dirty="0" err="1"/>
              <a:t>plne</a:t>
            </a:r>
            <a:r>
              <a:rPr lang="cs-CZ" dirty="0"/>
              <a:t> </a:t>
            </a:r>
            <a:r>
              <a:rPr lang="cs-CZ" dirty="0" err="1"/>
              <a:t>vyjadrená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/>
              <a:t>Často to sú </a:t>
            </a:r>
            <a:r>
              <a:rPr lang="cs-CZ" dirty="0" err="1"/>
              <a:t>adjektíva</a:t>
            </a:r>
            <a:r>
              <a:rPr lang="cs-CZ" dirty="0"/>
              <a:t>: </a:t>
            </a:r>
            <a:r>
              <a:rPr lang="cs-CZ" dirty="0" err="1"/>
              <a:t>pekný</a:t>
            </a:r>
            <a:r>
              <a:rPr lang="cs-CZ" dirty="0"/>
              <a:t>, krásny, jemný, </a:t>
            </a:r>
            <a:r>
              <a:rPr lang="cs-CZ" dirty="0" err="1"/>
              <a:t>hrboľatý</a:t>
            </a:r>
            <a:r>
              <a:rPr lang="cs-CZ" dirty="0"/>
              <a:t>, temný, smutný, </a:t>
            </a:r>
            <a:r>
              <a:rPr lang="cs-CZ" dirty="0" err="1"/>
              <a:t>zranený</a:t>
            </a:r>
            <a:r>
              <a:rPr lang="cs-CZ" dirty="0"/>
              <a:t> </a:t>
            </a:r>
            <a:r>
              <a:rPr lang="cs-CZ" dirty="0" err="1"/>
              <a:t>atď</a:t>
            </a:r>
            <a:r>
              <a:rPr lang="cs-CZ" dirty="0"/>
              <a:t>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Môžu</a:t>
            </a:r>
            <a:r>
              <a:rPr lang="cs-CZ" dirty="0"/>
              <a:t> to byť aj podstatné </a:t>
            </a:r>
            <a:r>
              <a:rPr lang="cs-CZ" dirty="0" err="1"/>
              <a:t>mená</a:t>
            </a:r>
            <a:r>
              <a:rPr lang="cs-CZ" dirty="0"/>
              <a:t> </a:t>
            </a:r>
            <a:r>
              <a:rPr lang="cs-CZ" dirty="0" err="1"/>
              <a:t>alebo</a:t>
            </a:r>
            <a:r>
              <a:rPr lang="cs-CZ" dirty="0"/>
              <a:t> </a:t>
            </a:r>
            <a:r>
              <a:rPr lang="cs-CZ" dirty="0" err="1"/>
              <a:t>slovesá</a:t>
            </a:r>
            <a:r>
              <a:rPr lang="cs-CZ" dirty="0"/>
              <a:t>: cirkus, </a:t>
            </a:r>
            <a:r>
              <a:rPr lang="cs-CZ" dirty="0" err="1"/>
              <a:t>večierok</a:t>
            </a:r>
            <a:r>
              <a:rPr lang="cs-CZ" dirty="0"/>
              <a:t>, </a:t>
            </a:r>
            <a:r>
              <a:rPr lang="cs-CZ" dirty="0" err="1"/>
              <a:t>srsť</a:t>
            </a:r>
            <a:r>
              <a:rPr lang="cs-CZ" dirty="0"/>
              <a:t>, </a:t>
            </a:r>
            <a:r>
              <a:rPr lang="cs-CZ" dirty="0" err="1"/>
              <a:t>krvácajúci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Kľučové</a:t>
            </a:r>
            <a:r>
              <a:rPr lang="cs-CZ" dirty="0"/>
              <a:t> </a:t>
            </a:r>
            <a:r>
              <a:rPr lang="cs-CZ" dirty="0" err="1"/>
              <a:t>slová</a:t>
            </a:r>
            <a:r>
              <a:rPr lang="cs-CZ" dirty="0"/>
              <a:t> je </a:t>
            </a:r>
            <a:r>
              <a:rPr lang="cs-CZ" dirty="0" err="1"/>
              <a:t>potrebné</a:t>
            </a:r>
            <a:r>
              <a:rPr lang="cs-CZ" dirty="0"/>
              <a:t> vždy </a:t>
            </a:r>
            <a:r>
              <a:rPr lang="cs-CZ" dirty="0" err="1"/>
              <a:t>dôkladne</a:t>
            </a:r>
            <a:r>
              <a:rPr lang="cs-CZ" dirty="0"/>
              <a:t> </a:t>
            </a:r>
            <a:r>
              <a:rPr lang="cs-CZ" dirty="0" err="1"/>
              <a:t>dopýtať</a:t>
            </a:r>
            <a:r>
              <a:rPr lang="cs-CZ" dirty="0"/>
              <a:t>, aby </a:t>
            </a:r>
            <a:r>
              <a:rPr lang="cs-CZ" dirty="0" err="1"/>
              <a:t>sme</a:t>
            </a:r>
            <a:r>
              <a:rPr lang="cs-CZ" dirty="0"/>
              <a:t> </a:t>
            </a:r>
            <a:r>
              <a:rPr lang="cs-CZ" dirty="0" err="1"/>
              <a:t>nestratili</a:t>
            </a:r>
            <a:r>
              <a:rPr lang="cs-CZ" dirty="0"/>
              <a:t> </a:t>
            </a:r>
            <a:r>
              <a:rPr lang="cs-CZ" dirty="0" err="1"/>
              <a:t>významnú</a:t>
            </a:r>
            <a:r>
              <a:rPr lang="cs-CZ" dirty="0"/>
              <a:t> determinantu </a:t>
            </a:r>
            <a:r>
              <a:rPr lang="cs-CZ" dirty="0" err="1"/>
              <a:t>odpovede</a:t>
            </a: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dirty="0" err="1"/>
              <a:t>Potrebné</a:t>
            </a:r>
            <a:r>
              <a:rPr lang="cs-CZ" dirty="0"/>
              <a:t> je </a:t>
            </a:r>
            <a:r>
              <a:rPr lang="cs-CZ" dirty="0" err="1"/>
              <a:t>sledovať</a:t>
            </a:r>
            <a:r>
              <a:rPr lang="cs-CZ" dirty="0"/>
              <a:t>, či </a:t>
            </a:r>
            <a:r>
              <a:rPr lang="cs-CZ" dirty="0" err="1"/>
              <a:t>sme</a:t>
            </a:r>
            <a:r>
              <a:rPr lang="cs-CZ" dirty="0"/>
              <a:t> </a:t>
            </a:r>
            <a:r>
              <a:rPr lang="cs-CZ" dirty="0" err="1"/>
              <a:t>kľúčové</a:t>
            </a:r>
            <a:r>
              <a:rPr lang="cs-CZ" dirty="0"/>
              <a:t> slovo neforsírovali my našimi otázkami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Inquiry</a:t>
            </a:r>
          </a:p>
        </p:txBody>
      </p:sp>
      <p:sp>
        <p:nvSpPr>
          <p:cNvPr id="3379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Dopytovanie pri jednotlivých odpovediach končíme až vtedy, keď sme si istí, že vieme spoľahlivo určit lokalizáciu, determinantu aj obsah odpovede</a:t>
            </a:r>
          </a:p>
          <a:p>
            <a:endParaRPr lang="cs-CZ" smtClean="0"/>
          </a:p>
          <a:p>
            <a:r>
              <a:rPr lang="cs-CZ" smtClean="0"/>
              <a:t>Pozor na sugestívne otázky a otázky týkajúce sa materiálu nedôležitého k interpretácii</a:t>
            </a:r>
          </a:p>
          <a:p>
            <a:endParaRPr lang="cs-CZ" smtClean="0"/>
          </a:p>
          <a:p>
            <a:r>
              <a:rPr lang="cs-CZ" smtClean="0"/>
              <a:t>Kontrolovať si či sa jedná o pacientov pohľad a či nejde o našu projekciu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Rorschachova metóda</a:t>
            </a:r>
          </a:p>
        </p:txBody>
      </p:sp>
      <p:sp>
        <p:nvSpPr>
          <p:cNvPr id="1536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Jeden z najkomplexnejších osobnostných testov</a:t>
            </a:r>
          </a:p>
          <a:p>
            <a:r>
              <a:rPr lang="cs-CZ" smtClean="0"/>
              <a:t>Najzložitejšia administrácia a vyhodnocovanie, ktoré kladie veľké nároky na odbornosť administrátora</a:t>
            </a:r>
          </a:p>
          <a:p>
            <a:r>
              <a:rPr lang="cs-CZ" smtClean="0"/>
              <a:t>Odhadom je potrebné vyhodnotiť cca 100 ROR protokolov, aby sa psychológ mohlo cítiť sebaistý, že s metódou dokáže pracovať</a:t>
            </a:r>
          </a:p>
          <a:p>
            <a:r>
              <a:rPr lang="cs-CZ" smtClean="0"/>
              <a:t>Zároveň nám ROR ponúka informácie o prežívaní človeka v takom rozsahu, ako to nedokáže</a:t>
            </a:r>
            <a:r>
              <a:rPr lang="cs-CZ" smtClean="0">
                <a:latin typeface="Arial" charset="0"/>
              </a:rPr>
              <a:t> </a:t>
            </a:r>
            <a:r>
              <a:rPr lang="cs-CZ" smtClean="0"/>
              <a:t>v podstate žiadna iná metóda</a:t>
            </a:r>
          </a:p>
          <a:p>
            <a:r>
              <a:rPr lang="cs-CZ" smtClean="0"/>
              <a:t>V klinickej psychológii ide o najpoužívanejšiu metódu popri WAIS-III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Stručná história</a:t>
            </a:r>
          </a:p>
        </p:txBody>
      </p:sp>
      <p:sp>
        <p:nvSpPr>
          <p:cNvPr id="1638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Prvýkrát uvedený do praxe Hermannom Rorschachom v r. 1921 ako percepčne-kognitívny experiment</a:t>
            </a:r>
          </a:p>
          <a:p>
            <a:r>
              <a:rPr lang="sk-SK" smtClean="0"/>
              <a:t>Rorschach sa pôvodne nezaoberal projektívnymi vlastnosťami škvŕn </a:t>
            </a:r>
          </a:p>
          <a:p>
            <a:r>
              <a:rPr lang="sk-SK" smtClean="0"/>
              <a:t>Neskôr sa vytvorili mnohé školy interpretácie, prevažne vychádzajúce z psychoanalýzy (Beck, Klopfer, Piotrowski)</a:t>
            </a:r>
          </a:p>
          <a:p>
            <a:r>
              <a:rPr lang="sk-SK" smtClean="0"/>
              <a:t>U nás najviac využívané interpretačné systémy podľa Ewalda Bohma a Ferenca Méreiho (prevažne na Slovensku)</a:t>
            </a:r>
          </a:p>
          <a:p>
            <a:r>
              <a:rPr lang="sk-SK" smtClean="0"/>
              <a:t>Aktuálne je vplyvným smerom v psychoanalytickej interpretácii ROR Paul Lerner (Psychoanalytic persperctives on the Rorschach)</a:t>
            </a:r>
          </a:p>
          <a:p>
            <a:endParaRPr lang="sk-SK" smtClean="0"/>
          </a:p>
          <a:p>
            <a:endParaRPr lang="sk-SK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Exnerov komprehenzívny systém</a:t>
            </a:r>
          </a:p>
        </p:txBody>
      </p:sp>
      <p:sp>
        <p:nvSpPr>
          <p:cNvPr id="17410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Tvorca systému John E. Exner</a:t>
            </a:r>
          </a:p>
          <a:p>
            <a:r>
              <a:rPr lang="sk-SK" smtClean="0"/>
              <a:t>Vzal všetky indexy a skóre z predošlých škôl a podrobil ich štatistickej analýze, ponechal iba tie, ktoré sa osvedčili</a:t>
            </a:r>
          </a:p>
          <a:p>
            <a:r>
              <a:rPr lang="sk-SK" smtClean="0"/>
              <a:t>Vytvoril rozsiahlu štatistickú databázu odpovedí a skórov</a:t>
            </a:r>
          </a:p>
          <a:p>
            <a:r>
              <a:rPr lang="sk-SK" smtClean="0"/>
              <a:t>Prispel k zlepšeniu reliability a validity ROR, čím čiastočne umlčal kritikov tejto metódy</a:t>
            </a:r>
          </a:p>
          <a:p>
            <a:r>
              <a:rPr lang="sk-SK" smtClean="0"/>
              <a:t>Exnerov systém je v súčasnosti celosvetovo najpoužívanejším prístupom k skórovaniu a interpretácii ROR</a:t>
            </a:r>
          </a:p>
          <a:p>
            <a:r>
              <a:rPr lang="sk-SK" smtClean="0"/>
              <a:t>Kritika Exnera: „kastrácia“ ROR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Zaradenie ROR v systéme psdg metód</a:t>
            </a:r>
          </a:p>
        </p:txBody>
      </p:sp>
      <p:sp>
        <p:nvSpPr>
          <p:cNvPr id="18434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Klasicky sa zaraďuje medzi verbálne projektívne metódy</a:t>
            </a:r>
          </a:p>
          <a:p>
            <a:endParaRPr lang="cs-CZ" smtClean="0"/>
          </a:p>
          <a:p>
            <a:r>
              <a:rPr lang="cs-CZ" smtClean="0"/>
              <a:t>Otázna je miera a intenzita projekcie</a:t>
            </a:r>
          </a:p>
          <a:p>
            <a:endParaRPr lang="cs-CZ" smtClean="0"/>
          </a:p>
          <a:p>
            <a:r>
              <a:rPr lang="cs-CZ" smtClean="0"/>
              <a:t>Weiner (2001) navrhuje zaradiť ROR medzi výkonové testy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Použitie</a:t>
            </a:r>
          </a:p>
        </p:txBody>
      </p:sp>
      <p:sp>
        <p:nvSpPr>
          <p:cNvPr id="19458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mtClean="0"/>
              <a:t>Široká škála využitia – najdlhšia tradícia v klinickej psychológii</a:t>
            </a:r>
          </a:p>
          <a:p>
            <a:pPr>
              <a:lnSpc>
                <a:spcPct val="80000"/>
              </a:lnSpc>
            </a:pPr>
            <a:endParaRPr lang="cs-CZ" smtClean="0"/>
          </a:p>
          <a:p>
            <a:pPr>
              <a:lnSpc>
                <a:spcPct val="80000"/>
              </a:lnSpc>
            </a:pPr>
            <a:r>
              <a:rPr lang="cs-CZ" smtClean="0"/>
              <a:t>Možnosť využiť v pracovnej, forenznej, psychoterapeutickej sfére</a:t>
            </a:r>
          </a:p>
          <a:p>
            <a:pPr>
              <a:lnSpc>
                <a:spcPct val="80000"/>
              </a:lnSpc>
            </a:pPr>
            <a:endParaRPr lang="cs-CZ" smtClean="0"/>
          </a:p>
          <a:p>
            <a:pPr>
              <a:lnSpc>
                <a:spcPct val="80000"/>
              </a:lnSpc>
            </a:pPr>
            <a:r>
              <a:rPr lang="cs-CZ" smtClean="0"/>
              <a:t>V klinickej psychológii: pri zisťovaní psychózy, procesuality ochorenia, popise osobnosti a afektivity, ale aj pri neuropsychologickom vyšetrení</a:t>
            </a:r>
          </a:p>
          <a:p>
            <a:pPr>
              <a:lnSpc>
                <a:spcPct val="80000"/>
              </a:lnSpc>
            </a:pPr>
            <a:endParaRPr lang="cs-CZ" smtClean="0"/>
          </a:p>
          <a:p>
            <a:pPr>
              <a:lnSpc>
                <a:spcPct val="80000"/>
              </a:lnSpc>
            </a:pPr>
            <a:r>
              <a:rPr lang="cs-CZ" smtClean="0"/>
              <a:t>Nutnosť dôkladnej znalosti testu (špeciálny kurz), vedomosti z všeobecnej psychológie, ps. osobnosti, psychopatológie (nutné ovládať 4 „jazyky“)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Popis testu</a:t>
            </a:r>
          </a:p>
        </p:txBody>
      </p:sp>
      <p:sp>
        <p:nvSpPr>
          <p:cNvPr id="20482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10 tabúľ</a:t>
            </a:r>
          </a:p>
          <a:p>
            <a:r>
              <a:rPr lang="cs-CZ" smtClean="0"/>
              <a:t>5 achromatických (I, IV, V, VI, VII), 2 s červenou farbou (II, III), 3 farebné (VIII, IX, X)</a:t>
            </a:r>
          </a:p>
          <a:p>
            <a:r>
              <a:rPr lang="cs-CZ" smtClean="0"/>
              <a:t>Každá karta má vyzývací charakter</a:t>
            </a:r>
          </a:p>
          <a:p>
            <a:r>
              <a:rPr lang="cs-CZ" smtClean="0"/>
              <a:t>Administrované v presnom poradí</a:t>
            </a:r>
          </a:p>
          <a:p>
            <a:r>
              <a:rPr lang="cs-CZ" smtClean="0"/>
              <a:t>Bez časového obmedzenia</a:t>
            </a:r>
          </a:p>
          <a:p>
            <a:r>
              <a:rPr lang="cs-CZ" smtClean="0"/>
              <a:t>Iba individuálna administrácia</a:t>
            </a:r>
          </a:p>
          <a:p>
            <a:r>
              <a:rPr lang="cs-CZ" smtClean="0"/>
              <a:t>Reakčná fáza – Dopytovanie (Inquiry) – Skórovanie - Interpretácia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Setting</a:t>
            </a:r>
          </a:p>
        </p:txBody>
      </p:sp>
      <p:sp>
        <p:nvSpPr>
          <p:cNvPr id="21506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Ideálne side by side alebo v 90° uhle, neodporúča sa face to face</a:t>
            </a:r>
          </a:p>
          <a:p>
            <a:endParaRPr lang="cs-CZ" smtClean="0"/>
          </a:p>
          <a:p>
            <a:r>
              <a:rPr lang="cs-CZ" smtClean="0"/>
              <a:t>Zabezpečiť čo najmenej podnetné prostredie – napr. bez výhľadu von oknom</a:t>
            </a:r>
          </a:p>
          <a:p>
            <a:endParaRPr lang="cs-CZ" smtClean="0"/>
          </a:p>
          <a:p>
            <a:r>
              <a:rPr lang="cs-CZ" smtClean="0"/>
              <a:t>Administrátor by mal byť tiež čo najmenej nápadný</a:t>
            </a:r>
          </a:p>
          <a:p>
            <a:endParaRPr lang="cs-CZ" smtClean="0"/>
          </a:p>
          <a:p>
            <a:r>
              <a:rPr lang="cs-CZ" smtClean="0"/>
              <a:t>Karty umiestniť mimo dosah pacienta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1210</Words>
  <Application>Microsoft Office PowerPoint</Application>
  <PresentationFormat>Vlastní</PresentationFormat>
  <Paragraphs>134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Calibri</vt:lpstr>
      <vt:lpstr>Arial</vt:lpstr>
      <vt:lpstr>Calibri Light</vt:lpstr>
      <vt:lpstr>Motív Office</vt:lpstr>
      <vt:lpstr>Exnerův komprehenzivní systém ROR v klinické praxi</vt:lpstr>
      <vt:lpstr>Plán výuky</vt:lpstr>
      <vt:lpstr>Rorschachova metóda</vt:lpstr>
      <vt:lpstr>Stručná história</vt:lpstr>
      <vt:lpstr>Exnerov komprehenzívny systém</vt:lpstr>
      <vt:lpstr>Zaradenie ROR v systéme psdg metód</vt:lpstr>
      <vt:lpstr>Použitie</vt:lpstr>
      <vt:lpstr>Popis testu</vt:lpstr>
      <vt:lpstr>Setting</vt:lpstr>
      <vt:lpstr>Administrácia – uvedenie metódy</vt:lpstr>
      <vt:lpstr>Administrácia – uvedenie metódy</vt:lpstr>
      <vt:lpstr>Administrácia - inštrukcia</vt:lpstr>
      <vt:lpstr>Administrácia</vt:lpstr>
      <vt:lpstr>Zaznamenávanie odpovedí</vt:lpstr>
      <vt:lpstr>Zaznamenávanie odpovedí</vt:lpstr>
      <vt:lpstr>Zaznamenávanie odpovedí</vt:lpstr>
      <vt:lpstr>Inquiry</vt:lpstr>
      <vt:lpstr>Inquiry </vt:lpstr>
      <vt:lpstr>Inquiry</vt:lpstr>
      <vt:lpstr>Inquiry – kľúčové slová</vt:lpstr>
      <vt:lpstr>Inquiry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Exnerův komprehenzivní systém ROR v klinické praxi</dc:title>
  <dc:creator>Marek Orenčák</dc:creator>
  <cp:lastModifiedBy>Marek Orenčák</cp:lastModifiedBy>
  <cp:revision>18</cp:revision>
  <dcterms:created xsi:type="dcterms:W3CDTF">2023-09-17T10:14:37Z</dcterms:created>
  <dcterms:modified xsi:type="dcterms:W3CDTF">2023-09-20T12:37:31Z</dcterms:modified>
</cp:coreProperties>
</file>